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5" r:id="rId3"/>
    <p:sldId id="258" r:id="rId4"/>
    <p:sldId id="259" r:id="rId5"/>
    <p:sldId id="266" r:id="rId6"/>
    <p:sldId id="274" r:id="rId7"/>
    <p:sldId id="275" r:id="rId8"/>
    <p:sldId id="268" r:id="rId9"/>
    <p:sldId id="267" r:id="rId10"/>
    <p:sldId id="271" r:id="rId11"/>
    <p:sldId id="270" r:id="rId12"/>
    <p:sldId id="269" r:id="rId13"/>
    <p:sldId id="272" r:id="rId14"/>
    <p:sldId id="273" r:id="rId15"/>
    <p:sldId id="276" r:id="rId16"/>
    <p:sldId id="277" r:id="rId17"/>
    <p:sldId id="278" r:id="rId18"/>
    <p:sldId id="26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99FF"/>
    <a:srgbClr val="85D5AF"/>
    <a:srgbClr val="73E6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8" autoAdjust="0"/>
    <p:restoredTop sz="94660"/>
  </p:normalViewPr>
  <p:slideViewPr>
    <p:cSldViewPr>
      <p:cViewPr>
        <p:scale>
          <a:sx n="66" d="100"/>
          <a:sy n="66" d="100"/>
        </p:scale>
        <p:origin x="-6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FFF0C-43E5-4ED9-9619-94249004364C}" type="datetimeFigureOut">
              <a:rPr lang="ru-RU"/>
              <a:pPr>
                <a:defRPr/>
              </a:pPr>
              <a:t>14.06.2018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99FA-0A0B-473B-9005-2DF432216F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DB52-4076-447B-BABA-7631BB8DA21A}" type="datetimeFigureOut">
              <a:rPr lang="ru-RU"/>
              <a:pPr>
                <a:defRPr/>
              </a:pPr>
              <a:t>14.06.2018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75633-2653-4266-A6AD-8CBA685BCF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BE0CB-1C58-431F-BA0E-427008A9968F}" type="datetimeFigureOut">
              <a:rPr lang="ru-RU"/>
              <a:pPr>
                <a:defRPr/>
              </a:pPr>
              <a:t>14.06.2018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E0F0-45BA-4193-A6A4-505CA527A6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B87A6-3B42-4535-B293-559FC09B9E5E}" type="datetimeFigureOut">
              <a:rPr lang="ru-RU"/>
              <a:pPr>
                <a:defRPr/>
              </a:pPr>
              <a:t>14.06.2018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29DB-E800-4156-9688-CB32AE4FE7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4CEA3-12FC-4EA0-B5A9-CB38190EA654}" type="datetimeFigureOut">
              <a:rPr lang="ru-RU"/>
              <a:pPr>
                <a:defRPr/>
              </a:pPr>
              <a:t>14.06.2018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C496-8E4F-4AC2-B765-A80E6D3E77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5E37-E11A-428C-9C29-A1EB4AA73C54}" type="datetimeFigureOut">
              <a:rPr lang="ru-RU"/>
              <a:pPr>
                <a:defRPr/>
              </a:pPr>
              <a:t>14.06.2018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7C2C-AD65-4764-A779-88FA4A3D70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595C2-FCDC-4CBF-8E7E-3AEEE4880C6B}" type="datetimeFigureOut">
              <a:rPr lang="ru-RU"/>
              <a:pPr>
                <a:defRPr/>
              </a:pPr>
              <a:t>14.06.2018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6AE3-ACF5-47C7-B5ED-8AE2509606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5FD8D-D048-45C7-B585-1314BDEBFAFC}" type="datetimeFigureOut">
              <a:rPr lang="ru-RU"/>
              <a:pPr>
                <a:defRPr/>
              </a:pPr>
              <a:t>14.06.2018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93D34-0EAF-4494-A753-B84E31C04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CBECB-9BE0-4240-8B92-A41693262B3A}" type="datetimeFigureOut">
              <a:rPr lang="ru-RU"/>
              <a:pPr>
                <a:defRPr/>
              </a:pPr>
              <a:t>14.06.2018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5234D-1AAB-4A9A-84EB-9CFD66C371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25D58-A571-48D7-892B-12A95628DB18}" type="datetimeFigureOut">
              <a:rPr lang="ru-RU"/>
              <a:pPr>
                <a:defRPr/>
              </a:pPr>
              <a:t>14.06.2018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5F386-C56A-4AF1-920D-D9EBC9AC25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1D97-3C1A-4BBD-833A-84387DB21C5B}" type="datetimeFigureOut">
              <a:rPr lang="ru-RU"/>
              <a:pPr>
                <a:defRPr/>
              </a:pPr>
              <a:t>14.06.2018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EC2FB-0EB3-48C2-B443-898426F25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39F75C-B42D-4ADA-B9AD-29014CF58A58}" type="datetimeFigureOut">
              <a:rPr lang="ru-RU"/>
              <a:pPr>
                <a:defRPr/>
              </a:pPr>
              <a:t>14.06.2018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B2B35F-0CDA-417A-90E5-2020F856BA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vk.com/vc_chg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s-68294589?z=video-68294589_456239018/club68294589/pl_-68294589_-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6"/>
          <p:cNvSpPr txBox="1">
            <a:spLocks noChangeArrowheads="1"/>
          </p:cNvSpPr>
          <p:nvPr/>
        </p:nvSpPr>
        <p:spPr bwMode="auto">
          <a:xfrm>
            <a:off x="6011863" y="26035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3314" name="Picture 2" descr="H:\ЧРМОО\ЧРМОО Студенческий Совет\КОНКУРСЫ\СОНКО\Открываем мир вместе 2016\Логотип\голуб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71500"/>
            <a:ext cx="4562475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Users\Studsovet\Desktop\8oN1SXzhk0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3214688"/>
            <a:ext cx="214471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:\Users\Studsovet\Desktop\duEJROxa26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142875"/>
            <a:ext cx="27860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86750" cy="2143125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16 октября 2017 года волонтёры Комитета по благотворительности Волонтерского центра ФГБОУ ВО «ЧГУ им. И.Н. Ульянова» в рамках проекта «Открываем Мир вместе» посетили социально-реабилитационный центр для несовершеннолетних Министерства труда Чувашской Республики, где стартовала  акция «Путешествуем по просторам сказок».  Между воспитанниками реабилитационного центра были распределены роли сказки и началась репетиции.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3554" name="Picture 2" descr="https://pp.userapi.com/c639223/v639223750/573af/PpFsV-jdt7A.jpg"/>
          <p:cNvPicPr>
            <a:picLocks noChangeAspect="1" noChangeArrowheads="1"/>
          </p:cNvPicPr>
          <p:nvPr/>
        </p:nvPicPr>
        <p:blipFill>
          <a:blip r:embed="rId2"/>
          <a:srcRect t="11776" r="2749" b="11682"/>
          <a:stretch>
            <a:fillRect/>
          </a:stretch>
        </p:blipFill>
        <p:spPr bwMode="auto">
          <a:xfrm>
            <a:off x="1928794" y="1928802"/>
            <a:ext cx="5786478" cy="4559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2297112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23 октября 2017 года волонтёры Комитета по благотворительности Волонтерского центра ФГБОУ ВО «ЧГУ им. И.Н. Ульянова» в рамках проекта «Открываем Мир вместе»  посетили социально-реабилитационный центр для несовершеннолетних Министерства труда Чувашской Республики, где реализовали свой маленькую акцию, волонтеры вместе с детьми подготовили спектакль по мотивам сказки  «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Зайкина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избушка».</a:t>
            </a: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 descr="https://pp.userapi.com/c841136/v841136328/2f08d/Ml8HX49VxG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71744"/>
            <a:ext cx="5715040" cy="3810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785813"/>
            <a:ext cx="8229600" cy="114300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20 декабря 2017 года Волонтеры комитета по благотворительности в рамках проекта «Открываем мир вместе» посетили Социально-реабилитационный центр для несовершеннолетних и окунулись вместе с детьми в атмосферу настоящего праздника и волшебства.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5602" name="Picture 2" descr="https://pp.userapi.com/c831109/v831109975/1e447/Gb9rjhk9M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71678"/>
            <a:ext cx="6786610" cy="41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000" dirty="0" smtClean="0"/>
              <a:t> 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22 декабря 2017 года наши волонтеры-благотворители вместе с Дедом Морозом и Снегурочкой в рамках проекта «Открываем мир вместе» поздравили детей с наступающим Новым Годом в детском отделение онкологии и гематологии, где вместе с детьми весело провели время.</a:t>
            </a: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 descr="https://pp.userapi.com/c841328/v841328659/4c524/kKPjIURtI3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3182"/>
            <a:ext cx="3929026" cy="2619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s://pp.userapi.com/c840027/v840027659/5ac51/jQHx6MwYy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643182"/>
            <a:ext cx="3959980" cy="2639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208280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27 декабря 2017 года в рамках проекта «Открываем мир вместе», Волонтеры комитета по благотворительности  совместно с футболистами из команды МФК Эврика- ЧГУ посетили социально-реабилитационный центр для несовершеннолетних (Ленинский район), где устроили новогоднее представление для более пятидесяти детей: волонтерами была разыграна небольшая сценка с подвижными играми, в которых ребята приняли активное участие .</a:t>
            </a: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 descr="https://pp.userapi.com/c840121/v840121480/592dc/iu5LPidBJ4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643182"/>
            <a:ext cx="636773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«Неделя добра» в 2018 году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9701" name="AutoShape 5" descr="neQebsmnahQ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9703" name="AutoShape 7" descr="neQebsmnahQ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9705" name="AutoShape 9" descr="neQebsmnahQ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9706" name="Picture 10" descr="neQebsmnahQ"/>
          <p:cNvPicPr>
            <a:picLocks noChangeAspect="1" noChangeArrowheads="1"/>
          </p:cNvPicPr>
          <p:nvPr/>
        </p:nvPicPr>
        <p:blipFill>
          <a:blip r:embed="rId2"/>
          <a:srcRect l="29323" t="33194" r="35234" b="22708"/>
          <a:stretch>
            <a:fillRect/>
          </a:stretch>
        </p:blipFill>
        <p:spPr bwMode="auto">
          <a:xfrm>
            <a:off x="1476375" y="1196975"/>
            <a:ext cx="6048375" cy="423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>Акция «Раскрасим детство в цвет улыбки»в 2018 г.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4" name="Picture 4" descr="wiqVIWOsKEk"/>
          <p:cNvPicPr>
            <a:picLocks noChangeAspect="1" noChangeArrowheads="1"/>
          </p:cNvPicPr>
          <p:nvPr/>
        </p:nvPicPr>
        <p:blipFill>
          <a:blip r:embed="rId2"/>
          <a:srcRect l="29323" t="18495" r="35234" b="18495"/>
          <a:stretch>
            <a:fillRect/>
          </a:stretch>
        </p:blipFill>
        <p:spPr bwMode="auto">
          <a:xfrm>
            <a:off x="2051050" y="1484313"/>
            <a:ext cx="4897438" cy="4897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>Акция «Со спортом на Ты» в 2018 г.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4" descr="MZH_KFVMPhE"/>
          <p:cNvPicPr>
            <a:picLocks noChangeAspect="1" noChangeArrowheads="1"/>
          </p:cNvPicPr>
          <p:nvPr/>
        </p:nvPicPr>
        <p:blipFill>
          <a:blip r:embed="rId2"/>
          <a:srcRect l="29323" t="16412" r="35820" b="17453"/>
          <a:stretch>
            <a:fillRect/>
          </a:stretch>
        </p:blipFill>
        <p:spPr bwMode="auto">
          <a:xfrm>
            <a:off x="2051050" y="1458913"/>
            <a:ext cx="5059363" cy="5399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135937" cy="1655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Больше о нас можно узнать:</a:t>
            </a:r>
            <a:b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0" y="2349500"/>
            <a:ext cx="6400800" cy="3816350"/>
          </a:xfrm>
        </p:spPr>
        <p:txBody>
          <a:bodyPr>
            <a:normAutofit/>
          </a:bodyPr>
          <a:lstStyle/>
          <a:p>
            <a:pPr>
              <a:buClr>
                <a:srgbClr val="77D9E8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rgbClr val="59AAF2"/>
                </a:solidFill>
              </a:rPr>
              <a:t>Сайт ЧГУ им. И.Н. Ульянова (</a:t>
            </a:r>
            <a:r>
              <a:rPr lang="en-US" sz="2400" smtClean="0">
                <a:solidFill>
                  <a:srgbClr val="59AAF2"/>
                </a:solidFill>
              </a:rPr>
              <a:t>http://www.studsovet21.ru/</a:t>
            </a:r>
            <a:r>
              <a:rPr lang="ru-RU" sz="2400" smtClean="0">
                <a:solidFill>
                  <a:srgbClr val="59AAF2"/>
                </a:solidFill>
              </a:rPr>
              <a:t>);</a:t>
            </a:r>
          </a:p>
          <a:p>
            <a:pPr>
              <a:buClr>
                <a:srgbClr val="77D9E8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rgbClr val="59AAF2"/>
                </a:solidFill>
              </a:rPr>
              <a:t>Группа Волонтерского центра ЧГУ им. И.Н. Ульянова в социальной сети «Вконтакте»</a:t>
            </a:r>
            <a:r>
              <a:rPr lang="en-US" sz="2400" smtClean="0">
                <a:solidFill>
                  <a:srgbClr val="59AAF2"/>
                </a:solidFill>
              </a:rPr>
              <a:t> </a:t>
            </a:r>
            <a:r>
              <a:rPr lang="ru-RU" sz="2400" smtClean="0">
                <a:solidFill>
                  <a:srgbClr val="59AAF2"/>
                </a:solidFill>
              </a:rPr>
              <a:t>(</a:t>
            </a:r>
            <a:r>
              <a:rPr lang="en-US" sz="2400" smtClean="0">
                <a:solidFill>
                  <a:srgbClr val="59AAF2"/>
                </a:solidFill>
                <a:hlinkClick r:id="rId2"/>
              </a:rPr>
              <a:t>http://vk.com/vc_chgu</a:t>
            </a:r>
            <a:r>
              <a:rPr lang="ru-RU" sz="2400" smtClean="0">
                <a:solidFill>
                  <a:srgbClr val="59AAF2"/>
                </a:solidFill>
              </a:rPr>
              <a:t>)</a:t>
            </a:r>
            <a:r>
              <a:rPr lang="ru-RU" sz="2400" smtClean="0">
                <a:solidFill>
                  <a:srgbClr val="59AAF2"/>
                </a:solidFill>
                <a:latin typeface="Arial" charset="0"/>
              </a:rPr>
              <a:t> , (https://vk.com/myvmeste2018).</a:t>
            </a:r>
          </a:p>
          <a:p>
            <a:pPr>
              <a:buClr>
                <a:srgbClr val="77D9E8"/>
              </a:buClr>
              <a:buFont typeface="Arial" charset="0"/>
              <a:buNone/>
            </a:pPr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разработать программу проведения занятий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набрать и обучить команды волонтёров для работы с детьми, оказавшимися в трудной жизненной ситуации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организовать систематические поездки в социальные учреждения Чувашской Республики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провести благотворительные акций и мероприятия для детей, оказавшихся в трудной жизненной ситуации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625" y="357188"/>
            <a:ext cx="8358188" cy="1187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endParaRPr lang="ru-RU" sz="2400">
              <a:solidFill>
                <a:srgbClr val="59AA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59A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Цель: </a:t>
            </a:r>
            <a:r>
              <a:rPr lang="ru-RU" sz="2400">
                <a:solidFill>
                  <a:srgbClr val="59AAF2"/>
                </a:solidFill>
                <a:latin typeface="Calibri" pitchFamily="34" charset="0"/>
              </a:rPr>
              <a:t>помочь в социализации не менее 1</a:t>
            </a:r>
            <a:r>
              <a:rPr lang="ru-RU" sz="2400">
                <a:solidFill>
                  <a:srgbClr val="59AAF2"/>
                </a:solidFill>
              </a:rPr>
              <a:t>5</a:t>
            </a:r>
            <a:r>
              <a:rPr lang="ru-RU" sz="2400">
                <a:solidFill>
                  <a:srgbClr val="59AAF2"/>
                </a:solidFill>
                <a:latin typeface="Calibri" pitchFamily="34" charset="0"/>
              </a:rPr>
              <a:t>0 детей, оказавшихся в трудной жизненной ситуации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404813"/>
            <a:ext cx="5184775" cy="1871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Основная целевая аудитория и география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188" y="1857375"/>
            <a:ext cx="3857625" cy="3894138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Clr>
                <a:srgbClr val="0099FF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Дети, находящиеся в социальных учреждениях Чувашии и города Чебоксары (детских домах, социально- реабилитационных центрах, интернатах и т. п.) </a:t>
            </a:r>
          </a:p>
          <a:p>
            <a:pPr algn="just" fontAlgn="auto">
              <a:spcAft>
                <a:spcPts val="0"/>
              </a:spcAft>
              <a:buClr>
                <a:srgbClr val="0099FF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 менее 150 человек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92080" y="1124744"/>
            <a:ext cx="3634482" cy="2424993"/>
          </a:xfrm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139952" y="3789039"/>
            <a:ext cx="4104456" cy="2738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500" y="214313"/>
            <a:ext cx="7858125" cy="2749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Проект «Открываем мир вместе» реализуется с 2014 года комитетом по благотворительности Волонтерского центра ФГБОУ ВО «ЧГУ им. И.Н. Ульянова».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2016 году проект был поддержан субсидией в размере 218 тыс. рублей из республиканского бюджета в рамках конкурса проектов социально ориентированным некоммерческим организациям.</a:t>
            </a:r>
          </a:p>
        </p:txBody>
      </p:sp>
      <p:pic>
        <p:nvPicPr>
          <p:cNvPr id="4" name="Рисунок 3" descr="2-R5lM45F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857496"/>
            <a:ext cx="7000924" cy="3768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dsovet\Desktop\edzA30WZz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428868"/>
            <a:ext cx="6357982" cy="4239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85813" y="142875"/>
            <a:ext cx="80010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Проект обеспечен опытным организационно-руководящим составом: руководителем Волонтерского центра ЧГУ Александровым К.А., руководителем комитета по благотворительности Федоровой Е.Л., председателем Студенческого совета ФГБОУ ВО «ЧГУ им. И. Н. Ульянова» Семеновой О.А. и руководителем проекта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Емелюковой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А.А.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 descr="9XreYLjfvx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738" y="1563688"/>
            <a:ext cx="1081087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OCPbnXXDCL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0"/>
            <a:ext cx="3221589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XreYLjfvx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142984"/>
            <a:ext cx="3127017" cy="443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YNKPxxme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4572008"/>
            <a:ext cx="302726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786313" y="357188"/>
            <a:ext cx="37861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Весенняя и осенняя неделя добра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 l="23438" t="13194" r="25781" b="27083"/>
          <a:stretch>
            <a:fillRect/>
          </a:stretch>
        </p:blipFill>
        <p:spPr bwMode="auto">
          <a:xfrm>
            <a:off x="357188" y="428625"/>
            <a:ext cx="5938837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714875"/>
            <a:ext cx="8572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hlinkClick r:id="rId3"/>
              </a:rPr>
              <a:t>https://vk.com/videos-68294589?z=video-68294589_456239018%2Fclub68294589%2Fpl_-68294589_-2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8429625" cy="2786062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 октября 2017 года волонтёры Комитета по благотворительности Волонтерского центра ФГБОУ ВО «ЧГУ им. И.Н. Ульянова» в рамках проекта «Открываем мир вместе» посетили социально-реабилитационный центр для несовершеннолетних Министерства труда Чувашской Республики в рамках Всероссийской акции «Согревая сердца». Вместе с волонтёрами ребята подготовили красочные поздравительные открытки к Международному дню пожилого человека, а также детишки узнали все об истории Праздника!</a:t>
            </a: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s://pp.userapi.com/c840520/v840520623/e3b3/H5WnEkUr4T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2071702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-GPUKQQ1s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429000"/>
            <a:ext cx="596190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5363" cy="2154237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3 октября 2017 года волонтеры Комитета по благотворительности Волонтерского центра ФГБОУ ВО «ЧГУ им. И.Н. Ульянова»  посетили социально-реабилитационный центр Калининского района и поздравили наше старшее поколение с Международным днем пожилого человека, а также вручили открытки, которые были подготовлены детишками в рамках Всероссийской акции «Согревая сердца»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s://pp.userapi.com/c639621/v639621545/560dd/kjLW0qwWGj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438153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pp.userapi.com/c639621/v639621545/560a9/rRp5cZOygN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928933"/>
            <a:ext cx="4238654" cy="3178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529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Arial</vt:lpstr>
      <vt:lpstr>Wingdings</vt:lpstr>
      <vt:lpstr>Тема Office</vt:lpstr>
      <vt:lpstr>Слайд 1</vt:lpstr>
      <vt:lpstr>Слайд 2</vt:lpstr>
      <vt:lpstr>Основная целевая аудитория и география проекта: </vt:lpstr>
      <vt:lpstr>Слайд 4</vt:lpstr>
      <vt:lpstr>Слайд 5</vt:lpstr>
      <vt:lpstr>Слайд 6</vt:lpstr>
      <vt:lpstr>Слайд 7</vt:lpstr>
      <vt:lpstr>2 октября 2017 года волонтёры Комитета по благотворительности Волонтерского центра ФГБОУ ВО «ЧГУ им. И.Н. Ульянова» в рамках проекта «Открываем мир вместе» посетили социально-реабилитационный центр для несовершеннолетних Министерства труда Чувашской Республики в рамках Всероссийской акции «Согревая сердца». Вместе с волонтёрами ребята подготовили красочные поздравительные открытки к Международному дню пожилого человека, а также детишки узнали все об истории Праздника!</vt:lpstr>
      <vt:lpstr> 3 октября 2017 года волонтеры Комитета по благотворительности Волонтерского центра ФГБОУ ВО «ЧГУ им. И.Н. Ульянова»  посетили социально-реабилитационный центр Калининского района и поздравили наше старшее поколение с Международным днем пожилого человека, а также вручили открытки, которые были подготовлены детишками в рамках Всероссийской акции «Согревая сердца»</vt:lpstr>
      <vt:lpstr>16 октября 2017 года волонтёры Комитета по благотворительности Волонтерского центра ФГБОУ ВО «ЧГУ им. И.Н. Ульянова» в рамках проекта «Открываем Мир вместе» посетили социально-реабилитационный центр для несовершеннолетних Министерства труда Чувашской Республики, где стартовала  акция «Путешествуем по просторам сказок».  Между воспитанниками реабилитационного центра были распределены роли сказки и началась репетиции.  </vt:lpstr>
      <vt:lpstr>23 октября 2017 года волонтёры Комитета по благотворительности Волонтерского центра ФГБОУ ВО «ЧГУ им. И.Н. Ульянова» в рамках проекта «Открываем Мир вместе»  посетили социально-реабилитационный центр для несовершеннолетних Министерства труда Чувашской Республики, где реализовали свой маленькую акцию, волонтеры вместе с детьми подготовили спектакль по мотивам сказки  «Зайкина избушка».</vt:lpstr>
      <vt:lpstr>20 декабря 2017 года Волонтеры комитета по благотворительности в рамках проекта «Открываем мир вместе» посетили Социально-реабилитационный центр для несовершеннолетних и окунулись вместе с детьми в атмосферу настоящего праздника и волшебства.  </vt:lpstr>
      <vt:lpstr> 22 декабря 2017 года наши волонтеры-благотворители вместе с Дедом Морозом и Снегурочкой в рамках проекта «Открываем мир вместе» поздравили детей с наступающим Новым Годом в детском отделение онкологии и гематологии, где вместе с детьми весело провели время.</vt:lpstr>
      <vt:lpstr>27 декабря 2017 года в рамках проекта «Открываем мир вместе», Волонтеры комитета по благотворительности  совместно с футболистами из команды МФК Эврика- ЧГУ посетили социально-реабилитационный центр для несовершеннолетних (Ленинский район), где устроили новогоднее представление для более пятидесяти детей: волонтерами была разыграна небольшая сценка с подвижными играми, в которых ребята приняли активное участие .</vt:lpstr>
      <vt:lpstr>«Неделя добра» в 2018 году</vt:lpstr>
      <vt:lpstr>Акция «Раскрасим детство в цвет улыбки»в 2018 г.</vt:lpstr>
      <vt:lpstr>Акция «Со спортом на Ты» в 2018 г.</vt:lpstr>
      <vt:lpstr>Больше о нас можно узнать: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«Открываем мир вместе»</dc:title>
  <dc:creator>User</dc:creator>
  <cp:lastModifiedBy>Admin</cp:lastModifiedBy>
  <cp:revision>46</cp:revision>
  <dcterms:created xsi:type="dcterms:W3CDTF">2015-10-04T15:39:21Z</dcterms:created>
  <dcterms:modified xsi:type="dcterms:W3CDTF">2018-06-14T08:20:41Z</dcterms:modified>
</cp:coreProperties>
</file>