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Trebuchet M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CECB"/>
          </a:solidFill>
        </a:fill>
      </a:tcStyle>
    </a:wholeTbl>
    <a:band2H>
      <a:tcTxStyle b="def" i="def"/>
      <a:tcStyle>
        <a:tcBdr/>
        <a:fill>
          <a:solidFill>
            <a:srgbClr val="FB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ECB"/>
          </a:solidFill>
        </a:fill>
      </a:tcStyle>
    </a:wholeTbl>
    <a:band2H>
      <a:tcTxStyle b="def" i="def"/>
      <a:tcStyle>
        <a:tcBdr/>
        <a:fill>
          <a:solidFill>
            <a:srgbClr val="F2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A"/>
          </a:solidFill>
        </a:fill>
      </a:tcStyle>
    </a:wholeTbl>
    <a:band2H>
      <a:tcTxStyle b="def" i="def"/>
      <a:tcStyle>
        <a:tcBdr/>
        <a:fill>
          <a:solidFill>
            <a:srgbClr val="F2E7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Trebuchet MS"/>
      </a:defRPr>
    </a:lvl1pPr>
    <a:lvl2pPr indent="228600" defTabSz="457200" latinLnBrk="0">
      <a:defRPr sz="1200">
        <a:latin typeface="+mn-lt"/>
        <a:ea typeface="+mn-ea"/>
        <a:cs typeface="+mn-cs"/>
        <a:sym typeface="Trebuchet MS"/>
      </a:defRPr>
    </a:lvl2pPr>
    <a:lvl3pPr indent="457200" defTabSz="457200" latinLnBrk="0">
      <a:defRPr sz="1200">
        <a:latin typeface="+mn-lt"/>
        <a:ea typeface="+mn-ea"/>
        <a:cs typeface="+mn-cs"/>
        <a:sym typeface="Trebuchet MS"/>
      </a:defRPr>
    </a:lvl3pPr>
    <a:lvl4pPr indent="685800" defTabSz="457200" latinLnBrk="0">
      <a:defRPr sz="1200">
        <a:latin typeface="+mn-lt"/>
        <a:ea typeface="+mn-ea"/>
        <a:cs typeface="+mn-cs"/>
        <a:sym typeface="Trebuchet MS"/>
      </a:defRPr>
    </a:lvl4pPr>
    <a:lvl5pPr indent="914400" defTabSz="457200" latinLnBrk="0">
      <a:defRPr sz="1200">
        <a:latin typeface="+mn-lt"/>
        <a:ea typeface="+mn-ea"/>
        <a:cs typeface="+mn-cs"/>
        <a:sym typeface="Trebuchet MS"/>
      </a:defRPr>
    </a:lvl5pPr>
    <a:lvl6pPr indent="1143000" defTabSz="457200" latinLnBrk="0">
      <a:defRPr sz="1200">
        <a:latin typeface="+mn-lt"/>
        <a:ea typeface="+mn-ea"/>
        <a:cs typeface="+mn-cs"/>
        <a:sym typeface="Trebuchet MS"/>
      </a:defRPr>
    </a:lvl6pPr>
    <a:lvl7pPr indent="1371600" defTabSz="457200" latinLnBrk="0">
      <a:defRPr sz="1200">
        <a:latin typeface="+mn-lt"/>
        <a:ea typeface="+mn-ea"/>
        <a:cs typeface="+mn-cs"/>
        <a:sym typeface="Trebuchet MS"/>
      </a:defRPr>
    </a:lvl7pPr>
    <a:lvl8pPr indent="1600200" defTabSz="457200" latinLnBrk="0">
      <a:defRPr sz="1200">
        <a:latin typeface="+mn-lt"/>
        <a:ea typeface="+mn-ea"/>
        <a:cs typeface="+mn-cs"/>
        <a:sym typeface="Trebuchet MS"/>
      </a:defRPr>
    </a:lvl8pPr>
    <a:lvl9pPr indent="1828800" defTabSz="457200" latinLnBrk="0">
      <a:defRPr sz="1200">
        <a:latin typeface="+mn-lt"/>
        <a:ea typeface="+mn-ea"/>
        <a:cs typeface="+mn-cs"/>
        <a:sym typeface="Trebuchet M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15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Straight Connector 18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" name="Straight Connector 19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" name="Isosceles Triangle 22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51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B5351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30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" name="Isosceles Triangle 26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8230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" name="Isosceles Triangle 28"/>
            <p:cNvSpPr/>
            <p:nvPr/>
          </p:nvSpPr>
          <p:spPr>
            <a:xfrm rot="10800000">
              <a:off x="-1" y="8466"/>
              <a:ext cx="842597" cy="56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5351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3" name="Текст заголовка"/>
          <p:cNvSpPr txBox="1"/>
          <p:nvPr>
            <p:ph type="title"/>
          </p:nvPr>
        </p:nvSpPr>
        <p:spPr>
          <a:xfrm>
            <a:off x="1507067" y="2404534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4" name="Уровень текста 1…"/>
          <p:cNvSpPr txBox="1"/>
          <p:nvPr>
            <p:ph type="body" sz="quarter" idx="1"/>
          </p:nvPr>
        </p:nvSpPr>
        <p:spPr>
          <a:xfrm>
            <a:off x="1507067" y="4050832"/>
            <a:ext cx="7766937" cy="1096901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200" algn="r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400" algn="r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600" algn="r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800" algn="r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Текст заголовка"/>
          <p:cNvSpPr txBox="1"/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15" name="Уровень текста 1…"/>
          <p:cNvSpPr txBox="1"/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Текст заголовка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4" name="Уровень текста 1…"/>
          <p:cNvSpPr txBox="1"/>
          <p:nvPr>
            <p:ph type="body" sz="quarter" idx="1"/>
          </p:nvPr>
        </p:nvSpPr>
        <p:spPr>
          <a:xfrm>
            <a:off x="1366138" y="3632200"/>
            <a:ext cx="7224526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5" name="Text Placeholder 2"/>
          <p:cNvSpPr/>
          <p:nvPr>
            <p:ph type="body" sz="quarter" idx="13"/>
          </p:nvPr>
        </p:nvSpPr>
        <p:spPr>
          <a:xfrm>
            <a:off x="677334" y="4470400"/>
            <a:ext cx="8596670" cy="15709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</a:pPr>
          </a:p>
        </p:txBody>
      </p:sp>
      <p:sp>
        <p:nvSpPr>
          <p:cNvPr id="126" name="TextBox 23"/>
          <p:cNvSpPr txBox="1"/>
          <p:nvPr/>
        </p:nvSpPr>
        <p:spPr>
          <a:xfrm>
            <a:off x="541869" y="469465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7" name="TextBox 24"/>
          <p:cNvSpPr txBox="1"/>
          <p:nvPr/>
        </p:nvSpPr>
        <p:spPr>
          <a:xfrm>
            <a:off x="8893010" y="256564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/>
          <p:nvPr>
            <p:ph type="title"/>
          </p:nvPr>
        </p:nvSpPr>
        <p:spPr>
          <a:xfrm>
            <a:off x="677335" y="1931988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36" name="Уровень текста 1…"/>
          <p:cNvSpPr txBox="1"/>
          <p:nvPr>
            <p:ph type="body" sz="quarter" idx="1"/>
          </p:nvPr>
        </p:nvSpPr>
        <p:spPr>
          <a:xfrm>
            <a:off x="677335" y="4527448"/>
            <a:ext cx="8596669" cy="151391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 marL="0" indent="457200">
              <a:buClrTx/>
              <a:buSzTx/>
              <a:buNone/>
            </a:lvl2pPr>
            <a:lvl3pPr marL="0" indent="914400">
              <a:buClrTx/>
              <a:buSzTx/>
              <a:buNone/>
            </a:lvl3pPr>
            <a:lvl4pPr marL="0" indent="1371600">
              <a:buClrTx/>
              <a:buSzTx/>
              <a:buNone/>
            </a:lvl4pPr>
            <a:lvl5pPr marL="0" indent="1828800">
              <a:buClrTx/>
              <a:buSzTx/>
              <a:buNone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Текст заголовка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5" name="Уровень текста 1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6" name="Text Placeholder 2"/>
          <p:cNvSpPr/>
          <p:nvPr>
            <p:ph type="body" sz="quarter" idx="13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47" name="TextBox 23"/>
          <p:cNvSpPr txBox="1"/>
          <p:nvPr/>
        </p:nvSpPr>
        <p:spPr>
          <a:xfrm>
            <a:off x="541869" y="469465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893010" y="2565643"/>
            <a:ext cx="609601" cy="1226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4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Текст заголовка"/>
          <p:cNvSpPr txBox="1"/>
          <p:nvPr>
            <p:ph type="title"/>
          </p:nvPr>
        </p:nvSpPr>
        <p:spPr>
          <a:xfrm>
            <a:off x="685798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57" name="Уровень текста 1…"/>
          <p:cNvSpPr txBox="1"/>
          <p:nvPr>
            <p:ph type="body" sz="quarter" idx="1"/>
          </p:nvPr>
        </p:nvSpPr>
        <p:spPr>
          <a:xfrm>
            <a:off x="677332" y="4013200"/>
            <a:ext cx="8596670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8" name="Text Placeholder 2"/>
          <p:cNvSpPr/>
          <p:nvPr>
            <p:ph type="body" sz="quarter" idx="13"/>
          </p:nvPr>
        </p:nvSpPr>
        <p:spPr>
          <a:xfrm>
            <a:off x="677334" y="4527448"/>
            <a:ext cx="8596670" cy="1513915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>
                <a:solidFill>
                  <a:srgbClr val="808080"/>
                </a:solidFill>
              </a:defRPr>
            </a:pPr>
          </a:p>
        </p:txBody>
      </p:sp>
      <p:sp>
        <p:nvSpPr>
          <p:cNvPr id="159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Текст заголовка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167" name="Уровень текста 1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Текст заголовка"/>
          <p:cNvSpPr txBox="1"/>
          <p:nvPr>
            <p:ph type="title"/>
          </p:nvPr>
        </p:nvSpPr>
        <p:spPr>
          <a:xfrm>
            <a:off x="7967673" y="609598"/>
            <a:ext cx="1304744" cy="5251453"/>
          </a:xfrm>
          <a:prstGeom prst="rect">
            <a:avLst/>
          </a:prstGeom>
        </p:spPr>
        <p:txBody>
          <a:bodyPr anchor="ctr"/>
          <a:lstStyle/>
          <a:p>
            <a:pPr/>
            <a:r>
              <a:t>Текст заголовка</a:t>
            </a:r>
          </a:p>
        </p:txBody>
      </p:sp>
      <p:sp>
        <p:nvSpPr>
          <p:cNvPr id="176" name="Уровень текста 1…"/>
          <p:cNvSpPr txBox="1"/>
          <p:nvPr>
            <p:ph type="body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3" name="Уровень текста 1…"/>
          <p:cNvSpPr txBox="1"/>
          <p:nvPr>
            <p:ph type="body" sz="half" idx="1"/>
          </p:nvPr>
        </p:nvSpPr>
        <p:spPr>
          <a:xfrm>
            <a:off x="677333" y="2160589"/>
            <a:ext cx="8596670" cy="388077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Текст заголовка"/>
          <p:cNvSpPr txBox="1"/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2" name="Уровень текста 1…"/>
          <p:cNvSpPr txBox="1"/>
          <p:nvPr>
            <p:ph type="body" sz="quarter" idx="1"/>
          </p:nvPr>
        </p:nvSpPr>
        <p:spPr>
          <a:xfrm>
            <a:off x="677335" y="4527448"/>
            <a:ext cx="85966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200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400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600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800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Текст заголовка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1" name="Уровень текста 1…"/>
          <p:cNvSpPr txBox="1"/>
          <p:nvPr>
            <p:ph type="body" sz="quarter" idx="1"/>
          </p:nvPr>
        </p:nvSpPr>
        <p:spPr>
          <a:xfrm>
            <a:off x="677333" y="2160589"/>
            <a:ext cx="4184036" cy="3880773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екст заголовка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0" name="Уровень текста 1…"/>
          <p:cNvSpPr txBox="1"/>
          <p:nvPr>
            <p:ph type="body" sz="quarter" idx="1"/>
          </p:nvPr>
        </p:nvSpPr>
        <p:spPr>
          <a:xfrm>
            <a:off x="675744" y="2160983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200">
              <a:buClrTx/>
              <a:buSzTx/>
              <a:buNone/>
              <a:defRPr sz="2400"/>
            </a:lvl2pPr>
            <a:lvl3pPr marL="0" indent="914400">
              <a:buClrTx/>
              <a:buSzTx/>
              <a:buNone/>
              <a:defRPr sz="2400"/>
            </a:lvl3pPr>
            <a:lvl4pPr marL="0" indent="1371600">
              <a:buClrTx/>
              <a:buSzTx/>
              <a:buNone/>
              <a:defRPr sz="2400"/>
            </a:lvl4pPr>
            <a:lvl5pPr marL="0" indent="1828800">
              <a:buClrTx/>
              <a:buSz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1" name="Text Placeholder 4"/>
          <p:cNvSpPr/>
          <p:nvPr>
            <p:ph type="body" sz="quarter" idx="13"/>
          </p:nvPr>
        </p:nvSpPr>
        <p:spPr>
          <a:xfrm>
            <a:off x="5088382" y="2160983"/>
            <a:ext cx="418561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/>
            </a:pPr>
          </a:p>
        </p:txBody>
      </p:sp>
      <p:sp>
        <p:nvSpPr>
          <p:cNvPr id="7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Текст заголовка"/>
          <p:cNvSpPr txBox="1"/>
          <p:nvPr>
            <p:ph type="title"/>
          </p:nvPr>
        </p:nvSpPr>
        <p:spPr>
          <a:xfrm>
            <a:off x="677333" y="1498603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5" name="Уровень текста 1…"/>
          <p:cNvSpPr txBox="1"/>
          <p:nvPr>
            <p:ph type="body" sz="half" idx="1"/>
          </p:nvPr>
        </p:nvSpPr>
        <p:spPr>
          <a:xfrm>
            <a:off x="4760460" y="514923"/>
            <a:ext cx="4513543" cy="5526439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6" name="Text Placeholder 3"/>
          <p:cNvSpPr/>
          <p:nvPr>
            <p:ph type="body" sz="quarter" idx="13"/>
          </p:nvPr>
        </p:nvSpPr>
        <p:spPr>
          <a:xfrm>
            <a:off x="677334" y="2777069"/>
            <a:ext cx="3854528" cy="258445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</a:p>
        </p:txBody>
      </p:sp>
      <p:sp>
        <p:nvSpPr>
          <p:cNvPr id="9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/>
          <p:nvPr>
            <p:ph type="title"/>
          </p:nvPr>
        </p:nvSpPr>
        <p:spPr>
          <a:xfrm>
            <a:off x="677333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5" name="Picture Placeholder 2"/>
          <p:cNvSpPr/>
          <p:nvPr>
            <p:ph type="pic" sz="half" idx="13"/>
          </p:nvPr>
        </p:nvSpPr>
        <p:spPr>
          <a:xfrm>
            <a:off x="677333" y="609600"/>
            <a:ext cx="8596670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6" name="Уровень текста 1…"/>
          <p:cNvSpPr txBox="1"/>
          <p:nvPr>
            <p:ph type="body" sz="quarter" idx="1"/>
          </p:nvPr>
        </p:nvSpPr>
        <p:spPr>
          <a:xfrm>
            <a:off x="677333" y="5367337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8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8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" name="Straight Connector 19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chemeClr val="accent1">
                  <a:alpha val="70000"/>
                </a:scheme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6" name="Isosceles Triangle 22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3513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B5351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230D">
                <a:alpha val="8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0" name="Isosceles Triangle 26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78230D">
                <a:alpha val="66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53513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609600" y="274637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/>
          <p:nvPr>
            <p:ph type="sldNum" sz="quarter" idx="2"/>
          </p:nvPr>
        </p:nvSpPr>
        <p:spPr>
          <a:xfrm>
            <a:off x="9049981" y="6114704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B5351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B53513"/>
          </a:solidFill>
          <a:uFillTx/>
          <a:latin typeface="+mn-lt"/>
          <a:ea typeface="+mn-ea"/>
          <a:cs typeface="+mn-cs"/>
          <a:sym typeface="Trebuchet MS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B53513"/>
        </a:buClr>
        <a:buSzPct val="80000"/>
        <a:buFontTx/>
        <a:buChar char=""/>
        <a:tabLst/>
        <a:defRPr b="0" baseline="0" cap="none" i="0" spc="0" strike="noStrike" sz="1800" u="none">
          <a:ln>
            <a:noFill/>
          </a:ln>
          <a:solidFill>
            <a:srgbClr val="404040"/>
          </a:solidFill>
          <a:uFillTx/>
          <a:latin typeface="+mn-lt"/>
          <a:ea typeface="+mn-ea"/>
          <a:cs typeface="+mn-cs"/>
          <a:sym typeface="Trebuchet M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Заголовок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443484">
              <a:defRPr sz="5238"/>
            </a:lvl1pPr>
          </a:lstStyle>
          <a:p>
            <a:pPr/>
            <a:r>
              <a:t>Первая помощь от «а» до «я» </a:t>
            </a:r>
          </a:p>
        </p:txBody>
      </p:sp>
      <p:sp>
        <p:nvSpPr>
          <p:cNvPr id="187" name="Подзаголовок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Папушина Наталия </a:t>
            </a:r>
          </a:p>
          <a:p>
            <a:pPr/>
            <a:r>
              <a:t>ФГБОУ ВО «ПИМУ» Минздрава РФ</a:t>
            </a:r>
          </a:p>
        </p:txBody>
      </p:sp>
      <p:pic>
        <p:nvPicPr>
          <p:cNvPr id="188" name="Shape 57" descr="Shape 5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27684"/>
            <a:ext cx="2055275" cy="33631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137" y="155141"/>
            <a:ext cx="4198891" cy="3149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65617" y="155141"/>
            <a:ext cx="4561549" cy="3041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5647" y="3498993"/>
            <a:ext cx="4794696" cy="3196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Заголовок 1"/>
          <p:cNvSpPr txBox="1"/>
          <p:nvPr>
            <p:ph type="title"/>
          </p:nvPr>
        </p:nvSpPr>
        <p:spPr>
          <a:xfrm>
            <a:off x="687724" y="1970809"/>
            <a:ext cx="8596670" cy="1320801"/>
          </a:xfrm>
          <a:prstGeom prst="rect">
            <a:avLst/>
          </a:prstGeom>
        </p:spPr>
        <p:txBody>
          <a:bodyPr/>
          <a:lstStyle>
            <a:lvl1pPr algn="ctr" defTabSz="274320">
              <a:defRPr sz="5760"/>
            </a:lvl1pPr>
          </a:lstStyle>
          <a:p>
            <a:pPr/>
            <a:r>
              <a:t>СПАСИБО ЗА ВНИМАНИЕ!</a:t>
            </a:r>
          </a:p>
        </p:txBody>
      </p:sp>
      <p:pic>
        <p:nvPicPr>
          <p:cNvPr id="23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Цель проекта</a:t>
            </a:r>
          </a:p>
        </p:txBody>
      </p:sp>
      <p:sp>
        <p:nvSpPr>
          <p:cNvPr id="192" name="Объект 2"/>
          <p:cNvSpPr txBox="1"/>
          <p:nvPr>
            <p:ph type="body" sz="half" idx="1"/>
          </p:nvPr>
        </p:nvSpPr>
        <p:spPr>
          <a:xfrm>
            <a:off x="438342" y="1350098"/>
            <a:ext cx="8596670" cy="388077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100"/>
            </a:lvl1pPr>
          </a:lstStyle>
          <a:p>
            <a:pPr/>
            <a:r>
              <a:t>Создание условий для личностного и профессионального роста студента-медика, путем получения им актуальных знаний и необходимых практических умений от врачей, и дальнейшей трансляции этих навыков населению не имеющему медицинского образования с целью выработки у них навыков оказания первой помощи.</a:t>
            </a:r>
          </a:p>
        </p:txBody>
      </p:sp>
      <p:pic>
        <p:nvPicPr>
          <p:cNvPr id="1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Задачи проекта</a:t>
            </a:r>
          </a:p>
        </p:txBody>
      </p:sp>
      <p:sp>
        <p:nvSpPr>
          <p:cNvPr id="196" name="Объект 2"/>
          <p:cNvSpPr txBox="1"/>
          <p:nvPr>
            <p:ph type="body" sz="half" idx="1"/>
          </p:nvPr>
        </p:nvSpPr>
        <p:spPr>
          <a:xfrm>
            <a:off x="334433" y="1270000"/>
            <a:ext cx="8596670" cy="388077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defRPr sz="2500"/>
            </a:pPr>
            <a:r>
              <a:t>1)Просвещение населения, не имеющего медицинского образования по вопросам оказания первой помощи.</a:t>
            </a:r>
            <a:endParaRPr sz="1500"/>
          </a:p>
          <a:p>
            <a:pPr marL="342900" indent="-342900">
              <a:lnSpc>
                <a:spcPct val="90000"/>
              </a:lnSpc>
              <a:defRPr sz="2500"/>
            </a:pPr>
            <a:r>
              <a:t>2)Обучение практическим навыкам первой помощи.</a:t>
            </a:r>
            <a:endParaRPr sz="1500"/>
          </a:p>
          <a:p>
            <a:pPr marL="342900" indent="-342900">
              <a:lnSpc>
                <a:spcPct val="90000"/>
              </a:lnSpc>
              <a:defRPr sz="2500"/>
            </a:pPr>
            <a:r>
              <a:t>3) Снижение смертности людей из-за неправильно оказанной или не оказанной вовсе первой помощи.</a:t>
            </a:r>
            <a:endParaRPr sz="1500"/>
          </a:p>
          <a:p>
            <a:pPr marL="342900" indent="-342900">
              <a:lnSpc>
                <a:spcPct val="90000"/>
              </a:lnSpc>
              <a:defRPr sz="2500"/>
            </a:pPr>
            <a:r>
              <a:t>4) Организация ресурсной площадки для профессионального роста студента-медика.</a:t>
            </a:r>
          </a:p>
        </p:txBody>
      </p:sp>
      <p:pic>
        <p:nvPicPr>
          <p:cNvPr id="19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Заголовок 1"/>
          <p:cNvSpPr txBox="1"/>
          <p:nvPr>
            <p:ph type="title"/>
          </p:nvPr>
        </p:nvSpPr>
        <p:spPr>
          <a:xfrm>
            <a:off x="407169" y="121226"/>
            <a:ext cx="8596670" cy="1320801"/>
          </a:xfrm>
          <a:prstGeom prst="rect">
            <a:avLst/>
          </a:prstGeom>
        </p:spPr>
        <p:txBody>
          <a:bodyPr/>
          <a:lstStyle/>
          <a:p>
            <a:pPr/>
            <a:r>
              <a:t>Тренинг по оказанию первой помощи</a:t>
            </a:r>
          </a:p>
        </p:txBody>
      </p:sp>
      <p:pic>
        <p:nvPicPr>
          <p:cNvPr id="2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488" y="781626"/>
            <a:ext cx="3994703" cy="2996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6681352" y="781626"/>
            <a:ext cx="2493821" cy="33250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10439" y="3964689"/>
            <a:ext cx="3590129" cy="2692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Тренинг по профилактике инсульта</a:t>
            </a:r>
          </a:p>
        </p:txBody>
      </p:sp>
      <p:pic>
        <p:nvPicPr>
          <p:cNvPr id="206" name="Объект 3" descr="Объект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888" y="1353126"/>
            <a:ext cx="4899094" cy="36743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9303" y="2844725"/>
            <a:ext cx="5170922" cy="387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Заголовок 1"/>
          <p:cNvSpPr txBox="1"/>
          <p:nvPr>
            <p:ph type="title"/>
          </p:nvPr>
        </p:nvSpPr>
        <p:spPr>
          <a:xfrm>
            <a:off x="209742" y="235527"/>
            <a:ext cx="8596670" cy="1320801"/>
          </a:xfrm>
          <a:prstGeom prst="rect">
            <a:avLst/>
          </a:prstGeom>
        </p:spPr>
        <p:txBody>
          <a:bodyPr/>
          <a:lstStyle/>
          <a:p>
            <a:pPr/>
            <a:r>
              <a:t>Соревнования «Главная дорога»</a:t>
            </a:r>
          </a:p>
        </p:txBody>
      </p:sp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741" y="895927"/>
            <a:ext cx="3884276" cy="291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3435" y="895926"/>
            <a:ext cx="3792683" cy="2844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8318" y="3899405"/>
            <a:ext cx="3657891" cy="2743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Заголовок 1"/>
          <p:cNvSpPr txBox="1"/>
          <p:nvPr>
            <p:ph type="title"/>
          </p:nvPr>
        </p:nvSpPr>
        <p:spPr>
          <a:xfrm>
            <a:off x="677333" y="121228"/>
            <a:ext cx="8596670" cy="1320801"/>
          </a:xfrm>
          <a:prstGeom prst="rect">
            <a:avLst/>
          </a:prstGeom>
        </p:spPr>
        <p:txBody>
          <a:bodyPr/>
          <a:lstStyle>
            <a:lvl1pPr defTabSz="402336">
              <a:defRPr sz="2816"/>
            </a:lvl1pPr>
          </a:lstStyle>
          <a:p>
            <a:pPr/>
            <a:r>
              <a:t>МАСТЕР-КЛАСС ПО ОКАЗАНИЮ ПЕРВОЙ ДОВРАЧЕБНОЙ ПОМОЩИ В РАМКАХ ПРОЕКТА "ПЕРВАЯ ПОМОЩЬ ОТ «А» ДО «Я»</a:t>
            </a:r>
          </a:p>
        </p:txBody>
      </p:sp>
      <p:pic>
        <p:nvPicPr>
          <p:cNvPr id="2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193" y="1765734"/>
            <a:ext cx="2864213" cy="432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08345" y="1765734"/>
            <a:ext cx="6525795" cy="4323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ПРОФИЛАКТИЧЕСКИЙ КВЕСТ </a:t>
            </a:r>
          </a:p>
        </p:txBody>
      </p:sp>
      <p:sp>
        <p:nvSpPr>
          <p:cNvPr id="222" name="Объект 2"/>
          <p:cNvSpPr txBox="1"/>
          <p:nvPr>
            <p:ph type="body" sz="half" idx="1"/>
          </p:nvPr>
        </p:nvSpPr>
        <p:spPr>
          <a:xfrm>
            <a:off x="209742" y="1270000"/>
            <a:ext cx="4386642" cy="5130800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На квесте было 4 тематические станции:</a:t>
            </a:r>
          </a:p>
          <a:p>
            <a:pPr>
              <a:defRPr sz="28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📍</a:t>
            </a:r>
            <a:r>
              <a:t>Окажи первую помощь;</a:t>
            </a:r>
          </a:p>
          <a:p>
            <a:pPr>
              <a:defRPr sz="28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📍</a:t>
            </a:r>
            <a:r>
              <a:t>Дети на защите взрослых;</a:t>
            </a:r>
          </a:p>
          <a:p>
            <a:pPr>
              <a:defRPr sz="28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📍</a:t>
            </a:r>
            <a:r>
              <a:t>Откажись от вредных привычек;</a:t>
            </a:r>
          </a:p>
          <a:p>
            <a:pPr>
              <a:defRPr sz="28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📍</a:t>
            </a:r>
            <a:r>
              <a:t>соль+йод = iq сбережет. </a:t>
            </a:r>
          </a:p>
        </p:txBody>
      </p:sp>
      <p:pic>
        <p:nvPicPr>
          <p:cNvPr id="223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8233" y="1874945"/>
            <a:ext cx="5396058" cy="40470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Заголовок 1"/>
          <p:cNvSpPr txBox="1"/>
          <p:nvPr>
            <p:ph type="title"/>
          </p:nvPr>
        </p:nvSpPr>
        <p:spPr>
          <a:xfrm>
            <a:off x="677333" y="609600"/>
            <a:ext cx="8596670" cy="1320800"/>
          </a:xfrm>
          <a:prstGeom prst="rect">
            <a:avLst/>
          </a:prstGeom>
        </p:spPr>
        <p:txBody>
          <a:bodyPr/>
          <a:lstStyle/>
          <a:p>
            <a:pPr/>
            <a:r>
              <a:t>Мероприятия со школьниками</a:t>
            </a:r>
          </a:p>
        </p:txBody>
      </p:sp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5414" y="1255332"/>
            <a:ext cx="3882474" cy="51766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0953" y="1230530"/>
            <a:ext cx="3955112" cy="5273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56950" y="147400"/>
            <a:ext cx="827585" cy="830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Грань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FF00FF"/>
      </a:folHlink>
    </a:clrScheme>
    <a:fontScheme name="Грань">
      <a:majorFont>
        <a:latin typeface="Helvetica"/>
        <a:ea typeface="Helvetica"/>
        <a:cs typeface="Helvetica"/>
      </a:majorFont>
      <a:minorFont>
        <a:latin typeface="Trebuchet MS"/>
        <a:ea typeface="Trebuchet MS"/>
        <a:cs typeface="Trebuchet MS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