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57" r:id="rId5"/>
    <p:sldId id="258" r:id="rId6"/>
    <p:sldId id="277" r:id="rId7"/>
    <p:sldId id="273" r:id="rId8"/>
    <p:sldId id="260" r:id="rId9"/>
    <p:sldId id="261" r:id="rId10"/>
    <p:sldId id="263" r:id="rId11"/>
    <p:sldId id="262" r:id="rId12"/>
    <p:sldId id="272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66" d="100"/>
          <a:sy n="66" d="100"/>
        </p:scale>
        <p:origin x="-81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9330628897e00dac" providerId="Windows Live" clId="Web-{BCAB59C5-C058-4AE7-B152-7E28F63C00EE}"/>
    <pc:docChg chg="modSld">
      <pc:chgData name="Guest User" userId="9330628897e00dac" providerId="Windows Live" clId="Web-{BCAB59C5-C058-4AE7-B152-7E28F63C00EE}" dt="2018-04-27T23:49:42.432" v="45"/>
      <pc:docMkLst>
        <pc:docMk/>
      </pc:docMkLst>
      <pc:sldChg chg="addSp delSp modSp">
        <pc:chgData name="Guest User" userId="9330628897e00dac" providerId="Windows Live" clId="Web-{BCAB59C5-C058-4AE7-B152-7E28F63C00EE}" dt="2018-04-27T23:49:42.432" v="44"/>
        <pc:sldMkLst>
          <pc:docMk/>
          <pc:sldMk cId="1351651579" sldId="256"/>
        </pc:sldMkLst>
        <pc:spChg chg="del">
          <ac:chgData name="Guest User" userId="9330628897e00dac" providerId="Windows Live" clId="Web-{BCAB59C5-C058-4AE7-B152-7E28F63C00EE}" dt="2018-04-27T23:42:52.466" v="1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Guest User" userId="9330628897e00dac" providerId="Windows Live" clId="Web-{BCAB59C5-C058-4AE7-B152-7E28F63C00EE}" dt="2018-04-27T23:42:52.466" v="0"/>
          <ac:spMkLst>
            <pc:docMk/>
            <pc:sldMk cId="1351651579" sldId="256"/>
            <ac:spMk id="3" creationId="{00000000-0000-0000-0000-000000000000}"/>
          </ac:spMkLst>
        </pc:spChg>
        <pc:spChg chg="add mod">
          <ac:chgData name="Guest User" userId="9330628897e00dac" providerId="Windows Live" clId="Web-{BCAB59C5-C058-4AE7-B152-7E28F63C00EE}" dt="2018-04-27T23:49:42.432" v="44"/>
          <ac:spMkLst>
            <pc:docMk/>
            <pc:sldMk cId="1351651579" sldId="256"/>
            <ac:spMk id="4" creationId="{3287CFD7-9CC8-44DF-9D96-F12B6A0BEF69}"/>
          </ac:spMkLst>
        </pc:spChg>
      </pc:sldChg>
    </pc:docChg>
  </pc:docChgLst>
  <pc:docChgLst>
    <pc:chgData name="Guest User" userId="9330628897e00dac" providerId="Windows Live" clId="Web-{498159E3-03D7-45D3-8B2C-4A107A1B3FA5}"/>
    <pc:docChg chg="addSld delSld modSld sldOrd">
      <pc:chgData name="Guest User" userId="9330628897e00dac" providerId="Windows Live" clId="Web-{498159E3-03D7-45D3-8B2C-4A107A1B3FA5}" dt="2018-04-28T01:50:42.947" v="139"/>
      <pc:docMkLst>
        <pc:docMk/>
      </pc:docMkLst>
      <pc:sldChg chg="addSp delSp modSp">
        <pc:chgData name="Guest User" userId="9330628897e00dac" providerId="Windows Live" clId="Web-{498159E3-03D7-45D3-8B2C-4A107A1B3FA5}" dt="2018-04-28T01:48:47.065" v="126"/>
        <pc:sldMkLst>
          <pc:docMk/>
          <pc:sldMk cId="1645369738" sldId="265"/>
        </pc:sldMkLst>
        <pc:spChg chg="add mod">
          <ac:chgData name="Guest User" userId="9330628897e00dac" providerId="Windows Live" clId="Web-{498159E3-03D7-45D3-8B2C-4A107A1B3FA5}" dt="2018-04-28T01:48:30.033" v="120"/>
          <ac:spMkLst>
            <pc:docMk/>
            <pc:sldMk cId="1645369738" sldId="265"/>
            <ac:spMk id="4" creationId="{DF0EE5D2-B13E-4FEC-B345-4C8C61A553B4}"/>
          </ac:spMkLst>
        </pc:spChg>
        <pc:spChg chg="mod">
          <ac:chgData name="Guest User" userId="9330628897e00dac" providerId="Windows Live" clId="Web-{498159E3-03D7-45D3-8B2C-4A107A1B3FA5}" dt="2018-04-28T01:48:47.065" v="126"/>
          <ac:spMkLst>
            <pc:docMk/>
            <pc:sldMk cId="1645369738" sldId="265"/>
            <ac:spMk id="9" creationId="{4601B11A-910C-4D4A-93F8-EB6BD3247090}"/>
          </ac:spMkLst>
        </pc:spChg>
        <pc:spChg chg="mod">
          <ac:chgData name="Guest User" userId="9330628897e00dac" providerId="Windows Live" clId="Web-{498159E3-03D7-45D3-8B2C-4A107A1B3FA5}" dt="2018-04-28T01:48:40.674" v="125"/>
          <ac:spMkLst>
            <pc:docMk/>
            <pc:sldMk cId="1645369738" sldId="265"/>
            <ac:spMk id="10" creationId="{11075864-AF4F-4E90-B413-7A84623CF445}"/>
          </ac:spMkLst>
        </pc:spChg>
        <pc:picChg chg="add mod ord">
          <ac:chgData name="Guest User" userId="9330628897e00dac" providerId="Windows Live" clId="Web-{498159E3-03D7-45D3-8B2C-4A107A1B3FA5}" dt="2018-04-28T01:40:52.975" v="6"/>
          <ac:picMkLst>
            <pc:docMk/>
            <pc:sldMk cId="1645369738" sldId="265"/>
            <ac:picMk id="2" creationId="{2706F152-4A28-4300-8827-9B8BE937455F}"/>
          </ac:picMkLst>
        </pc:picChg>
        <pc:picChg chg="del">
          <ac:chgData name="Guest User" userId="9330628897e00dac" providerId="Windows Live" clId="Web-{498159E3-03D7-45D3-8B2C-4A107A1B3FA5}" dt="2018-04-28T01:40:26.974" v="0"/>
          <ac:picMkLst>
            <pc:docMk/>
            <pc:sldMk cId="1645369738" sldId="265"/>
            <ac:picMk id="11" creationId="{D8414DA3-4D3F-475B-8992-AE1522FE99C8}"/>
          </ac:picMkLst>
        </pc:picChg>
      </pc:sldChg>
      <pc:sldChg chg="new del">
        <pc:chgData name="Guest User" userId="9330628897e00dac" providerId="Windows Live" clId="Web-{498159E3-03D7-45D3-8B2C-4A107A1B3FA5}" dt="2018-04-28T01:42:16.977" v="25"/>
        <pc:sldMkLst>
          <pc:docMk/>
          <pc:sldMk cId="327082186" sldId="266"/>
        </pc:sldMkLst>
      </pc:sldChg>
      <pc:sldChg chg="new del">
        <pc:chgData name="Guest User" userId="9330628897e00dac" providerId="Windows Live" clId="Web-{498159E3-03D7-45D3-8B2C-4A107A1B3FA5}" dt="2018-04-28T01:41:28.351" v="13"/>
        <pc:sldMkLst>
          <pc:docMk/>
          <pc:sldMk cId="757158362" sldId="266"/>
        </pc:sldMkLst>
      </pc:sldChg>
      <pc:sldChg chg="addSp modSp new">
        <pc:chgData name="Guest User" userId="9330628897e00dac" providerId="Windows Live" clId="Web-{498159E3-03D7-45D3-8B2C-4A107A1B3FA5}" dt="2018-04-28T01:49:02.816" v="128"/>
        <pc:sldMkLst>
          <pc:docMk/>
          <pc:sldMk cId="1913846340" sldId="266"/>
        </pc:sldMkLst>
        <pc:spChg chg="add mod">
          <ac:chgData name="Guest User" userId="9330628897e00dac" providerId="Windows Live" clId="Web-{498159E3-03D7-45D3-8B2C-4A107A1B3FA5}" dt="2018-04-28T01:49:02.816" v="128"/>
          <ac:spMkLst>
            <pc:docMk/>
            <pc:sldMk cId="1913846340" sldId="266"/>
            <ac:spMk id="3" creationId="{6FAFA392-E3B4-490C-9D0A-7E67AC0E2DF7}"/>
          </ac:spMkLst>
        </pc:spChg>
        <pc:spChg chg="add mod">
          <ac:chgData name="Guest User" userId="9330628897e00dac" providerId="Windows Live" clId="Web-{498159E3-03D7-45D3-8B2C-4A107A1B3FA5}" dt="2018-04-28T01:47:41.266" v="113"/>
          <ac:spMkLst>
            <pc:docMk/>
            <pc:sldMk cId="1913846340" sldId="266"/>
            <ac:spMk id="7" creationId="{3F129550-8E34-4C4C-ACF5-D8E04A8ABA41}"/>
          </ac:spMkLst>
        </pc:spChg>
        <pc:picChg chg="add mod ord">
          <ac:chgData name="Guest User" userId="9330628897e00dac" providerId="Windows Live" clId="Web-{498159E3-03D7-45D3-8B2C-4A107A1B3FA5}" dt="2018-04-28T01:43:06.806" v="42"/>
          <ac:picMkLst>
            <pc:docMk/>
            <pc:sldMk cId="1913846340" sldId="266"/>
            <ac:picMk id="4" creationId="{B60DC096-8A6A-48DF-B5F0-F215B2AB55FF}"/>
          </ac:picMkLst>
        </pc:picChg>
      </pc:sldChg>
      <pc:sldChg chg="addSp modSp new">
        <pc:chgData name="Guest User" userId="9330628897e00dac" providerId="Windows Live" clId="Web-{498159E3-03D7-45D3-8B2C-4A107A1B3FA5}" dt="2018-04-28T01:47:06.594" v="97"/>
        <pc:sldMkLst>
          <pc:docMk/>
          <pc:sldMk cId="773805165" sldId="267"/>
        </pc:sldMkLst>
        <pc:spChg chg="add mod">
          <ac:chgData name="Guest User" userId="9330628897e00dac" providerId="Windows Live" clId="Web-{498159E3-03D7-45D3-8B2C-4A107A1B3FA5}" dt="2018-04-28T01:47:06.594" v="97"/>
          <ac:spMkLst>
            <pc:docMk/>
            <pc:sldMk cId="773805165" sldId="267"/>
            <ac:spMk id="5" creationId="{10840067-E13B-4476-865B-CEE510C66E5E}"/>
          </ac:spMkLst>
        </pc:spChg>
        <pc:picChg chg="add mod">
          <ac:chgData name="Guest User" userId="9330628897e00dac" providerId="Windows Live" clId="Web-{498159E3-03D7-45D3-8B2C-4A107A1B3FA5}" dt="2018-04-28T01:44:35.230" v="66"/>
          <ac:picMkLst>
            <pc:docMk/>
            <pc:sldMk cId="773805165" sldId="267"/>
            <ac:picMk id="2" creationId="{1265D20C-AA62-43C4-8A64-05F377E63FAD}"/>
          </ac:picMkLst>
        </pc:picChg>
      </pc:sldChg>
      <pc:sldChg chg="addSp modSp new">
        <pc:chgData name="Guest User" userId="9330628897e00dac" providerId="Windows Live" clId="Web-{498159E3-03D7-45D3-8B2C-4A107A1B3FA5}" dt="2018-04-28T01:46:15.311" v="81"/>
        <pc:sldMkLst>
          <pc:docMk/>
          <pc:sldMk cId="1178092517" sldId="268"/>
        </pc:sldMkLst>
        <pc:spChg chg="add mod">
          <ac:chgData name="Guest User" userId="9330628897e00dac" providerId="Windows Live" clId="Web-{498159E3-03D7-45D3-8B2C-4A107A1B3FA5}" dt="2018-04-28T01:46:15.311" v="81"/>
          <ac:spMkLst>
            <pc:docMk/>
            <pc:sldMk cId="1178092517" sldId="268"/>
            <ac:spMk id="3" creationId="{79227669-080A-4BA7-9A1B-D3B2E438F06C}"/>
          </ac:spMkLst>
        </pc:spChg>
        <pc:picChg chg="add mod ord">
          <ac:chgData name="Guest User" userId="9330628897e00dac" providerId="Windows Live" clId="Web-{498159E3-03D7-45D3-8B2C-4A107A1B3FA5}" dt="2018-04-28T01:45:43.248" v="79"/>
          <ac:picMkLst>
            <pc:docMk/>
            <pc:sldMk cId="1178092517" sldId="268"/>
            <ac:picMk id="4" creationId="{80BAD0DA-26C9-4E93-B1F4-C6FA5FC9F5F3}"/>
          </ac:picMkLst>
        </pc:picChg>
      </pc:sldChg>
      <pc:sldChg chg="addSp modSp new">
        <pc:chgData name="Guest User" userId="9330628897e00dac" providerId="Windows Live" clId="Web-{498159E3-03D7-45D3-8B2C-4A107A1B3FA5}" dt="2018-04-28T01:49:31.414" v="132"/>
        <pc:sldMkLst>
          <pc:docMk/>
          <pc:sldMk cId="392523890" sldId="269"/>
        </pc:sldMkLst>
        <pc:picChg chg="add mod">
          <ac:chgData name="Guest User" userId="9330628897e00dac" providerId="Windows Live" clId="Web-{498159E3-03D7-45D3-8B2C-4A107A1B3FA5}" dt="2018-04-28T01:49:31.414" v="132"/>
          <ac:picMkLst>
            <pc:docMk/>
            <pc:sldMk cId="392523890" sldId="269"/>
            <ac:picMk id="2" creationId="{BB0D24BF-D42C-4724-98F3-DAEAD090EE2A}"/>
          </ac:picMkLst>
        </pc:picChg>
      </pc:sldChg>
      <pc:sldChg chg="addSp modSp new ord">
        <pc:chgData name="Guest User" userId="9330628897e00dac" providerId="Windows Live" clId="Web-{498159E3-03D7-45D3-8B2C-4A107A1B3FA5}" dt="2018-04-28T01:50:42.947" v="139"/>
        <pc:sldMkLst>
          <pc:docMk/>
          <pc:sldMk cId="1895946862" sldId="270"/>
        </pc:sldMkLst>
        <pc:spChg chg="add">
          <ac:chgData name="Guest User" userId="9330628897e00dac" providerId="Windows Live" clId="Web-{498159E3-03D7-45D3-8B2C-4A107A1B3FA5}" dt="2018-04-28T01:50:42.947" v="138"/>
          <ac:spMkLst>
            <pc:docMk/>
            <pc:sldMk cId="1895946862" sldId="270"/>
            <ac:spMk id="5" creationId="{CD1CDB3B-BA50-463F-BDFF-F550EBCFC02C}"/>
          </ac:spMkLst>
        </pc:spChg>
        <pc:spChg chg="add">
          <ac:chgData name="Guest User" userId="9330628897e00dac" providerId="Windows Live" clId="Web-{498159E3-03D7-45D3-8B2C-4A107A1B3FA5}" dt="2018-04-28T01:50:42.947" v="139"/>
          <ac:spMkLst>
            <pc:docMk/>
            <pc:sldMk cId="1895946862" sldId="270"/>
            <ac:spMk id="7" creationId="{156309E7-6E42-46F2-9067-4D671DC82DD4}"/>
          </ac:spMkLst>
        </pc:spChg>
        <pc:picChg chg="add mod">
          <ac:chgData name="Guest User" userId="9330628897e00dac" providerId="Windows Live" clId="Web-{498159E3-03D7-45D3-8B2C-4A107A1B3FA5}" dt="2018-04-28T01:50:25.837" v="137"/>
          <ac:picMkLst>
            <pc:docMk/>
            <pc:sldMk cId="1895946862" sldId="270"/>
            <ac:picMk id="2" creationId="{7AF29B4E-72AD-4B84-83D3-969019615E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2743" y="1688904"/>
            <a:ext cx="8389257" cy="1020149"/>
          </a:xfr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«Первым </a:t>
            </a:r>
            <a:r>
              <a:rPr lang="ru-RU" sz="6600" b="1" dirty="0">
                <a:solidFill>
                  <a:schemeClr val="tx1"/>
                </a:solidFill>
                <a:latin typeface="Times New Roman"/>
                <a:cs typeface="Times New Roman"/>
              </a:rPr>
              <a:t>делом»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2743" y="2710980"/>
            <a:ext cx="8069943" cy="694063"/>
          </a:xfr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000" dirty="0" smtClean="0">
                <a:latin typeface="Times New Roman"/>
                <a:cs typeface="Times New Roman"/>
              </a:rPr>
              <a:t>Презентация для тех, кто хочет быть в теме</a:t>
            </a:r>
          </a:p>
        </p:txBody>
      </p:sp>
      <p:pic>
        <p:nvPicPr>
          <p:cNvPr id="4" name="Picture 2" descr="C:\Users\Елена\Desktop\bely_te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-47913"/>
            <a:ext cx="3410857" cy="69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Изображение выглядит как красный, знак,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7ECC1B6-6925-48F3-82E7-553E4D46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37"/>
            <a:ext cx="12195242" cy="6860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9B3C40-18BD-4A75-B8A0-8391122615CB}"/>
              </a:ext>
            </a:extLst>
          </p:cNvPr>
          <p:cNvSpPr txBox="1"/>
          <p:nvPr/>
        </p:nvSpPr>
        <p:spPr>
          <a:xfrm>
            <a:off x="3048000" y="1368357"/>
            <a:ext cx="6096000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Times New Roman"/>
                <a:cs typeface="Times New Roman"/>
              </a:rPr>
              <a:t>Этап 5 «Первая помощь»</a:t>
            </a:r>
            <a:endParaRPr lang="ru-RU" sz="2000" b="1" dirty="0"/>
          </a:p>
          <a:p>
            <a:pPr algn="ctr"/>
            <a:endParaRPr lang="ru-RU" sz="2000" b="1" dirty="0">
              <a:latin typeface="Times New Roman"/>
              <a:cs typeface="Times New Roman"/>
            </a:endParaRPr>
          </a:p>
          <a:p>
            <a:pPr algn="ctr"/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41E6F0-2388-4227-97EE-0704DB1D7932}"/>
              </a:ext>
            </a:extLst>
          </p:cNvPr>
          <p:cNvSpPr txBox="1"/>
          <p:nvPr/>
        </p:nvSpPr>
        <p:spPr>
          <a:xfrm>
            <a:off x="1894115" y="1876188"/>
            <a:ext cx="840377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1. Выезд амбассадоров на места проведения встреч и тренингов по первой помощи в Санкт-Петербурге с целью распространения знаний </a:t>
            </a:r>
            <a:r>
              <a:rPr lang="ru-RU" dirty="0" smtClean="0">
                <a:latin typeface="Times New Roman"/>
                <a:cs typeface="Times New Roman"/>
              </a:rPr>
              <a:t>;</a:t>
            </a:r>
            <a:r>
              <a:rPr lang="ru-RU" dirty="0">
                <a:latin typeface="Times New Roman"/>
                <a:cs typeface="Times New Roman"/>
              </a:rPr>
              <a:t> </a:t>
            </a:r>
            <a:endParaRPr lang="ru-RU" dirty="0">
              <a:latin typeface="Calibri"/>
              <a:cs typeface="Calibri"/>
            </a:endParaRPr>
          </a:p>
          <a:p>
            <a:endParaRPr lang="ru-RU" dirty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2. Поиск площадок для проведения </a:t>
            </a:r>
            <a:r>
              <a:rPr lang="ru-RU" dirty="0" smtClean="0">
                <a:latin typeface="Times New Roman"/>
                <a:cs typeface="Times New Roman"/>
              </a:rPr>
              <a:t>амбассадорами </a:t>
            </a:r>
            <a:r>
              <a:rPr lang="ru-RU" dirty="0">
                <a:latin typeface="Times New Roman"/>
                <a:cs typeface="Times New Roman"/>
              </a:rPr>
              <a:t>тренингов координаторами проекта «Первым делом»</a:t>
            </a:r>
            <a:endParaRPr lang="ru-RU" dirty="0"/>
          </a:p>
          <a:p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9B3C40-18BD-4A75-B8A0-8391122615CB}"/>
              </a:ext>
            </a:extLst>
          </p:cNvPr>
          <p:cNvSpPr txBox="1"/>
          <p:nvPr/>
        </p:nvSpPr>
        <p:spPr>
          <a:xfrm>
            <a:off x="3276600" y="3630514"/>
            <a:ext cx="6096000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Times New Roman"/>
                <a:cs typeface="Times New Roman"/>
              </a:rPr>
              <a:t>Этап </a:t>
            </a:r>
            <a:r>
              <a:rPr lang="ru-RU" sz="2000" b="1" dirty="0" smtClean="0">
                <a:latin typeface="Times New Roman"/>
                <a:cs typeface="Times New Roman"/>
              </a:rPr>
              <a:t>6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Отчетное выступление</a:t>
            </a:r>
            <a:r>
              <a:rPr lang="ru-RU" sz="2000" b="1" dirty="0" smtClean="0">
                <a:latin typeface="Times New Roman"/>
                <a:cs typeface="Times New Roman"/>
              </a:rPr>
              <a:t>»</a:t>
            </a:r>
            <a:endParaRPr lang="ru-RU" sz="2000" b="1" dirty="0"/>
          </a:p>
          <a:p>
            <a:pPr algn="ctr"/>
            <a:endParaRPr lang="ru-RU" sz="2000" b="1" dirty="0">
              <a:latin typeface="Times New Roman"/>
              <a:cs typeface="Times New Roman"/>
            </a:endParaRPr>
          </a:p>
          <a:p>
            <a:pPr algn="ctr"/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41E6F0-2388-4227-97EE-0704DB1D7932}"/>
              </a:ext>
            </a:extLst>
          </p:cNvPr>
          <p:cNvSpPr txBox="1"/>
          <p:nvPr/>
        </p:nvSpPr>
        <p:spPr>
          <a:xfrm>
            <a:off x="1895736" y="4138345"/>
            <a:ext cx="840377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отчетного собрания о деятельности проекта со всеми заинтересованными сторонами;</a:t>
            </a:r>
          </a:p>
        </p:txBody>
      </p:sp>
    </p:spTree>
    <p:extLst>
      <p:ext uri="{BB962C8B-B14F-4D97-AF65-F5344CB8AC3E}">
        <p14:creationId xmlns:p14="http://schemas.microsoft.com/office/powerpoint/2010/main" val="25628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Изображение выглядит как красный, знак,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4CAEBC7-A5BC-4020-85BC-4142308E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-1419"/>
            <a:ext cx="12195242" cy="6860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C926C5-A830-46C7-A003-AD64DBB19007}"/>
              </a:ext>
            </a:extLst>
          </p:cNvPr>
          <p:cNvSpPr txBox="1"/>
          <p:nvPr/>
        </p:nvSpPr>
        <p:spPr>
          <a:xfrm>
            <a:off x="3048000" y="1368357"/>
            <a:ext cx="60960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Times New Roman"/>
                <a:cs typeface="Times New Roman"/>
              </a:rPr>
              <a:t>Этап 4 «Амбассадоры»</a:t>
            </a:r>
            <a:endParaRPr lang="ru-RU" sz="2000" b="1" dirty="0"/>
          </a:p>
          <a:p>
            <a:pPr algn="ctr"/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B2CB7A-58C1-4848-80D6-9092BA4BCD4D}"/>
              </a:ext>
            </a:extLst>
          </p:cNvPr>
          <p:cNvSpPr txBox="1"/>
          <p:nvPr/>
        </p:nvSpPr>
        <p:spPr>
          <a:xfrm>
            <a:off x="1142998" y="1830420"/>
            <a:ext cx="9897892" cy="42473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1. Подготовка молодежи, прошедшей отбор и успешно сдавшей экзамен по первой помощи по завершению базового курса, по программе проекта 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«Первым </a:t>
            </a:r>
            <a:r>
              <a:rPr lang="ru-RU" dirty="0" smtClean="0">
                <a:latin typeface="Times New Roman"/>
                <a:cs typeface="Times New Roman"/>
              </a:rPr>
              <a:t>делом</a:t>
            </a:r>
            <a:r>
              <a:rPr lang="ru-RU" dirty="0" smtClean="0">
                <a:latin typeface="Times New Roman"/>
                <a:cs typeface="Times New Roman"/>
              </a:rPr>
              <a:t>» с </a:t>
            </a:r>
            <a:r>
              <a:rPr lang="ru-RU" dirty="0">
                <a:latin typeface="Times New Roman"/>
                <a:cs typeface="Times New Roman"/>
              </a:rPr>
              <a:t>последующим присвоением звания «Амбассадор»;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2. Подготовка координаторов проекта основам координации амбассадоров с помощью цикла встреч проводимых Тим-лидером;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3. Поведение цикла встреч «Координатор+амбассадор» для выстраивания доверительных отношений между координаторами и амбассадорами</a:t>
            </a:r>
          </a:p>
          <a:p>
            <a:r>
              <a:rPr lang="ru-RU" dirty="0">
                <a:latin typeface="Times New Roman"/>
                <a:cs typeface="Times New Roman"/>
              </a:rPr>
              <a:t>4. Привлечение внимания к проекту «Первым делом» путем участия рабочей группы на городски выставках, форумах и фестивалях;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5. Привлечение внимания к проекту, путем организации круглых столов; </a:t>
            </a:r>
            <a:endParaRPr lang="ru-RU" dirty="0">
              <a:latin typeface="Calibri"/>
              <a:cs typeface="Calibri"/>
            </a:endParaRPr>
          </a:p>
          <a:p>
            <a:r>
              <a:rPr lang="ru-RU" dirty="0">
                <a:latin typeface="Times New Roman"/>
                <a:cs typeface="Times New Roman"/>
              </a:rPr>
              <a:t>6. Проведение цикла встреч для учеников ССУЗов и ВУЗов по тематике проекта (План и наполнение разрабатывается координаторами и амбассадорами проекта во время цикла встреч «Координатор+Амбассадор»); 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7. Закупка необходимых ресурсов для работы проекта «Первым делом» </a:t>
            </a:r>
            <a:endParaRPr lang="ru-RU" dirty="0"/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27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Изображение выглядит как красный, знак,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7ECC1B6-6925-48F3-82E7-553E4D46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2" y="-2838"/>
            <a:ext cx="12195242" cy="6860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9B3C40-18BD-4A75-B8A0-8391122615CB}"/>
              </a:ext>
            </a:extLst>
          </p:cNvPr>
          <p:cNvSpPr txBox="1"/>
          <p:nvPr/>
        </p:nvSpPr>
        <p:spPr>
          <a:xfrm>
            <a:off x="3048000" y="1368357"/>
            <a:ext cx="6096000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завершению обозначенного периода реализации проекта:</a:t>
            </a:r>
          </a:p>
          <a:p>
            <a:pPr algn="ctr"/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4885" y="2144486"/>
            <a:ext cx="96120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Минимум 525 человек в возрасте от 18 до 30 лет пройдут обучение навыкам оказания первой помощи в Петроградском районе;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рабочая группа, которая способна развивать проект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полностью оснащенная база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 по первой помощи и встреч рабочей группы, координаторов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амбассадоров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амбассадоров первой помощи проекта «Первым делом» ведут активную деятельность;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сайт проекта «Первым делом»;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база для Санкт-Петербургского движения «Первым делом», целью которого является становление и распространение знаний по первой помощи;</a:t>
            </a:r>
          </a:p>
        </p:txBody>
      </p:sp>
    </p:spTree>
    <p:extLst>
      <p:ext uri="{BB962C8B-B14F-4D97-AF65-F5344CB8AC3E}">
        <p14:creationId xmlns:p14="http://schemas.microsoft.com/office/powerpoint/2010/main" val="37568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BB0D24BF-D42C-4724-98F3-DAEAD090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72594AEC-6B98-4E42-9715-5C01815D8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0"/>
            <a:ext cx="12219561" cy="6860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76879C-4DE9-44A7-A86E-A564EC4D5B0C}"/>
              </a:ext>
            </a:extLst>
          </p:cNvPr>
          <p:cNvSpPr txBox="1"/>
          <p:nvPr/>
        </p:nvSpPr>
        <p:spPr>
          <a:xfrm>
            <a:off x="2310638" y="2326357"/>
            <a:ext cx="7786109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«Первым делом»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72594AEC-6B98-4E42-9715-5C01815D8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-2837"/>
            <a:ext cx="12219561" cy="6860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76879C-4DE9-44A7-A86E-A564EC4D5B0C}"/>
              </a:ext>
            </a:extLst>
          </p:cNvPr>
          <p:cNvSpPr txBox="1"/>
          <p:nvPr/>
        </p:nvSpPr>
        <p:spPr>
          <a:xfrm>
            <a:off x="2215104" y="1491028"/>
            <a:ext cx="8225433" cy="31700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основных методов оказания первой помощи при несчастных случаях, в том числе на производстве, при травмах, при обострениях различных заболеваний в быту, на работе, колледже, институте, на отдыхе, массовом мероприятии и других местах, путем создания базы по подготовке амбассадоров (молодежи) первой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помощи.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>
            <a:extLst>
              <a:ext uri="{FF2B5EF4-FFF2-40B4-BE49-F238E27FC236}">
                <a16:creationId xmlns="" xmlns:a16="http://schemas.microsoft.com/office/drawing/2014/main" id="{6FE1DBD9-8847-48D7-8D94-AE4E324B3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-1419"/>
            <a:ext cx="12219561" cy="6860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D18B85-1261-4DC3-A6C9-C6B97BE70AC5}"/>
              </a:ext>
            </a:extLst>
          </p:cNvPr>
          <p:cNvSpPr txBox="1"/>
          <p:nvPr/>
        </p:nvSpPr>
        <p:spPr>
          <a:xfrm>
            <a:off x="1548668" y="1867515"/>
            <a:ext cx="4111904" cy="37548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Распространить актуальные </a:t>
            </a:r>
            <a:r>
              <a:rPr lang="ru-RU" dirty="0">
                <a:latin typeface="Times New Roman"/>
                <a:cs typeface="Times New Roman"/>
              </a:rPr>
              <a:t>знания по оказанию первой помощи </a:t>
            </a:r>
            <a:r>
              <a:rPr lang="ru-RU" dirty="0" smtClean="0">
                <a:latin typeface="Times New Roman"/>
                <a:cs typeface="Times New Roman"/>
              </a:rPr>
              <a:t>среди населения. </a:t>
            </a:r>
          </a:p>
          <a:p>
            <a:pPr algn="ctr"/>
            <a:r>
              <a:rPr lang="ru-RU" dirty="0" smtClean="0">
                <a:latin typeface="Times New Roman"/>
                <a:cs typeface="Times New Roman"/>
              </a:rPr>
              <a:t>Дети, молодежь, взрослые, пожилые.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Особенность </a:t>
            </a:r>
          </a:p>
          <a:p>
            <a:pPr algn="ctr"/>
            <a:endParaRPr lang="ru-RU" sz="20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latin typeface="Times New Roman"/>
                <a:cs typeface="Times New Roman"/>
              </a:rPr>
              <a:t>Распространением </a:t>
            </a:r>
            <a:r>
              <a:rPr lang="ru-RU" dirty="0">
                <a:latin typeface="Times New Roman"/>
                <a:cs typeface="Times New Roman"/>
              </a:rPr>
              <a:t>знаний о первой помощи занимается </a:t>
            </a:r>
            <a:r>
              <a:rPr lang="ru-RU" dirty="0" smtClean="0">
                <a:latin typeface="Times New Roman"/>
                <a:cs typeface="Times New Roman"/>
              </a:rPr>
              <a:t>молодежь </a:t>
            </a:r>
            <a:r>
              <a:rPr lang="ru-RU" dirty="0">
                <a:latin typeface="Times New Roman"/>
                <a:cs typeface="Times New Roman"/>
              </a:rPr>
              <a:t>в возрасте от 18 до 30 </a:t>
            </a:r>
            <a:r>
              <a:rPr lang="ru-RU" dirty="0" smtClean="0">
                <a:latin typeface="Times New Roman"/>
                <a:cs typeface="Times New Roman"/>
              </a:rPr>
              <a:t>лет, прошедшая обучение «Первым делом».</a:t>
            </a:r>
          </a:p>
          <a:p>
            <a:pPr algn="ctr"/>
            <a:endParaRPr lang="ru-RU" dirty="0" smtClean="0">
              <a:latin typeface="Times New Roman"/>
              <a:cs typeface="Times New Roman"/>
            </a:endParaRPr>
          </a:p>
          <a:p>
            <a:pPr algn="ctr"/>
            <a:r>
              <a:rPr lang="ru-RU" dirty="0" smtClean="0"/>
              <a:t>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3B08B6-C9F3-498B-AF3D-07AF7946EB70}"/>
              </a:ext>
            </a:extLst>
          </p:cNvPr>
          <p:cNvSpPr txBox="1"/>
          <p:nvPr/>
        </p:nvSpPr>
        <p:spPr>
          <a:xfrm>
            <a:off x="556620" y="1655669"/>
            <a:ext cx="6096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Миссия 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6"/>
          <a:stretch/>
        </p:blipFill>
        <p:spPr bwMode="auto">
          <a:xfrm>
            <a:off x="6226629" y="1699210"/>
            <a:ext cx="4622083" cy="32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008535" y="4926625"/>
            <a:ext cx="4840177" cy="4394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Декабрь 2017.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Мастер-класс «Первая помощь для каждого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0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на «Волонтерская академия 2.0» Амбассадор: Яремина Елена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330E540E-46CC-40D5-AD00-BFFAB4A4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-1419"/>
            <a:ext cx="12219561" cy="6860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DF65A2-1857-4CDB-B12D-6AD9A578B389}"/>
              </a:ext>
            </a:extLst>
          </p:cNvPr>
          <p:cNvSpPr txBox="1"/>
          <p:nvPr/>
        </p:nvSpPr>
        <p:spPr>
          <a:xfrm>
            <a:off x="1536159" y="2136337"/>
            <a:ext cx="9143999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создать доступную среду по обучению первой помощи для населения и </a:t>
            </a:r>
            <a:r>
              <a:rPr lang="ru-RU" dirty="0" smtClean="0">
                <a:latin typeface="Times New Roman"/>
                <a:cs typeface="Times New Roman"/>
              </a:rPr>
              <a:t>молодежи;</a:t>
            </a:r>
            <a:r>
              <a:rPr lang="ru-RU" dirty="0">
                <a:latin typeface="Times New Roman"/>
                <a:cs typeface="Times New Roman"/>
              </a:rPr>
              <a:t> </a:t>
            </a:r>
            <a:endParaRPr lang="ru-RU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распространять знания по первой помощи среди </a:t>
            </a:r>
            <a:r>
              <a:rPr lang="ru-RU" dirty="0" smtClean="0">
                <a:latin typeface="Times New Roman"/>
                <a:cs typeface="Times New Roman"/>
              </a:rPr>
              <a:t>населения;</a:t>
            </a:r>
            <a:endParaRPr lang="ru-RU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консолидировать </a:t>
            </a:r>
            <a:r>
              <a:rPr lang="ru-RU" dirty="0" smtClean="0">
                <a:latin typeface="Times New Roman"/>
                <a:cs typeface="Times New Roman"/>
              </a:rPr>
              <a:t>население </a:t>
            </a:r>
            <a:r>
              <a:rPr lang="ru-RU" dirty="0">
                <a:latin typeface="Times New Roman"/>
                <a:cs typeface="Times New Roman"/>
              </a:rPr>
              <a:t>на фоне вовлеченности в общий </a:t>
            </a:r>
            <a:r>
              <a:rPr lang="ru-RU" dirty="0" smtClean="0">
                <a:latin typeface="Times New Roman"/>
                <a:cs typeface="Times New Roman"/>
              </a:rPr>
              <a:t>проект;</a:t>
            </a:r>
            <a:r>
              <a:rPr lang="ru-RU" dirty="0">
                <a:latin typeface="Times New Roman"/>
                <a:cs typeface="Times New Roman"/>
              </a:rPr>
              <a:t> </a:t>
            </a:r>
            <a:endParaRPr lang="ru-RU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развить личностные качества (такие как коммуникабельность, креативность, компетентность); </a:t>
            </a:r>
            <a:endParaRPr lang="ru-RU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повысить социальную активность и вовлеченность </a:t>
            </a:r>
            <a:r>
              <a:rPr lang="ru-RU" dirty="0" smtClean="0">
                <a:latin typeface="Times New Roman"/>
                <a:cs typeface="Times New Roman"/>
              </a:rPr>
              <a:t>населения </a:t>
            </a:r>
            <a:r>
              <a:rPr lang="ru-RU" dirty="0">
                <a:latin typeface="Times New Roman"/>
                <a:cs typeface="Times New Roman"/>
              </a:rPr>
              <a:t>в тематику проекта «Первым делом» посредством организации встреч в рамках проекта; </a:t>
            </a:r>
            <a:endParaRPr lang="ru-RU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latin typeface="Times New Roman"/>
                <a:cs typeface="Times New Roman"/>
              </a:rPr>
              <a:t>привлечь молодежь к изучению первой помощь; </a:t>
            </a:r>
            <a:endParaRPr lang="ru-RU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727358-AA1B-478D-B794-31ED0D8F8A5A}"/>
              </a:ext>
            </a:extLst>
          </p:cNvPr>
          <p:cNvSpPr txBox="1"/>
          <p:nvPr/>
        </p:nvSpPr>
        <p:spPr>
          <a:xfrm>
            <a:off x="5179244" y="1555936"/>
            <a:ext cx="2092413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Times New Roman"/>
                <a:cs typeface="Times New Roman"/>
              </a:rPr>
              <a:t>Задачи: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68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>
            <a:extLst>
              <a:ext uri="{FF2B5EF4-FFF2-40B4-BE49-F238E27FC236}">
                <a16:creationId xmlns="" xmlns:a16="http://schemas.microsoft.com/office/drawing/2014/main" id="{6F53DFB4-203E-4483-843D-D5F197766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-1419"/>
            <a:ext cx="12219561" cy="6860837"/>
          </a:xfrm>
          <a:prstGeom prst="rect">
            <a:avLst/>
          </a:prstGeom>
        </p:spPr>
      </p:pic>
      <p:pic>
        <p:nvPicPr>
          <p:cNvPr id="3" name="Рисунок 6" descr="Изображение выглядит как красный, знак,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0AEA5A6-88CA-4550-BE48-4EA93AEB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1" y="-1419"/>
            <a:ext cx="12195242" cy="6860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142042-E959-4081-9596-54E5612C2825}"/>
              </a:ext>
            </a:extLst>
          </p:cNvPr>
          <p:cNvSpPr txBox="1"/>
          <p:nvPr/>
        </p:nvSpPr>
        <p:spPr>
          <a:xfrm>
            <a:off x="3060159" y="1368357"/>
            <a:ext cx="6096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Этапы реализации: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0059" y="2068284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Этап 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«Подготовительный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«Привлечение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«Поиск первых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амбассадоров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Амбассадоры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«Первая помощь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«Отчетное выступление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>
            <a:extLst>
              <a:ext uri="{FF2B5EF4-FFF2-40B4-BE49-F238E27FC236}">
                <a16:creationId xmlns="" xmlns:a16="http://schemas.microsoft.com/office/drawing/2014/main" id="{6F53DFB4-203E-4483-843D-D5F197766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-1419"/>
            <a:ext cx="12219561" cy="6860837"/>
          </a:xfrm>
          <a:prstGeom prst="rect">
            <a:avLst/>
          </a:prstGeom>
        </p:spPr>
      </p:pic>
      <p:pic>
        <p:nvPicPr>
          <p:cNvPr id="3" name="Рисунок 6" descr="Изображение выглядит как красный, знак,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0AEA5A6-88CA-4550-BE48-4EA93AEB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1" y="-1419"/>
            <a:ext cx="12195242" cy="6860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142042-E959-4081-9596-54E5612C2825}"/>
              </a:ext>
            </a:extLst>
          </p:cNvPr>
          <p:cNvSpPr txBox="1"/>
          <p:nvPr/>
        </p:nvSpPr>
        <p:spPr>
          <a:xfrm>
            <a:off x="3060159" y="1368357"/>
            <a:ext cx="6096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Times New Roman"/>
                <a:cs typeface="Times New Roman"/>
              </a:rPr>
              <a:t>Этап 1 «Подготовительный»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C56AD9-ED72-4ECB-B627-3D0F4F0F96B6}"/>
              </a:ext>
            </a:extLst>
          </p:cNvPr>
          <p:cNvSpPr txBox="1"/>
          <p:nvPr/>
        </p:nvSpPr>
        <p:spPr>
          <a:xfrm>
            <a:off x="1998802" y="1997838"/>
            <a:ext cx="8218713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1. Создание рабочей группы для реализации </a:t>
            </a:r>
            <a:r>
              <a:rPr lang="ru-RU" dirty="0" smtClean="0">
                <a:latin typeface="Times New Roman"/>
                <a:cs typeface="Times New Roman"/>
              </a:rPr>
              <a:t>проекта; </a:t>
            </a:r>
            <a:r>
              <a:rPr lang="en-US" dirty="0" smtClean="0">
                <a:latin typeface="Times New Roman"/>
                <a:cs typeface="Times New Roman"/>
              </a:rPr>
              <a:t>DONE</a:t>
            </a:r>
            <a:r>
              <a:rPr lang="ru-RU" dirty="0">
                <a:latin typeface="Times New Roman"/>
                <a:cs typeface="Times New Roman"/>
              </a:rPr>
              <a:t> </a:t>
            </a:r>
            <a:br>
              <a:rPr lang="ru-RU" dirty="0">
                <a:latin typeface="Times New Roman"/>
                <a:cs typeface="Times New Roman"/>
              </a:rPr>
            </a:br>
            <a:r>
              <a:rPr lang="ru-RU" dirty="0">
                <a:latin typeface="Times New Roman"/>
                <a:cs typeface="Times New Roman"/>
              </a:rPr>
              <a:t>2. Поиск площадки для проведения встреч рабочей группы</a:t>
            </a:r>
            <a:r>
              <a:rPr lang="ru-RU" dirty="0" smtClean="0">
                <a:latin typeface="Times New Roman"/>
                <a:cs typeface="Times New Roman"/>
              </a:rPr>
              <a:t>;</a:t>
            </a:r>
            <a:r>
              <a:rPr lang="en-US" dirty="0">
                <a:latin typeface="Times New Roman"/>
                <a:cs typeface="Times New Roman"/>
              </a:rPr>
              <a:t> DONE</a:t>
            </a:r>
            <a:r>
              <a:rPr lang="ru-RU" dirty="0">
                <a:latin typeface="Times New Roman"/>
                <a:cs typeface="Times New Roman"/>
              </a:rPr>
              <a:t> </a:t>
            </a:r>
          </a:p>
          <a:p>
            <a:r>
              <a:rPr lang="ru-RU" dirty="0">
                <a:latin typeface="Times New Roman"/>
                <a:cs typeface="Times New Roman"/>
              </a:rPr>
              <a:t>3. Поиск площадок, а так же необходимого инвентаря для проведения тренингов 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4. Подготовка материалов для организации и проведения встреч и тренингов в рамках проекта «Первым делом»: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5. Проведение встреч рабочей группы для подготовки материалов для организации и проведения встреч с координаторами в рамках проекта.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6. Привлечение ресурсов для реализации </a:t>
            </a:r>
            <a:r>
              <a:rPr lang="ru-RU" dirty="0" smtClean="0">
                <a:latin typeface="Times New Roman"/>
                <a:cs typeface="Times New Roman"/>
              </a:rPr>
              <a:t>проекта;</a:t>
            </a:r>
            <a:r>
              <a:rPr lang="ru-RU" dirty="0">
                <a:latin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875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Изображение выглядит как красный, знак,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CDD7FF6-0C0F-44DE-BBF2-A63C726D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-1419"/>
            <a:ext cx="12195242" cy="6860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3B77EE-1D9B-4259-BA85-12FEEBD8A0D3}"/>
              </a:ext>
            </a:extLst>
          </p:cNvPr>
          <p:cNvSpPr txBox="1"/>
          <p:nvPr/>
        </p:nvSpPr>
        <p:spPr>
          <a:xfrm>
            <a:off x="3043947" y="1408657"/>
            <a:ext cx="60960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Times New Roman"/>
                <a:cs typeface="Times New Roman"/>
              </a:rPr>
              <a:t>Этап 2 «Привлечение»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03825F-F08C-41C6-91C9-81D57A740EF5}"/>
              </a:ext>
            </a:extLst>
          </p:cNvPr>
          <p:cNvSpPr txBox="1"/>
          <p:nvPr/>
        </p:nvSpPr>
        <p:spPr>
          <a:xfrm>
            <a:off x="1532107" y="1952017"/>
            <a:ext cx="9119680" cy="42473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1. Выстраивание связей с руководителями потенциальных площадок для проведения курсов по первой помощи путем организации встреч;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2. Подготовка плана работы с воспитательными отделами ССУЗов и ВУЗов;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3. Выстраивание доверительных отношений со студенческими советами и профсоюзами ССУЗов и ВУЗов;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4. Изготовление социальных плакатов по тематике проекта;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5. Привлечение молодежи на курсы по первой помощи «Первым делом» : - через социальные сети и сайт; - путем информирования о курсе в студенческих советах, профсоюзах ССУЗов и ВУЗов;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6. Запуск социальных сетей и сайта проекта;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7. Печать </a:t>
            </a:r>
            <a:r>
              <a:rPr lang="ru-RU" dirty="0" smtClean="0">
                <a:latin typeface="Times New Roman"/>
                <a:cs typeface="Times New Roman"/>
              </a:rPr>
              <a:t>ролл-</a:t>
            </a:r>
            <a:r>
              <a:rPr lang="ru-RU" dirty="0" err="1" smtClean="0">
                <a:latin typeface="Times New Roman"/>
                <a:cs typeface="Times New Roman"/>
              </a:rPr>
              <a:t>апа</a:t>
            </a:r>
            <a:r>
              <a:rPr lang="ru-RU" dirty="0">
                <a:latin typeface="Times New Roman"/>
                <a:cs typeface="Times New Roman"/>
              </a:rPr>
              <a:t>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8. Печать раздаточного материала (листовки, значки, браслеты, блокноты, пособия); 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9. Печать одежды с символикой для тим-лидеров, координаторов и </a:t>
            </a:r>
            <a:r>
              <a:rPr lang="ru-RU" dirty="0" smtClean="0">
                <a:latin typeface="Times New Roman"/>
                <a:cs typeface="Times New Roman"/>
              </a:rPr>
              <a:t>амбассадоров</a:t>
            </a:r>
            <a:r>
              <a:rPr lang="ru-RU" dirty="0">
                <a:latin typeface="Times New Roman"/>
                <a:cs typeface="Times New Roman"/>
              </a:rPr>
              <a:t>; </a:t>
            </a:r>
            <a:r>
              <a:rPr lang="en-US" dirty="0">
                <a:latin typeface="Times New Roman"/>
                <a:cs typeface="Times New Roman"/>
              </a:rPr>
              <a:t>DONE</a:t>
            </a:r>
            <a:r>
              <a:rPr lang="ru-RU" dirty="0">
                <a:latin typeface="Times New Roman"/>
                <a:cs typeface="Times New Roman"/>
              </a:rPr>
              <a:t> 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10. Закупка необходимых </a:t>
            </a:r>
            <a:r>
              <a:rPr lang="ru-RU" dirty="0" smtClean="0">
                <a:latin typeface="Times New Roman"/>
                <a:cs typeface="Times New Roman"/>
              </a:rPr>
              <a:t>ресурсов.</a:t>
            </a:r>
            <a:endParaRPr lang="ru-RU" dirty="0"/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78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Изображение выглядит как красный, знак,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DC680DF-8C73-4AC8-BB84-D4427E5BA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1" y="-1419"/>
            <a:ext cx="12195242" cy="6860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A22FFD-8263-4F83-9EC2-D011D98690B5}"/>
              </a:ext>
            </a:extLst>
          </p:cNvPr>
          <p:cNvSpPr txBox="1"/>
          <p:nvPr/>
        </p:nvSpPr>
        <p:spPr>
          <a:xfrm>
            <a:off x="3047999" y="1376000"/>
            <a:ext cx="6096000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Times New Roman"/>
                <a:cs typeface="Times New Roman"/>
              </a:rPr>
              <a:t>Этап 3 «Поиск первых амбассадоров»</a:t>
            </a:r>
            <a:endParaRPr lang="ru-RU" sz="2000" b="1" dirty="0"/>
          </a:p>
          <a:p>
            <a:pPr algn="ctr"/>
            <a:endParaRPr lang="ru-RU" sz="2000" b="1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457BB8-0CDE-4912-B6DA-130CB00C7632}"/>
              </a:ext>
            </a:extLst>
          </p:cNvPr>
          <p:cNvSpPr txBox="1"/>
          <p:nvPr/>
        </p:nvSpPr>
        <p:spPr>
          <a:xfrm>
            <a:off x="1880680" y="2278820"/>
            <a:ext cx="8430638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1. Проведение 5 тренингов по первой помощи в Санкт-Петербурге для населения в возрасте от 18 до 30 лет на площадках ССУЗов и ВУЗов ; 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2. Выявление на тренингах по первой помощи инициативной молодежи и привлечение ее в деятельность проекта по заданным критериям; 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3. Отбор участников, среди обученных базовым навыкам оказания первой помощи, для следующего этапа путем проведения собеседования с лидером проекта; 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4. Работа над контентом социальных сетей и сайта; </a:t>
            </a:r>
            <a:endParaRPr lang="ru-RU" dirty="0"/>
          </a:p>
          <a:p>
            <a:r>
              <a:rPr lang="ru-RU" dirty="0">
                <a:latin typeface="Times New Roman"/>
                <a:cs typeface="Times New Roman"/>
              </a:rPr>
              <a:t>5. Закупка необходимых ресурсов для работы проекта «Первым делом» </a:t>
            </a:r>
            <a:endParaRPr lang="ru-RU" dirty="0"/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95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514</Words>
  <Application>Microsoft Office PowerPoint</Application>
  <PresentationFormat>Произвольный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«Первым делом»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28</cp:revision>
  <dcterms:created xsi:type="dcterms:W3CDTF">2012-07-30T23:42:41Z</dcterms:created>
  <dcterms:modified xsi:type="dcterms:W3CDTF">2018-08-15T20:25:30Z</dcterms:modified>
</cp:coreProperties>
</file>