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535"/>
    <a:srgbClr val="2E4D9B"/>
    <a:srgbClr val="E31B22"/>
    <a:srgbClr val="4E73D1"/>
    <a:srgbClr val="2A3180"/>
    <a:srgbClr val="D40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F52DF-EA9E-4190-B153-785A7FFE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9" r="33647" b="16519"/>
          <a:stretch/>
        </p:blipFill>
        <p:spPr>
          <a:xfrm>
            <a:off x="5458326" y="0"/>
            <a:ext cx="6733674" cy="685800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19CC089-37A6-412A-B3B0-A418F10B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2298E-ED29-4BE6-BE52-81C980D4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7478C8-9081-4481-8515-AE95E636C742}"/>
              </a:ext>
            </a:extLst>
          </p:cNvPr>
          <p:cNvSpPr/>
          <p:nvPr userDrawn="1"/>
        </p:nvSpPr>
        <p:spPr>
          <a:xfrm>
            <a:off x="0" y="0"/>
            <a:ext cx="8995144" cy="6858000"/>
          </a:xfrm>
          <a:prstGeom prst="rect">
            <a:avLst/>
          </a:prstGeom>
          <a:gradFill flip="none" rotWithShape="1">
            <a:gsLst>
              <a:gs pos="0">
                <a:srgbClr val="E31B22"/>
              </a:gs>
              <a:gs pos="100000">
                <a:srgbClr val="2E4D9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9A698-2CE2-4495-B0D0-78DEDEDA7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600200"/>
            <a:ext cx="761732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3723AB-D103-4F1B-9197-5E4BCEBC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3987800"/>
            <a:ext cx="7617326" cy="9682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9371A6-C590-4B98-836D-CEACE3B085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64" y="298660"/>
            <a:ext cx="1862415" cy="1860410"/>
          </a:xfrm>
          <a:prstGeom prst="ellipse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9615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8EB5B-8A6E-42EC-A319-FA38AAA2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31CA3E-B9D3-4CA3-B753-8B3426210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9049BC-5CDE-4DD7-A458-B8D908100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2B2C5-4FD4-4655-90DF-4234B6F2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65E4C-802B-4E7A-8AB3-25E3DD54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9D4130-C686-4A88-B0BA-F410E26E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9DA-8AE9-4924-A2A1-BA3879AF6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7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2059D-FA05-4EDB-9DDB-51B5DAB2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77F598-10B7-4490-8C3F-A3E3BDE26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E7898-935A-4478-90E1-852125DF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72137-961D-44CA-A5A2-18B45DBB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5605E-95D0-4842-A4F0-E34BD690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9DA-8AE9-4924-A2A1-BA3879AF6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5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583907-389C-4792-BF20-C5B5A6B69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910D38-28F6-4657-9D74-31DC1DC99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98124-81F8-4ABA-B538-D14C7340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8F60-0E5F-4AA6-A7CF-D4500CE3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A90ED-BA9D-49C3-BC69-89FCF75E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9DA-8AE9-4924-A2A1-BA3879AF6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86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B6F7E-9F51-4898-8E0F-EA895E83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016"/>
            <a:ext cx="10515600" cy="863231"/>
          </a:xfrm>
        </p:spPr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AB0E2F-E90F-4446-B8FB-F962261E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4391"/>
            <a:ext cx="10515600" cy="3417110"/>
          </a:xfrm>
        </p:spPr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  <a:lvl2pPr>
              <a:defRPr>
                <a:solidFill>
                  <a:srgbClr val="353535"/>
                </a:solidFill>
              </a:defRPr>
            </a:lvl2pPr>
            <a:lvl3pPr>
              <a:defRPr>
                <a:solidFill>
                  <a:srgbClr val="353535"/>
                </a:solidFill>
              </a:defRPr>
            </a:lvl3pPr>
            <a:lvl4pPr>
              <a:defRPr>
                <a:solidFill>
                  <a:srgbClr val="353535"/>
                </a:solidFill>
              </a:defRPr>
            </a:lvl4pPr>
            <a:lvl5pPr>
              <a:defRPr>
                <a:solidFill>
                  <a:srgbClr val="353535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A8F7F90-2ADC-40A1-B373-9D24C9A0B2DE}"/>
              </a:ext>
            </a:extLst>
          </p:cNvPr>
          <p:cNvSpPr>
            <a:spLocks/>
          </p:cNvSpPr>
          <p:nvPr userDrawn="1"/>
        </p:nvSpPr>
        <p:spPr>
          <a:xfrm>
            <a:off x="-1361110" y="386881"/>
            <a:ext cx="2722219" cy="734138"/>
          </a:xfrm>
          <a:prstGeom prst="roundRect">
            <a:avLst/>
          </a:prstGeom>
          <a:gradFill>
            <a:gsLst>
              <a:gs pos="0">
                <a:srgbClr val="E31B22"/>
              </a:gs>
              <a:gs pos="100000">
                <a:srgbClr val="2E4D9B"/>
              </a:gs>
            </a:gsLst>
            <a:lin ang="0" scaled="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4F29A29-6632-4A0F-B2D2-E0467121090A}"/>
              </a:ext>
            </a:extLst>
          </p:cNvPr>
          <p:cNvSpPr>
            <a:spLocks/>
          </p:cNvSpPr>
          <p:nvPr userDrawn="1"/>
        </p:nvSpPr>
        <p:spPr>
          <a:xfrm flipH="1">
            <a:off x="2759175" y="378734"/>
            <a:ext cx="9610625" cy="734139"/>
          </a:xfrm>
          <a:prstGeom prst="roundRect">
            <a:avLst/>
          </a:prstGeom>
          <a:gradFill flip="none" rotWithShape="1">
            <a:gsLst>
              <a:gs pos="0">
                <a:srgbClr val="2E4D9B"/>
              </a:gs>
              <a:gs pos="100000">
                <a:srgbClr val="E31B22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n-lt"/>
              </a:rPr>
              <a:t>Координационный ресурсный центр поддержки </a:t>
            </a:r>
          </a:p>
          <a:p>
            <a:pPr algn="ctr"/>
            <a:r>
              <a:rPr lang="ru-RU" dirty="0">
                <a:latin typeface="+mn-lt"/>
              </a:rPr>
              <a:t>добровольческого движения Тюменской области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18DD00-BBC3-4E7F-9A12-201E0CFE0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99" y="378734"/>
            <a:ext cx="743085" cy="7422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1A0C51-4787-4FE2-9C95-75461A788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t="42926" b="47537"/>
          <a:stretch/>
        </p:blipFill>
        <p:spPr>
          <a:xfrm>
            <a:off x="0" y="5932966"/>
            <a:ext cx="7660796" cy="92503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BA10C10-1F60-4EE4-83BB-4CE536625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90" t="68051" r="21290" b="22412"/>
          <a:stretch/>
        </p:blipFill>
        <p:spPr>
          <a:xfrm>
            <a:off x="2581376" y="5932966"/>
            <a:ext cx="9610624" cy="9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6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B6F7E-9F51-4898-8E0F-EA895E83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016"/>
            <a:ext cx="10515600" cy="863231"/>
          </a:xfrm>
        </p:spPr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AB0E2F-E90F-4446-B8FB-F962261EF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17627"/>
            <a:ext cx="5123120" cy="2833873"/>
          </a:xfrm>
        </p:spPr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  <a:lvl2pPr>
              <a:defRPr>
                <a:solidFill>
                  <a:srgbClr val="353535"/>
                </a:solidFill>
              </a:defRPr>
            </a:lvl2pPr>
            <a:lvl3pPr>
              <a:defRPr>
                <a:solidFill>
                  <a:srgbClr val="353535"/>
                </a:solidFill>
              </a:defRPr>
            </a:lvl3pPr>
            <a:lvl4pPr>
              <a:defRPr>
                <a:solidFill>
                  <a:srgbClr val="353535"/>
                </a:solidFill>
              </a:defRPr>
            </a:lvl4pPr>
            <a:lvl5pPr>
              <a:defRPr>
                <a:solidFill>
                  <a:srgbClr val="35353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A8F7F90-2ADC-40A1-B373-9D24C9A0B2DE}"/>
              </a:ext>
            </a:extLst>
          </p:cNvPr>
          <p:cNvSpPr>
            <a:spLocks/>
          </p:cNvSpPr>
          <p:nvPr userDrawn="1"/>
        </p:nvSpPr>
        <p:spPr>
          <a:xfrm>
            <a:off x="-1361110" y="386881"/>
            <a:ext cx="2722219" cy="734138"/>
          </a:xfrm>
          <a:prstGeom prst="roundRect">
            <a:avLst/>
          </a:prstGeom>
          <a:gradFill>
            <a:gsLst>
              <a:gs pos="0">
                <a:srgbClr val="E31B22"/>
              </a:gs>
              <a:gs pos="100000">
                <a:srgbClr val="2E4D9B"/>
              </a:gs>
            </a:gsLst>
            <a:lin ang="0" scaled="0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4F29A29-6632-4A0F-B2D2-E0467121090A}"/>
              </a:ext>
            </a:extLst>
          </p:cNvPr>
          <p:cNvSpPr>
            <a:spLocks/>
          </p:cNvSpPr>
          <p:nvPr userDrawn="1"/>
        </p:nvSpPr>
        <p:spPr>
          <a:xfrm flipH="1">
            <a:off x="2759175" y="378734"/>
            <a:ext cx="9610625" cy="734139"/>
          </a:xfrm>
          <a:prstGeom prst="roundRect">
            <a:avLst/>
          </a:prstGeom>
          <a:gradFill flip="none" rotWithShape="1">
            <a:gsLst>
              <a:gs pos="0">
                <a:srgbClr val="2E4D9B"/>
              </a:gs>
              <a:gs pos="100000">
                <a:srgbClr val="E31B22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n-lt"/>
              </a:rPr>
              <a:t>Координационный ресурсный центр поддержки </a:t>
            </a:r>
          </a:p>
          <a:p>
            <a:pPr algn="ctr"/>
            <a:r>
              <a:rPr lang="ru-RU" dirty="0">
                <a:latin typeface="+mn-lt"/>
              </a:rPr>
              <a:t>добровольческого движения Тюменской области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18DD00-BBC3-4E7F-9A12-201E0CFE0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99" y="378734"/>
            <a:ext cx="743085" cy="7422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B1A0C51-4787-4FE2-9C95-75461A788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t="42926" b="47537"/>
          <a:stretch/>
        </p:blipFill>
        <p:spPr>
          <a:xfrm>
            <a:off x="0" y="5932966"/>
            <a:ext cx="7660796" cy="92503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BA10C10-1F60-4EE4-83BB-4CE536625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90" t="68051" r="21290" b="22412"/>
          <a:stretch/>
        </p:blipFill>
        <p:spPr>
          <a:xfrm>
            <a:off x="2581376" y="5932966"/>
            <a:ext cx="9610624" cy="925034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56737491-74A5-4917-B3A0-2F1F0F7665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679" y="2817627"/>
            <a:ext cx="5123120" cy="2833874"/>
          </a:xfrm>
        </p:spPr>
        <p:txBody>
          <a:bodyPr/>
          <a:lstStyle>
            <a:lvl1pPr>
              <a:defRPr>
                <a:solidFill>
                  <a:srgbClr val="353535"/>
                </a:solidFill>
              </a:defRPr>
            </a:lvl1pPr>
            <a:lvl2pPr>
              <a:defRPr>
                <a:solidFill>
                  <a:srgbClr val="353535"/>
                </a:solidFill>
              </a:defRPr>
            </a:lvl2pPr>
            <a:lvl3pPr>
              <a:defRPr>
                <a:solidFill>
                  <a:srgbClr val="353535"/>
                </a:solidFill>
              </a:defRPr>
            </a:lvl3pPr>
            <a:lvl4pPr>
              <a:defRPr>
                <a:solidFill>
                  <a:srgbClr val="353535"/>
                </a:solidFill>
              </a:defRPr>
            </a:lvl4pPr>
            <a:lvl5pPr>
              <a:defRPr>
                <a:solidFill>
                  <a:srgbClr val="35353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B75F2C8-B7C9-4110-847B-D562AA54648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30679" y="2197929"/>
            <a:ext cx="5123120" cy="583236"/>
          </a:xfrm>
        </p:spPr>
        <p:txBody>
          <a:bodyPr/>
          <a:lstStyle>
            <a:lvl1pPr marL="0" indent="0">
              <a:buNone/>
              <a:defRPr>
                <a:solidFill>
                  <a:srgbClr val="353535"/>
                </a:solidFill>
                <a:latin typeface="Montserrat Medium" panose="00000600000000000000" pitchFamily="50" charset="-52"/>
              </a:defRPr>
            </a:lvl1pPr>
            <a:lvl2pPr>
              <a:defRPr>
                <a:solidFill>
                  <a:srgbClr val="353535"/>
                </a:solidFill>
              </a:defRPr>
            </a:lvl2pPr>
            <a:lvl3pPr>
              <a:defRPr>
                <a:solidFill>
                  <a:srgbClr val="353535"/>
                </a:solidFill>
              </a:defRPr>
            </a:lvl3pPr>
            <a:lvl4pPr>
              <a:defRPr>
                <a:solidFill>
                  <a:srgbClr val="353535"/>
                </a:solidFill>
              </a:defRPr>
            </a:lvl4pPr>
            <a:lvl5pPr>
              <a:defRPr>
                <a:solidFill>
                  <a:srgbClr val="35353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286CFD0-6193-4509-A59E-1946A4209F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197929"/>
            <a:ext cx="5123120" cy="583236"/>
          </a:xfrm>
        </p:spPr>
        <p:txBody>
          <a:bodyPr/>
          <a:lstStyle>
            <a:lvl1pPr marL="0" indent="0">
              <a:buNone/>
              <a:defRPr>
                <a:solidFill>
                  <a:srgbClr val="353535"/>
                </a:solidFill>
                <a:latin typeface="Montserrat Medium" panose="00000600000000000000" pitchFamily="50" charset="-52"/>
              </a:defRPr>
            </a:lvl1pPr>
            <a:lvl2pPr>
              <a:defRPr>
                <a:solidFill>
                  <a:srgbClr val="353535"/>
                </a:solidFill>
              </a:defRPr>
            </a:lvl2pPr>
            <a:lvl3pPr>
              <a:defRPr>
                <a:solidFill>
                  <a:srgbClr val="353535"/>
                </a:solidFill>
              </a:defRPr>
            </a:lvl3pPr>
            <a:lvl4pPr>
              <a:defRPr>
                <a:solidFill>
                  <a:srgbClr val="353535"/>
                </a:solidFill>
              </a:defRPr>
            </a:lvl4pPr>
            <a:lvl5pPr>
              <a:defRPr>
                <a:solidFill>
                  <a:srgbClr val="35353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364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FC8A4-7151-4ADC-BF98-25A9FE44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4ADD7-A67F-46C7-B9A4-0084050DF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AFE1D-67C3-4D1B-8844-F815ABCA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0A81C1-D778-4C1F-BB50-DD3C3AB9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0209BA-3CC8-4FE0-8A5C-ACD8624C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9DA-8AE9-4924-A2A1-BA3879AF6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4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34F78-00D5-49F9-8FBB-EEB99F85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7BE05-62AE-4190-9932-7F8F3F0DC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A5B639-4830-4D24-AEA6-FDE5E192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E94802-7BDD-4EC2-9082-3279892B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347C2-8B85-4D61-8889-ADD609E3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7B83C-09E4-4721-A4EB-9BE7C667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9DA-8AE9-4924-A2A1-BA3879AF6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4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3A758-B42C-428C-8560-AD90BA7C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AD9CCC-2CE5-42CF-96BB-BF9BCAB5C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2655CB-DE07-47EE-9237-533D5E4C9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5F1407-D7F1-4BAC-AB73-433CD9EAC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6D574D-7B33-45E4-AE70-F9E9B2C19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D5A677-B1E1-4809-ABAA-B5149117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63A993-ECE9-423E-9F23-CFA30403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031CD2-93A7-4C36-85C5-57B8575C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9DA-8AE9-4924-A2A1-BA3879AF6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6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56FC9-9D46-48CA-92B1-D2388059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88DB13-3D6A-4CA8-AECE-87897D14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8C153C-EC38-4D20-B34A-19626858C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2AE4AA-F0BA-419E-8A79-B528859E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9DA-8AE9-4924-A2A1-BA3879AF6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894EBF-64E6-41DE-8CA4-F6B5D1E2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4B245B-80F4-49E5-BBF7-0133B5E0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C62DB4-567F-4DBE-80A7-551F828B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9DA-8AE9-4924-A2A1-BA3879AF6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9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17E62-C91C-46B0-800A-1A9F3E06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ACFA8-6462-422D-B51A-A86DD3D7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50CF43-C7AB-49F9-BE4E-D4512055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D95AD-653B-41A6-A57B-761A8787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3C7A6-E65D-41A9-8EB8-296A18CB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F1101D-F7AF-457F-BF81-313B6820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59DA-8AE9-4924-A2A1-BA3879AF6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81364-6C1A-44C1-8C57-2B60BB4F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851699-D583-4FBA-9603-1F2D314B9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E76C3-4DFE-404D-BF30-D9718608D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3728-9B89-4CFF-8EDE-997EF06EC9B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D4B9A-EBDD-4D66-9DAB-4D883DC5C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7A6E6E-182F-4E96-9A09-3AEE8281F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59DA-8AE9-4924-A2A1-BA3879AF6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2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A1CCC-2A42-4C58-A070-8ED10F4B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228601"/>
            <a:ext cx="8331200" cy="3759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Координационный ресурсный центр </a:t>
            </a:r>
            <a:r>
              <a:rPr lang="ru-RU" sz="3600" dirty="0"/>
              <a:t>поддержки добровольческого движения Тюменской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75795B-6598-47C1-9CB4-C029865E4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178" y="4546564"/>
            <a:ext cx="8454044" cy="7821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Круглый стол «Корпоративное добровольчество»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C80F93-AF0A-4AD9-9457-4BDE207A663C}"/>
              </a:ext>
            </a:extLst>
          </p:cNvPr>
          <p:cNvSpPr/>
          <p:nvPr/>
        </p:nvSpPr>
        <p:spPr>
          <a:xfrm>
            <a:off x="355600" y="4442791"/>
            <a:ext cx="833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>
              <a:solidFill>
                <a:schemeClr val="bg1"/>
              </a:solidFill>
              <a:latin typeface="Montserrat Medium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5594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22854-51B6-4C8D-ACED-E6F8ABE4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53535"/>
                </a:solidFill>
              </a:rPr>
              <a:t>Региональные проекты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E3CC7-68CE-4795-967D-EF175D6B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246"/>
            <a:ext cx="10857614" cy="37639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Региональный комплексный проект </a:t>
            </a:r>
            <a:r>
              <a:rPr lang="ru-RU" b="1" dirty="0"/>
              <a:t>«Школа волонтера»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Конкурс поддержки добровольческих проектов </a:t>
            </a:r>
            <a:r>
              <a:rPr lang="ru-RU" b="1" dirty="0"/>
              <a:t>«</a:t>
            </a:r>
            <a:r>
              <a:rPr lang="en-US" b="1" dirty="0"/>
              <a:t>#</a:t>
            </a:r>
            <a:r>
              <a:rPr lang="ru-RU" b="1" dirty="0"/>
              <a:t>ТВОРИТЬДОБРОПРОСТО»;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Областная </a:t>
            </a:r>
            <a:r>
              <a:rPr lang="ru-RU" b="1" dirty="0"/>
              <a:t>смена лидеров </a:t>
            </a:r>
            <a:r>
              <a:rPr lang="ru-RU" dirty="0"/>
              <a:t>добровольческого движения Тюменской области;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Региональный проект </a:t>
            </a:r>
            <a:r>
              <a:rPr lang="ru-RU" b="1" dirty="0"/>
              <a:t>«Рука помощи»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Марафоны добрых дел;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Международный </a:t>
            </a:r>
            <a:r>
              <a:rPr lang="ru-RU" b="1" dirty="0"/>
              <a:t>день волонтеров </a:t>
            </a:r>
            <a:r>
              <a:rPr lang="ru-RU" dirty="0"/>
              <a:t>по имя социального и экономического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79516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FD103F-D9BF-4AB0-B68C-224A94FCA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6ED415-43CB-4E1B-AF27-F3C5D4A53D89}"/>
              </a:ext>
            </a:extLst>
          </p:cNvPr>
          <p:cNvSpPr/>
          <p:nvPr/>
        </p:nvSpPr>
        <p:spPr>
          <a:xfrm>
            <a:off x="3274828" y="3104707"/>
            <a:ext cx="2998382" cy="935665"/>
          </a:xfrm>
          <a:prstGeom prst="rect">
            <a:avLst/>
          </a:prstGeom>
          <a:noFill/>
          <a:ln w="63500">
            <a:gradFill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811E447-F279-4B1D-A5F8-CA88711F7E5C}"/>
              </a:ext>
            </a:extLst>
          </p:cNvPr>
          <p:cNvSpPr/>
          <p:nvPr/>
        </p:nvSpPr>
        <p:spPr>
          <a:xfrm>
            <a:off x="9080204" y="6283842"/>
            <a:ext cx="2459665" cy="386316"/>
          </a:xfrm>
          <a:prstGeom prst="rect">
            <a:avLst/>
          </a:prstGeom>
          <a:noFill/>
          <a:ln w="63500">
            <a:gradFill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A0B6C-FAD8-40AD-9882-1BE153D37654}"/>
              </a:ext>
            </a:extLst>
          </p:cNvPr>
          <p:cNvSpPr txBox="1"/>
          <p:nvPr/>
        </p:nvSpPr>
        <p:spPr>
          <a:xfrm>
            <a:off x="5762849" y="3627405"/>
            <a:ext cx="510361" cy="41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gradFill>
                  <a:gsLst>
                    <a:gs pos="0">
                      <a:srgbClr val="E31B22"/>
                    </a:gs>
                    <a:gs pos="100000">
                      <a:srgbClr val="2E4D9B"/>
                    </a:gs>
                  </a:gsLst>
                  <a:lin ang="5400000" scaled="1"/>
                </a:gradFill>
              </a:rPr>
              <a:t>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0A790E-54A3-4A1A-B264-F67F93C852B0}"/>
              </a:ext>
            </a:extLst>
          </p:cNvPr>
          <p:cNvSpPr/>
          <p:nvPr/>
        </p:nvSpPr>
        <p:spPr>
          <a:xfrm>
            <a:off x="177132" y="287089"/>
            <a:ext cx="4702982" cy="704138"/>
          </a:xfrm>
          <a:prstGeom prst="rect">
            <a:avLst/>
          </a:prstGeom>
          <a:noFill/>
          <a:ln w="63500">
            <a:gradFill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663546-F29C-42FD-A421-B7BAB8430F00}"/>
              </a:ext>
            </a:extLst>
          </p:cNvPr>
          <p:cNvSpPr/>
          <p:nvPr/>
        </p:nvSpPr>
        <p:spPr>
          <a:xfrm>
            <a:off x="8358809" y="419369"/>
            <a:ext cx="3656059" cy="495031"/>
          </a:xfrm>
          <a:prstGeom prst="rect">
            <a:avLst/>
          </a:prstGeom>
          <a:noFill/>
          <a:ln w="63500">
            <a:gradFill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7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A98DA-F9DB-4A72-BD6A-434B2893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160"/>
            <a:ext cx="10515600" cy="86323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353535"/>
                </a:solidFill>
              </a:rPr>
              <a:t>III-IV</a:t>
            </a:r>
            <a:r>
              <a:rPr lang="ru-RU" sz="3200" dirty="0">
                <a:solidFill>
                  <a:srgbClr val="353535"/>
                </a:solidFill>
              </a:rPr>
              <a:t> квартал 2019 – сертификация в Ассоциации волонтерских центров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947E0-799A-4167-9F3B-9052203D9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4223"/>
            <a:ext cx="10515600" cy="3227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успешного прохождения сертификации необходимо:</a:t>
            </a:r>
          </a:p>
          <a:p>
            <a:r>
              <a:rPr lang="ru-RU" b="1" dirty="0"/>
              <a:t>Привести в соответствие структуру </a:t>
            </a:r>
            <a:r>
              <a:rPr lang="ru-RU" dirty="0"/>
              <a:t>муниципальных центров (уже выполнено в 22 муниципальных образованиях);</a:t>
            </a:r>
          </a:p>
          <a:p>
            <a:r>
              <a:rPr lang="ru-RU" b="1" dirty="0"/>
              <a:t>Включить в должностные инструкции </a:t>
            </a:r>
            <a:r>
              <a:rPr lang="ru-RU" dirty="0"/>
              <a:t>сотрудников муниципальных центров деятельность, связанную с добровольчеством;</a:t>
            </a:r>
          </a:p>
          <a:p>
            <a:r>
              <a:rPr lang="ru-RU" dirty="0"/>
              <a:t>Открыть </a:t>
            </a:r>
            <a:r>
              <a:rPr lang="ru-RU" b="1" dirty="0"/>
              <a:t>сеть коворкинг-центров </a:t>
            </a:r>
            <a:r>
              <a:rPr lang="ru-RU" dirty="0"/>
              <a:t>для добровольцев.</a:t>
            </a:r>
          </a:p>
        </p:txBody>
      </p:sp>
    </p:spTree>
    <p:extLst>
      <p:ext uri="{BB962C8B-B14F-4D97-AF65-F5344CB8AC3E}">
        <p14:creationId xmlns:p14="http://schemas.microsoft.com/office/powerpoint/2010/main" val="382019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F191-B272-449D-80B8-955B473C1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130" y="2235200"/>
            <a:ext cx="7617326" cy="23876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8136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A1CCC-2A42-4C58-A070-8ED10F4B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17" y="180458"/>
            <a:ext cx="8331200" cy="2882901"/>
          </a:xfrm>
        </p:spPr>
        <p:txBody>
          <a:bodyPr>
            <a:noAutofit/>
          </a:bodyPr>
          <a:lstStyle/>
          <a:p>
            <a:r>
              <a:rPr lang="ru-RU" sz="3600" dirty="0"/>
              <a:t>О деятельности Координационного ресурсного центра поддержки добровольческого движения Тюменской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75795B-6598-47C1-9CB4-C029865E4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17" y="3212215"/>
            <a:ext cx="7617326" cy="425507"/>
          </a:xfrm>
        </p:spPr>
        <p:txBody>
          <a:bodyPr>
            <a:normAutofit/>
          </a:bodyPr>
          <a:lstStyle/>
          <a:p>
            <a:r>
              <a:rPr lang="ru-RU" sz="2200" dirty="0"/>
              <a:t>Темнякова Елена Эдуардовна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8B7B4D-F200-4180-897C-F1260A4D7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731" y="5394696"/>
            <a:ext cx="1257300" cy="1257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F2CC39-D256-442B-AE12-6CA99CF8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504" y="5394696"/>
            <a:ext cx="1257300" cy="12573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134BAD9C-16F1-4ABE-83A5-7BB29A6B1974}"/>
              </a:ext>
            </a:extLst>
          </p:cNvPr>
          <p:cNvSpPr txBox="1">
            <a:spLocks/>
          </p:cNvSpPr>
          <p:nvPr/>
        </p:nvSpPr>
        <p:spPr>
          <a:xfrm>
            <a:off x="245917" y="4828659"/>
            <a:ext cx="7617326" cy="92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highlight>
                  <a:srgbClr val="353535"/>
                </a:highlight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Montserrat Medium" panose="000006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D667B-011E-47D2-AD02-65553C78AD5E}"/>
              </a:ext>
            </a:extLst>
          </p:cNvPr>
          <p:cNvSpPr txBox="1"/>
          <p:nvPr/>
        </p:nvSpPr>
        <p:spPr>
          <a:xfrm>
            <a:off x="182969" y="5798772"/>
            <a:ext cx="542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@</a:t>
            </a:r>
            <a:r>
              <a:rPr lang="en-US" sz="3600" dirty="0" err="1">
                <a:solidFill>
                  <a:schemeClr val="bg1"/>
                </a:solidFill>
                <a:latin typeface="+mj-lt"/>
              </a:rPr>
              <a:t>dobrointmn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CF590D-254A-40EF-979C-EF2B90B61C47}"/>
              </a:ext>
            </a:extLst>
          </p:cNvPr>
          <p:cNvSpPr/>
          <p:nvPr/>
        </p:nvSpPr>
        <p:spPr>
          <a:xfrm>
            <a:off x="245917" y="3509916"/>
            <a:ext cx="8331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– руководитель Центра развития детских общественных инициатив, </a:t>
            </a:r>
            <a:r>
              <a:rPr lang="ru-RU" sz="2200" dirty="0" err="1">
                <a:solidFill>
                  <a:schemeClr val="bg1"/>
                </a:solidFill>
                <a:latin typeface="Montserrat Medium" panose="00000600000000000000" pitchFamily="50" charset="-52"/>
              </a:rPr>
              <a:t>волонтерства</a:t>
            </a:r>
            <a:r>
              <a:rPr lang="ru-RU" sz="2200" dirty="0">
                <a:solidFill>
                  <a:schemeClr val="bg1"/>
                </a:solidFill>
                <a:latin typeface="Montserrat Medium" panose="00000600000000000000" pitchFamily="50" charset="-52"/>
              </a:rPr>
              <a:t> и досуговой занятости ГАУ ДО ТО «Дворец творчества и спорта «Пионер»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92E1ED-C3C5-457F-9E36-72669B2C241E}"/>
              </a:ext>
            </a:extLst>
          </p:cNvPr>
          <p:cNvSpPr/>
          <p:nvPr/>
        </p:nvSpPr>
        <p:spPr>
          <a:xfrm>
            <a:off x="245917" y="4956466"/>
            <a:ext cx="781547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Montserrat Medium" panose="00000600000000000000" pitchFamily="50" charset="-52"/>
              </a:rPr>
              <a:t>г. Тюмень, ул. Челюскинцев, 46, кабинет 301</a:t>
            </a:r>
          </a:p>
          <a:p>
            <a:r>
              <a:rPr lang="ru-RU" sz="2200" dirty="0">
                <a:solidFill>
                  <a:schemeClr val="bg1"/>
                </a:solidFill>
                <a:latin typeface="Montserrat Medium" panose="00000600000000000000" pitchFamily="50" charset="-52"/>
              </a:rPr>
              <a:t>8(3452)29-03-01</a:t>
            </a:r>
          </a:p>
          <a:p>
            <a:endParaRPr lang="ru-RU" dirty="0">
              <a:latin typeface="Montserrat Medium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964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0AA707B-612E-4F4A-9A98-9D132ECC3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20457"/>
            <a:ext cx="5123120" cy="44629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Создан в </a:t>
            </a:r>
            <a:r>
              <a:rPr lang="ru-RU" b="1" dirty="0"/>
              <a:t>2009 году;</a:t>
            </a:r>
          </a:p>
          <a:p>
            <a:r>
              <a:rPr lang="ru-RU" dirty="0"/>
              <a:t>Действует на базе ГАУ ДО ТО </a:t>
            </a:r>
            <a:r>
              <a:rPr lang="ru-RU" b="1" dirty="0"/>
              <a:t>«Дворец творчества и спорта «Пионер»;</a:t>
            </a:r>
          </a:p>
          <a:p>
            <a:r>
              <a:rPr lang="ru-RU" b="1" dirty="0"/>
              <a:t>7</a:t>
            </a:r>
            <a:r>
              <a:rPr lang="ru-RU" dirty="0"/>
              <a:t> ключевых проектов;</a:t>
            </a:r>
          </a:p>
          <a:p>
            <a:r>
              <a:rPr lang="ru-RU" dirty="0"/>
              <a:t>Оператор </a:t>
            </a:r>
            <a:r>
              <a:rPr lang="ru-RU" b="1" dirty="0"/>
              <a:t>федеральных проектов</a:t>
            </a:r>
            <a:r>
              <a:rPr lang="ru-RU" dirty="0"/>
              <a:t> и программ;</a:t>
            </a:r>
          </a:p>
          <a:p>
            <a:r>
              <a:rPr lang="ru-RU" b="1"/>
              <a:t>6</a:t>
            </a:r>
            <a:r>
              <a:rPr lang="ru-RU"/>
              <a:t> сотрудников;</a:t>
            </a:r>
            <a:endParaRPr lang="ru-RU" dirty="0"/>
          </a:p>
          <a:p>
            <a:r>
              <a:rPr lang="ru-RU" dirty="0"/>
              <a:t>С 2018 года – </a:t>
            </a:r>
            <a:r>
              <a:rPr lang="ru-RU" b="1" dirty="0"/>
              <a:t>член Ассоциации волонтерских центров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06A606-93E0-40D1-AF03-84E0831182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681" y="1520457"/>
            <a:ext cx="5592724" cy="413104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Положение </a:t>
            </a:r>
          </a:p>
          <a:p>
            <a:pPr marL="0" indent="0">
              <a:buNone/>
            </a:pPr>
            <a:r>
              <a:rPr lang="ru-RU" dirty="0"/>
              <a:t>«О Координационном ресурсном центре поддержки добровольческого движения Тюменской области»</a:t>
            </a:r>
          </a:p>
          <a:p>
            <a:r>
              <a:rPr lang="ru-RU" b="1" dirty="0"/>
              <a:t>Положение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«О порядке регистрации учета опыта/достижений добровольцев (волонтеров) Тюменской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14871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F1C03FC-0EF1-4DBC-9EBB-024DD507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8" y="1244797"/>
            <a:ext cx="10676151" cy="568575"/>
          </a:xfr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800" dirty="0">
                <a:solidFill>
                  <a:srgbClr val="353535"/>
                </a:solidFill>
                <a:latin typeface="+mj-lt"/>
                <a:ea typeface="+mn-ea"/>
                <a:cs typeface="+mn-cs"/>
              </a:rPr>
              <a:t>Координационный ресурсный центр поддержки добровольческого движения Тюменской области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5235D25-9334-4C9F-A595-DC345254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932521"/>
            <a:ext cx="2040152" cy="561971"/>
          </a:xfrm>
          <a:gradFill>
            <a:gsLst>
              <a:gs pos="0">
                <a:srgbClr val="2E4D9B"/>
              </a:gs>
              <a:gs pos="100000">
                <a:srgbClr val="E31B22"/>
              </a:gs>
            </a:gsLst>
            <a:lin ang="16200000" scaled="1"/>
          </a:gradFill>
          <a:ln w="38100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ru-RU" sz="1000" b="1" dirty="0">
                <a:solidFill>
                  <a:schemeClr val="bg1"/>
                </a:solidFill>
              </a:rPr>
              <a:t>Опорный центр развития </a:t>
            </a:r>
            <a:r>
              <a:rPr lang="ru-RU" sz="1400" b="1" dirty="0">
                <a:solidFill>
                  <a:schemeClr val="bg1"/>
                </a:solidFill>
              </a:rPr>
              <a:t>инклюзивного</a:t>
            </a:r>
            <a:r>
              <a:rPr lang="ru-RU" sz="1000" b="1" dirty="0">
                <a:solidFill>
                  <a:schemeClr val="bg1"/>
                </a:solidFill>
              </a:rPr>
              <a:t> добровольчества</a:t>
            </a:r>
          </a:p>
        </p:txBody>
      </p:sp>
      <p:sp>
        <p:nvSpPr>
          <p:cNvPr id="9" name="Объект 7">
            <a:extLst>
              <a:ext uri="{FF2B5EF4-FFF2-40B4-BE49-F238E27FC236}">
                <a16:creationId xmlns:a16="http://schemas.microsoft.com/office/drawing/2014/main" id="{D872FC97-2511-4B82-8010-2DDB7AF46601}"/>
              </a:ext>
            </a:extLst>
          </p:cNvPr>
          <p:cNvSpPr txBox="1">
            <a:spLocks/>
          </p:cNvSpPr>
          <p:nvPr/>
        </p:nvSpPr>
        <p:spPr>
          <a:xfrm>
            <a:off x="800100" y="2577092"/>
            <a:ext cx="2040152" cy="73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ТОРО ООО «Всероссийское общество инвалидов»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525130-0BBC-47A3-82CB-0481216076C9}"/>
              </a:ext>
            </a:extLst>
          </p:cNvPr>
          <p:cNvSpPr/>
          <p:nvPr/>
        </p:nvSpPr>
        <p:spPr>
          <a:xfrm>
            <a:off x="800100" y="2494492"/>
            <a:ext cx="2040152" cy="89546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7">
            <a:extLst>
              <a:ext uri="{FF2B5EF4-FFF2-40B4-BE49-F238E27FC236}">
                <a16:creationId xmlns:a16="http://schemas.microsoft.com/office/drawing/2014/main" id="{FA76BB10-204D-4C33-9BC5-9D62B3D2AC5F}"/>
              </a:ext>
            </a:extLst>
          </p:cNvPr>
          <p:cNvSpPr txBox="1">
            <a:spLocks/>
          </p:cNvSpPr>
          <p:nvPr/>
        </p:nvSpPr>
        <p:spPr>
          <a:xfrm>
            <a:off x="2959100" y="1932521"/>
            <a:ext cx="2040152" cy="561971"/>
          </a:xfrm>
          <a:prstGeom prst="rect">
            <a:avLst/>
          </a:prstGeom>
          <a:gradFill>
            <a:gsLst>
              <a:gs pos="0">
                <a:srgbClr val="2E4D9B"/>
              </a:gs>
              <a:gs pos="100000">
                <a:srgbClr val="E31B22"/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chemeClr val="bg1"/>
                </a:solidFill>
              </a:rPr>
              <a:t>Опорный центр развития </a:t>
            </a:r>
            <a:r>
              <a:rPr lang="ru-RU" sz="1400" b="1" dirty="0">
                <a:solidFill>
                  <a:schemeClr val="bg1"/>
                </a:solidFill>
              </a:rPr>
              <a:t>патриотического</a:t>
            </a:r>
            <a:r>
              <a:rPr lang="ru-RU" sz="1000" b="1" dirty="0">
                <a:solidFill>
                  <a:schemeClr val="bg1"/>
                </a:solidFill>
              </a:rPr>
              <a:t> добровольчества</a:t>
            </a:r>
          </a:p>
        </p:txBody>
      </p:sp>
      <p:sp>
        <p:nvSpPr>
          <p:cNvPr id="12" name="Объект 7">
            <a:extLst>
              <a:ext uri="{FF2B5EF4-FFF2-40B4-BE49-F238E27FC236}">
                <a16:creationId xmlns:a16="http://schemas.microsoft.com/office/drawing/2014/main" id="{6243467C-7CA8-4227-A506-EFC5815CF377}"/>
              </a:ext>
            </a:extLst>
          </p:cNvPr>
          <p:cNvSpPr txBox="1">
            <a:spLocks/>
          </p:cNvSpPr>
          <p:nvPr/>
        </p:nvSpPr>
        <p:spPr>
          <a:xfrm>
            <a:off x="2959100" y="2577092"/>
            <a:ext cx="2040152" cy="730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ТРО ВОД «Волонтеры Победы»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ГАУ ДО ТО «РЦДППИПВ «Аванпост»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67B6637-37C0-47F7-8CF3-F96BAC854567}"/>
              </a:ext>
            </a:extLst>
          </p:cNvPr>
          <p:cNvSpPr/>
          <p:nvPr/>
        </p:nvSpPr>
        <p:spPr>
          <a:xfrm>
            <a:off x="2959100" y="2494492"/>
            <a:ext cx="2040152" cy="89546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54B087FD-B655-4194-AC17-EA4898CE4335}"/>
              </a:ext>
            </a:extLst>
          </p:cNvPr>
          <p:cNvSpPr txBox="1">
            <a:spLocks/>
          </p:cNvSpPr>
          <p:nvPr/>
        </p:nvSpPr>
        <p:spPr>
          <a:xfrm>
            <a:off x="5118100" y="1932521"/>
            <a:ext cx="2040152" cy="561971"/>
          </a:xfrm>
          <a:prstGeom prst="rect">
            <a:avLst/>
          </a:prstGeom>
          <a:gradFill>
            <a:gsLst>
              <a:gs pos="0">
                <a:srgbClr val="2E4D9B"/>
              </a:gs>
              <a:gs pos="100000">
                <a:srgbClr val="E31B22"/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chemeClr val="bg1"/>
                </a:solidFill>
              </a:rPr>
              <a:t>Опорный центр развития </a:t>
            </a:r>
            <a:r>
              <a:rPr lang="ru-RU" sz="1400" b="1" dirty="0">
                <a:solidFill>
                  <a:schemeClr val="bg1"/>
                </a:solidFill>
              </a:rPr>
              <a:t>спортивного</a:t>
            </a:r>
            <a:r>
              <a:rPr lang="ru-RU" sz="1000" b="1" dirty="0">
                <a:solidFill>
                  <a:schemeClr val="bg1"/>
                </a:solidFill>
              </a:rPr>
              <a:t> добровольчества</a:t>
            </a:r>
          </a:p>
        </p:txBody>
      </p:sp>
      <p:sp>
        <p:nvSpPr>
          <p:cNvPr id="15" name="Объект 7">
            <a:extLst>
              <a:ext uri="{FF2B5EF4-FFF2-40B4-BE49-F238E27FC236}">
                <a16:creationId xmlns:a16="http://schemas.microsoft.com/office/drawing/2014/main" id="{B81A40EC-2762-42CF-9819-704BB3FEC888}"/>
              </a:ext>
            </a:extLst>
          </p:cNvPr>
          <p:cNvSpPr txBox="1">
            <a:spLocks/>
          </p:cNvSpPr>
          <p:nvPr/>
        </p:nvSpPr>
        <p:spPr>
          <a:xfrm>
            <a:off x="5118100" y="2660696"/>
            <a:ext cx="2040152" cy="563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ГАУ ТО «Центр спортивной подготовки и проведения спортивных мероприятий»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662B6F-097A-470A-AFAB-5C23391C59B5}"/>
              </a:ext>
            </a:extLst>
          </p:cNvPr>
          <p:cNvSpPr/>
          <p:nvPr/>
        </p:nvSpPr>
        <p:spPr>
          <a:xfrm>
            <a:off x="5118100" y="2494492"/>
            <a:ext cx="2040152" cy="89546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7">
            <a:extLst>
              <a:ext uri="{FF2B5EF4-FFF2-40B4-BE49-F238E27FC236}">
                <a16:creationId xmlns:a16="http://schemas.microsoft.com/office/drawing/2014/main" id="{8E4DEC87-9699-4B85-BB87-E2DB128367BE}"/>
              </a:ext>
            </a:extLst>
          </p:cNvPr>
          <p:cNvSpPr txBox="1">
            <a:spLocks/>
          </p:cNvSpPr>
          <p:nvPr/>
        </p:nvSpPr>
        <p:spPr>
          <a:xfrm>
            <a:off x="7277100" y="1932521"/>
            <a:ext cx="2040152" cy="561971"/>
          </a:xfrm>
          <a:prstGeom prst="rect">
            <a:avLst/>
          </a:prstGeom>
          <a:gradFill>
            <a:gsLst>
              <a:gs pos="0">
                <a:srgbClr val="2E4D9B"/>
              </a:gs>
              <a:gs pos="100000">
                <a:srgbClr val="E31B22"/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chemeClr val="bg1"/>
                </a:solidFill>
              </a:rPr>
              <a:t>Опорный центр развития </a:t>
            </a:r>
            <a:r>
              <a:rPr lang="ru-RU" sz="1400" b="1" dirty="0">
                <a:solidFill>
                  <a:schemeClr val="bg1"/>
                </a:solidFill>
              </a:rPr>
              <a:t>экологического</a:t>
            </a:r>
            <a:r>
              <a:rPr lang="ru-RU" sz="1000" b="1" dirty="0">
                <a:solidFill>
                  <a:schemeClr val="bg1"/>
                </a:solidFill>
              </a:rPr>
              <a:t> добровольчества</a:t>
            </a:r>
          </a:p>
        </p:txBody>
      </p:sp>
      <p:sp>
        <p:nvSpPr>
          <p:cNvPr id="18" name="Объект 7">
            <a:extLst>
              <a:ext uri="{FF2B5EF4-FFF2-40B4-BE49-F238E27FC236}">
                <a16:creationId xmlns:a16="http://schemas.microsoft.com/office/drawing/2014/main" id="{12EE8568-3A02-4109-A9CF-EBE5EB22762F}"/>
              </a:ext>
            </a:extLst>
          </p:cNvPr>
          <p:cNvSpPr txBox="1">
            <a:spLocks/>
          </p:cNvSpPr>
          <p:nvPr/>
        </p:nvSpPr>
        <p:spPr>
          <a:xfrm>
            <a:off x="7277100" y="2782922"/>
            <a:ext cx="2040152" cy="27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ТООДД «ЧИР»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8A50D0A-53D6-4E38-BD9D-FFF58A820F23}"/>
              </a:ext>
            </a:extLst>
          </p:cNvPr>
          <p:cNvSpPr/>
          <p:nvPr/>
        </p:nvSpPr>
        <p:spPr>
          <a:xfrm>
            <a:off x="7277100" y="2494492"/>
            <a:ext cx="2040152" cy="89546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7">
            <a:extLst>
              <a:ext uri="{FF2B5EF4-FFF2-40B4-BE49-F238E27FC236}">
                <a16:creationId xmlns:a16="http://schemas.microsoft.com/office/drawing/2014/main" id="{8C5A8DD9-38D9-4785-B479-98F80C7F64E1}"/>
              </a:ext>
            </a:extLst>
          </p:cNvPr>
          <p:cNvSpPr txBox="1">
            <a:spLocks/>
          </p:cNvSpPr>
          <p:nvPr/>
        </p:nvSpPr>
        <p:spPr>
          <a:xfrm>
            <a:off x="9436100" y="1932521"/>
            <a:ext cx="2040152" cy="561971"/>
          </a:xfrm>
          <a:prstGeom prst="rect">
            <a:avLst/>
          </a:prstGeom>
          <a:gradFill>
            <a:gsLst>
              <a:gs pos="0">
                <a:srgbClr val="2E4D9B"/>
              </a:gs>
              <a:gs pos="100000">
                <a:srgbClr val="E31B22"/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chemeClr val="bg1"/>
                </a:solidFill>
              </a:rPr>
              <a:t>Опорный центр развития </a:t>
            </a:r>
            <a:r>
              <a:rPr lang="ru-RU" sz="1400" b="1" dirty="0">
                <a:solidFill>
                  <a:schemeClr val="bg1"/>
                </a:solidFill>
              </a:rPr>
              <a:t>серебряного</a:t>
            </a:r>
            <a:r>
              <a:rPr lang="ru-RU" sz="1000" b="1" dirty="0">
                <a:solidFill>
                  <a:schemeClr val="bg1"/>
                </a:solidFill>
              </a:rPr>
              <a:t> добровольчества</a:t>
            </a:r>
          </a:p>
        </p:txBody>
      </p:sp>
      <p:sp>
        <p:nvSpPr>
          <p:cNvPr id="21" name="Объект 7">
            <a:extLst>
              <a:ext uri="{FF2B5EF4-FFF2-40B4-BE49-F238E27FC236}">
                <a16:creationId xmlns:a16="http://schemas.microsoft.com/office/drawing/2014/main" id="{513166CA-5FE4-4412-AD14-101E2498F92A}"/>
              </a:ext>
            </a:extLst>
          </p:cNvPr>
          <p:cNvSpPr txBox="1">
            <a:spLocks/>
          </p:cNvSpPr>
          <p:nvPr/>
        </p:nvSpPr>
        <p:spPr>
          <a:xfrm>
            <a:off x="9436100" y="2499008"/>
            <a:ext cx="2040152" cy="890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АУ СОН ТО и ДПО «Областной геронтологический центр»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Штаб-квартира серебряных добровольцев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35189C-A46F-4A11-A4AD-3E0140309680}"/>
              </a:ext>
            </a:extLst>
          </p:cNvPr>
          <p:cNvSpPr/>
          <p:nvPr/>
        </p:nvSpPr>
        <p:spPr>
          <a:xfrm>
            <a:off x="9436100" y="2494492"/>
            <a:ext cx="2040152" cy="89546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7">
            <a:extLst>
              <a:ext uri="{FF2B5EF4-FFF2-40B4-BE49-F238E27FC236}">
                <a16:creationId xmlns:a16="http://schemas.microsoft.com/office/drawing/2014/main" id="{457E327C-5474-4D81-8D80-51CB4A31F6E2}"/>
              </a:ext>
            </a:extLst>
          </p:cNvPr>
          <p:cNvSpPr txBox="1">
            <a:spLocks/>
          </p:cNvSpPr>
          <p:nvPr/>
        </p:nvSpPr>
        <p:spPr>
          <a:xfrm>
            <a:off x="800100" y="3472558"/>
            <a:ext cx="2040152" cy="561971"/>
          </a:xfrm>
          <a:prstGeom prst="rect">
            <a:avLst/>
          </a:prstGeom>
          <a:gradFill>
            <a:gsLst>
              <a:gs pos="0">
                <a:srgbClr val="2E4D9B"/>
              </a:gs>
              <a:gs pos="100000">
                <a:srgbClr val="E31B22"/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chemeClr val="bg1"/>
                </a:solidFill>
              </a:rPr>
              <a:t>Опорный центр развития </a:t>
            </a:r>
            <a:r>
              <a:rPr lang="ru-RU" sz="1200" b="1" dirty="0">
                <a:solidFill>
                  <a:schemeClr val="bg1"/>
                </a:solidFill>
              </a:rPr>
              <a:t>профилактического</a:t>
            </a:r>
            <a:r>
              <a:rPr lang="ru-RU" sz="1000" b="1" dirty="0">
                <a:solidFill>
                  <a:schemeClr val="bg1"/>
                </a:solidFill>
              </a:rPr>
              <a:t> добровольчества</a:t>
            </a:r>
          </a:p>
        </p:txBody>
      </p:sp>
      <p:sp>
        <p:nvSpPr>
          <p:cNvPr id="24" name="Объект 7">
            <a:extLst>
              <a:ext uri="{FF2B5EF4-FFF2-40B4-BE49-F238E27FC236}">
                <a16:creationId xmlns:a16="http://schemas.microsoft.com/office/drawing/2014/main" id="{8A44A221-1764-4CFC-9FE5-23DF6AC8AD69}"/>
              </a:ext>
            </a:extLst>
          </p:cNvPr>
          <p:cNvSpPr txBox="1">
            <a:spLocks/>
          </p:cNvSpPr>
          <p:nvPr/>
        </p:nvSpPr>
        <p:spPr>
          <a:xfrm>
            <a:off x="800100" y="4163810"/>
            <a:ext cx="2040152" cy="636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ГАУ ТО «Областной центр профилактики и реабилитации»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3C06E6-FDAD-43C7-BFE0-5C75627523B2}"/>
              </a:ext>
            </a:extLst>
          </p:cNvPr>
          <p:cNvSpPr/>
          <p:nvPr/>
        </p:nvSpPr>
        <p:spPr>
          <a:xfrm>
            <a:off x="800100" y="4034529"/>
            <a:ext cx="2040152" cy="89546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7">
            <a:extLst>
              <a:ext uri="{FF2B5EF4-FFF2-40B4-BE49-F238E27FC236}">
                <a16:creationId xmlns:a16="http://schemas.microsoft.com/office/drawing/2014/main" id="{2E035ED9-20CA-4E77-82F1-2D4E67F45754}"/>
              </a:ext>
            </a:extLst>
          </p:cNvPr>
          <p:cNvSpPr txBox="1">
            <a:spLocks/>
          </p:cNvSpPr>
          <p:nvPr/>
        </p:nvSpPr>
        <p:spPr>
          <a:xfrm>
            <a:off x="2959100" y="3472558"/>
            <a:ext cx="2040152" cy="561971"/>
          </a:xfrm>
          <a:prstGeom prst="rect">
            <a:avLst/>
          </a:prstGeom>
          <a:gradFill>
            <a:gsLst>
              <a:gs pos="0">
                <a:srgbClr val="2E4D9B"/>
              </a:gs>
              <a:gs pos="100000">
                <a:srgbClr val="E31B22"/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chemeClr val="bg1"/>
                </a:solidFill>
              </a:rPr>
              <a:t>Опорный центр развития </a:t>
            </a:r>
            <a:r>
              <a:rPr lang="ru-RU" sz="1400" b="1" dirty="0">
                <a:solidFill>
                  <a:schemeClr val="bg1"/>
                </a:solidFill>
              </a:rPr>
              <a:t>медицинского</a:t>
            </a:r>
            <a:r>
              <a:rPr lang="ru-RU" sz="1000" b="1" dirty="0">
                <a:solidFill>
                  <a:schemeClr val="bg1"/>
                </a:solidFill>
              </a:rPr>
              <a:t> добровольчества</a:t>
            </a:r>
          </a:p>
        </p:txBody>
      </p:sp>
      <p:sp>
        <p:nvSpPr>
          <p:cNvPr id="27" name="Объект 7">
            <a:extLst>
              <a:ext uri="{FF2B5EF4-FFF2-40B4-BE49-F238E27FC236}">
                <a16:creationId xmlns:a16="http://schemas.microsoft.com/office/drawing/2014/main" id="{F13156B0-A04F-4670-8FD7-FF0844700F7F}"/>
              </a:ext>
            </a:extLst>
          </p:cNvPr>
          <p:cNvSpPr txBox="1">
            <a:spLocks/>
          </p:cNvSpPr>
          <p:nvPr/>
        </p:nvSpPr>
        <p:spPr>
          <a:xfrm>
            <a:off x="2959100" y="4117129"/>
            <a:ext cx="2040152" cy="730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ТРО ВОД «Волонтеры-медики»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ФГБОУ ВО «Тюменский медицинский университет»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96B29F5-EE44-4CB6-AFCC-9BDB53BA3CFB}"/>
              </a:ext>
            </a:extLst>
          </p:cNvPr>
          <p:cNvSpPr/>
          <p:nvPr/>
        </p:nvSpPr>
        <p:spPr>
          <a:xfrm>
            <a:off x="2959100" y="4034529"/>
            <a:ext cx="2040152" cy="89546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ъект 7">
            <a:extLst>
              <a:ext uri="{FF2B5EF4-FFF2-40B4-BE49-F238E27FC236}">
                <a16:creationId xmlns:a16="http://schemas.microsoft.com/office/drawing/2014/main" id="{E684FDF8-7E6D-4396-94A9-E1C9B27A2050}"/>
              </a:ext>
            </a:extLst>
          </p:cNvPr>
          <p:cNvSpPr txBox="1">
            <a:spLocks/>
          </p:cNvSpPr>
          <p:nvPr/>
        </p:nvSpPr>
        <p:spPr>
          <a:xfrm>
            <a:off x="5118100" y="3472558"/>
            <a:ext cx="2040152" cy="561971"/>
          </a:xfrm>
          <a:prstGeom prst="rect">
            <a:avLst/>
          </a:prstGeom>
          <a:gradFill>
            <a:gsLst>
              <a:gs pos="0">
                <a:srgbClr val="2E4D9B"/>
              </a:gs>
              <a:gs pos="100000">
                <a:srgbClr val="E31B22"/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chemeClr val="bg1"/>
                </a:solidFill>
              </a:rPr>
              <a:t>Опорный центр развития </a:t>
            </a:r>
            <a:r>
              <a:rPr lang="ru-RU" sz="1400" b="1" dirty="0">
                <a:solidFill>
                  <a:schemeClr val="bg1"/>
                </a:solidFill>
              </a:rPr>
              <a:t>культурного</a:t>
            </a:r>
            <a:r>
              <a:rPr lang="ru-RU" sz="1000" b="1" dirty="0">
                <a:solidFill>
                  <a:schemeClr val="bg1"/>
                </a:solidFill>
              </a:rPr>
              <a:t> добровольчества</a:t>
            </a:r>
          </a:p>
        </p:txBody>
      </p:sp>
      <p:sp>
        <p:nvSpPr>
          <p:cNvPr id="30" name="Объект 7">
            <a:extLst>
              <a:ext uri="{FF2B5EF4-FFF2-40B4-BE49-F238E27FC236}">
                <a16:creationId xmlns:a16="http://schemas.microsoft.com/office/drawing/2014/main" id="{4A34F5A9-95C5-4012-8EE7-0201C40722C6}"/>
              </a:ext>
            </a:extLst>
          </p:cNvPr>
          <p:cNvSpPr txBox="1">
            <a:spLocks/>
          </p:cNvSpPr>
          <p:nvPr/>
        </p:nvSpPr>
        <p:spPr>
          <a:xfrm>
            <a:off x="5118100" y="4205206"/>
            <a:ext cx="2040152" cy="554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Исторический парк «Россия – моя история»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D3FEB57-BC9D-4B7E-8538-8759817FF5AE}"/>
              </a:ext>
            </a:extLst>
          </p:cNvPr>
          <p:cNvSpPr/>
          <p:nvPr/>
        </p:nvSpPr>
        <p:spPr>
          <a:xfrm>
            <a:off x="5118100" y="4034529"/>
            <a:ext cx="2040152" cy="89546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ъект 7">
            <a:extLst>
              <a:ext uri="{FF2B5EF4-FFF2-40B4-BE49-F238E27FC236}">
                <a16:creationId xmlns:a16="http://schemas.microsoft.com/office/drawing/2014/main" id="{D44AF813-DEF6-4F73-A52F-CAD4EA4A3969}"/>
              </a:ext>
            </a:extLst>
          </p:cNvPr>
          <p:cNvSpPr txBox="1">
            <a:spLocks/>
          </p:cNvSpPr>
          <p:nvPr/>
        </p:nvSpPr>
        <p:spPr>
          <a:xfrm>
            <a:off x="7277100" y="3472558"/>
            <a:ext cx="2040152" cy="561971"/>
          </a:xfrm>
          <a:prstGeom prst="rect">
            <a:avLst/>
          </a:prstGeom>
          <a:gradFill>
            <a:gsLst>
              <a:gs pos="0">
                <a:srgbClr val="2E4D9B"/>
              </a:gs>
              <a:gs pos="100000">
                <a:srgbClr val="E31B22"/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chemeClr val="bg1"/>
                </a:solidFill>
              </a:rPr>
              <a:t>Опорный центр развития </a:t>
            </a:r>
            <a:r>
              <a:rPr lang="ru-RU" sz="1400" b="1" dirty="0">
                <a:solidFill>
                  <a:schemeClr val="bg1"/>
                </a:solidFill>
              </a:rPr>
              <a:t>гражданская активность РДШ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3" name="Объект 7">
            <a:extLst>
              <a:ext uri="{FF2B5EF4-FFF2-40B4-BE49-F238E27FC236}">
                <a16:creationId xmlns:a16="http://schemas.microsoft.com/office/drawing/2014/main" id="{C61E645F-01E0-417B-8208-42565AF6408C}"/>
              </a:ext>
            </a:extLst>
          </p:cNvPr>
          <p:cNvSpPr txBox="1">
            <a:spLocks/>
          </p:cNvSpPr>
          <p:nvPr/>
        </p:nvSpPr>
        <p:spPr>
          <a:xfrm>
            <a:off x="7277100" y="4117129"/>
            <a:ext cx="2040152" cy="73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ТРО ООГДЮО «Российское движение школьников»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ACCBB2D-D53E-48A1-A863-45FF3712FE10}"/>
              </a:ext>
            </a:extLst>
          </p:cNvPr>
          <p:cNvSpPr/>
          <p:nvPr/>
        </p:nvSpPr>
        <p:spPr>
          <a:xfrm>
            <a:off x="7277100" y="4034529"/>
            <a:ext cx="2040152" cy="89546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7">
            <a:extLst>
              <a:ext uri="{FF2B5EF4-FFF2-40B4-BE49-F238E27FC236}">
                <a16:creationId xmlns:a16="http://schemas.microsoft.com/office/drawing/2014/main" id="{BDD377FF-0C20-4240-8FA2-E7D4EE7709E7}"/>
              </a:ext>
            </a:extLst>
          </p:cNvPr>
          <p:cNvSpPr txBox="1">
            <a:spLocks/>
          </p:cNvSpPr>
          <p:nvPr/>
        </p:nvSpPr>
        <p:spPr>
          <a:xfrm>
            <a:off x="9436100" y="3472558"/>
            <a:ext cx="2040152" cy="561971"/>
          </a:xfrm>
          <a:prstGeom prst="rect">
            <a:avLst/>
          </a:prstGeom>
          <a:gradFill>
            <a:gsLst>
              <a:gs pos="0">
                <a:srgbClr val="2E4D9B"/>
              </a:gs>
              <a:gs pos="100000">
                <a:srgbClr val="E31B22"/>
              </a:gs>
            </a:gsLst>
            <a:lin ang="16200000" scaled="1"/>
          </a:gradFill>
          <a:ln w="38100" cap="flat" cmpd="sng" algn="ctr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b="1" dirty="0">
                <a:solidFill>
                  <a:schemeClr val="bg1"/>
                </a:solidFill>
              </a:rPr>
              <a:t>Опорный центр развития </a:t>
            </a:r>
            <a:r>
              <a:rPr lang="ru-RU" sz="1400" b="1" dirty="0">
                <a:solidFill>
                  <a:schemeClr val="bg1"/>
                </a:solidFill>
              </a:rPr>
              <a:t>социального</a:t>
            </a:r>
            <a:r>
              <a:rPr lang="ru-RU" sz="1000" b="1" dirty="0">
                <a:solidFill>
                  <a:schemeClr val="bg1"/>
                </a:solidFill>
              </a:rPr>
              <a:t> добровольчества</a:t>
            </a:r>
          </a:p>
        </p:txBody>
      </p:sp>
      <p:sp>
        <p:nvSpPr>
          <p:cNvPr id="36" name="Объект 7">
            <a:extLst>
              <a:ext uri="{FF2B5EF4-FFF2-40B4-BE49-F238E27FC236}">
                <a16:creationId xmlns:a16="http://schemas.microsoft.com/office/drawing/2014/main" id="{B1EA09C0-B7B9-4568-BB34-811CC8A923B9}"/>
              </a:ext>
            </a:extLst>
          </p:cNvPr>
          <p:cNvSpPr txBox="1">
            <a:spLocks/>
          </p:cNvSpPr>
          <p:nvPr/>
        </p:nvSpPr>
        <p:spPr>
          <a:xfrm>
            <a:off x="9436100" y="4117129"/>
            <a:ext cx="2040152" cy="73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200" b="1" dirty="0">
                <a:latin typeface="Montserrat ExtraBold" panose="00000900000000000000" pitchFamily="50" charset="-52"/>
              </a:rPr>
              <a:t>ФГАОУ ВО «Тюменский государственный университет»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4B0DBD5-4D4D-4F0C-8D8B-40A75CC59AEA}"/>
              </a:ext>
            </a:extLst>
          </p:cNvPr>
          <p:cNvSpPr/>
          <p:nvPr/>
        </p:nvSpPr>
        <p:spPr>
          <a:xfrm>
            <a:off x="9436100" y="4034529"/>
            <a:ext cx="2040152" cy="89546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D38A307-CCF4-4AFA-AEBD-7A5B71E8DFB9}"/>
              </a:ext>
            </a:extLst>
          </p:cNvPr>
          <p:cNvSpPr/>
          <p:nvPr/>
        </p:nvSpPr>
        <p:spPr>
          <a:xfrm>
            <a:off x="800100" y="5074782"/>
            <a:ext cx="10676152" cy="585478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53535"/>
                </a:solidFill>
                <a:latin typeface="+mj-lt"/>
              </a:rPr>
              <a:t>26 муниципальных центров развития добровольчества Тюменской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952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8ADEF15-7E46-488E-81B9-2011528E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353535"/>
                </a:solidFill>
              </a:rPr>
              <a:t>Результаты мониторинга за </a:t>
            </a:r>
            <a:r>
              <a:rPr lang="en-US" sz="3200" dirty="0">
                <a:solidFill>
                  <a:srgbClr val="353535"/>
                </a:solidFill>
              </a:rPr>
              <a:t>I</a:t>
            </a:r>
            <a:r>
              <a:rPr lang="ru-RU" sz="3200" dirty="0">
                <a:solidFill>
                  <a:srgbClr val="353535"/>
                </a:solidFill>
              </a:rPr>
              <a:t> квартал 2019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709A595-ED6B-46AC-AF08-4E782833D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1899"/>
            <a:ext cx="5257799" cy="3378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/>
              <a:t>Профилактическое добровольчество (ГАУ ТО «ОЦПР»);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/>
              <a:t>Серебряное добровольчество (АУ СОН ТО и ДПО «Областной геронтологический центр»);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200" dirty="0"/>
              <a:t>Социальное добровольчество (ФГАОУ ВО «Тюменский государственный университет).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0D6D2C-0882-4C5B-A5AD-4ECDC8FE1B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678" y="2565398"/>
            <a:ext cx="5631121" cy="3378202"/>
          </a:xfrm>
        </p:spPr>
        <p:txBody>
          <a:bodyPr>
            <a:noAutofit/>
          </a:bodyPr>
          <a:lstStyle/>
          <a:p>
            <a:pPr marL="144000">
              <a:spcBef>
                <a:spcPts val="600"/>
              </a:spcBef>
            </a:pPr>
            <a:r>
              <a:rPr lang="ru-RU" sz="2200" dirty="0"/>
              <a:t>город Ялуторовск;</a:t>
            </a:r>
          </a:p>
          <a:p>
            <a:pPr marL="144000">
              <a:spcBef>
                <a:spcPts val="600"/>
              </a:spcBef>
            </a:pPr>
            <a:r>
              <a:rPr lang="ru-RU" sz="2200" dirty="0" err="1"/>
              <a:t>Заводоуковский</a:t>
            </a:r>
            <a:r>
              <a:rPr lang="ru-RU" sz="2200" dirty="0"/>
              <a:t> городской округ;</a:t>
            </a:r>
          </a:p>
          <a:p>
            <a:pPr marL="144000">
              <a:spcBef>
                <a:spcPts val="600"/>
              </a:spcBef>
            </a:pPr>
            <a:r>
              <a:rPr lang="ru-RU" sz="2200" dirty="0" err="1"/>
              <a:t>Голышмановский</a:t>
            </a:r>
            <a:r>
              <a:rPr lang="ru-RU" sz="2200" dirty="0"/>
              <a:t> городской округ;</a:t>
            </a:r>
          </a:p>
          <a:p>
            <a:pPr marL="144000">
              <a:spcBef>
                <a:spcPts val="600"/>
              </a:spcBef>
            </a:pPr>
            <a:r>
              <a:rPr lang="ru-RU" sz="2200" dirty="0"/>
              <a:t>город Тобольск;</a:t>
            </a:r>
          </a:p>
          <a:p>
            <a:pPr marL="144000">
              <a:spcBef>
                <a:spcPts val="600"/>
              </a:spcBef>
            </a:pPr>
            <a:r>
              <a:rPr lang="ru-RU" sz="2200" dirty="0"/>
              <a:t>Тюменский муниципальный район;</a:t>
            </a:r>
          </a:p>
          <a:p>
            <a:pPr marL="144000">
              <a:spcBef>
                <a:spcPts val="600"/>
              </a:spcBef>
            </a:pPr>
            <a:r>
              <a:rPr lang="ru-RU" sz="2200" dirty="0" err="1"/>
              <a:t>Уватский</a:t>
            </a:r>
            <a:r>
              <a:rPr lang="ru-RU" sz="2200" dirty="0"/>
              <a:t> муниципальный район;</a:t>
            </a:r>
          </a:p>
          <a:p>
            <a:pPr marL="144000">
              <a:spcBef>
                <a:spcPts val="600"/>
              </a:spcBef>
            </a:pPr>
            <a:r>
              <a:rPr lang="ru-RU" sz="2200" dirty="0" err="1"/>
              <a:t>Ишимский</a:t>
            </a:r>
            <a:r>
              <a:rPr lang="ru-RU" sz="2200" dirty="0"/>
              <a:t> муниципальный район.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DBA2785-7B4A-48BB-8BF8-80B29462EB7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30679" y="2105247"/>
            <a:ext cx="5123120" cy="422053"/>
          </a:xfrm>
        </p:spPr>
        <p:txBody>
          <a:bodyPr>
            <a:normAutofit/>
          </a:bodyPr>
          <a:lstStyle/>
          <a:p>
            <a:r>
              <a:rPr lang="ru-RU" sz="2400" dirty="0"/>
              <a:t>Лучшие муниципальные центры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575E03F-59FE-497F-AE8E-67888199A2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105247"/>
            <a:ext cx="5123120" cy="422053"/>
          </a:xfrm>
        </p:spPr>
        <p:txBody>
          <a:bodyPr>
            <a:normAutofit/>
          </a:bodyPr>
          <a:lstStyle/>
          <a:p>
            <a:r>
              <a:rPr lang="ru-RU" sz="2400" dirty="0"/>
              <a:t>Лучшие опорные центры</a:t>
            </a:r>
          </a:p>
        </p:txBody>
      </p:sp>
    </p:spTree>
    <p:extLst>
      <p:ext uri="{BB962C8B-B14F-4D97-AF65-F5344CB8AC3E}">
        <p14:creationId xmlns:p14="http://schemas.microsoft.com/office/powerpoint/2010/main" val="286123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3E9DA-251F-48D1-B0C3-AA176A25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353535"/>
                </a:solidFill>
              </a:rPr>
              <a:t>Грантовый конкурс «</a:t>
            </a:r>
            <a:r>
              <a:rPr lang="en-US" sz="2800" dirty="0">
                <a:solidFill>
                  <a:srgbClr val="353535"/>
                </a:solidFill>
              </a:rPr>
              <a:t>#</a:t>
            </a:r>
            <a:r>
              <a:rPr lang="ru-RU" sz="2800" dirty="0">
                <a:solidFill>
                  <a:srgbClr val="353535"/>
                </a:solidFill>
              </a:rPr>
              <a:t>ТВОРИТЬДОБРОПРОСТО»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2DC115-491A-453D-8D7E-3AAFB80F40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197929"/>
            <a:ext cx="3492500" cy="2554825"/>
          </a:xfr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dirty="0">
                <a:latin typeface="+mj-lt"/>
              </a:rPr>
              <a:t>1 этап</a:t>
            </a:r>
          </a:p>
          <a:p>
            <a:pPr algn="ctr"/>
            <a:r>
              <a:rPr lang="ru-RU" sz="1800" dirty="0">
                <a:latin typeface="+mj-lt"/>
              </a:rPr>
              <a:t>Октябрь 2018</a:t>
            </a:r>
          </a:p>
          <a:p>
            <a:pPr algn="ctr"/>
            <a:r>
              <a:rPr lang="ru-RU" sz="1800" b="1" dirty="0">
                <a:latin typeface="+mn-lt"/>
              </a:rPr>
              <a:t>Участники: </a:t>
            </a:r>
            <a:r>
              <a:rPr lang="ru-RU" sz="1800" dirty="0">
                <a:latin typeface="+mn-lt"/>
              </a:rPr>
              <a:t>представители муниципальных центров развития добровольчества Тюменской области</a:t>
            </a:r>
          </a:p>
          <a:p>
            <a:pPr algn="ctr"/>
            <a:r>
              <a:rPr lang="ru-RU" sz="1800" b="1" dirty="0">
                <a:latin typeface="+mn-lt"/>
              </a:rPr>
              <a:t>45 заявок</a:t>
            </a:r>
          </a:p>
          <a:p>
            <a:pPr algn="ctr"/>
            <a:r>
              <a:rPr lang="ru-RU" sz="1800" b="1" dirty="0">
                <a:latin typeface="+mn-lt"/>
              </a:rPr>
              <a:t>14 проектов-победителей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DE0540C6-64BD-4B84-848B-906500727DAD}"/>
              </a:ext>
            </a:extLst>
          </p:cNvPr>
          <p:cNvSpPr txBox="1">
            <a:spLocks/>
          </p:cNvSpPr>
          <p:nvPr/>
        </p:nvSpPr>
        <p:spPr>
          <a:xfrm>
            <a:off x="4597400" y="2197929"/>
            <a:ext cx="3492000" cy="2554825"/>
          </a:xfrm>
          <a:prstGeom prst="rect">
            <a:avLst/>
          </a:prstGeom>
          <a:noFill/>
          <a:ln w="38100" cap="flat" cmpd="sng" algn="ctr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53535"/>
                </a:solidFill>
                <a:latin typeface="Montserrat Medium" panose="000006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dk1"/>
                </a:solidFill>
                <a:latin typeface="+mj-lt"/>
              </a:rPr>
              <a:t>2 этап</a:t>
            </a:r>
          </a:p>
          <a:p>
            <a:pPr algn="ctr"/>
            <a:r>
              <a:rPr lang="ru-RU" sz="1800" dirty="0">
                <a:solidFill>
                  <a:schemeClr val="dk1"/>
                </a:solidFill>
                <a:latin typeface="+mj-lt"/>
              </a:rPr>
              <a:t>Ноябрь 2018</a:t>
            </a:r>
          </a:p>
          <a:p>
            <a:pPr algn="ctr"/>
            <a:r>
              <a:rPr lang="ru-RU" sz="1800" b="1" dirty="0">
                <a:solidFill>
                  <a:schemeClr val="dk1"/>
                </a:solidFill>
                <a:latin typeface="+mn-lt"/>
              </a:rPr>
              <a:t>Участники: </a:t>
            </a:r>
            <a:r>
              <a:rPr lang="ru-RU" sz="1800" dirty="0">
                <a:solidFill>
                  <a:schemeClr val="dk1"/>
                </a:solidFill>
                <a:latin typeface="+mn-lt"/>
              </a:rPr>
              <a:t>представители опорных центров развития добровольчества Тюменской области</a:t>
            </a:r>
          </a:p>
          <a:p>
            <a:pPr algn="ctr"/>
            <a:r>
              <a:rPr lang="ru-RU" sz="1800" b="1" dirty="0">
                <a:latin typeface="+mn-lt"/>
              </a:rPr>
              <a:t>9 заявок</a:t>
            </a:r>
          </a:p>
          <a:p>
            <a:pPr algn="ctr"/>
            <a:r>
              <a:rPr lang="ru-RU" sz="1800" b="1" dirty="0">
                <a:latin typeface="+mn-lt"/>
              </a:rPr>
              <a:t>7 проектов-победителей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60D4A627-8117-47A3-8FEE-CA346BC896E9}"/>
              </a:ext>
            </a:extLst>
          </p:cNvPr>
          <p:cNvSpPr txBox="1">
            <a:spLocks/>
          </p:cNvSpPr>
          <p:nvPr/>
        </p:nvSpPr>
        <p:spPr>
          <a:xfrm>
            <a:off x="8356100" y="2197928"/>
            <a:ext cx="3492000" cy="2554825"/>
          </a:xfrm>
          <a:prstGeom prst="rect">
            <a:avLst/>
          </a:prstGeom>
          <a:noFill/>
          <a:ln w="38100" cap="flat" cmpd="sng" algn="ctr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53535"/>
                </a:solidFill>
                <a:latin typeface="Montserrat Medium" panose="000006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latin typeface="+mj-lt"/>
              </a:rPr>
              <a:t>3 этап</a:t>
            </a:r>
          </a:p>
          <a:p>
            <a:pPr algn="ctr"/>
            <a:r>
              <a:rPr lang="ru-RU" sz="1800" dirty="0">
                <a:latin typeface="+mj-lt"/>
              </a:rPr>
              <a:t>Апрель 2019</a:t>
            </a:r>
          </a:p>
          <a:p>
            <a:pPr algn="ctr"/>
            <a:r>
              <a:rPr lang="ru-RU" sz="1800" b="1" dirty="0">
                <a:latin typeface="+mn-lt"/>
              </a:rPr>
              <a:t>Участники: </a:t>
            </a:r>
            <a:r>
              <a:rPr lang="ru-RU" sz="1800" dirty="0">
                <a:latin typeface="+mn-lt"/>
              </a:rPr>
              <a:t>лидеры добровольчества Тюменской области, авторы новых проектов</a:t>
            </a:r>
          </a:p>
          <a:p>
            <a:pPr algn="ctr"/>
            <a:r>
              <a:rPr lang="ru-RU" sz="1800" b="1" dirty="0">
                <a:latin typeface="+mn-lt"/>
              </a:rPr>
              <a:t>37 заявок</a:t>
            </a:r>
          </a:p>
          <a:p>
            <a:pPr algn="ctr"/>
            <a:r>
              <a:rPr lang="ru-RU" sz="1800" b="1" dirty="0">
                <a:latin typeface="+mn-lt"/>
              </a:rPr>
              <a:t>13 проектов-победителей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B2901B25-0B0D-457D-88E5-220D82716514}"/>
              </a:ext>
            </a:extLst>
          </p:cNvPr>
          <p:cNvSpPr txBox="1">
            <a:spLocks/>
          </p:cNvSpPr>
          <p:nvPr/>
        </p:nvSpPr>
        <p:spPr>
          <a:xfrm>
            <a:off x="838200" y="4991099"/>
            <a:ext cx="11009900" cy="717567"/>
          </a:xfrm>
          <a:prstGeom prst="rect">
            <a:avLst/>
          </a:prstGeom>
          <a:noFill/>
          <a:ln w="38100" cap="flat" cmpd="sng" algn="ctr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62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53535"/>
                </a:solidFill>
                <a:latin typeface="Montserrat Medium" panose="000006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>
                <a:latin typeface="+mj-lt"/>
              </a:rPr>
              <a:t>2 957 500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5326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32BD-2636-4328-8F39-F7DF2397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353535"/>
                </a:solidFill>
              </a:rPr>
              <a:t>Образовательные программы в области добровольчества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5B685-EDB4-4282-B6C2-8264CA8B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97929"/>
            <a:ext cx="5372099" cy="3682171"/>
          </a:xfrm>
          <a:noFill/>
          <a:ln w="38100">
            <a:gradFill flip="none" rotWithShape="1">
              <a:gsLst>
                <a:gs pos="0">
                  <a:srgbClr val="2E4D9B"/>
                </a:gs>
                <a:gs pos="100000">
                  <a:srgbClr val="E31B22"/>
                </a:gs>
              </a:gsLst>
              <a:lin ang="108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dk1"/>
                </a:solidFill>
                <a:latin typeface="Montserrat Medium" panose="00000600000000000000" pitchFamily="50" charset="-52"/>
              </a:rPr>
              <a:t>«Школа волонтера»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dk1"/>
                </a:solidFill>
              </a:rPr>
              <a:t>1 этап. </a:t>
            </a:r>
            <a:r>
              <a:rPr lang="ru-RU" sz="1800" dirty="0">
                <a:solidFill>
                  <a:schemeClr val="dk1"/>
                </a:solidFill>
              </a:rPr>
              <a:t>Зональные школы (март 2019 – 700 чел.);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dk1"/>
                </a:solidFill>
              </a:rPr>
              <a:t>2 этап. </a:t>
            </a:r>
            <a:r>
              <a:rPr lang="ru-RU" sz="1800" dirty="0">
                <a:solidFill>
                  <a:schemeClr val="dk1"/>
                </a:solidFill>
              </a:rPr>
              <a:t>Акселерация проектов (апрель 2019 – 200 чел.);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dk1"/>
                </a:solidFill>
              </a:rPr>
              <a:t>3 этап. </a:t>
            </a:r>
            <a:r>
              <a:rPr lang="ru-RU" sz="1800" dirty="0">
                <a:solidFill>
                  <a:schemeClr val="dk1"/>
                </a:solidFill>
              </a:rPr>
              <a:t>Массовый открытый онлайн-курс «Основы добровольческой деятельности» (июнь – сентябрь 2019);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dk1"/>
                </a:solidFill>
              </a:rPr>
              <a:t>4 этап. </a:t>
            </a:r>
            <a:r>
              <a:rPr lang="ru-RU" sz="1800" dirty="0">
                <a:solidFill>
                  <a:schemeClr val="dk1"/>
                </a:solidFill>
              </a:rPr>
              <a:t>Школа лидеров опорных центров (июнь 2019);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dk1"/>
                </a:solidFill>
              </a:rPr>
              <a:t>5 этап. </a:t>
            </a:r>
            <a:r>
              <a:rPr lang="ru-RU" sz="1800" dirty="0">
                <a:solidFill>
                  <a:schemeClr val="dk1"/>
                </a:solidFill>
              </a:rPr>
              <a:t>Осенний модуль по направлениям (сентябрь 2019).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9E6131-D4A7-4421-80B8-1DA507CE5A0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6579" y="2213213"/>
            <a:ext cx="5123120" cy="1736487"/>
          </a:xfr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08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dk1"/>
                </a:solidFill>
                <a:latin typeface="Montserrat Medium" panose="00000600000000000000" pitchFamily="50" charset="-52"/>
              </a:rPr>
              <a:t>Дополнительная общеразвивающая программа социально-педагогической направленности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dk1"/>
                </a:solidFill>
                <a:latin typeface="Montserrat Medium" panose="00000600000000000000" pitchFamily="50" charset="-52"/>
              </a:rPr>
              <a:t>«Основы добровольческой деятельности»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dk1"/>
                </a:solidFill>
                <a:latin typeface="Montserrat Medium" panose="00000600000000000000" pitchFamily="50" charset="-52"/>
              </a:rPr>
              <a:t>(255 чел.)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id="{945B8701-AD46-45AE-86B7-C0BB84F37AEB}"/>
              </a:ext>
            </a:extLst>
          </p:cNvPr>
          <p:cNvSpPr txBox="1">
            <a:spLocks/>
          </p:cNvSpPr>
          <p:nvPr/>
        </p:nvSpPr>
        <p:spPr>
          <a:xfrm>
            <a:off x="6446579" y="4143613"/>
            <a:ext cx="5123120" cy="1736487"/>
          </a:xfrm>
          <a:prstGeom prst="rect">
            <a:avLst/>
          </a:prstGeom>
          <a:noFill/>
          <a:ln w="38100" cap="flat" cmpd="sng" algn="ctr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0800000" scaled="1"/>
              <a:tileRect/>
            </a:gra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dk1"/>
                </a:solidFill>
                <a:latin typeface="Montserrat Medium" panose="00000600000000000000" pitchFamily="50" charset="-52"/>
              </a:rPr>
              <a:t>Образовательная программа по подготовке инклюзивных добровольцев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dk1"/>
                </a:solidFill>
                <a:latin typeface="Montserrat Medium" panose="00000600000000000000" pitchFamily="50" charset="-52"/>
              </a:rPr>
              <a:t>«Есть контакт!»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dk1"/>
                </a:solidFill>
                <a:latin typeface="Montserrat Medium" panose="00000600000000000000" pitchFamily="50" charset="-52"/>
              </a:rPr>
              <a:t>(30 чел.)</a:t>
            </a:r>
          </a:p>
        </p:txBody>
      </p:sp>
    </p:spTree>
    <p:extLst>
      <p:ext uri="{BB962C8B-B14F-4D97-AF65-F5344CB8AC3E}">
        <p14:creationId xmlns:p14="http://schemas.microsoft.com/office/powerpoint/2010/main" val="108913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E5DAC-4666-4EF5-BE67-0B243B7C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8900"/>
            <a:ext cx="10515600" cy="74634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353535"/>
                </a:solidFill>
              </a:rPr>
              <a:t>Стандарт поддержки добровольчества в регионах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14F9F-39BD-4FE4-8978-DF3F82AAE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2" y="2539113"/>
            <a:ext cx="4902199" cy="363219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Принятие регламента взаимодействия РОИВ с СО НКО, добровольческими объединениями;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Назначение ответственного за развитие добровольчества в регионе;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Создание совета по вопросам добровольчества;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Открытие ресурсных центров добровольчества;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9A694B-84E3-43C8-B17F-A96F36F71B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58270" y="2539114"/>
            <a:ext cx="4902199" cy="363219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dirty="0"/>
              <a:t>Предоставление субсидий и грантов добровольческим организациям;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Оказание информационной поддержки;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Подготовка добровольцев и должностных лиц;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Разработка мер поощрения;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/>
              <a:t>Оценка внедрения стандарта.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1DBA9-5257-47B5-BBAB-B87572A70488}"/>
              </a:ext>
            </a:extLst>
          </p:cNvPr>
          <p:cNvSpPr txBox="1"/>
          <p:nvPr/>
        </p:nvSpPr>
        <p:spPr>
          <a:xfrm>
            <a:off x="5522432" y="2800579"/>
            <a:ext cx="58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E31B22"/>
                    </a:gs>
                    <a:gs pos="100000">
                      <a:srgbClr val="2E4D9B"/>
                    </a:gs>
                  </a:gsLst>
                  <a:lin ang="16200000" scaled="1"/>
                </a:gradFill>
              </a:rPr>
              <a:t>✔</a:t>
            </a:r>
            <a:endParaRPr lang="ru-RU" sz="1000" dirty="0">
              <a:gradFill>
                <a:gsLst>
                  <a:gs pos="0">
                    <a:srgbClr val="E31B22"/>
                  </a:gs>
                  <a:gs pos="100000">
                    <a:srgbClr val="2E4D9B"/>
                  </a:gs>
                </a:gsLst>
                <a:lin ang="16200000" scaled="1"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0A852-5D33-4AF3-BF1E-746C4ED3E64C}"/>
              </a:ext>
            </a:extLst>
          </p:cNvPr>
          <p:cNvSpPr txBox="1"/>
          <p:nvPr/>
        </p:nvSpPr>
        <p:spPr>
          <a:xfrm>
            <a:off x="5522432" y="3749137"/>
            <a:ext cx="58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E31B22"/>
                    </a:gs>
                    <a:gs pos="100000">
                      <a:srgbClr val="2E4D9B"/>
                    </a:gs>
                  </a:gsLst>
                  <a:lin ang="16200000" scaled="1"/>
                </a:gradFill>
              </a:rPr>
              <a:t>✔</a:t>
            </a:r>
            <a:endParaRPr lang="ru-RU" sz="1000" dirty="0">
              <a:gradFill>
                <a:gsLst>
                  <a:gs pos="0">
                    <a:srgbClr val="E31B22"/>
                  </a:gs>
                  <a:gs pos="100000">
                    <a:srgbClr val="2E4D9B"/>
                  </a:gs>
                </a:gsLst>
                <a:lin ang="16200000" scaled="1"/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2BA82-7F7B-4262-96F5-E260B5CD84D9}"/>
              </a:ext>
            </a:extLst>
          </p:cNvPr>
          <p:cNvSpPr txBox="1"/>
          <p:nvPr/>
        </p:nvSpPr>
        <p:spPr>
          <a:xfrm>
            <a:off x="5522432" y="4495348"/>
            <a:ext cx="58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E31B22"/>
                    </a:gs>
                    <a:gs pos="100000">
                      <a:srgbClr val="2E4D9B"/>
                    </a:gs>
                  </a:gsLst>
                  <a:lin ang="16200000" scaled="1"/>
                </a:gradFill>
              </a:rPr>
              <a:t>✔</a:t>
            </a:r>
            <a:endParaRPr lang="ru-RU" sz="1000" dirty="0">
              <a:gradFill>
                <a:gsLst>
                  <a:gs pos="0">
                    <a:srgbClr val="E31B22"/>
                  </a:gs>
                  <a:gs pos="100000">
                    <a:srgbClr val="2E4D9B"/>
                  </a:gs>
                </a:gsLst>
                <a:lin ang="16200000" scaled="1"/>
              </a:gra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70FE6-8A41-4313-B065-DF3463F7D517}"/>
              </a:ext>
            </a:extLst>
          </p:cNvPr>
          <p:cNvSpPr txBox="1"/>
          <p:nvPr/>
        </p:nvSpPr>
        <p:spPr>
          <a:xfrm>
            <a:off x="5522432" y="5018568"/>
            <a:ext cx="58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E31B22"/>
                    </a:gs>
                    <a:gs pos="100000">
                      <a:srgbClr val="2E4D9B"/>
                    </a:gs>
                  </a:gsLst>
                  <a:lin ang="16200000" scaled="1"/>
                </a:gradFill>
              </a:rPr>
              <a:t>✔</a:t>
            </a:r>
            <a:endParaRPr lang="ru-RU" sz="1000" dirty="0">
              <a:gradFill>
                <a:gsLst>
                  <a:gs pos="0">
                    <a:srgbClr val="E31B22"/>
                  </a:gs>
                  <a:gs pos="100000">
                    <a:srgbClr val="2E4D9B"/>
                  </a:gs>
                </a:gsLst>
                <a:lin ang="16200000" scaled="1"/>
              </a:gra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8334D-E2FA-4DD3-BFF4-34A07DB62FF0}"/>
              </a:ext>
            </a:extLst>
          </p:cNvPr>
          <p:cNvSpPr txBox="1"/>
          <p:nvPr/>
        </p:nvSpPr>
        <p:spPr>
          <a:xfrm>
            <a:off x="11219122" y="2636851"/>
            <a:ext cx="58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E31B22"/>
                    </a:gs>
                    <a:gs pos="100000">
                      <a:srgbClr val="2E4D9B"/>
                    </a:gs>
                  </a:gsLst>
                  <a:lin ang="16200000" scaled="1"/>
                </a:gradFill>
              </a:rPr>
              <a:t>✔</a:t>
            </a:r>
            <a:endParaRPr lang="ru-RU" sz="1000" dirty="0">
              <a:gradFill>
                <a:gsLst>
                  <a:gs pos="0">
                    <a:srgbClr val="E31B22"/>
                  </a:gs>
                  <a:gs pos="100000">
                    <a:srgbClr val="2E4D9B"/>
                  </a:gs>
                </a:gsLst>
                <a:lin ang="16200000" scaled="1"/>
              </a:gra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E6AA3B-0FA8-4950-8E70-0D662F610A71}"/>
              </a:ext>
            </a:extLst>
          </p:cNvPr>
          <p:cNvSpPr txBox="1"/>
          <p:nvPr/>
        </p:nvSpPr>
        <p:spPr>
          <a:xfrm>
            <a:off x="11219122" y="3323799"/>
            <a:ext cx="58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E31B22"/>
                    </a:gs>
                    <a:gs pos="100000">
                      <a:srgbClr val="2E4D9B"/>
                    </a:gs>
                  </a:gsLst>
                  <a:lin ang="16200000" scaled="1"/>
                </a:gradFill>
              </a:rPr>
              <a:t>✔</a:t>
            </a:r>
            <a:endParaRPr lang="ru-RU" sz="1000" dirty="0">
              <a:gradFill>
                <a:gsLst>
                  <a:gs pos="0">
                    <a:srgbClr val="E31B22"/>
                  </a:gs>
                  <a:gs pos="100000">
                    <a:srgbClr val="2E4D9B"/>
                  </a:gs>
                </a:gsLst>
                <a:lin ang="16200000" scaled="1"/>
              </a:gra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C03865-8B37-4D4F-908D-59294E945189}"/>
              </a:ext>
            </a:extLst>
          </p:cNvPr>
          <p:cNvSpPr txBox="1"/>
          <p:nvPr/>
        </p:nvSpPr>
        <p:spPr>
          <a:xfrm>
            <a:off x="11219122" y="4010747"/>
            <a:ext cx="58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E31B22"/>
                    </a:gs>
                    <a:gs pos="100000">
                      <a:srgbClr val="2E4D9B"/>
                    </a:gs>
                  </a:gsLst>
                  <a:lin ang="16200000" scaled="1"/>
                </a:gradFill>
              </a:rPr>
              <a:t>✔</a:t>
            </a:r>
            <a:endParaRPr lang="ru-RU" sz="1000" dirty="0">
              <a:gradFill>
                <a:gsLst>
                  <a:gs pos="0">
                    <a:srgbClr val="E31B22"/>
                  </a:gs>
                  <a:gs pos="100000">
                    <a:srgbClr val="2E4D9B"/>
                  </a:gs>
                </a:gsLst>
                <a:lin ang="16200000" scaled="1"/>
              </a:gra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C7AF4F-8D2D-4349-8E6C-84DC5995B91E}"/>
              </a:ext>
            </a:extLst>
          </p:cNvPr>
          <p:cNvSpPr txBox="1"/>
          <p:nvPr/>
        </p:nvSpPr>
        <p:spPr>
          <a:xfrm>
            <a:off x="11219122" y="4900166"/>
            <a:ext cx="58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E31B22"/>
                    </a:gs>
                    <a:gs pos="100000">
                      <a:srgbClr val="2E4D9B"/>
                    </a:gs>
                  </a:gsLst>
                  <a:lin ang="16200000" scaled="1"/>
                </a:gradFill>
              </a:rPr>
              <a:t>✔</a:t>
            </a:r>
            <a:endParaRPr lang="ru-RU" sz="1000" dirty="0">
              <a:gradFill>
                <a:gsLst>
                  <a:gs pos="0">
                    <a:srgbClr val="E31B22"/>
                  </a:gs>
                  <a:gs pos="100000">
                    <a:srgbClr val="2E4D9B"/>
                  </a:gs>
                </a:gsLst>
                <a:lin ang="16200000" scaled="1"/>
              </a:gra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35A9A-8FE1-41F0-BE64-FD2F5CC7458A}"/>
              </a:ext>
            </a:extLst>
          </p:cNvPr>
          <p:cNvSpPr txBox="1"/>
          <p:nvPr/>
        </p:nvSpPr>
        <p:spPr>
          <a:xfrm>
            <a:off x="11219122" y="4455457"/>
            <a:ext cx="58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gradFill>
                  <a:gsLst>
                    <a:gs pos="0">
                      <a:srgbClr val="E31B22"/>
                    </a:gs>
                    <a:gs pos="100000">
                      <a:srgbClr val="2E4D9B"/>
                    </a:gs>
                  </a:gsLst>
                  <a:lin ang="16200000" scaled="1"/>
                </a:gradFill>
              </a:rPr>
              <a:t>✔</a:t>
            </a:r>
            <a:endParaRPr lang="ru-RU" sz="1000" dirty="0">
              <a:gradFill>
                <a:gsLst>
                  <a:gs pos="0">
                    <a:srgbClr val="E31B22"/>
                  </a:gs>
                  <a:gs pos="100000">
                    <a:srgbClr val="2E4D9B"/>
                  </a:gs>
                </a:gsLst>
                <a:lin ang="162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0891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E96B7-80AB-49F2-BF8F-1EFC42A0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802"/>
            <a:ext cx="10515600" cy="86323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53535"/>
                </a:solidFill>
              </a:rPr>
              <a:t>Проект «Социальная активность»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7BD1D6-D03B-44FA-8C10-F01D7A362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059" y="2105247"/>
            <a:ext cx="3042683" cy="1278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800" dirty="0">
                <a:gradFill>
                  <a:gsLst>
                    <a:gs pos="0">
                      <a:srgbClr val="2E4D9B"/>
                    </a:gs>
                    <a:gs pos="100000">
                      <a:srgbClr val="E31B22"/>
                    </a:gs>
                  </a:gsLst>
                  <a:lin ang="2700000" scaled="1"/>
                </a:gradFill>
              </a:rPr>
              <a:t>14%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2D5075-895E-473C-A6B3-D05A687D3D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82245" y="1982137"/>
            <a:ext cx="3896389" cy="863231"/>
          </a:xfr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08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dk1"/>
                </a:solidFill>
                <a:latin typeface="Montserrat Medium" panose="00000600000000000000" pitchFamily="50" charset="-52"/>
              </a:rPr>
              <a:t>Развитие корпоративного добровольчества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221A-EA7D-43D5-B64E-9C4732C71D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4911" y="2150287"/>
            <a:ext cx="3042684" cy="1205163"/>
          </a:xfrm>
        </p:spPr>
        <p:txBody>
          <a:bodyPr>
            <a:noAutofit/>
          </a:bodyPr>
          <a:lstStyle/>
          <a:p>
            <a:pPr algn="ctr"/>
            <a:r>
              <a:rPr lang="ru-RU" sz="7800" b="1" dirty="0"/>
              <a:t>2018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E0CB928-684D-45B6-A211-D2821F5CDA48}"/>
              </a:ext>
            </a:extLst>
          </p:cNvPr>
          <p:cNvSpPr txBox="1">
            <a:spLocks/>
          </p:cNvSpPr>
          <p:nvPr/>
        </p:nvSpPr>
        <p:spPr>
          <a:xfrm>
            <a:off x="3965057" y="4194993"/>
            <a:ext cx="3042683" cy="10949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800" dirty="0">
                <a:gradFill>
                  <a:gsLst>
                    <a:gs pos="0">
                      <a:srgbClr val="2E4D9B"/>
                    </a:gs>
                    <a:gs pos="100000">
                      <a:srgbClr val="E31B22"/>
                    </a:gs>
                  </a:gsLst>
                  <a:lin ang="2700000" scaled="1"/>
                </a:gradFill>
              </a:rPr>
              <a:t>20%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5B878A73-D8E2-4CDD-A272-83A831C76AC9}"/>
              </a:ext>
            </a:extLst>
          </p:cNvPr>
          <p:cNvSpPr txBox="1">
            <a:spLocks/>
          </p:cNvSpPr>
          <p:nvPr/>
        </p:nvSpPr>
        <p:spPr>
          <a:xfrm>
            <a:off x="754911" y="4152587"/>
            <a:ext cx="3042684" cy="1031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53535"/>
                </a:solidFill>
                <a:latin typeface="Montserrat Medium" panose="00000600000000000000" pitchFamily="50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800" b="1" dirty="0"/>
              <a:t>2024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35C942-AAF3-4501-8040-A58A850D5F7B}"/>
              </a:ext>
            </a:extLst>
          </p:cNvPr>
          <p:cNvSpPr/>
          <p:nvPr/>
        </p:nvSpPr>
        <p:spPr>
          <a:xfrm>
            <a:off x="3637721" y="3048800"/>
            <a:ext cx="3697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жителей региона, вовлеченных в добровольческую деятельность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A736B6-FBCA-42A6-B1DE-DCBECEB62C62}"/>
              </a:ext>
            </a:extLst>
          </p:cNvPr>
          <p:cNvSpPr/>
          <p:nvPr/>
        </p:nvSpPr>
        <p:spPr>
          <a:xfrm>
            <a:off x="3637719" y="5047724"/>
            <a:ext cx="3697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жителей региона, вовлеченных в добровольческую деятельность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641683-CAC6-4531-AAD2-088CFE5D474D}"/>
              </a:ext>
            </a:extLst>
          </p:cNvPr>
          <p:cNvSpPr/>
          <p:nvPr/>
        </p:nvSpPr>
        <p:spPr>
          <a:xfrm>
            <a:off x="7682244" y="2970828"/>
            <a:ext cx="3896389" cy="8640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08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dk1"/>
                </a:solidFill>
                <a:latin typeface="Montserrat Medium" panose="00000600000000000000" pitchFamily="50" charset="-52"/>
              </a:rPr>
              <a:t>Реализация марафонов добрых дел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D14597E-1CDC-4F30-B287-F8C14663746E}"/>
              </a:ext>
            </a:extLst>
          </p:cNvPr>
          <p:cNvSpPr/>
          <p:nvPr/>
        </p:nvSpPr>
        <p:spPr>
          <a:xfrm>
            <a:off x="7682244" y="3960288"/>
            <a:ext cx="3896389" cy="8640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08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dk1"/>
                </a:solidFill>
                <a:latin typeface="Montserrat Medium" panose="00000600000000000000" pitchFamily="50" charset="-52"/>
              </a:rPr>
              <a:t>Развитие муниципальных центров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0149FA-4962-4A19-8C7F-230869F2AE54}"/>
              </a:ext>
            </a:extLst>
          </p:cNvPr>
          <p:cNvSpPr/>
          <p:nvPr/>
        </p:nvSpPr>
        <p:spPr>
          <a:xfrm>
            <a:off x="7682244" y="4949748"/>
            <a:ext cx="3896389" cy="8640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E31B22"/>
                </a:gs>
                <a:gs pos="100000">
                  <a:srgbClr val="2E4D9B"/>
                </a:gs>
              </a:gsLst>
              <a:lin ang="10800000" scaled="1"/>
              <a:tileRect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dk1"/>
                </a:solidFill>
                <a:latin typeface="Montserrat Medium" panose="00000600000000000000" pitchFamily="50" charset="-52"/>
              </a:rPr>
              <a:t>Широкая информационная кампания</a:t>
            </a:r>
          </a:p>
        </p:txBody>
      </p:sp>
    </p:spTree>
    <p:extLst>
      <p:ext uri="{BB962C8B-B14F-4D97-AF65-F5344CB8AC3E}">
        <p14:creationId xmlns:p14="http://schemas.microsoft.com/office/powerpoint/2010/main" val="133810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8D2325A-14D6-4407-BB0B-2428B4CB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353535"/>
                </a:solidFill>
              </a:rPr>
              <a:t>Федеральные проекты и программы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A6F8D8F0-F215-4E42-B10F-FC9D5777E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820"/>
            <a:ext cx="10515600" cy="38702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Всероссийский конкурс </a:t>
            </a:r>
            <a:r>
              <a:rPr lang="ru-RU" b="1" dirty="0"/>
              <a:t>«Доброволец России»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Единая информационная система </a:t>
            </a:r>
            <a:r>
              <a:rPr lang="ru-RU" b="1" dirty="0"/>
              <a:t>«Добровольцы России»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Программа </a:t>
            </a:r>
            <a:r>
              <a:rPr lang="ru-RU" b="1" dirty="0"/>
              <a:t>«Ты решаешь!»;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Всероссийская акция </a:t>
            </a:r>
            <a:r>
              <a:rPr lang="ru-RU" b="1" dirty="0"/>
              <a:t>«Добровольцы детям»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Федеральная программа </a:t>
            </a:r>
            <a:r>
              <a:rPr lang="ru-RU" b="1" dirty="0"/>
              <a:t>«Молоды душой»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Проект </a:t>
            </a:r>
            <a:r>
              <a:rPr lang="ru-RU" b="1" dirty="0"/>
              <a:t>«Доверяй, играя»;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Всероссийский конкурс </a:t>
            </a:r>
            <a:r>
              <a:rPr lang="ru-RU" b="1" dirty="0"/>
              <a:t>«Лидеры России».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737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773</Words>
  <Application>Microsoft Office PowerPoint</Application>
  <PresentationFormat>Широкоэкранный</PresentationFormat>
  <Paragraphs>138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Montserrat</vt:lpstr>
      <vt:lpstr>Montserrat Black</vt:lpstr>
      <vt:lpstr>Montserrat ExtraBold</vt:lpstr>
      <vt:lpstr>Montserrat Medium</vt:lpstr>
      <vt:lpstr>Тема Office</vt:lpstr>
      <vt:lpstr>Координационный ресурсный центр поддержки добровольческого движения Тюменской области</vt:lpstr>
      <vt:lpstr>Презентация PowerPoint</vt:lpstr>
      <vt:lpstr>Координационный ресурсный центр поддержки добровольческого движения Тюменской области</vt:lpstr>
      <vt:lpstr>Результаты мониторинга за I квартал 2019</vt:lpstr>
      <vt:lpstr>Грантовый конкурс «#ТВОРИТЬДОБРОПРОСТО»</vt:lpstr>
      <vt:lpstr>Образовательные программы в области добровольчества</vt:lpstr>
      <vt:lpstr>Стандарт поддержки добровольчества в регионах РФ</vt:lpstr>
      <vt:lpstr>Проект «Социальная активность»</vt:lpstr>
      <vt:lpstr>Федеральные проекты и программы</vt:lpstr>
      <vt:lpstr>Региональные проекты</vt:lpstr>
      <vt:lpstr>Презентация PowerPoint</vt:lpstr>
      <vt:lpstr>III-IV квартал 2019 – сертификация в Ассоциации волонтерских центров</vt:lpstr>
      <vt:lpstr>Спасибо за внимание!</vt:lpstr>
      <vt:lpstr>О деятельности Координационного ресурсного центра поддержки добровольческого движения Тюменской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Координационного ресурсного центра поддержки добровольческого движения Тюменской области</dc:title>
  <dc:creator>Алексей Ларионов</dc:creator>
  <cp:lastModifiedBy>Дюрягина Алёна Владимировна</cp:lastModifiedBy>
  <cp:revision>40</cp:revision>
  <dcterms:created xsi:type="dcterms:W3CDTF">2019-05-21T12:28:18Z</dcterms:created>
  <dcterms:modified xsi:type="dcterms:W3CDTF">2019-06-16T06:54:43Z</dcterms:modified>
</cp:coreProperties>
</file>