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0" r:id="rId7"/>
    <p:sldId id="261" r:id="rId8"/>
    <p:sldId id="262" r:id="rId9"/>
    <p:sldId id="263"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29.06.2018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29.06.2018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29.06.2018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29.06.2018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29.06.2018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29.06.2018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29.06.2018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29.06.2018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s01.services.mya5.ru/DwABAIQAzQVQAc0Eav_D_sM/6j9rqiXmMfas47uMw_aRww/sv/image/ab/47/8b/111579/11/background.png?14290576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i1.photoclub.by/images/main69/698582_m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916832"/>
            <a:ext cx="7704856" cy="352839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1540" y="116632"/>
            <a:ext cx="8280920" cy="200054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Социальный проект:</a:t>
            </a:r>
          </a:p>
          <a:p>
            <a:pPr algn="ctr"/>
            <a:r>
              <a:rPr lang="ru-RU"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Серия исторических </a:t>
            </a:r>
            <a:r>
              <a:rPr lang="ru-RU"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квестов</a:t>
            </a:r>
            <a:r>
              <a:rPr lang="ru-RU"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a:t>
            </a:r>
          </a:p>
          <a:p>
            <a:pPr algn="ctr"/>
            <a:r>
              <a:rPr lang="ru-RU"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«Большие тайны маленького города»</a:t>
            </a:r>
            <a:endParaRPr lang="ru-RU"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endParaRPr>
          </a:p>
        </p:txBody>
      </p:sp>
      <p:sp>
        <p:nvSpPr>
          <p:cNvPr id="3" name="TextBox 2"/>
          <p:cNvSpPr txBox="1"/>
          <p:nvPr/>
        </p:nvSpPr>
        <p:spPr>
          <a:xfrm>
            <a:off x="2878769" y="4908811"/>
            <a:ext cx="6264696" cy="1938992"/>
          </a:xfrm>
          <a:prstGeom prst="rect">
            <a:avLst/>
          </a:prstGeom>
          <a:noFill/>
        </p:spPr>
        <p:txBody>
          <a:bodyPr wrap="square" rtlCol="0">
            <a:spAutoFit/>
          </a:bodyPr>
          <a:lstStyle/>
          <a:p>
            <a:r>
              <a:rPr lang="ru-RU" sz="2400" b="1" dirty="0" smtClean="0">
                <a:solidFill>
                  <a:srgbClr val="C00000"/>
                </a:solidFill>
                <a:latin typeface="Monotype Corsiva" pitchFamily="66" charset="0"/>
              </a:rPr>
              <a:t>Выполнили: Лидеры добровольческого отряда «Возрождение» МБОУ СОШ №2 города Усмани имени Героя Советского Союза М.П. Константинова</a:t>
            </a:r>
          </a:p>
          <a:p>
            <a:r>
              <a:rPr lang="ru-RU" sz="2400" b="1" dirty="0" err="1" smtClean="0">
                <a:solidFill>
                  <a:srgbClr val="C00000"/>
                </a:solidFill>
                <a:latin typeface="Monotype Corsiva" pitchFamily="66" charset="0"/>
              </a:rPr>
              <a:t>Григин</a:t>
            </a:r>
            <a:r>
              <a:rPr lang="ru-RU" sz="2400" b="1" dirty="0" smtClean="0">
                <a:solidFill>
                  <a:srgbClr val="C00000"/>
                </a:solidFill>
                <a:latin typeface="Monotype Corsiva" pitchFamily="66" charset="0"/>
              </a:rPr>
              <a:t> </a:t>
            </a:r>
            <a:r>
              <a:rPr lang="ru-RU" sz="2400" b="1" dirty="0" smtClean="0">
                <a:solidFill>
                  <a:srgbClr val="C00000"/>
                </a:solidFill>
                <a:latin typeface="Monotype Corsiva" pitchFamily="66" charset="0"/>
              </a:rPr>
              <a:t>Денис, </a:t>
            </a:r>
            <a:r>
              <a:rPr lang="ru-RU" sz="2400" b="1" dirty="0" err="1" smtClean="0">
                <a:solidFill>
                  <a:srgbClr val="C00000"/>
                </a:solidFill>
                <a:latin typeface="Monotype Corsiva" pitchFamily="66" charset="0"/>
              </a:rPr>
              <a:t>Долгушина</a:t>
            </a:r>
            <a:r>
              <a:rPr lang="ru-RU" sz="2400" b="1" dirty="0" smtClean="0">
                <a:solidFill>
                  <a:srgbClr val="C00000"/>
                </a:solidFill>
                <a:latin typeface="Monotype Corsiva" pitchFamily="66" charset="0"/>
              </a:rPr>
              <a:t> </a:t>
            </a:r>
            <a:r>
              <a:rPr lang="ru-RU" sz="2400" b="1" dirty="0" smtClean="0">
                <a:solidFill>
                  <a:srgbClr val="C00000"/>
                </a:solidFill>
                <a:latin typeface="Monotype Corsiva" pitchFamily="66" charset="0"/>
              </a:rPr>
              <a:t>Лидия</a:t>
            </a:r>
            <a:endParaRPr lang="ru-RU" sz="2400" b="1" dirty="0">
              <a:solidFill>
                <a:srgbClr val="C00000"/>
              </a:solidFill>
              <a:latin typeface="Monotype Corsiva" pitchFamily="66" charset="0"/>
            </a:endParaRPr>
          </a:p>
        </p:txBody>
      </p:sp>
    </p:spTree>
    <p:extLst>
      <p:ext uri="{BB962C8B-B14F-4D97-AF65-F5344CB8AC3E}">
        <p14:creationId xmlns:p14="http://schemas.microsoft.com/office/powerpoint/2010/main" val="3143593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s01.services.mya5.ru/DwABAIQAzQVQAc0Eav_D_sM/6j9rqiXmMfas47uMw_aRww/sv/image/ab/47/8b/111579/11/background.png?14290576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476672"/>
            <a:ext cx="8136904" cy="144655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Мы поможем  тебе разгадать  большие тайны маленького города!</a:t>
            </a:r>
            <a:endParaRPr lang="ru-RU"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endParaRPr>
          </a:p>
        </p:txBody>
      </p:sp>
      <p:pic>
        <p:nvPicPr>
          <p:cNvPr id="4098" name="Picture 2" descr="https://pilothub.ru/datas/folio/2961-peresechenie-vremy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420888"/>
            <a:ext cx="8107478" cy="417646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759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s01.services.mya5.ru/DwABAIQAzQVQAc0Eav_D_sM/6j9rqiXmMfas47uMw_aRww/sv/image/ab/47/8b/111579/11/background.png?14290576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5536" y="116632"/>
            <a:ext cx="8424936"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Актуальность проекта</a:t>
            </a: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endParaRPr>
          </a:p>
        </p:txBody>
      </p:sp>
      <p:sp>
        <p:nvSpPr>
          <p:cNvPr id="4" name="TextBox 3"/>
          <p:cNvSpPr txBox="1"/>
          <p:nvPr/>
        </p:nvSpPr>
        <p:spPr>
          <a:xfrm>
            <a:off x="107504" y="762963"/>
            <a:ext cx="8856984" cy="526297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a:t>
            </a:r>
            <a:r>
              <a:rPr lang="ru-RU"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На текущий момент молодое поколение нашего города все меньше знает об истории своего родного города и края. У молодых людей нет какой-либо альтернативы для того, чтобы провести свой досуг с интеллектуальной пользой. Решение данной проблемы можно увидеть  в вовлечении молодежи района в социально значимую деятельность, а именно, в проведении серии исторических </a:t>
            </a:r>
            <a:r>
              <a:rPr lang="ru-RU" sz="24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квестов</a:t>
            </a:r>
            <a:r>
              <a:rPr lang="ru-RU"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 «Большие тайны маленького города». Такие </a:t>
            </a:r>
            <a:r>
              <a:rPr lang="ru-RU" sz="24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квесты</a:t>
            </a:r>
            <a:r>
              <a:rPr lang="ru-RU"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 являются отличным решением для донесения информации до участников в игровой форме.</a:t>
            </a:r>
          </a:p>
          <a:p>
            <a:pPr algn="ctr"/>
            <a:r>
              <a:rPr lang="ru-RU"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В начале разработки проекта был проведен социологический опрос, по результатам которого мы выяснили:</a:t>
            </a:r>
          </a:p>
          <a:p>
            <a:pPr algn="ctr"/>
            <a:r>
              <a:rPr lang="ru-RU"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 более 65% молодежи не знают историю архитектурных построек города;</a:t>
            </a:r>
          </a:p>
          <a:p>
            <a:pPr algn="ctr"/>
            <a:r>
              <a:rPr lang="ru-RU"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 более 50% молодежи не знают выдающихся людей </a:t>
            </a:r>
            <a:r>
              <a:rPr lang="ru-RU" sz="24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Усманского</a:t>
            </a:r>
            <a:r>
              <a:rPr lang="ru-RU"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 района.</a:t>
            </a:r>
          </a:p>
          <a:p>
            <a:pPr algn="ctr"/>
            <a:r>
              <a:rPr lang="ru-RU"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В связи с этим, нами был сделан вывод, что проект, направленный на изучение истории родного края необходим.</a:t>
            </a:r>
          </a:p>
        </p:txBody>
      </p:sp>
    </p:spTree>
    <p:extLst>
      <p:ext uri="{BB962C8B-B14F-4D97-AF65-F5344CB8AC3E}">
        <p14:creationId xmlns:p14="http://schemas.microsoft.com/office/powerpoint/2010/main" val="823563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s01.services.mya5.ru/DwABAIQAzQVQAc0Eav_D_sM/6j9rqiXmMfas47uMw_aRww/sv/image/ab/47/8b/111579/11/background.png?14290576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3528" y="260648"/>
            <a:ext cx="8568952" cy="63094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Цель проекта</a:t>
            </a:r>
          </a:p>
          <a:p>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endParaRPr>
          </a:p>
          <a:p>
            <a:r>
              <a:rPr lang="ru-RU"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Увеличить историческую грамотность среди молодежи, повысить интерес молодежи к истории Родного города.</a:t>
            </a:r>
          </a:p>
          <a:p>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a:t>
            </a:r>
          </a:p>
          <a:p>
            <a:pPr lvl="0"/>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Задачи проекта</a:t>
            </a:r>
          </a:p>
          <a:p>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a:t>
            </a:r>
          </a:p>
          <a:p>
            <a:pPr marL="342900" lvl="0" indent="-342900">
              <a:buFont typeface="Arial" pitchFamily="34" charset="0"/>
              <a:buChar char="•"/>
            </a:pPr>
            <a:r>
              <a:rPr lang="ru-RU"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р</a:t>
            </a:r>
            <a:r>
              <a:rPr lang="ru-RU"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азработать </a:t>
            </a:r>
            <a:r>
              <a:rPr lang="ru-RU"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и провести интерактивные игры (</a:t>
            </a:r>
            <a:r>
              <a:rPr lang="ru-RU" sz="24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Квесты</a:t>
            </a:r>
            <a:r>
              <a:rPr lang="ru-RU"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 на различных площадках города Усмань, имеющих историческое/Культурное </a:t>
            </a:r>
            <a:r>
              <a:rPr lang="ru-RU"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значение;</a:t>
            </a:r>
          </a:p>
          <a:p>
            <a:pPr marL="342900" lvl="0" indent="-342900">
              <a:buFont typeface="Arial" pitchFamily="34" charset="0"/>
              <a:buChar char="•"/>
            </a:pPr>
            <a:r>
              <a:rPr lang="ru-RU"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расширить </a:t>
            </a:r>
            <a:r>
              <a:rPr lang="ru-RU"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объем знаний участников о культурно- историческом наследии города </a:t>
            </a:r>
            <a:r>
              <a:rPr lang="ru-RU"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Усмани;</a:t>
            </a:r>
          </a:p>
          <a:p>
            <a:pPr marL="342900" lvl="0" indent="-342900">
              <a:buFont typeface="Arial" pitchFamily="34" charset="0"/>
              <a:buChar char="•"/>
            </a:pPr>
            <a:r>
              <a:rPr lang="ru-RU"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формировать </a:t>
            </a:r>
            <a:r>
              <a:rPr lang="ru-RU"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активную гражданскую </a:t>
            </a:r>
            <a:r>
              <a:rPr lang="ru-RU"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позицию;</a:t>
            </a:r>
          </a:p>
          <a:p>
            <a:pPr marL="342900" lvl="0" indent="-342900">
              <a:buFont typeface="Arial" pitchFamily="34" charset="0"/>
              <a:buChar char="•"/>
            </a:pPr>
            <a:r>
              <a:rPr lang="ru-RU"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способствовать </a:t>
            </a:r>
            <a:r>
              <a:rPr lang="ru-RU"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развитию творческого, аналитического </a:t>
            </a:r>
            <a:r>
              <a:rPr lang="ru-RU"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мышления;</a:t>
            </a:r>
          </a:p>
          <a:p>
            <a:pPr marL="342900" lvl="0" indent="-342900">
              <a:buFont typeface="Arial" pitchFamily="34" charset="0"/>
              <a:buChar char="•"/>
            </a:pPr>
            <a:r>
              <a:rPr lang="ru-RU"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воспитать </a:t>
            </a:r>
            <a:r>
              <a:rPr lang="ru-RU"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бережное отношение к памятным местам </a:t>
            </a:r>
            <a:r>
              <a:rPr lang="ru-RU"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города;</a:t>
            </a:r>
          </a:p>
          <a:p>
            <a:pPr marL="342900" lvl="0" indent="-342900">
              <a:buFont typeface="Arial" pitchFamily="34" charset="0"/>
              <a:buChar char="•"/>
            </a:pPr>
            <a:r>
              <a:rPr lang="ru-RU"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популяризация </a:t>
            </a:r>
            <a:r>
              <a:rPr lang="ru-RU"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проекта с помощью </a:t>
            </a:r>
            <a:r>
              <a:rPr lang="ru-RU" sz="24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соц.сетей</a:t>
            </a:r>
            <a:r>
              <a:rPr lang="ru-RU"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 районных СМИ</a:t>
            </a:r>
          </a:p>
          <a:p>
            <a:pPr lvl="0"/>
            <a:r>
              <a:rPr lang="ru-RU"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расширение формата с добавлением элемента соревнования</a:t>
            </a:r>
            <a:r>
              <a:rPr lang="ru-RU"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a:t>
            </a:r>
            <a:endParaRPr lang="ru-RU"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endParaRPr>
          </a:p>
        </p:txBody>
      </p:sp>
    </p:spTree>
    <p:extLst>
      <p:ext uri="{BB962C8B-B14F-4D97-AF65-F5344CB8AC3E}">
        <p14:creationId xmlns:p14="http://schemas.microsoft.com/office/powerpoint/2010/main" val="4013512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s01.services.mya5.ru/DwABAIQAzQVQAc0Eav_D_sM/6j9rqiXmMfas47uMw_aRww/sv/image/ab/47/8b/111579/11/background.png?14290576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10456" y="0"/>
            <a:ext cx="4752528" cy="64325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Сроки реализации </a:t>
            </a:r>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проекта</a:t>
            </a: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a:t>
            </a:r>
            <a:endPar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endParaRPr>
          </a:p>
          <a:p>
            <a:pPr lvl="0" algn="ctr"/>
            <a:endParaRPr lang="ru-RU"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endParaRPr>
          </a:p>
          <a:p>
            <a:pPr algn="ctr"/>
            <a:r>
              <a:rPr lang="ru-RU" sz="28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май - август 2018</a:t>
            </a:r>
            <a:r>
              <a:rPr lang="ru-RU" sz="28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a:t>
            </a:r>
          </a:p>
          <a:p>
            <a:pPr algn="ct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endParaRPr>
          </a:p>
          <a:p>
            <a:pPr lvl="0" algn="ct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Целевая </a:t>
            </a:r>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аудитория</a:t>
            </a: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a:t>
            </a:r>
            <a:endPar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endParaRPr>
          </a:p>
          <a:p>
            <a:pPr lvl="0" algn="ctr"/>
            <a:endParaRPr lang="ru-RU"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endParaRPr>
          </a:p>
          <a:p>
            <a:pPr algn="ctr"/>
            <a:r>
              <a:rPr lang="ru-RU"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Обучающиеся среднего и старшего звена общеобразовательных учреждений/ Студенты 1-го и 2-го курсов </a:t>
            </a:r>
            <a:r>
              <a:rPr lang="ru-RU" sz="28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СУЗов</a:t>
            </a:r>
            <a:r>
              <a:rPr lang="ru-RU"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 </a:t>
            </a:r>
            <a:r>
              <a:rPr lang="ru-RU" sz="28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Усманского</a:t>
            </a:r>
            <a:r>
              <a:rPr lang="ru-RU"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 района.</a:t>
            </a:r>
          </a:p>
          <a:p>
            <a:pPr algn="ct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a:t>
            </a:r>
          </a:p>
          <a:p>
            <a:pPr lvl="0" algn="ctr"/>
            <a:r>
              <a:rPr lang="ru-RU"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Георгафия</a:t>
            </a: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a:t>
            </a:r>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проекта</a:t>
            </a:r>
          </a:p>
          <a:p>
            <a:pPr lvl="0" algn="ctr"/>
            <a:endParaRPr lang="ru-RU"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endParaRPr>
          </a:p>
          <a:p>
            <a:pPr algn="ctr"/>
            <a:r>
              <a:rPr lang="ru-RU" sz="28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Усманский</a:t>
            </a:r>
            <a:r>
              <a:rPr lang="ru-RU"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 муниципальный район</a:t>
            </a:r>
          </a:p>
        </p:txBody>
      </p:sp>
      <p:pic>
        <p:nvPicPr>
          <p:cNvPr id="1027" name="Picture 3" descr="F:\акция\2016\встреча с школьниками 2016\shJP6pZPHTE.jpg"/>
          <p:cNvPicPr>
            <a:picLocks noChangeAspect="1" noChangeArrowheads="1"/>
          </p:cNvPicPr>
          <p:nvPr/>
        </p:nvPicPr>
        <p:blipFill rotWithShape="1">
          <a:blip r:embed="rId3">
            <a:extLst>
              <a:ext uri="{28A0092B-C50C-407E-A947-70E740481C1C}">
                <a14:useLocalDpi xmlns:a14="http://schemas.microsoft.com/office/drawing/2010/main" val="0"/>
              </a:ext>
            </a:extLst>
          </a:blip>
          <a:srcRect l="14516" r="7118"/>
          <a:stretch/>
        </p:blipFill>
        <p:spPr bwMode="auto">
          <a:xfrm>
            <a:off x="3584116" y="1124744"/>
            <a:ext cx="5432152" cy="460851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462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s01.services.mya5.ru/DwABAIQAzQVQAc0Eav_D_sM/6j9rqiXmMfas47uMw_aRww/sv/image/ab/47/8b/111579/11/background.png?14290576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акция\2016\11 июня 2016, акция Мы-граждане России\день россии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0832" y="1196752"/>
            <a:ext cx="4703168" cy="439147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3127" y="116632"/>
            <a:ext cx="6073049" cy="677108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Кадровое обеспечение проекта </a:t>
            </a:r>
          </a:p>
          <a:p>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a:t>
            </a:r>
          </a:p>
          <a:p>
            <a:r>
              <a:rPr lang="ru-RU" sz="2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В ходе реализации проекта будут привлечены следующие </a:t>
            </a:r>
            <a:r>
              <a:rPr lang="ru-RU" sz="20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заимнтересованные</a:t>
            </a:r>
            <a:r>
              <a:rPr lang="ru-RU" sz="2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 стороны:</a:t>
            </a:r>
          </a:p>
          <a:p>
            <a:pPr lvl="0"/>
            <a:r>
              <a:rPr lang="ru-RU" sz="2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Администрация города (Отдел по делам молодежи и спорта, отдел культуры)</a:t>
            </a:r>
          </a:p>
          <a:p>
            <a:pPr lvl="0"/>
            <a:r>
              <a:rPr lang="ru-RU" sz="2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Культурно - досуговый центр города Усмань (Музей, библиотека)</a:t>
            </a:r>
          </a:p>
          <a:p>
            <a:pPr lvl="0"/>
            <a:r>
              <a:rPr lang="ru-RU" sz="2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Администрация образовательных учреждений</a:t>
            </a:r>
          </a:p>
          <a:p>
            <a:pPr lvl="0"/>
            <a:r>
              <a:rPr lang="ru-RU" sz="2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Учителя истории </a:t>
            </a:r>
          </a:p>
          <a:p>
            <a:pPr lvl="0"/>
            <a:r>
              <a:rPr lang="ru-RU" sz="2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Волонтеры</a:t>
            </a:r>
          </a:p>
          <a:p>
            <a:r>
              <a:rPr lang="ru-RU" sz="2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 </a:t>
            </a:r>
          </a:p>
          <a:p>
            <a:pPr lvl="0"/>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Критерии оценки эффективности проекта</a:t>
            </a:r>
          </a:p>
          <a:p>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a:t>
            </a:r>
          </a:p>
          <a:p>
            <a:pPr marL="342900" lvl="0" indent="-342900">
              <a:buFont typeface="Arial" pitchFamily="34" charset="0"/>
              <a:buChar char="•"/>
            </a:pPr>
            <a:r>
              <a:rPr lang="ru-RU" sz="2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количественные и качественные показатели проведенных </a:t>
            </a:r>
            <a:r>
              <a:rPr lang="ru-RU" sz="2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мероприятий;</a:t>
            </a:r>
          </a:p>
          <a:p>
            <a:pPr marL="342900" lvl="0" indent="-342900">
              <a:buFont typeface="Arial" pitchFamily="34" charset="0"/>
              <a:buChar char="•"/>
            </a:pPr>
            <a:r>
              <a:rPr lang="ru-RU" sz="2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результаты </a:t>
            </a:r>
            <a:r>
              <a:rPr lang="ru-RU" sz="2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социологических </a:t>
            </a:r>
            <a:r>
              <a:rPr lang="ru-RU" sz="2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опросов;</a:t>
            </a:r>
          </a:p>
          <a:p>
            <a:pPr marL="342900" lvl="0" indent="-342900">
              <a:buFont typeface="Arial" pitchFamily="34" charset="0"/>
              <a:buChar char="•"/>
            </a:pPr>
            <a:r>
              <a:rPr lang="ru-RU" sz="2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численность </a:t>
            </a:r>
            <a:r>
              <a:rPr lang="ru-RU" sz="2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участников </a:t>
            </a:r>
            <a:r>
              <a:rPr lang="ru-RU" sz="2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проекта.</a:t>
            </a:r>
            <a:endParaRPr lang="ru-RU" sz="2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endParaRPr>
          </a:p>
          <a:p>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p:txBody>
      </p:sp>
    </p:spTree>
    <p:extLst>
      <p:ext uri="{BB962C8B-B14F-4D97-AF65-F5344CB8AC3E}">
        <p14:creationId xmlns:p14="http://schemas.microsoft.com/office/powerpoint/2010/main" val="3920872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s01.services.mya5.ru/DwABAIQAzQVQAc0Eav_D_sM/6j9rqiXmMfas47uMw_aRww/sv/image/ab/47/8b/111579/11/background.png?14290576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Таблица 2"/>
          <p:cNvGraphicFramePr>
            <a:graphicFrameLocks noGrp="1"/>
          </p:cNvGraphicFramePr>
          <p:nvPr>
            <p:extLst>
              <p:ext uri="{D42A27DB-BD31-4B8C-83A1-F6EECF244321}">
                <p14:modId xmlns:p14="http://schemas.microsoft.com/office/powerpoint/2010/main" val="3243254900"/>
              </p:ext>
            </p:extLst>
          </p:nvPr>
        </p:nvGraphicFramePr>
        <p:xfrm>
          <a:off x="0" y="548680"/>
          <a:ext cx="9143999" cy="6171907"/>
        </p:xfrm>
        <a:graphic>
          <a:graphicData uri="http://schemas.openxmlformats.org/drawingml/2006/table">
            <a:tbl>
              <a:tblPr firstRow="1" firstCol="1" bandRow="1">
                <a:tableStyleId>{16D9F66E-5EB9-4882-86FB-DCBF35E3C3E4}</a:tableStyleId>
              </a:tblPr>
              <a:tblGrid>
                <a:gridCol w="656351"/>
                <a:gridCol w="5824032"/>
                <a:gridCol w="2663616"/>
              </a:tblGrid>
              <a:tr h="404812">
                <a:tc>
                  <a:txBody>
                    <a:bodyPr/>
                    <a:lstStyle/>
                    <a:p>
                      <a:pPr algn="just">
                        <a:lnSpc>
                          <a:spcPct val="115000"/>
                        </a:lnSpc>
                        <a:spcAft>
                          <a:spcPts val="0"/>
                        </a:spcAft>
                      </a:pPr>
                      <a:r>
                        <a:rPr lang="ru-RU" sz="1600" spc="15" dirty="0">
                          <a:effectLst/>
                        </a:rPr>
                        <a:t>№ п/п</a:t>
                      </a:r>
                      <a:endParaRPr lang="ru-RU" sz="1200" dirty="0">
                        <a:effectLst/>
                        <a:latin typeface="Monotype Corsiva" pitchFamily="66" charset="0"/>
                        <a:ea typeface="Calibri"/>
                        <a:cs typeface="Times New Roman"/>
                      </a:endParaRPr>
                    </a:p>
                  </a:txBody>
                  <a:tcPr marL="46853" marR="46853" marT="0" marB="0"/>
                </a:tc>
                <a:tc>
                  <a:txBody>
                    <a:bodyPr/>
                    <a:lstStyle/>
                    <a:p>
                      <a:pPr indent="450215" algn="ctr">
                        <a:lnSpc>
                          <a:spcPct val="115000"/>
                        </a:lnSpc>
                        <a:spcAft>
                          <a:spcPts val="0"/>
                        </a:spcAft>
                      </a:pPr>
                      <a:r>
                        <a:rPr lang="ru-RU" sz="1600" spc="15">
                          <a:effectLst/>
                        </a:rPr>
                        <a:t>Мероприятие</a:t>
                      </a:r>
                      <a:endParaRPr lang="ru-RU" sz="1200">
                        <a:effectLst/>
                        <a:latin typeface="Monotype Corsiva" pitchFamily="66" charset="0"/>
                        <a:ea typeface="Calibri"/>
                        <a:cs typeface="Times New Roman"/>
                      </a:endParaRPr>
                    </a:p>
                  </a:txBody>
                  <a:tcPr marL="46853" marR="46853" marT="0" marB="0"/>
                </a:tc>
                <a:tc>
                  <a:txBody>
                    <a:bodyPr/>
                    <a:lstStyle/>
                    <a:p>
                      <a:pPr indent="450215">
                        <a:lnSpc>
                          <a:spcPct val="115000"/>
                        </a:lnSpc>
                        <a:spcAft>
                          <a:spcPts val="0"/>
                        </a:spcAft>
                      </a:pPr>
                      <a:r>
                        <a:rPr lang="ru-RU" sz="1600" spc="15">
                          <a:effectLst/>
                        </a:rPr>
                        <a:t>Сроки</a:t>
                      </a:r>
                      <a:endParaRPr lang="ru-RU" sz="1200">
                        <a:effectLst/>
                        <a:latin typeface="Monotype Corsiva" pitchFamily="66" charset="0"/>
                        <a:ea typeface="Calibri"/>
                        <a:cs typeface="Times New Roman"/>
                      </a:endParaRPr>
                    </a:p>
                  </a:txBody>
                  <a:tcPr marL="46853" marR="46853" marT="0" marB="0"/>
                </a:tc>
              </a:tr>
              <a:tr h="404812">
                <a:tc>
                  <a:txBody>
                    <a:bodyPr/>
                    <a:lstStyle/>
                    <a:p>
                      <a:pPr algn="just">
                        <a:lnSpc>
                          <a:spcPct val="115000"/>
                        </a:lnSpc>
                        <a:spcAft>
                          <a:spcPts val="0"/>
                        </a:spcAft>
                      </a:pPr>
                      <a:r>
                        <a:rPr lang="ru-RU" sz="1600" spc="15">
                          <a:effectLst/>
                        </a:rPr>
                        <a:t>1.</a:t>
                      </a:r>
                      <a:endParaRPr lang="ru-RU" sz="1200">
                        <a:effectLst/>
                        <a:latin typeface="Monotype Corsiva" pitchFamily="66" charset="0"/>
                        <a:ea typeface="Calibri"/>
                        <a:cs typeface="Times New Roman"/>
                      </a:endParaRPr>
                    </a:p>
                  </a:txBody>
                  <a:tcPr marL="46853" marR="46853" marT="0" marB="0"/>
                </a:tc>
                <a:tc>
                  <a:txBody>
                    <a:bodyPr/>
                    <a:lstStyle/>
                    <a:p>
                      <a:pPr>
                        <a:lnSpc>
                          <a:spcPct val="115000"/>
                        </a:lnSpc>
                        <a:spcAft>
                          <a:spcPts val="0"/>
                        </a:spcAft>
                      </a:pPr>
                      <a:r>
                        <a:rPr lang="ru-RU" sz="1600" dirty="0">
                          <a:effectLst/>
                        </a:rPr>
                        <a:t>Разработка и детализация испытаний для участников </a:t>
                      </a:r>
                      <a:r>
                        <a:rPr lang="ru-RU" sz="1600" dirty="0" err="1">
                          <a:effectLst/>
                        </a:rPr>
                        <a:t>квеста</a:t>
                      </a:r>
                      <a:endParaRPr lang="ru-RU" sz="1200" dirty="0">
                        <a:effectLst/>
                        <a:latin typeface="Monotype Corsiva" pitchFamily="66" charset="0"/>
                        <a:ea typeface="Calibri"/>
                        <a:cs typeface="Times New Roman"/>
                      </a:endParaRPr>
                    </a:p>
                  </a:txBody>
                  <a:tcPr marL="46853" marR="46853" marT="0" marB="0"/>
                </a:tc>
                <a:tc>
                  <a:txBody>
                    <a:bodyPr/>
                    <a:lstStyle/>
                    <a:p>
                      <a:pPr algn="ctr">
                        <a:lnSpc>
                          <a:spcPct val="115000"/>
                        </a:lnSpc>
                        <a:spcAft>
                          <a:spcPts val="0"/>
                        </a:spcAft>
                      </a:pPr>
                      <a:r>
                        <a:rPr lang="ru-RU" sz="1600" spc="15">
                          <a:effectLst/>
                        </a:rPr>
                        <a:t>Май – июнь</a:t>
                      </a:r>
                      <a:endParaRPr lang="ru-RU" sz="1200">
                        <a:effectLst/>
                        <a:latin typeface="Monotype Corsiva" pitchFamily="66" charset="0"/>
                        <a:ea typeface="Calibri"/>
                        <a:cs typeface="Times New Roman"/>
                      </a:endParaRPr>
                    </a:p>
                  </a:txBody>
                  <a:tcPr marL="46853" marR="46853" marT="0" marB="0"/>
                </a:tc>
              </a:tr>
              <a:tr h="404812">
                <a:tc>
                  <a:txBody>
                    <a:bodyPr/>
                    <a:lstStyle/>
                    <a:p>
                      <a:pPr algn="just">
                        <a:lnSpc>
                          <a:spcPct val="115000"/>
                        </a:lnSpc>
                        <a:spcAft>
                          <a:spcPts val="0"/>
                        </a:spcAft>
                      </a:pPr>
                      <a:r>
                        <a:rPr lang="ru-RU" sz="1600" spc="15">
                          <a:effectLst/>
                        </a:rPr>
                        <a:t>2.</a:t>
                      </a:r>
                      <a:endParaRPr lang="ru-RU" sz="1200">
                        <a:effectLst/>
                        <a:latin typeface="Monotype Corsiva" pitchFamily="66" charset="0"/>
                        <a:ea typeface="Calibri"/>
                        <a:cs typeface="Times New Roman"/>
                      </a:endParaRPr>
                    </a:p>
                  </a:txBody>
                  <a:tcPr marL="46853" marR="46853" marT="0" marB="0"/>
                </a:tc>
                <a:tc>
                  <a:txBody>
                    <a:bodyPr/>
                    <a:lstStyle/>
                    <a:p>
                      <a:pPr>
                        <a:lnSpc>
                          <a:spcPct val="115000"/>
                        </a:lnSpc>
                        <a:spcAft>
                          <a:spcPts val="0"/>
                        </a:spcAft>
                      </a:pPr>
                      <a:r>
                        <a:rPr lang="ru-RU" sz="1600">
                          <a:effectLst/>
                        </a:rPr>
                        <a:t>Договориться с организаторами о сотрудничестве</a:t>
                      </a:r>
                      <a:endParaRPr lang="ru-RU" sz="1200">
                        <a:effectLst/>
                        <a:latin typeface="Monotype Corsiva" pitchFamily="66" charset="0"/>
                        <a:ea typeface="Calibri"/>
                        <a:cs typeface="Times New Roman"/>
                      </a:endParaRPr>
                    </a:p>
                  </a:txBody>
                  <a:tcPr marL="46853" marR="46853" marT="0" marB="0"/>
                </a:tc>
                <a:tc>
                  <a:txBody>
                    <a:bodyPr/>
                    <a:lstStyle/>
                    <a:p>
                      <a:pPr algn="ctr">
                        <a:lnSpc>
                          <a:spcPct val="115000"/>
                        </a:lnSpc>
                        <a:spcAft>
                          <a:spcPts val="0"/>
                        </a:spcAft>
                      </a:pPr>
                      <a:r>
                        <a:rPr lang="ru-RU" sz="1600" spc="15">
                          <a:effectLst/>
                        </a:rPr>
                        <a:t>Июнь</a:t>
                      </a:r>
                      <a:endParaRPr lang="ru-RU" sz="1200">
                        <a:effectLst/>
                        <a:latin typeface="Monotype Corsiva" pitchFamily="66" charset="0"/>
                        <a:ea typeface="Calibri"/>
                        <a:cs typeface="Times New Roman"/>
                      </a:endParaRPr>
                    </a:p>
                  </a:txBody>
                  <a:tcPr marL="46853" marR="46853" marT="0" marB="0"/>
                </a:tc>
              </a:tr>
              <a:tr h="404812">
                <a:tc>
                  <a:txBody>
                    <a:bodyPr/>
                    <a:lstStyle/>
                    <a:p>
                      <a:pPr algn="just">
                        <a:lnSpc>
                          <a:spcPct val="115000"/>
                        </a:lnSpc>
                        <a:spcAft>
                          <a:spcPts val="0"/>
                        </a:spcAft>
                      </a:pPr>
                      <a:r>
                        <a:rPr lang="ru-RU" sz="1600" spc="15">
                          <a:effectLst/>
                        </a:rPr>
                        <a:t>3.</a:t>
                      </a:r>
                      <a:endParaRPr lang="ru-RU" sz="1200">
                        <a:effectLst/>
                        <a:latin typeface="Monotype Corsiva" pitchFamily="66" charset="0"/>
                        <a:ea typeface="Calibri"/>
                        <a:cs typeface="Times New Roman"/>
                      </a:endParaRPr>
                    </a:p>
                  </a:txBody>
                  <a:tcPr marL="46853" marR="46853" marT="0" marB="0"/>
                </a:tc>
                <a:tc>
                  <a:txBody>
                    <a:bodyPr/>
                    <a:lstStyle/>
                    <a:p>
                      <a:pPr>
                        <a:lnSpc>
                          <a:spcPct val="115000"/>
                        </a:lnSpc>
                        <a:spcAft>
                          <a:spcPts val="0"/>
                        </a:spcAft>
                      </a:pPr>
                      <a:r>
                        <a:rPr lang="ru-RU" sz="1600" dirty="0">
                          <a:effectLst/>
                        </a:rPr>
                        <a:t>Поиск подходящих площадок для проведения </a:t>
                      </a:r>
                      <a:r>
                        <a:rPr lang="ru-RU" sz="1600" dirty="0" err="1">
                          <a:effectLst/>
                        </a:rPr>
                        <a:t>квеста</a:t>
                      </a:r>
                      <a:endParaRPr lang="ru-RU" sz="1200" dirty="0">
                        <a:effectLst/>
                        <a:latin typeface="Monotype Corsiva" pitchFamily="66" charset="0"/>
                        <a:ea typeface="Calibri"/>
                        <a:cs typeface="Times New Roman"/>
                      </a:endParaRPr>
                    </a:p>
                  </a:txBody>
                  <a:tcPr marL="46853" marR="46853" marT="0" marB="0"/>
                </a:tc>
                <a:tc>
                  <a:txBody>
                    <a:bodyPr/>
                    <a:lstStyle/>
                    <a:p>
                      <a:pPr algn="ctr">
                        <a:lnSpc>
                          <a:spcPct val="115000"/>
                        </a:lnSpc>
                        <a:spcAft>
                          <a:spcPts val="0"/>
                        </a:spcAft>
                      </a:pPr>
                      <a:r>
                        <a:rPr lang="ru-RU" sz="1600" spc="15">
                          <a:effectLst/>
                        </a:rPr>
                        <a:t>Июль</a:t>
                      </a:r>
                      <a:endParaRPr lang="ru-RU" sz="1200">
                        <a:effectLst/>
                        <a:latin typeface="Monotype Corsiva" pitchFamily="66" charset="0"/>
                        <a:ea typeface="Calibri"/>
                        <a:cs typeface="Times New Roman"/>
                      </a:endParaRPr>
                    </a:p>
                  </a:txBody>
                  <a:tcPr marL="46853" marR="46853" marT="0" marB="0"/>
                </a:tc>
              </a:tr>
              <a:tr h="607217">
                <a:tc>
                  <a:txBody>
                    <a:bodyPr/>
                    <a:lstStyle/>
                    <a:p>
                      <a:pPr algn="just">
                        <a:lnSpc>
                          <a:spcPct val="115000"/>
                        </a:lnSpc>
                        <a:spcAft>
                          <a:spcPts val="0"/>
                        </a:spcAft>
                      </a:pPr>
                      <a:r>
                        <a:rPr lang="ru-RU" sz="1600" spc="15">
                          <a:effectLst/>
                        </a:rPr>
                        <a:t>4.</a:t>
                      </a:r>
                      <a:endParaRPr lang="ru-RU" sz="1200">
                        <a:effectLst/>
                        <a:latin typeface="Monotype Corsiva" pitchFamily="66" charset="0"/>
                        <a:ea typeface="Calibri"/>
                        <a:cs typeface="Times New Roman"/>
                      </a:endParaRPr>
                    </a:p>
                  </a:txBody>
                  <a:tcPr marL="46853" marR="46853" marT="0" marB="0"/>
                </a:tc>
                <a:tc>
                  <a:txBody>
                    <a:bodyPr/>
                    <a:lstStyle/>
                    <a:p>
                      <a:pPr>
                        <a:lnSpc>
                          <a:spcPct val="115000"/>
                        </a:lnSpc>
                        <a:spcAft>
                          <a:spcPts val="0"/>
                        </a:spcAft>
                      </a:pPr>
                      <a:r>
                        <a:rPr lang="ru-RU" sz="1600">
                          <a:effectLst/>
                        </a:rPr>
                        <a:t>Создание групп в социальных сетях для освещения работы по проведению квеста/ реклама </a:t>
                      </a:r>
                      <a:endParaRPr lang="ru-RU" sz="1200">
                        <a:effectLst/>
                        <a:latin typeface="Monotype Corsiva" pitchFamily="66" charset="0"/>
                        <a:ea typeface="Calibri"/>
                        <a:cs typeface="Times New Roman"/>
                      </a:endParaRPr>
                    </a:p>
                  </a:txBody>
                  <a:tcPr marL="46853" marR="46853" marT="0" marB="0"/>
                </a:tc>
                <a:tc>
                  <a:txBody>
                    <a:bodyPr/>
                    <a:lstStyle/>
                    <a:p>
                      <a:pPr algn="ctr">
                        <a:lnSpc>
                          <a:spcPct val="115000"/>
                        </a:lnSpc>
                        <a:spcAft>
                          <a:spcPts val="0"/>
                        </a:spcAft>
                      </a:pPr>
                      <a:r>
                        <a:rPr lang="ru-RU" sz="1600" spc="15">
                          <a:effectLst/>
                        </a:rPr>
                        <a:t>Июль – август</a:t>
                      </a:r>
                      <a:endParaRPr lang="ru-RU" sz="1200">
                        <a:effectLst/>
                        <a:latin typeface="Monotype Corsiva" pitchFamily="66" charset="0"/>
                        <a:ea typeface="Calibri"/>
                        <a:cs typeface="Times New Roman"/>
                      </a:endParaRPr>
                    </a:p>
                  </a:txBody>
                  <a:tcPr marL="46853" marR="46853" marT="0" marB="0"/>
                </a:tc>
              </a:tr>
              <a:tr h="607217">
                <a:tc>
                  <a:txBody>
                    <a:bodyPr/>
                    <a:lstStyle/>
                    <a:p>
                      <a:pPr algn="just">
                        <a:lnSpc>
                          <a:spcPct val="115000"/>
                        </a:lnSpc>
                        <a:spcAft>
                          <a:spcPts val="0"/>
                        </a:spcAft>
                      </a:pPr>
                      <a:r>
                        <a:rPr lang="ru-RU" sz="1600" spc="15">
                          <a:effectLst/>
                        </a:rPr>
                        <a:t>5.</a:t>
                      </a:r>
                      <a:endParaRPr lang="ru-RU" sz="1200">
                        <a:effectLst/>
                        <a:latin typeface="Monotype Corsiva" pitchFamily="66" charset="0"/>
                        <a:ea typeface="Calibri"/>
                        <a:cs typeface="Times New Roman"/>
                      </a:endParaRPr>
                    </a:p>
                  </a:txBody>
                  <a:tcPr marL="46853" marR="46853" marT="0" marB="0"/>
                </a:tc>
                <a:tc>
                  <a:txBody>
                    <a:bodyPr/>
                    <a:lstStyle/>
                    <a:p>
                      <a:pPr>
                        <a:lnSpc>
                          <a:spcPct val="115000"/>
                        </a:lnSpc>
                        <a:spcAft>
                          <a:spcPts val="0"/>
                        </a:spcAft>
                      </a:pPr>
                      <a:r>
                        <a:rPr lang="ru-RU" sz="1600">
                          <a:effectLst/>
                        </a:rPr>
                        <a:t>Создание групп в социальных сетях для освещения работы по проведению квеста/ реклама </a:t>
                      </a:r>
                      <a:endParaRPr lang="ru-RU" sz="1200">
                        <a:effectLst/>
                        <a:latin typeface="Monotype Corsiva" pitchFamily="66" charset="0"/>
                        <a:ea typeface="Calibri"/>
                        <a:cs typeface="Times New Roman"/>
                      </a:endParaRPr>
                    </a:p>
                  </a:txBody>
                  <a:tcPr marL="46853" marR="46853" marT="0" marB="0"/>
                </a:tc>
                <a:tc>
                  <a:txBody>
                    <a:bodyPr/>
                    <a:lstStyle/>
                    <a:p>
                      <a:pPr algn="ctr">
                        <a:lnSpc>
                          <a:spcPct val="115000"/>
                        </a:lnSpc>
                        <a:spcAft>
                          <a:spcPts val="0"/>
                        </a:spcAft>
                      </a:pPr>
                      <a:r>
                        <a:rPr lang="ru-RU" sz="1600" spc="15">
                          <a:effectLst/>
                        </a:rPr>
                        <a:t>Июль – август</a:t>
                      </a:r>
                      <a:endParaRPr lang="ru-RU" sz="1200">
                        <a:effectLst/>
                        <a:latin typeface="Monotype Corsiva" pitchFamily="66" charset="0"/>
                        <a:ea typeface="Calibri"/>
                        <a:cs typeface="Times New Roman"/>
                      </a:endParaRPr>
                    </a:p>
                  </a:txBody>
                  <a:tcPr marL="46853" marR="46853" marT="0" marB="0"/>
                </a:tc>
              </a:tr>
              <a:tr h="404812">
                <a:tc>
                  <a:txBody>
                    <a:bodyPr/>
                    <a:lstStyle/>
                    <a:p>
                      <a:pPr algn="just">
                        <a:lnSpc>
                          <a:spcPct val="115000"/>
                        </a:lnSpc>
                        <a:spcAft>
                          <a:spcPts val="0"/>
                        </a:spcAft>
                      </a:pPr>
                      <a:r>
                        <a:rPr lang="ru-RU" sz="1600" spc="15">
                          <a:effectLst/>
                        </a:rPr>
                        <a:t>6.</a:t>
                      </a:r>
                      <a:endParaRPr lang="ru-RU" sz="1200">
                        <a:effectLst/>
                        <a:latin typeface="Monotype Corsiva" pitchFamily="66" charset="0"/>
                        <a:ea typeface="Calibri"/>
                        <a:cs typeface="Times New Roman"/>
                      </a:endParaRPr>
                    </a:p>
                  </a:txBody>
                  <a:tcPr marL="46853" marR="46853" marT="0" marB="0"/>
                </a:tc>
                <a:tc>
                  <a:txBody>
                    <a:bodyPr/>
                    <a:lstStyle/>
                    <a:p>
                      <a:pPr>
                        <a:lnSpc>
                          <a:spcPct val="115000"/>
                        </a:lnSpc>
                        <a:spcAft>
                          <a:spcPts val="0"/>
                        </a:spcAft>
                      </a:pPr>
                      <a:r>
                        <a:rPr lang="ru-RU" sz="1600">
                          <a:effectLst/>
                        </a:rPr>
                        <a:t>Определение команды волонтеров для помощи проведения данного мероприятия</a:t>
                      </a:r>
                      <a:endParaRPr lang="ru-RU" sz="1200">
                        <a:effectLst/>
                        <a:latin typeface="Monotype Corsiva" pitchFamily="66" charset="0"/>
                        <a:ea typeface="Calibri"/>
                        <a:cs typeface="Times New Roman"/>
                      </a:endParaRPr>
                    </a:p>
                  </a:txBody>
                  <a:tcPr marL="46853" marR="46853" marT="0" marB="0"/>
                </a:tc>
                <a:tc>
                  <a:txBody>
                    <a:bodyPr/>
                    <a:lstStyle/>
                    <a:p>
                      <a:pPr algn="ctr">
                        <a:lnSpc>
                          <a:spcPct val="115000"/>
                        </a:lnSpc>
                        <a:spcAft>
                          <a:spcPts val="0"/>
                        </a:spcAft>
                      </a:pPr>
                      <a:r>
                        <a:rPr lang="ru-RU" sz="1600" spc="15">
                          <a:effectLst/>
                        </a:rPr>
                        <a:t>Июль – август</a:t>
                      </a:r>
                      <a:endParaRPr lang="ru-RU" sz="1200">
                        <a:effectLst/>
                        <a:latin typeface="Monotype Corsiva" pitchFamily="66" charset="0"/>
                        <a:ea typeface="Calibri"/>
                        <a:cs typeface="Times New Roman"/>
                      </a:endParaRPr>
                    </a:p>
                  </a:txBody>
                  <a:tcPr marL="46853" marR="46853" marT="0" marB="0"/>
                </a:tc>
              </a:tr>
              <a:tr h="607217">
                <a:tc>
                  <a:txBody>
                    <a:bodyPr/>
                    <a:lstStyle/>
                    <a:p>
                      <a:pPr algn="just">
                        <a:lnSpc>
                          <a:spcPct val="115000"/>
                        </a:lnSpc>
                        <a:spcAft>
                          <a:spcPts val="0"/>
                        </a:spcAft>
                      </a:pPr>
                      <a:r>
                        <a:rPr lang="ru-RU" sz="1600" spc="15">
                          <a:effectLst/>
                        </a:rPr>
                        <a:t>7.</a:t>
                      </a:r>
                      <a:endParaRPr lang="ru-RU" sz="1200">
                        <a:effectLst/>
                        <a:latin typeface="Monotype Corsiva" pitchFamily="66" charset="0"/>
                        <a:ea typeface="Calibri"/>
                        <a:cs typeface="Times New Roman"/>
                      </a:endParaRPr>
                    </a:p>
                  </a:txBody>
                  <a:tcPr marL="46853" marR="46853" marT="0" marB="0"/>
                </a:tc>
                <a:tc>
                  <a:txBody>
                    <a:bodyPr/>
                    <a:lstStyle/>
                    <a:p>
                      <a:pPr>
                        <a:lnSpc>
                          <a:spcPct val="115000"/>
                        </a:lnSpc>
                        <a:spcAft>
                          <a:spcPts val="0"/>
                        </a:spcAft>
                      </a:pPr>
                      <a:r>
                        <a:rPr lang="ru-RU" sz="1600">
                          <a:effectLst/>
                        </a:rPr>
                        <a:t>Обучить необходимым навыкам, объяснить какую цель должны играть они на данный момент </a:t>
                      </a:r>
                      <a:endParaRPr lang="ru-RU" sz="1200">
                        <a:effectLst/>
                        <a:latin typeface="Monotype Corsiva" pitchFamily="66" charset="0"/>
                        <a:ea typeface="Calibri"/>
                        <a:cs typeface="Times New Roman"/>
                      </a:endParaRPr>
                    </a:p>
                  </a:txBody>
                  <a:tcPr marL="46853" marR="46853" marT="0" marB="0"/>
                </a:tc>
                <a:tc>
                  <a:txBody>
                    <a:bodyPr/>
                    <a:lstStyle/>
                    <a:p>
                      <a:pPr algn="ctr">
                        <a:lnSpc>
                          <a:spcPct val="115000"/>
                        </a:lnSpc>
                        <a:spcAft>
                          <a:spcPts val="0"/>
                        </a:spcAft>
                      </a:pPr>
                      <a:r>
                        <a:rPr lang="ru-RU" sz="1600" spc="15">
                          <a:effectLst/>
                        </a:rPr>
                        <a:t>Июль – август</a:t>
                      </a:r>
                      <a:endParaRPr lang="ru-RU" sz="1200">
                        <a:effectLst/>
                        <a:latin typeface="Monotype Corsiva" pitchFamily="66" charset="0"/>
                        <a:ea typeface="Calibri"/>
                        <a:cs typeface="Times New Roman"/>
                      </a:endParaRPr>
                    </a:p>
                  </a:txBody>
                  <a:tcPr marL="46853" marR="46853" marT="0" marB="0"/>
                </a:tc>
              </a:tr>
              <a:tr h="404812">
                <a:tc>
                  <a:txBody>
                    <a:bodyPr/>
                    <a:lstStyle/>
                    <a:p>
                      <a:pPr algn="just">
                        <a:lnSpc>
                          <a:spcPct val="115000"/>
                        </a:lnSpc>
                        <a:spcAft>
                          <a:spcPts val="0"/>
                        </a:spcAft>
                      </a:pPr>
                      <a:r>
                        <a:rPr lang="ru-RU" sz="1600" spc="15">
                          <a:effectLst/>
                        </a:rPr>
                        <a:t>8.</a:t>
                      </a:r>
                      <a:endParaRPr lang="ru-RU" sz="1200">
                        <a:effectLst/>
                        <a:latin typeface="Monotype Corsiva" pitchFamily="66" charset="0"/>
                        <a:ea typeface="Calibri"/>
                        <a:cs typeface="Times New Roman"/>
                      </a:endParaRPr>
                    </a:p>
                  </a:txBody>
                  <a:tcPr marL="46853" marR="46853" marT="0" marB="0"/>
                </a:tc>
                <a:tc>
                  <a:txBody>
                    <a:bodyPr/>
                    <a:lstStyle/>
                    <a:p>
                      <a:pPr>
                        <a:lnSpc>
                          <a:spcPct val="115000"/>
                        </a:lnSpc>
                        <a:spcAft>
                          <a:spcPts val="0"/>
                        </a:spcAft>
                      </a:pPr>
                      <a:r>
                        <a:rPr lang="ru-RU" sz="1600">
                          <a:effectLst/>
                        </a:rPr>
                        <a:t>Создание определенных правил для участников квеста</a:t>
                      </a:r>
                      <a:endParaRPr lang="ru-RU" sz="1200">
                        <a:effectLst/>
                        <a:latin typeface="Monotype Corsiva" pitchFamily="66" charset="0"/>
                        <a:ea typeface="Calibri"/>
                        <a:cs typeface="Times New Roman"/>
                      </a:endParaRPr>
                    </a:p>
                  </a:txBody>
                  <a:tcPr marL="46853" marR="46853" marT="0" marB="0"/>
                </a:tc>
                <a:tc>
                  <a:txBody>
                    <a:bodyPr/>
                    <a:lstStyle/>
                    <a:p>
                      <a:pPr algn="ctr">
                        <a:lnSpc>
                          <a:spcPct val="115000"/>
                        </a:lnSpc>
                        <a:spcAft>
                          <a:spcPts val="0"/>
                        </a:spcAft>
                      </a:pPr>
                      <a:r>
                        <a:rPr lang="ru-RU" sz="1600" spc="15">
                          <a:effectLst/>
                        </a:rPr>
                        <a:t>Июль – август</a:t>
                      </a:r>
                      <a:endParaRPr lang="ru-RU" sz="1200">
                        <a:effectLst/>
                        <a:latin typeface="Monotype Corsiva" pitchFamily="66" charset="0"/>
                        <a:ea typeface="Calibri"/>
                        <a:cs typeface="Times New Roman"/>
                      </a:endParaRPr>
                    </a:p>
                  </a:txBody>
                  <a:tcPr marL="46853" marR="46853" marT="0" marB="0"/>
                </a:tc>
              </a:tr>
              <a:tr h="211621">
                <a:tc>
                  <a:txBody>
                    <a:bodyPr/>
                    <a:lstStyle/>
                    <a:p>
                      <a:pPr algn="just">
                        <a:lnSpc>
                          <a:spcPct val="115000"/>
                        </a:lnSpc>
                        <a:spcAft>
                          <a:spcPts val="0"/>
                        </a:spcAft>
                      </a:pPr>
                      <a:r>
                        <a:rPr lang="ru-RU" sz="1600" spc="15">
                          <a:effectLst/>
                        </a:rPr>
                        <a:t>9.</a:t>
                      </a:r>
                      <a:endParaRPr lang="ru-RU" sz="1200">
                        <a:effectLst/>
                        <a:latin typeface="Monotype Corsiva" pitchFamily="66" charset="0"/>
                        <a:ea typeface="Calibri"/>
                        <a:cs typeface="Times New Roman"/>
                      </a:endParaRPr>
                    </a:p>
                  </a:txBody>
                  <a:tcPr marL="46853" marR="46853" marT="0" marB="0"/>
                </a:tc>
                <a:tc>
                  <a:txBody>
                    <a:bodyPr/>
                    <a:lstStyle/>
                    <a:p>
                      <a:pPr>
                        <a:lnSpc>
                          <a:spcPct val="115000"/>
                        </a:lnSpc>
                        <a:spcAft>
                          <a:spcPts val="0"/>
                        </a:spcAft>
                      </a:pPr>
                      <a:r>
                        <a:rPr lang="ru-RU" sz="1600">
                          <a:effectLst/>
                        </a:rPr>
                        <a:t>Информирование предполагаемых участников</a:t>
                      </a:r>
                      <a:endParaRPr lang="ru-RU" sz="1200">
                        <a:effectLst/>
                        <a:latin typeface="Monotype Corsiva" pitchFamily="66" charset="0"/>
                        <a:ea typeface="Calibri"/>
                        <a:cs typeface="Times New Roman"/>
                      </a:endParaRPr>
                    </a:p>
                  </a:txBody>
                  <a:tcPr marL="46853" marR="46853" marT="0" marB="0"/>
                </a:tc>
                <a:tc>
                  <a:txBody>
                    <a:bodyPr/>
                    <a:lstStyle/>
                    <a:p>
                      <a:pPr algn="ctr">
                        <a:lnSpc>
                          <a:spcPct val="115000"/>
                        </a:lnSpc>
                        <a:spcAft>
                          <a:spcPts val="0"/>
                        </a:spcAft>
                      </a:pPr>
                      <a:r>
                        <a:rPr lang="ru-RU" sz="1600" spc="15">
                          <a:effectLst/>
                        </a:rPr>
                        <a:t>Июль – август</a:t>
                      </a:r>
                      <a:endParaRPr lang="ru-RU" sz="1200">
                        <a:effectLst/>
                        <a:latin typeface="Monotype Corsiva" pitchFamily="66" charset="0"/>
                        <a:ea typeface="Calibri"/>
                        <a:cs typeface="Times New Roman"/>
                      </a:endParaRPr>
                    </a:p>
                  </a:txBody>
                  <a:tcPr marL="46853" marR="46853" marT="0" marB="0"/>
                </a:tc>
              </a:tr>
              <a:tr h="211621">
                <a:tc>
                  <a:txBody>
                    <a:bodyPr/>
                    <a:lstStyle/>
                    <a:p>
                      <a:pPr algn="just">
                        <a:lnSpc>
                          <a:spcPct val="115000"/>
                        </a:lnSpc>
                        <a:spcAft>
                          <a:spcPts val="0"/>
                        </a:spcAft>
                      </a:pPr>
                      <a:r>
                        <a:rPr lang="ru-RU" sz="1600" spc="15">
                          <a:effectLst/>
                        </a:rPr>
                        <a:t>10.</a:t>
                      </a:r>
                      <a:endParaRPr lang="ru-RU" sz="1200">
                        <a:effectLst/>
                        <a:latin typeface="Monotype Corsiva" pitchFamily="66" charset="0"/>
                        <a:ea typeface="Calibri"/>
                        <a:cs typeface="Times New Roman"/>
                      </a:endParaRPr>
                    </a:p>
                  </a:txBody>
                  <a:tcPr marL="46853" marR="46853" marT="0" marB="0"/>
                </a:tc>
                <a:tc>
                  <a:txBody>
                    <a:bodyPr/>
                    <a:lstStyle/>
                    <a:p>
                      <a:pPr>
                        <a:lnSpc>
                          <a:spcPct val="115000"/>
                        </a:lnSpc>
                        <a:spcAft>
                          <a:spcPts val="0"/>
                        </a:spcAft>
                      </a:pPr>
                      <a:r>
                        <a:rPr lang="ru-RU" sz="1600">
                          <a:effectLst/>
                        </a:rPr>
                        <a:t>Определение списка команд</a:t>
                      </a:r>
                      <a:endParaRPr lang="ru-RU" sz="1200">
                        <a:effectLst/>
                        <a:latin typeface="Monotype Corsiva" pitchFamily="66" charset="0"/>
                        <a:ea typeface="Calibri"/>
                        <a:cs typeface="Times New Roman"/>
                      </a:endParaRPr>
                    </a:p>
                  </a:txBody>
                  <a:tcPr marL="46853" marR="46853" marT="0" marB="0"/>
                </a:tc>
                <a:tc>
                  <a:txBody>
                    <a:bodyPr/>
                    <a:lstStyle/>
                    <a:p>
                      <a:pPr algn="ctr">
                        <a:lnSpc>
                          <a:spcPct val="115000"/>
                        </a:lnSpc>
                        <a:spcAft>
                          <a:spcPts val="0"/>
                        </a:spcAft>
                      </a:pPr>
                      <a:r>
                        <a:rPr lang="ru-RU" sz="1600" spc="15">
                          <a:effectLst/>
                        </a:rPr>
                        <a:t>Июль – август</a:t>
                      </a:r>
                      <a:endParaRPr lang="ru-RU" sz="1200">
                        <a:effectLst/>
                        <a:latin typeface="Monotype Corsiva" pitchFamily="66" charset="0"/>
                        <a:ea typeface="Calibri"/>
                        <a:cs typeface="Times New Roman"/>
                      </a:endParaRPr>
                    </a:p>
                  </a:txBody>
                  <a:tcPr marL="46853" marR="46853" marT="0" marB="0"/>
                </a:tc>
              </a:tr>
              <a:tr h="211621">
                <a:tc>
                  <a:txBody>
                    <a:bodyPr/>
                    <a:lstStyle/>
                    <a:p>
                      <a:pPr algn="just">
                        <a:lnSpc>
                          <a:spcPct val="115000"/>
                        </a:lnSpc>
                        <a:spcAft>
                          <a:spcPts val="0"/>
                        </a:spcAft>
                      </a:pPr>
                      <a:r>
                        <a:rPr lang="ru-RU" sz="1600" spc="15">
                          <a:effectLst/>
                        </a:rPr>
                        <a:t>11.</a:t>
                      </a:r>
                      <a:endParaRPr lang="ru-RU" sz="1200">
                        <a:effectLst/>
                        <a:latin typeface="Monotype Corsiva" pitchFamily="66" charset="0"/>
                        <a:ea typeface="Calibri"/>
                        <a:cs typeface="Times New Roman"/>
                      </a:endParaRPr>
                    </a:p>
                  </a:txBody>
                  <a:tcPr marL="46853" marR="46853" marT="0" marB="0"/>
                </a:tc>
                <a:tc>
                  <a:txBody>
                    <a:bodyPr/>
                    <a:lstStyle/>
                    <a:p>
                      <a:pPr>
                        <a:lnSpc>
                          <a:spcPct val="115000"/>
                        </a:lnSpc>
                        <a:spcAft>
                          <a:spcPts val="0"/>
                        </a:spcAft>
                      </a:pPr>
                      <a:r>
                        <a:rPr lang="ru-RU" sz="1600">
                          <a:effectLst/>
                        </a:rPr>
                        <a:t>Проведение квеста (Интерактивных игр)</a:t>
                      </a:r>
                      <a:endParaRPr lang="ru-RU" sz="1200">
                        <a:effectLst/>
                        <a:latin typeface="Monotype Corsiva" pitchFamily="66" charset="0"/>
                        <a:ea typeface="Calibri"/>
                        <a:cs typeface="Times New Roman"/>
                      </a:endParaRPr>
                    </a:p>
                  </a:txBody>
                  <a:tcPr marL="46853" marR="46853" marT="0" marB="0"/>
                </a:tc>
                <a:tc>
                  <a:txBody>
                    <a:bodyPr/>
                    <a:lstStyle/>
                    <a:p>
                      <a:pPr algn="ctr">
                        <a:lnSpc>
                          <a:spcPct val="115000"/>
                        </a:lnSpc>
                        <a:spcAft>
                          <a:spcPts val="0"/>
                        </a:spcAft>
                      </a:pPr>
                      <a:r>
                        <a:rPr lang="ru-RU" sz="1600" spc="15">
                          <a:effectLst/>
                        </a:rPr>
                        <a:t>Июль – август</a:t>
                      </a:r>
                      <a:endParaRPr lang="ru-RU" sz="1200">
                        <a:effectLst/>
                        <a:latin typeface="Monotype Corsiva" pitchFamily="66" charset="0"/>
                        <a:ea typeface="Calibri"/>
                        <a:cs typeface="Times New Roman"/>
                      </a:endParaRPr>
                    </a:p>
                  </a:txBody>
                  <a:tcPr marL="46853" marR="46853" marT="0" marB="0"/>
                </a:tc>
              </a:tr>
              <a:tr h="211621">
                <a:tc>
                  <a:txBody>
                    <a:bodyPr/>
                    <a:lstStyle/>
                    <a:p>
                      <a:pPr algn="just">
                        <a:lnSpc>
                          <a:spcPct val="115000"/>
                        </a:lnSpc>
                        <a:spcAft>
                          <a:spcPts val="0"/>
                        </a:spcAft>
                      </a:pPr>
                      <a:r>
                        <a:rPr lang="ru-RU" sz="1600" spc="15">
                          <a:effectLst/>
                        </a:rPr>
                        <a:t>12.</a:t>
                      </a:r>
                      <a:endParaRPr lang="ru-RU" sz="1200">
                        <a:effectLst/>
                        <a:latin typeface="Monotype Corsiva" pitchFamily="66" charset="0"/>
                        <a:ea typeface="Calibri"/>
                        <a:cs typeface="Times New Roman"/>
                      </a:endParaRPr>
                    </a:p>
                  </a:txBody>
                  <a:tcPr marL="46853" marR="46853" marT="0" marB="0"/>
                </a:tc>
                <a:tc>
                  <a:txBody>
                    <a:bodyPr/>
                    <a:lstStyle/>
                    <a:p>
                      <a:pPr>
                        <a:lnSpc>
                          <a:spcPct val="115000"/>
                        </a:lnSpc>
                        <a:spcAft>
                          <a:spcPts val="0"/>
                        </a:spcAft>
                      </a:pPr>
                      <a:r>
                        <a:rPr lang="ru-RU" sz="1600">
                          <a:effectLst/>
                        </a:rPr>
                        <a:t>Интервью участников для СМИ</a:t>
                      </a:r>
                      <a:endParaRPr lang="ru-RU" sz="1200">
                        <a:effectLst/>
                        <a:latin typeface="Monotype Corsiva" pitchFamily="66" charset="0"/>
                        <a:ea typeface="Calibri"/>
                        <a:cs typeface="Times New Roman"/>
                      </a:endParaRPr>
                    </a:p>
                  </a:txBody>
                  <a:tcPr marL="46853" marR="46853" marT="0" marB="0"/>
                </a:tc>
                <a:tc>
                  <a:txBody>
                    <a:bodyPr/>
                    <a:lstStyle/>
                    <a:p>
                      <a:pPr algn="ctr">
                        <a:lnSpc>
                          <a:spcPct val="115000"/>
                        </a:lnSpc>
                        <a:spcAft>
                          <a:spcPts val="0"/>
                        </a:spcAft>
                      </a:pPr>
                      <a:r>
                        <a:rPr lang="ru-RU" sz="1600" spc="15">
                          <a:effectLst/>
                        </a:rPr>
                        <a:t>Июль – август</a:t>
                      </a:r>
                      <a:endParaRPr lang="ru-RU" sz="1200">
                        <a:effectLst/>
                        <a:latin typeface="Monotype Corsiva" pitchFamily="66" charset="0"/>
                        <a:ea typeface="Calibri"/>
                        <a:cs typeface="Times New Roman"/>
                      </a:endParaRPr>
                    </a:p>
                  </a:txBody>
                  <a:tcPr marL="46853" marR="46853" marT="0" marB="0"/>
                </a:tc>
              </a:tr>
              <a:tr h="211621">
                <a:tc>
                  <a:txBody>
                    <a:bodyPr/>
                    <a:lstStyle/>
                    <a:p>
                      <a:pPr algn="just">
                        <a:lnSpc>
                          <a:spcPct val="115000"/>
                        </a:lnSpc>
                        <a:spcAft>
                          <a:spcPts val="0"/>
                        </a:spcAft>
                      </a:pPr>
                      <a:r>
                        <a:rPr lang="ru-RU" sz="1600" spc="15">
                          <a:effectLst/>
                        </a:rPr>
                        <a:t>13.</a:t>
                      </a:r>
                      <a:endParaRPr lang="ru-RU" sz="1200">
                        <a:effectLst/>
                        <a:latin typeface="Monotype Corsiva" pitchFamily="66" charset="0"/>
                        <a:ea typeface="Calibri"/>
                        <a:cs typeface="Times New Roman"/>
                      </a:endParaRPr>
                    </a:p>
                  </a:txBody>
                  <a:tcPr marL="46853" marR="46853" marT="0" marB="0"/>
                </a:tc>
                <a:tc>
                  <a:txBody>
                    <a:bodyPr/>
                    <a:lstStyle/>
                    <a:p>
                      <a:pPr algn="just">
                        <a:lnSpc>
                          <a:spcPct val="115000"/>
                        </a:lnSpc>
                        <a:spcAft>
                          <a:spcPts val="0"/>
                        </a:spcAft>
                      </a:pPr>
                      <a:r>
                        <a:rPr lang="ru-RU" sz="1600" spc="15">
                          <a:effectLst/>
                        </a:rPr>
                        <a:t>Освещение мероприятий в СМИ</a:t>
                      </a:r>
                      <a:endParaRPr lang="ru-RU" sz="1200">
                        <a:effectLst/>
                        <a:latin typeface="Monotype Corsiva" pitchFamily="66" charset="0"/>
                        <a:ea typeface="Calibri"/>
                        <a:cs typeface="Times New Roman"/>
                      </a:endParaRPr>
                    </a:p>
                  </a:txBody>
                  <a:tcPr marL="46853" marR="46853" marT="0" marB="0"/>
                </a:tc>
                <a:tc>
                  <a:txBody>
                    <a:bodyPr/>
                    <a:lstStyle/>
                    <a:p>
                      <a:pPr algn="ctr">
                        <a:lnSpc>
                          <a:spcPct val="115000"/>
                        </a:lnSpc>
                        <a:spcAft>
                          <a:spcPts val="0"/>
                        </a:spcAft>
                      </a:pPr>
                      <a:r>
                        <a:rPr lang="ru-RU" sz="1600" spc="15" dirty="0">
                          <a:effectLst/>
                        </a:rPr>
                        <a:t>В течении проекта</a:t>
                      </a:r>
                      <a:endParaRPr lang="ru-RU" sz="1200" dirty="0">
                        <a:effectLst/>
                        <a:latin typeface="Monotype Corsiva" pitchFamily="66" charset="0"/>
                        <a:ea typeface="Calibri"/>
                        <a:cs typeface="Times New Roman"/>
                      </a:endParaRPr>
                    </a:p>
                  </a:txBody>
                  <a:tcPr marL="46853" marR="46853" marT="0" marB="0"/>
                </a:tc>
              </a:tr>
              <a:tr h="211621">
                <a:tc>
                  <a:txBody>
                    <a:bodyPr/>
                    <a:lstStyle/>
                    <a:p>
                      <a:pPr algn="just">
                        <a:lnSpc>
                          <a:spcPct val="115000"/>
                        </a:lnSpc>
                        <a:spcAft>
                          <a:spcPts val="0"/>
                        </a:spcAft>
                      </a:pPr>
                      <a:r>
                        <a:rPr lang="ru-RU" sz="1600" spc="15">
                          <a:effectLst/>
                        </a:rPr>
                        <a:t>14.</a:t>
                      </a:r>
                      <a:endParaRPr lang="ru-RU" sz="1200">
                        <a:effectLst/>
                        <a:latin typeface="Monotype Corsiva" pitchFamily="66" charset="0"/>
                        <a:ea typeface="Calibri"/>
                        <a:cs typeface="Times New Roman"/>
                      </a:endParaRPr>
                    </a:p>
                  </a:txBody>
                  <a:tcPr marL="46853" marR="46853" marT="0" marB="0"/>
                </a:tc>
                <a:tc>
                  <a:txBody>
                    <a:bodyPr/>
                    <a:lstStyle/>
                    <a:p>
                      <a:pPr algn="just">
                        <a:lnSpc>
                          <a:spcPct val="115000"/>
                        </a:lnSpc>
                        <a:spcAft>
                          <a:spcPts val="0"/>
                        </a:spcAft>
                      </a:pPr>
                      <a:r>
                        <a:rPr lang="ru-RU" sz="1600" spc="15">
                          <a:effectLst/>
                        </a:rPr>
                        <a:t>Мониторинг хода реализации проекта</a:t>
                      </a:r>
                      <a:endParaRPr lang="ru-RU" sz="1200">
                        <a:effectLst/>
                        <a:latin typeface="Monotype Corsiva" pitchFamily="66" charset="0"/>
                        <a:ea typeface="Calibri"/>
                        <a:cs typeface="Times New Roman"/>
                      </a:endParaRPr>
                    </a:p>
                  </a:txBody>
                  <a:tcPr marL="46853" marR="46853" marT="0" marB="0"/>
                </a:tc>
                <a:tc>
                  <a:txBody>
                    <a:bodyPr/>
                    <a:lstStyle/>
                    <a:p>
                      <a:pPr algn="ctr">
                        <a:lnSpc>
                          <a:spcPct val="115000"/>
                        </a:lnSpc>
                        <a:spcAft>
                          <a:spcPts val="0"/>
                        </a:spcAft>
                      </a:pPr>
                      <a:r>
                        <a:rPr lang="ru-RU" sz="1600" spc="15" dirty="0">
                          <a:effectLst/>
                        </a:rPr>
                        <a:t>В течении проекта</a:t>
                      </a:r>
                      <a:endParaRPr lang="ru-RU" sz="1200" dirty="0">
                        <a:effectLst/>
                        <a:latin typeface="Monotype Corsiva" pitchFamily="66" charset="0"/>
                        <a:ea typeface="Calibri"/>
                        <a:cs typeface="Times New Roman"/>
                      </a:endParaRPr>
                    </a:p>
                  </a:txBody>
                  <a:tcPr marL="46853" marR="46853" marT="0" marB="0"/>
                </a:tc>
              </a:tr>
            </a:tbl>
          </a:graphicData>
        </a:graphic>
      </p:graphicFrame>
      <p:sp>
        <p:nvSpPr>
          <p:cNvPr id="4" name="Rectangle 1"/>
          <p:cNvSpPr>
            <a:spLocks noChangeArrowheads="1"/>
          </p:cNvSpPr>
          <p:nvPr/>
        </p:nvSpPr>
        <p:spPr bwMode="auto">
          <a:xfrm>
            <a:off x="2704265" y="-75200"/>
            <a:ext cx="3749744"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algn="ctr" defTabSz="914400" rtl="0" eaLnBrk="1" fontAlgn="base" latinLnBrk="0" hangingPunct="1">
              <a:lnSpc>
                <a:spcPct val="100000"/>
              </a:lnSpc>
              <a:spcBef>
                <a:spcPct val="0"/>
              </a:spcBef>
              <a:spcAft>
                <a:spcPct val="0"/>
              </a:spcAft>
              <a:buClrTx/>
              <a:buSzTx/>
              <a:tabLst/>
            </a:pPr>
            <a:r>
              <a:rPr kumimoji="0" lang="ru-RU" sz="40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ea typeface="Calibri" pitchFamily="34" charset="0"/>
                <a:cs typeface="Times New Roman" pitchFamily="18" charset="0"/>
              </a:rPr>
              <a:t>План реализации</a:t>
            </a:r>
            <a:endParaRPr kumimoji="0" lang="ru-RU" sz="1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Tree>
    <p:extLst>
      <p:ext uri="{BB962C8B-B14F-4D97-AF65-F5344CB8AC3E}">
        <p14:creationId xmlns:p14="http://schemas.microsoft.com/office/powerpoint/2010/main" val="2285793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s01.services.mya5.ru/DwABAIQAzQVQAc0Eav_D_sM/6j9rqiXmMfas47uMw_aRww/sv/image/ab/47/8b/111579/11/background.png?14290576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1105" y="116632"/>
            <a:ext cx="5760640" cy="67403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Предлагаемые конечные </a:t>
            </a: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результаты</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endParaRPr>
          </a:p>
          <a:p>
            <a:r>
              <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Количественные показатели</a:t>
            </a: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a:t>
            </a:r>
          </a:p>
          <a:p>
            <a:endPar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endParaRPr>
          </a:p>
          <a:p>
            <a:pPr lvl="0"/>
            <a:r>
              <a:rPr lang="ru-RU" sz="2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За время реализации данного проекта будет проведено, как минимум 4 </a:t>
            </a:r>
            <a:r>
              <a:rPr lang="ru-RU" sz="20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квеста</a:t>
            </a:r>
            <a:r>
              <a:rPr lang="ru-RU" sz="2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a:t>
            </a:r>
          </a:p>
          <a:p>
            <a:pPr lvl="0"/>
            <a:r>
              <a:rPr lang="ru-RU" sz="2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Как минимум 100 молодых людей, смогут поближе познакомиться с историей родного края;</a:t>
            </a:r>
          </a:p>
          <a:p>
            <a:pPr lvl="0"/>
            <a:r>
              <a:rPr lang="ru-RU" sz="2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5 публикаций в СМИ;</a:t>
            </a:r>
          </a:p>
          <a:p>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a:t>
            </a:r>
          </a:p>
          <a:p>
            <a:r>
              <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Качественные показатели:</a:t>
            </a:r>
          </a:p>
          <a:p>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a:t>
            </a:r>
          </a:p>
          <a:p>
            <a:pPr lvl="0"/>
            <a:r>
              <a:rPr lang="ru-RU" sz="2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Повышение интереса молодежи к изучению истории малой Родины</a:t>
            </a:r>
          </a:p>
          <a:p>
            <a:pPr lvl="0"/>
            <a:r>
              <a:rPr lang="ru-RU" sz="2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Расширение кругозора</a:t>
            </a:r>
          </a:p>
          <a:p>
            <a:pPr lvl="0"/>
            <a:r>
              <a:rPr lang="ru-RU" sz="2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Укреплению патриотического духа, формирование активной гражданской позиции.</a:t>
            </a:r>
          </a:p>
          <a:p>
            <a:pPr lvl="0"/>
            <a:r>
              <a:rPr lang="ru-RU" sz="2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Улучшение навыков работы в команде.</a:t>
            </a:r>
          </a:p>
          <a:p>
            <a:pPr lvl="0"/>
            <a:r>
              <a:rPr lang="ru-RU" sz="2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Развитие способности самостоятельно мыслить</a:t>
            </a:r>
          </a:p>
          <a:p>
            <a:pPr lvl="0"/>
            <a:r>
              <a:rPr lang="ru-RU" sz="2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Повышение культурного уровня молодежи</a:t>
            </a:r>
          </a:p>
        </p:txBody>
      </p:sp>
      <p:pic>
        <p:nvPicPr>
          <p:cNvPr id="3074" name="Picture 2" descr="F:\акция\2017\Новая папка (2)\2 11.04.17Мы за ЗОЖ раздача информ листовок. Жданова, Данковцева, Григин, я\DSCN39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5877" y="1484784"/>
            <a:ext cx="4678123" cy="468052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060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s01.services.mya5.ru/DwABAIQAzQVQAc0Eav_D_sM/6j9rqiXmMfas47uMw_aRww/sv/image/ab/47/8b/111579/11/background.png?14290576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Таблица 2"/>
          <p:cNvGraphicFramePr>
            <a:graphicFrameLocks noGrp="1"/>
          </p:cNvGraphicFramePr>
          <p:nvPr>
            <p:extLst>
              <p:ext uri="{D42A27DB-BD31-4B8C-83A1-F6EECF244321}">
                <p14:modId xmlns:p14="http://schemas.microsoft.com/office/powerpoint/2010/main" val="2092869732"/>
              </p:ext>
            </p:extLst>
          </p:nvPr>
        </p:nvGraphicFramePr>
        <p:xfrm>
          <a:off x="92213" y="1268760"/>
          <a:ext cx="8856982" cy="3933076"/>
        </p:xfrm>
        <a:graphic>
          <a:graphicData uri="http://schemas.openxmlformats.org/drawingml/2006/table">
            <a:tbl>
              <a:tblPr firstRow="1" firstCol="1" bandRow="1">
                <a:tableStyleId>{16D9F66E-5EB9-4882-86FB-DCBF35E3C3E4}</a:tableStyleId>
              </a:tblPr>
              <a:tblGrid>
                <a:gridCol w="575758"/>
                <a:gridCol w="3035513"/>
                <a:gridCol w="2155691"/>
                <a:gridCol w="1690653"/>
                <a:gridCol w="1399367"/>
              </a:tblGrid>
              <a:tr h="892696">
                <a:tc>
                  <a:txBody>
                    <a:bodyPr/>
                    <a:lstStyle/>
                    <a:p>
                      <a:pPr marL="179705">
                        <a:lnSpc>
                          <a:spcPct val="200000"/>
                        </a:lnSpc>
                        <a:spcAft>
                          <a:spcPts val="0"/>
                        </a:spcAft>
                      </a:pPr>
                      <a:r>
                        <a:rPr lang="ru-RU" sz="1400" dirty="0">
                          <a:effectLst/>
                        </a:rPr>
                        <a:t>№ п/п</a:t>
                      </a:r>
                      <a:endParaRPr lang="ru-RU" sz="1050" dirty="0">
                        <a:effectLst/>
                        <a:latin typeface="Monotype Corsiva" pitchFamily="66" charset="0"/>
                        <a:ea typeface="Calibri"/>
                        <a:cs typeface="Times New Roman"/>
                      </a:endParaRPr>
                    </a:p>
                  </a:txBody>
                  <a:tcPr marL="55953" marR="55953" marT="0" marB="0"/>
                </a:tc>
                <a:tc>
                  <a:txBody>
                    <a:bodyPr/>
                    <a:lstStyle/>
                    <a:p>
                      <a:pPr marL="179705" algn="ctr">
                        <a:lnSpc>
                          <a:spcPct val="200000"/>
                        </a:lnSpc>
                        <a:spcAft>
                          <a:spcPts val="0"/>
                        </a:spcAft>
                      </a:pPr>
                      <a:r>
                        <a:rPr lang="ru-RU" sz="1400" dirty="0">
                          <a:effectLst/>
                        </a:rPr>
                        <a:t>Наименование</a:t>
                      </a:r>
                      <a:endParaRPr lang="ru-RU" sz="1050" dirty="0">
                        <a:effectLst/>
                        <a:latin typeface="Monotype Corsiva" pitchFamily="66" charset="0"/>
                        <a:ea typeface="Calibri"/>
                        <a:cs typeface="Times New Roman"/>
                      </a:endParaRPr>
                    </a:p>
                  </a:txBody>
                  <a:tcPr marL="55953" marR="55953" marT="0" marB="0"/>
                </a:tc>
                <a:tc>
                  <a:txBody>
                    <a:bodyPr/>
                    <a:lstStyle/>
                    <a:p>
                      <a:pPr marL="179705" algn="ctr">
                        <a:lnSpc>
                          <a:spcPct val="200000"/>
                        </a:lnSpc>
                        <a:spcAft>
                          <a:spcPts val="0"/>
                        </a:spcAft>
                      </a:pPr>
                      <a:r>
                        <a:rPr lang="ru-RU" sz="1400" dirty="0">
                          <a:effectLst/>
                        </a:rPr>
                        <a:t>Стоимость единицы продукции</a:t>
                      </a:r>
                      <a:endParaRPr lang="ru-RU" sz="1050" dirty="0">
                        <a:effectLst/>
                        <a:latin typeface="Monotype Corsiva" pitchFamily="66" charset="0"/>
                        <a:ea typeface="Calibri"/>
                        <a:cs typeface="Times New Roman"/>
                      </a:endParaRPr>
                    </a:p>
                  </a:txBody>
                  <a:tcPr marL="55953" marR="55953" marT="0" marB="0"/>
                </a:tc>
                <a:tc>
                  <a:txBody>
                    <a:bodyPr/>
                    <a:lstStyle/>
                    <a:p>
                      <a:pPr marL="179705" algn="ctr">
                        <a:lnSpc>
                          <a:spcPct val="200000"/>
                        </a:lnSpc>
                        <a:spcAft>
                          <a:spcPts val="0"/>
                        </a:spcAft>
                      </a:pPr>
                      <a:r>
                        <a:rPr lang="ru-RU" sz="1400">
                          <a:effectLst/>
                        </a:rPr>
                        <a:t>Количество</a:t>
                      </a:r>
                      <a:endParaRPr lang="ru-RU" sz="1050">
                        <a:effectLst/>
                        <a:latin typeface="Monotype Corsiva" pitchFamily="66" charset="0"/>
                        <a:ea typeface="Calibri"/>
                        <a:cs typeface="Times New Roman"/>
                      </a:endParaRPr>
                    </a:p>
                  </a:txBody>
                  <a:tcPr marL="55953" marR="55953" marT="0" marB="0"/>
                </a:tc>
                <a:tc>
                  <a:txBody>
                    <a:bodyPr/>
                    <a:lstStyle/>
                    <a:p>
                      <a:pPr marL="179705" algn="ctr">
                        <a:lnSpc>
                          <a:spcPct val="200000"/>
                        </a:lnSpc>
                        <a:spcAft>
                          <a:spcPts val="0"/>
                        </a:spcAft>
                      </a:pPr>
                      <a:r>
                        <a:rPr lang="ru-RU" sz="1400">
                          <a:effectLst/>
                        </a:rPr>
                        <a:t>Стоимость</a:t>
                      </a:r>
                      <a:endParaRPr lang="ru-RU" sz="1050">
                        <a:effectLst/>
                        <a:latin typeface="Monotype Corsiva" pitchFamily="66" charset="0"/>
                        <a:ea typeface="Calibri"/>
                        <a:cs typeface="Times New Roman"/>
                      </a:endParaRPr>
                    </a:p>
                  </a:txBody>
                  <a:tcPr marL="55953" marR="55953" marT="0" marB="0"/>
                </a:tc>
              </a:tr>
              <a:tr h="348151">
                <a:tc>
                  <a:txBody>
                    <a:bodyPr/>
                    <a:lstStyle/>
                    <a:p>
                      <a:pPr marL="179705">
                        <a:lnSpc>
                          <a:spcPct val="200000"/>
                        </a:lnSpc>
                        <a:spcAft>
                          <a:spcPts val="0"/>
                        </a:spcAft>
                      </a:pPr>
                      <a:r>
                        <a:rPr lang="ru-RU" sz="1400">
                          <a:effectLst/>
                        </a:rPr>
                        <a:t>1</a:t>
                      </a:r>
                      <a:endParaRPr lang="ru-RU" sz="1050">
                        <a:effectLst/>
                        <a:latin typeface="Monotype Corsiva" pitchFamily="66" charset="0"/>
                        <a:ea typeface="Calibri"/>
                        <a:cs typeface="Times New Roman"/>
                      </a:endParaRPr>
                    </a:p>
                  </a:txBody>
                  <a:tcPr marL="55953" marR="55953" marT="0" marB="0"/>
                </a:tc>
                <a:tc>
                  <a:txBody>
                    <a:bodyPr/>
                    <a:lstStyle/>
                    <a:p>
                      <a:pPr marL="179705">
                        <a:lnSpc>
                          <a:spcPct val="200000"/>
                        </a:lnSpc>
                        <a:spcAft>
                          <a:spcPts val="0"/>
                        </a:spcAft>
                      </a:pPr>
                      <a:r>
                        <a:rPr lang="ru-RU" sz="1400">
                          <a:effectLst/>
                        </a:rPr>
                        <a:t>Футболка с нанесением</a:t>
                      </a:r>
                      <a:endParaRPr lang="ru-RU" sz="1050">
                        <a:effectLst/>
                        <a:latin typeface="Monotype Corsiva" pitchFamily="66" charset="0"/>
                        <a:ea typeface="Calibri"/>
                        <a:cs typeface="Times New Roman"/>
                      </a:endParaRPr>
                    </a:p>
                  </a:txBody>
                  <a:tcPr marL="55953" marR="55953" marT="0" marB="0"/>
                </a:tc>
                <a:tc>
                  <a:txBody>
                    <a:bodyPr/>
                    <a:lstStyle/>
                    <a:p>
                      <a:pPr marL="179705" algn="ctr">
                        <a:lnSpc>
                          <a:spcPct val="200000"/>
                        </a:lnSpc>
                        <a:spcAft>
                          <a:spcPts val="0"/>
                        </a:spcAft>
                      </a:pPr>
                      <a:r>
                        <a:rPr lang="ru-RU" sz="1400" dirty="0">
                          <a:effectLst/>
                        </a:rPr>
                        <a:t>600</a:t>
                      </a:r>
                      <a:endParaRPr lang="ru-RU" sz="1050" dirty="0">
                        <a:effectLst/>
                        <a:latin typeface="Monotype Corsiva" pitchFamily="66" charset="0"/>
                        <a:ea typeface="Calibri"/>
                        <a:cs typeface="Times New Roman"/>
                      </a:endParaRPr>
                    </a:p>
                  </a:txBody>
                  <a:tcPr marL="55953" marR="55953" marT="0" marB="0"/>
                </a:tc>
                <a:tc>
                  <a:txBody>
                    <a:bodyPr/>
                    <a:lstStyle/>
                    <a:p>
                      <a:pPr marL="179705" algn="ctr">
                        <a:lnSpc>
                          <a:spcPct val="200000"/>
                        </a:lnSpc>
                        <a:spcAft>
                          <a:spcPts val="0"/>
                        </a:spcAft>
                      </a:pPr>
                      <a:r>
                        <a:rPr lang="ru-RU" sz="1400">
                          <a:effectLst/>
                        </a:rPr>
                        <a:t>15 шт.</a:t>
                      </a:r>
                      <a:endParaRPr lang="ru-RU" sz="1050">
                        <a:effectLst/>
                        <a:latin typeface="Monotype Corsiva" pitchFamily="66" charset="0"/>
                        <a:ea typeface="Calibri"/>
                        <a:cs typeface="Times New Roman"/>
                      </a:endParaRPr>
                    </a:p>
                  </a:txBody>
                  <a:tcPr marL="55953" marR="55953" marT="0" marB="0"/>
                </a:tc>
                <a:tc>
                  <a:txBody>
                    <a:bodyPr/>
                    <a:lstStyle/>
                    <a:p>
                      <a:pPr marL="179705" algn="ctr">
                        <a:lnSpc>
                          <a:spcPct val="200000"/>
                        </a:lnSpc>
                        <a:spcAft>
                          <a:spcPts val="0"/>
                        </a:spcAft>
                      </a:pPr>
                      <a:r>
                        <a:rPr lang="ru-RU" sz="1400">
                          <a:effectLst/>
                        </a:rPr>
                        <a:t>9 000</a:t>
                      </a:r>
                      <a:endParaRPr lang="ru-RU" sz="1050">
                        <a:effectLst/>
                        <a:latin typeface="Monotype Corsiva" pitchFamily="66" charset="0"/>
                        <a:ea typeface="Calibri"/>
                        <a:cs typeface="Times New Roman"/>
                      </a:endParaRPr>
                    </a:p>
                  </a:txBody>
                  <a:tcPr marL="55953" marR="55953" marT="0" marB="0"/>
                </a:tc>
              </a:tr>
              <a:tr h="348151">
                <a:tc>
                  <a:txBody>
                    <a:bodyPr/>
                    <a:lstStyle/>
                    <a:p>
                      <a:pPr marL="179705">
                        <a:lnSpc>
                          <a:spcPct val="200000"/>
                        </a:lnSpc>
                        <a:spcAft>
                          <a:spcPts val="0"/>
                        </a:spcAft>
                      </a:pPr>
                      <a:r>
                        <a:rPr lang="ru-RU" sz="1400">
                          <a:effectLst/>
                        </a:rPr>
                        <a:t>2</a:t>
                      </a:r>
                      <a:endParaRPr lang="ru-RU" sz="1050">
                        <a:effectLst/>
                        <a:latin typeface="Monotype Corsiva" pitchFamily="66" charset="0"/>
                        <a:ea typeface="Calibri"/>
                        <a:cs typeface="Times New Roman"/>
                      </a:endParaRPr>
                    </a:p>
                  </a:txBody>
                  <a:tcPr marL="55953" marR="55953" marT="0" marB="0"/>
                </a:tc>
                <a:tc>
                  <a:txBody>
                    <a:bodyPr/>
                    <a:lstStyle/>
                    <a:p>
                      <a:pPr marL="179705">
                        <a:lnSpc>
                          <a:spcPct val="200000"/>
                        </a:lnSpc>
                        <a:spcAft>
                          <a:spcPts val="0"/>
                        </a:spcAft>
                      </a:pPr>
                      <a:r>
                        <a:rPr lang="ru-RU" sz="1400">
                          <a:effectLst/>
                        </a:rPr>
                        <a:t>Ручки </a:t>
                      </a:r>
                      <a:endParaRPr lang="ru-RU" sz="1050">
                        <a:effectLst/>
                        <a:latin typeface="Monotype Corsiva" pitchFamily="66" charset="0"/>
                        <a:ea typeface="Calibri"/>
                        <a:cs typeface="Times New Roman"/>
                      </a:endParaRPr>
                    </a:p>
                  </a:txBody>
                  <a:tcPr marL="55953" marR="55953" marT="0" marB="0"/>
                </a:tc>
                <a:tc>
                  <a:txBody>
                    <a:bodyPr/>
                    <a:lstStyle/>
                    <a:p>
                      <a:pPr marL="179705" algn="ctr">
                        <a:lnSpc>
                          <a:spcPct val="200000"/>
                        </a:lnSpc>
                        <a:spcAft>
                          <a:spcPts val="0"/>
                        </a:spcAft>
                      </a:pPr>
                      <a:r>
                        <a:rPr lang="ru-RU" sz="1400" dirty="0">
                          <a:effectLst/>
                        </a:rPr>
                        <a:t>15</a:t>
                      </a:r>
                      <a:endParaRPr lang="ru-RU" sz="1050" dirty="0">
                        <a:effectLst/>
                        <a:latin typeface="Monotype Corsiva" pitchFamily="66" charset="0"/>
                        <a:ea typeface="Calibri"/>
                        <a:cs typeface="Times New Roman"/>
                      </a:endParaRPr>
                    </a:p>
                  </a:txBody>
                  <a:tcPr marL="55953" marR="55953" marT="0" marB="0"/>
                </a:tc>
                <a:tc>
                  <a:txBody>
                    <a:bodyPr/>
                    <a:lstStyle/>
                    <a:p>
                      <a:pPr marL="179705" algn="ctr">
                        <a:lnSpc>
                          <a:spcPct val="200000"/>
                        </a:lnSpc>
                        <a:spcAft>
                          <a:spcPts val="0"/>
                        </a:spcAft>
                      </a:pPr>
                      <a:r>
                        <a:rPr lang="ru-RU" sz="1400" dirty="0">
                          <a:effectLst/>
                        </a:rPr>
                        <a:t>20 шт.</a:t>
                      </a:r>
                      <a:endParaRPr lang="ru-RU" sz="1050" dirty="0">
                        <a:effectLst/>
                        <a:latin typeface="Monotype Corsiva" pitchFamily="66" charset="0"/>
                        <a:ea typeface="Calibri"/>
                        <a:cs typeface="Times New Roman"/>
                      </a:endParaRPr>
                    </a:p>
                  </a:txBody>
                  <a:tcPr marL="55953" marR="55953" marT="0" marB="0"/>
                </a:tc>
                <a:tc>
                  <a:txBody>
                    <a:bodyPr/>
                    <a:lstStyle/>
                    <a:p>
                      <a:pPr marL="179705" algn="ctr">
                        <a:lnSpc>
                          <a:spcPct val="200000"/>
                        </a:lnSpc>
                        <a:spcAft>
                          <a:spcPts val="0"/>
                        </a:spcAft>
                      </a:pPr>
                      <a:r>
                        <a:rPr lang="ru-RU" sz="1400">
                          <a:effectLst/>
                        </a:rPr>
                        <a:t>300</a:t>
                      </a:r>
                      <a:endParaRPr lang="ru-RU" sz="1050">
                        <a:effectLst/>
                        <a:latin typeface="Monotype Corsiva" pitchFamily="66" charset="0"/>
                        <a:ea typeface="Calibri"/>
                        <a:cs typeface="Times New Roman"/>
                      </a:endParaRPr>
                    </a:p>
                  </a:txBody>
                  <a:tcPr marL="55953" marR="55953" marT="0" marB="0"/>
                </a:tc>
              </a:tr>
              <a:tr h="348151">
                <a:tc>
                  <a:txBody>
                    <a:bodyPr/>
                    <a:lstStyle/>
                    <a:p>
                      <a:pPr marL="179705">
                        <a:lnSpc>
                          <a:spcPct val="200000"/>
                        </a:lnSpc>
                        <a:spcAft>
                          <a:spcPts val="0"/>
                        </a:spcAft>
                      </a:pPr>
                      <a:r>
                        <a:rPr lang="ru-RU" sz="1400">
                          <a:effectLst/>
                        </a:rPr>
                        <a:t>3</a:t>
                      </a:r>
                      <a:endParaRPr lang="ru-RU" sz="1050">
                        <a:effectLst/>
                        <a:latin typeface="Monotype Corsiva" pitchFamily="66" charset="0"/>
                        <a:ea typeface="Calibri"/>
                        <a:cs typeface="Times New Roman"/>
                      </a:endParaRPr>
                    </a:p>
                  </a:txBody>
                  <a:tcPr marL="55953" marR="55953" marT="0" marB="0"/>
                </a:tc>
                <a:tc>
                  <a:txBody>
                    <a:bodyPr/>
                    <a:lstStyle/>
                    <a:p>
                      <a:pPr marL="179705">
                        <a:lnSpc>
                          <a:spcPct val="200000"/>
                        </a:lnSpc>
                        <a:spcAft>
                          <a:spcPts val="0"/>
                        </a:spcAft>
                      </a:pPr>
                      <a:r>
                        <a:rPr lang="ru-RU" sz="1400">
                          <a:effectLst/>
                        </a:rPr>
                        <a:t>Бумага для принтера</a:t>
                      </a:r>
                      <a:endParaRPr lang="ru-RU" sz="1050">
                        <a:effectLst/>
                        <a:latin typeface="Monotype Corsiva" pitchFamily="66" charset="0"/>
                        <a:ea typeface="Calibri"/>
                        <a:cs typeface="Times New Roman"/>
                      </a:endParaRPr>
                    </a:p>
                  </a:txBody>
                  <a:tcPr marL="55953" marR="55953" marT="0" marB="0"/>
                </a:tc>
                <a:tc>
                  <a:txBody>
                    <a:bodyPr/>
                    <a:lstStyle/>
                    <a:p>
                      <a:pPr marL="179705" algn="ctr">
                        <a:lnSpc>
                          <a:spcPct val="200000"/>
                        </a:lnSpc>
                        <a:spcAft>
                          <a:spcPts val="0"/>
                        </a:spcAft>
                      </a:pPr>
                      <a:r>
                        <a:rPr lang="ru-RU" sz="1400">
                          <a:effectLst/>
                        </a:rPr>
                        <a:t>500</a:t>
                      </a:r>
                      <a:endParaRPr lang="ru-RU" sz="1050">
                        <a:effectLst/>
                        <a:latin typeface="Monotype Corsiva" pitchFamily="66" charset="0"/>
                        <a:ea typeface="Calibri"/>
                        <a:cs typeface="Times New Roman"/>
                      </a:endParaRPr>
                    </a:p>
                  </a:txBody>
                  <a:tcPr marL="55953" marR="55953" marT="0" marB="0"/>
                </a:tc>
                <a:tc>
                  <a:txBody>
                    <a:bodyPr/>
                    <a:lstStyle/>
                    <a:p>
                      <a:pPr marL="179705" algn="ctr">
                        <a:lnSpc>
                          <a:spcPct val="200000"/>
                        </a:lnSpc>
                        <a:spcAft>
                          <a:spcPts val="0"/>
                        </a:spcAft>
                      </a:pPr>
                      <a:r>
                        <a:rPr lang="ru-RU" sz="1400" dirty="0">
                          <a:effectLst/>
                        </a:rPr>
                        <a:t>2 шт.</a:t>
                      </a:r>
                      <a:endParaRPr lang="ru-RU" sz="1050" dirty="0">
                        <a:effectLst/>
                        <a:latin typeface="Monotype Corsiva" pitchFamily="66" charset="0"/>
                        <a:ea typeface="Calibri"/>
                        <a:cs typeface="Times New Roman"/>
                      </a:endParaRPr>
                    </a:p>
                  </a:txBody>
                  <a:tcPr marL="55953" marR="55953" marT="0" marB="0"/>
                </a:tc>
                <a:tc>
                  <a:txBody>
                    <a:bodyPr/>
                    <a:lstStyle/>
                    <a:p>
                      <a:pPr marL="179705" algn="ctr">
                        <a:lnSpc>
                          <a:spcPct val="200000"/>
                        </a:lnSpc>
                        <a:spcAft>
                          <a:spcPts val="0"/>
                        </a:spcAft>
                      </a:pPr>
                      <a:r>
                        <a:rPr lang="ru-RU" sz="1400">
                          <a:effectLst/>
                        </a:rPr>
                        <a:t>1 000</a:t>
                      </a:r>
                      <a:endParaRPr lang="ru-RU" sz="1050">
                        <a:effectLst/>
                        <a:latin typeface="Monotype Corsiva" pitchFamily="66" charset="0"/>
                        <a:ea typeface="Calibri"/>
                        <a:cs typeface="Times New Roman"/>
                      </a:endParaRPr>
                    </a:p>
                  </a:txBody>
                  <a:tcPr marL="55953" marR="55953" marT="0" marB="0"/>
                </a:tc>
              </a:tr>
              <a:tr h="696302">
                <a:tc>
                  <a:txBody>
                    <a:bodyPr/>
                    <a:lstStyle/>
                    <a:p>
                      <a:pPr marL="179705">
                        <a:lnSpc>
                          <a:spcPct val="200000"/>
                        </a:lnSpc>
                        <a:spcAft>
                          <a:spcPts val="0"/>
                        </a:spcAft>
                      </a:pPr>
                      <a:r>
                        <a:rPr lang="ru-RU" sz="1400">
                          <a:effectLst/>
                        </a:rPr>
                        <a:t>4</a:t>
                      </a:r>
                      <a:endParaRPr lang="ru-RU" sz="1050">
                        <a:effectLst/>
                        <a:latin typeface="Monotype Corsiva" pitchFamily="66" charset="0"/>
                        <a:ea typeface="Calibri"/>
                        <a:cs typeface="Times New Roman"/>
                      </a:endParaRPr>
                    </a:p>
                  </a:txBody>
                  <a:tcPr marL="55953" marR="55953" marT="0" marB="0"/>
                </a:tc>
                <a:tc>
                  <a:txBody>
                    <a:bodyPr/>
                    <a:lstStyle/>
                    <a:p>
                      <a:pPr marL="179705">
                        <a:lnSpc>
                          <a:spcPct val="200000"/>
                        </a:lnSpc>
                        <a:spcAft>
                          <a:spcPts val="0"/>
                        </a:spcAft>
                      </a:pPr>
                      <a:r>
                        <a:rPr lang="ru-RU" sz="1400">
                          <a:effectLst/>
                        </a:rPr>
                        <a:t>Сувенирная продукция (магниты г. Усмань)</a:t>
                      </a:r>
                      <a:endParaRPr lang="ru-RU" sz="1050">
                        <a:effectLst/>
                        <a:latin typeface="Monotype Corsiva" pitchFamily="66" charset="0"/>
                        <a:ea typeface="Calibri"/>
                        <a:cs typeface="Times New Roman"/>
                      </a:endParaRPr>
                    </a:p>
                  </a:txBody>
                  <a:tcPr marL="55953" marR="55953" marT="0" marB="0"/>
                </a:tc>
                <a:tc>
                  <a:txBody>
                    <a:bodyPr/>
                    <a:lstStyle/>
                    <a:p>
                      <a:pPr marL="179705" algn="ctr">
                        <a:lnSpc>
                          <a:spcPct val="200000"/>
                        </a:lnSpc>
                        <a:spcAft>
                          <a:spcPts val="0"/>
                        </a:spcAft>
                      </a:pPr>
                      <a:r>
                        <a:rPr lang="ru-RU" sz="1400">
                          <a:effectLst/>
                        </a:rPr>
                        <a:t>150</a:t>
                      </a:r>
                      <a:endParaRPr lang="ru-RU" sz="1050">
                        <a:effectLst/>
                        <a:latin typeface="Monotype Corsiva" pitchFamily="66" charset="0"/>
                        <a:ea typeface="Calibri"/>
                        <a:cs typeface="Times New Roman"/>
                      </a:endParaRPr>
                    </a:p>
                  </a:txBody>
                  <a:tcPr marL="55953" marR="55953" marT="0" marB="0"/>
                </a:tc>
                <a:tc>
                  <a:txBody>
                    <a:bodyPr/>
                    <a:lstStyle/>
                    <a:p>
                      <a:pPr marL="179705" algn="ctr">
                        <a:lnSpc>
                          <a:spcPct val="200000"/>
                        </a:lnSpc>
                        <a:spcAft>
                          <a:spcPts val="0"/>
                        </a:spcAft>
                      </a:pPr>
                      <a:r>
                        <a:rPr lang="ru-RU" sz="1400" dirty="0">
                          <a:effectLst/>
                        </a:rPr>
                        <a:t>100 шт.</a:t>
                      </a:r>
                      <a:endParaRPr lang="ru-RU" sz="1050" dirty="0">
                        <a:effectLst/>
                        <a:latin typeface="Monotype Corsiva" pitchFamily="66" charset="0"/>
                        <a:ea typeface="Calibri"/>
                        <a:cs typeface="Times New Roman"/>
                      </a:endParaRPr>
                    </a:p>
                  </a:txBody>
                  <a:tcPr marL="55953" marR="55953" marT="0" marB="0"/>
                </a:tc>
                <a:tc>
                  <a:txBody>
                    <a:bodyPr/>
                    <a:lstStyle/>
                    <a:p>
                      <a:pPr marL="179705" algn="ctr">
                        <a:lnSpc>
                          <a:spcPct val="200000"/>
                        </a:lnSpc>
                        <a:spcAft>
                          <a:spcPts val="0"/>
                        </a:spcAft>
                      </a:pPr>
                      <a:r>
                        <a:rPr lang="ru-RU" sz="1400">
                          <a:effectLst/>
                        </a:rPr>
                        <a:t>15 000</a:t>
                      </a:r>
                      <a:endParaRPr lang="ru-RU" sz="1050">
                        <a:effectLst/>
                        <a:latin typeface="Monotype Corsiva" pitchFamily="66" charset="0"/>
                        <a:ea typeface="Calibri"/>
                        <a:cs typeface="Times New Roman"/>
                      </a:endParaRPr>
                    </a:p>
                  </a:txBody>
                  <a:tcPr marL="55953" marR="55953" marT="0" marB="0"/>
                </a:tc>
              </a:tr>
              <a:tr h="348151">
                <a:tc>
                  <a:txBody>
                    <a:bodyPr/>
                    <a:lstStyle/>
                    <a:p>
                      <a:pPr marL="179705">
                        <a:lnSpc>
                          <a:spcPct val="200000"/>
                        </a:lnSpc>
                        <a:spcAft>
                          <a:spcPts val="0"/>
                        </a:spcAft>
                      </a:pPr>
                      <a:r>
                        <a:rPr lang="ru-RU" sz="1400">
                          <a:effectLst/>
                        </a:rPr>
                        <a:t>5</a:t>
                      </a:r>
                      <a:endParaRPr lang="ru-RU" sz="1050">
                        <a:effectLst/>
                        <a:latin typeface="Monotype Corsiva" pitchFamily="66" charset="0"/>
                        <a:ea typeface="Calibri"/>
                        <a:cs typeface="Times New Roman"/>
                      </a:endParaRPr>
                    </a:p>
                  </a:txBody>
                  <a:tcPr marL="55953" marR="55953" marT="0" marB="0"/>
                </a:tc>
                <a:tc>
                  <a:txBody>
                    <a:bodyPr/>
                    <a:lstStyle/>
                    <a:p>
                      <a:pPr marL="179705">
                        <a:lnSpc>
                          <a:spcPct val="200000"/>
                        </a:lnSpc>
                        <a:spcAft>
                          <a:spcPts val="0"/>
                        </a:spcAft>
                      </a:pPr>
                      <a:r>
                        <a:rPr lang="ru-RU" sz="1400">
                          <a:effectLst/>
                        </a:rPr>
                        <a:t>Призы </a:t>
                      </a:r>
                      <a:endParaRPr lang="ru-RU" sz="1050">
                        <a:effectLst/>
                        <a:latin typeface="Monotype Corsiva" pitchFamily="66" charset="0"/>
                        <a:ea typeface="Calibri"/>
                        <a:cs typeface="Times New Roman"/>
                      </a:endParaRPr>
                    </a:p>
                  </a:txBody>
                  <a:tcPr marL="55953" marR="55953" marT="0" marB="0"/>
                </a:tc>
                <a:tc>
                  <a:txBody>
                    <a:bodyPr/>
                    <a:lstStyle/>
                    <a:p>
                      <a:pPr marL="179705" algn="ctr">
                        <a:lnSpc>
                          <a:spcPct val="200000"/>
                        </a:lnSpc>
                        <a:spcAft>
                          <a:spcPts val="0"/>
                        </a:spcAft>
                      </a:pPr>
                      <a:r>
                        <a:rPr lang="ru-RU" sz="1400">
                          <a:effectLst/>
                        </a:rPr>
                        <a:t>1 000</a:t>
                      </a:r>
                      <a:endParaRPr lang="ru-RU" sz="1050">
                        <a:effectLst/>
                        <a:latin typeface="Monotype Corsiva" pitchFamily="66" charset="0"/>
                        <a:ea typeface="Calibri"/>
                        <a:cs typeface="Times New Roman"/>
                      </a:endParaRPr>
                    </a:p>
                  </a:txBody>
                  <a:tcPr marL="55953" marR="55953" marT="0" marB="0"/>
                </a:tc>
                <a:tc>
                  <a:txBody>
                    <a:bodyPr/>
                    <a:lstStyle/>
                    <a:p>
                      <a:pPr marL="179705" algn="ctr">
                        <a:lnSpc>
                          <a:spcPct val="200000"/>
                        </a:lnSpc>
                        <a:spcAft>
                          <a:spcPts val="0"/>
                        </a:spcAft>
                      </a:pPr>
                      <a:r>
                        <a:rPr lang="ru-RU" sz="1400" dirty="0">
                          <a:effectLst/>
                        </a:rPr>
                        <a:t>12 шт.</a:t>
                      </a:r>
                      <a:endParaRPr lang="ru-RU" sz="1050" dirty="0">
                        <a:effectLst/>
                        <a:latin typeface="Monotype Corsiva" pitchFamily="66" charset="0"/>
                        <a:ea typeface="Calibri"/>
                        <a:cs typeface="Times New Roman"/>
                      </a:endParaRPr>
                    </a:p>
                  </a:txBody>
                  <a:tcPr marL="55953" marR="55953" marT="0" marB="0"/>
                </a:tc>
                <a:tc>
                  <a:txBody>
                    <a:bodyPr/>
                    <a:lstStyle/>
                    <a:p>
                      <a:pPr marL="179705" algn="ctr">
                        <a:lnSpc>
                          <a:spcPct val="200000"/>
                        </a:lnSpc>
                        <a:spcAft>
                          <a:spcPts val="0"/>
                        </a:spcAft>
                      </a:pPr>
                      <a:r>
                        <a:rPr lang="ru-RU" sz="1400">
                          <a:effectLst/>
                        </a:rPr>
                        <a:t>12 000</a:t>
                      </a:r>
                      <a:endParaRPr lang="ru-RU" sz="1050">
                        <a:effectLst/>
                        <a:latin typeface="Monotype Corsiva" pitchFamily="66" charset="0"/>
                        <a:ea typeface="Calibri"/>
                        <a:cs typeface="Times New Roman"/>
                      </a:endParaRPr>
                    </a:p>
                  </a:txBody>
                  <a:tcPr marL="55953" marR="55953" marT="0" marB="0"/>
                </a:tc>
              </a:tr>
              <a:tr h="348151">
                <a:tc>
                  <a:txBody>
                    <a:bodyPr/>
                    <a:lstStyle/>
                    <a:p>
                      <a:pPr marL="179705">
                        <a:lnSpc>
                          <a:spcPct val="200000"/>
                        </a:lnSpc>
                        <a:spcAft>
                          <a:spcPts val="0"/>
                        </a:spcAft>
                      </a:pPr>
                      <a:r>
                        <a:rPr lang="ru-RU" sz="1400">
                          <a:effectLst/>
                        </a:rPr>
                        <a:t>6</a:t>
                      </a:r>
                      <a:endParaRPr lang="ru-RU" sz="1050">
                        <a:effectLst/>
                        <a:latin typeface="Monotype Corsiva" pitchFamily="66" charset="0"/>
                        <a:ea typeface="Calibri"/>
                        <a:cs typeface="Times New Roman"/>
                      </a:endParaRPr>
                    </a:p>
                  </a:txBody>
                  <a:tcPr marL="55953" marR="55953" marT="0" marB="0"/>
                </a:tc>
                <a:tc>
                  <a:txBody>
                    <a:bodyPr/>
                    <a:lstStyle/>
                    <a:p>
                      <a:pPr marL="179705">
                        <a:lnSpc>
                          <a:spcPct val="200000"/>
                        </a:lnSpc>
                        <a:spcAft>
                          <a:spcPts val="0"/>
                        </a:spcAft>
                      </a:pPr>
                      <a:r>
                        <a:rPr lang="ru-RU" sz="1400">
                          <a:effectLst/>
                        </a:rPr>
                        <a:t>Сертификаты участников</a:t>
                      </a:r>
                      <a:endParaRPr lang="ru-RU" sz="1050">
                        <a:effectLst/>
                        <a:latin typeface="Monotype Corsiva" pitchFamily="66" charset="0"/>
                        <a:ea typeface="Calibri"/>
                        <a:cs typeface="Times New Roman"/>
                      </a:endParaRPr>
                    </a:p>
                  </a:txBody>
                  <a:tcPr marL="55953" marR="55953" marT="0" marB="0"/>
                </a:tc>
                <a:tc>
                  <a:txBody>
                    <a:bodyPr/>
                    <a:lstStyle/>
                    <a:p>
                      <a:pPr marL="179705" algn="ctr">
                        <a:lnSpc>
                          <a:spcPct val="200000"/>
                        </a:lnSpc>
                        <a:spcAft>
                          <a:spcPts val="0"/>
                        </a:spcAft>
                      </a:pPr>
                      <a:r>
                        <a:rPr lang="ru-RU" sz="1400">
                          <a:effectLst/>
                        </a:rPr>
                        <a:t>17</a:t>
                      </a:r>
                      <a:endParaRPr lang="ru-RU" sz="1050">
                        <a:effectLst/>
                        <a:latin typeface="Monotype Corsiva" pitchFamily="66" charset="0"/>
                        <a:ea typeface="Calibri"/>
                        <a:cs typeface="Times New Roman"/>
                      </a:endParaRPr>
                    </a:p>
                  </a:txBody>
                  <a:tcPr marL="55953" marR="55953" marT="0" marB="0"/>
                </a:tc>
                <a:tc>
                  <a:txBody>
                    <a:bodyPr/>
                    <a:lstStyle/>
                    <a:p>
                      <a:pPr marL="179705" algn="ctr">
                        <a:lnSpc>
                          <a:spcPct val="200000"/>
                        </a:lnSpc>
                        <a:spcAft>
                          <a:spcPts val="0"/>
                        </a:spcAft>
                      </a:pPr>
                      <a:r>
                        <a:rPr lang="ru-RU" sz="1400" dirty="0">
                          <a:effectLst/>
                        </a:rPr>
                        <a:t>100 шт.</a:t>
                      </a:r>
                      <a:endParaRPr lang="ru-RU" sz="1050" dirty="0">
                        <a:effectLst/>
                        <a:latin typeface="Monotype Corsiva" pitchFamily="66" charset="0"/>
                        <a:ea typeface="Calibri"/>
                        <a:cs typeface="Times New Roman"/>
                      </a:endParaRPr>
                    </a:p>
                  </a:txBody>
                  <a:tcPr marL="55953" marR="55953" marT="0" marB="0"/>
                </a:tc>
                <a:tc>
                  <a:txBody>
                    <a:bodyPr/>
                    <a:lstStyle/>
                    <a:p>
                      <a:pPr marL="179705" algn="ctr">
                        <a:lnSpc>
                          <a:spcPct val="200000"/>
                        </a:lnSpc>
                        <a:spcAft>
                          <a:spcPts val="0"/>
                        </a:spcAft>
                      </a:pPr>
                      <a:r>
                        <a:rPr lang="ru-RU" sz="1400">
                          <a:effectLst/>
                        </a:rPr>
                        <a:t>1 700</a:t>
                      </a:r>
                      <a:endParaRPr lang="ru-RU" sz="1050">
                        <a:effectLst/>
                        <a:latin typeface="Monotype Corsiva" pitchFamily="66" charset="0"/>
                        <a:ea typeface="Calibri"/>
                        <a:cs typeface="Times New Roman"/>
                      </a:endParaRPr>
                    </a:p>
                  </a:txBody>
                  <a:tcPr marL="55953" marR="55953" marT="0" marB="0"/>
                </a:tc>
              </a:tr>
              <a:tr h="348151">
                <a:tc gridSpan="4">
                  <a:txBody>
                    <a:bodyPr/>
                    <a:lstStyle/>
                    <a:p>
                      <a:pPr marL="179705" indent="450215" algn="r">
                        <a:lnSpc>
                          <a:spcPct val="200000"/>
                        </a:lnSpc>
                        <a:spcAft>
                          <a:spcPts val="0"/>
                        </a:spcAft>
                      </a:pPr>
                      <a:r>
                        <a:rPr lang="ru-RU" sz="1400" dirty="0">
                          <a:effectLst/>
                        </a:rPr>
                        <a:t>Итог:</a:t>
                      </a:r>
                      <a:endParaRPr lang="ru-RU" sz="1050" dirty="0">
                        <a:effectLst/>
                        <a:latin typeface="Monotype Corsiva" pitchFamily="66" charset="0"/>
                        <a:ea typeface="Calibri"/>
                        <a:cs typeface="Times New Roman"/>
                      </a:endParaRPr>
                    </a:p>
                  </a:txBody>
                  <a:tcPr marL="55953" marR="55953" marT="0" marB="0"/>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179705" algn="ctr">
                        <a:lnSpc>
                          <a:spcPct val="200000"/>
                        </a:lnSpc>
                        <a:spcAft>
                          <a:spcPts val="0"/>
                        </a:spcAft>
                      </a:pPr>
                      <a:r>
                        <a:rPr lang="ru-RU" sz="1400" dirty="0">
                          <a:effectLst/>
                        </a:rPr>
                        <a:t>39 000</a:t>
                      </a:r>
                      <a:endParaRPr lang="ru-RU" sz="1050" dirty="0">
                        <a:effectLst/>
                        <a:latin typeface="Monotype Corsiva" pitchFamily="66" charset="0"/>
                        <a:ea typeface="Calibri"/>
                        <a:cs typeface="Times New Roman"/>
                      </a:endParaRPr>
                    </a:p>
                  </a:txBody>
                  <a:tcPr marL="55953" marR="55953" marT="0" marB="0"/>
                </a:tc>
              </a:tr>
            </a:tbl>
          </a:graphicData>
        </a:graphic>
      </p:graphicFrame>
      <p:sp>
        <p:nvSpPr>
          <p:cNvPr id="4" name="Rectangle 1"/>
          <p:cNvSpPr>
            <a:spLocks noChangeArrowheads="1"/>
          </p:cNvSpPr>
          <p:nvPr/>
        </p:nvSpPr>
        <p:spPr bwMode="auto">
          <a:xfrm>
            <a:off x="92213" y="116632"/>
            <a:ext cx="895957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algn="ctr" defTabSz="914400" rtl="0" eaLnBrk="1" fontAlgn="base" latinLnBrk="0" hangingPunct="1">
              <a:lnSpc>
                <a:spcPct val="100000"/>
              </a:lnSpc>
              <a:spcBef>
                <a:spcPct val="0"/>
              </a:spcBef>
              <a:spcAft>
                <a:spcPct val="0"/>
              </a:spcAft>
              <a:buClrTx/>
              <a:buSzTx/>
              <a:tabLst/>
            </a:pPr>
            <a:r>
              <a:rPr kumimoji="0" lang="ru-RU" sz="36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ea typeface="Calibri" pitchFamily="34" charset="0"/>
                <a:cs typeface="Times New Roman" pitchFamily="18" charset="0"/>
              </a:rPr>
              <a:t>Ресурсное обеспечение проекта</a:t>
            </a:r>
            <a:endParaRPr kumimoji="0" lang="ru-RU" sz="12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Tree>
    <p:extLst>
      <p:ext uri="{BB962C8B-B14F-4D97-AF65-F5344CB8AC3E}">
        <p14:creationId xmlns:p14="http://schemas.microsoft.com/office/powerpoint/2010/main" val="1430946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s01.services.mya5.ru/DwABAIQAzQVQAc0Eav_D_sM/6j9rqiXmMfas47uMw_aRww/sv/image/ab/47/8b/111579/11/background.png?14290576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07116" y="260648"/>
            <a:ext cx="8568952" cy="612475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ru-RU"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Мультипликативность</a:t>
            </a: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endParaRPr>
          </a:p>
          <a:p>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a:t>
            </a:r>
          </a:p>
          <a:p>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Данный проект можно реализовывать не только один раз. Его можно будет адаптировать для более младших школьников, провести отдельно для некоторых классов или отдельно взятого учебного учреждения, тем самым еще больше людей смогут познакомиться с историей родного города. </a:t>
            </a:r>
          </a:p>
          <a:p>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Проект является готовой моделью разработки изучения истории родного края. На примере данного проекта можно разработать </a:t>
            </a:r>
            <a:r>
              <a:rPr lang="ru-RU"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квесты</a:t>
            </a: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onotype Corsiva" pitchFamily="66" charset="0"/>
              </a:rPr>
              <a:t> для других городов области, а также страны.</a:t>
            </a:r>
          </a:p>
        </p:txBody>
      </p:sp>
    </p:spTree>
    <p:extLst>
      <p:ext uri="{BB962C8B-B14F-4D97-AF65-F5344CB8AC3E}">
        <p14:creationId xmlns:p14="http://schemas.microsoft.com/office/powerpoint/2010/main" val="203488347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476</Words>
  <Application>Microsoft Office PowerPoint</Application>
  <PresentationFormat>Экран (4:3)</PresentationFormat>
  <Paragraphs>154</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nazarovv</dc:creator>
  <cp:lastModifiedBy>nazarovv</cp:lastModifiedBy>
  <cp:revision>7</cp:revision>
  <dcterms:created xsi:type="dcterms:W3CDTF">2018-06-29T08:13:05Z</dcterms:created>
  <dcterms:modified xsi:type="dcterms:W3CDTF">2018-06-29T10:42:07Z</dcterms:modified>
</cp:coreProperties>
</file>