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2500E-60A1-413E-8F29-EB553CEEFBA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FF1B-61F3-4036-BF0F-DD9D3A31E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1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0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4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AFF1B-61F3-4036-BF0F-DD9D3A31E1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7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5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8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2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DA83-A8A4-4B55-B852-E104200C7241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16D9-470B-4849-A125-8132B3B8E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/>
          <p:cNvSpPr/>
          <p:nvPr/>
        </p:nvSpPr>
        <p:spPr>
          <a:xfrm>
            <a:off x="3466407" y="654037"/>
            <a:ext cx="4903618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600" b="1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Региональное общественное</a:t>
            </a:r>
            <a:r>
              <a:rPr lang="ru-RU" sz="2600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600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движение</a:t>
            </a:r>
            <a:endParaRPr lang="ru-RU" sz="10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«Интернет без угроз</a:t>
            </a:r>
            <a:r>
              <a:rPr lang="ru-RU" sz="2600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5" name="CustomShape 4"/>
          <p:cNvSpPr/>
          <p:nvPr/>
        </p:nvSpPr>
        <p:spPr>
          <a:xfrm>
            <a:off x="0" y="3452573"/>
            <a:ext cx="9126191" cy="137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600" cap="all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Просветительский проект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«</a:t>
            </a:r>
            <a:r>
              <a:rPr lang="ru-RU" sz="2600" cap="all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Защита </a:t>
            </a:r>
            <a:r>
              <a:rPr lang="ru-RU" sz="2600" cap="all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персональных данных</a:t>
            </a:r>
          </a:p>
          <a:p>
            <a:pPr algn="ctr">
              <a:lnSpc>
                <a:spcPct val="100000"/>
              </a:lnSpc>
            </a:pPr>
            <a:r>
              <a:rPr lang="ru-RU" sz="2600" cap="all" spc="-1" dirty="0" smtClean="0"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от доступа злоумышленников в сети «интернет»</a:t>
            </a:r>
            <a:endParaRPr lang="ru-RU" sz="2600" cap="all" spc="-1" dirty="0"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1618834" y="5487498"/>
            <a:ext cx="6031440" cy="874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b="1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докладчик</a:t>
            </a:r>
            <a:r>
              <a:rPr lang="ru-RU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: </a:t>
            </a:r>
            <a:r>
              <a:rPr lang="ru-RU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Жученко виктория </a:t>
            </a:r>
            <a:r>
              <a:rPr lang="ru-RU" b="1" strike="noStrike" cap="all" spc="-1" dirty="0" err="1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сергеевна</a:t>
            </a:r>
            <a:r>
              <a:rPr lang="ru-RU" b="1" strike="noStrike" cap="all" spc="-1" dirty="0" smtClean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 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Ростов-на-Дону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rgbClr val="1D4E6E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</a:rPr>
              <a:t>2018</a:t>
            </a:r>
            <a:endParaRPr lang="ru-RU" sz="800" b="1" strike="noStrike" spc="-1" dirty="0">
              <a:solidFill>
                <a:srgbClr val="1D4E6E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ru-RU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9" y="654037"/>
            <a:ext cx="2343915" cy="21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370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rgbClr val="1C4E6C"/>
                </a:solidFill>
              </a:rPr>
              <a:t>Утечки персональных данных за </a:t>
            </a:r>
            <a:r>
              <a:rPr lang="en-US" dirty="0" smtClean="0">
                <a:solidFill>
                  <a:srgbClr val="1C4E6C"/>
                </a:solidFill>
              </a:rPr>
              <a:t>I</a:t>
            </a:r>
            <a:r>
              <a:rPr lang="ru-RU" dirty="0" smtClean="0">
                <a:solidFill>
                  <a:srgbClr val="1C4E6C"/>
                </a:solidFill>
              </a:rPr>
              <a:t> квартал 2018 года:</a:t>
            </a:r>
            <a:endParaRPr lang="ru-RU" dirty="0">
              <a:solidFill>
                <a:srgbClr val="1C4E6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45331" y="6367458"/>
            <a:ext cx="2057400" cy="365125"/>
          </a:xfrm>
        </p:spPr>
        <p:txBody>
          <a:bodyPr/>
          <a:lstStyle/>
          <a:p>
            <a:fld id="{94D116D9-470B-4849-A125-8132B3B8E3F9}" type="slidenum">
              <a:rPr lang="ru-RU" sz="2400" smtClean="0"/>
              <a:t>2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4029" y="1568173"/>
            <a:ext cx="5452554" cy="435133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Февраль: потеря данных 150 </a:t>
            </a:r>
            <a:r>
              <a:rPr lang="ru-RU" sz="2400" dirty="0"/>
              <a:t>млн человек, использующих приложение для </a:t>
            </a:r>
            <a:r>
              <a:rPr lang="ru-RU" sz="2400" dirty="0" smtClean="0"/>
              <a:t>«</a:t>
            </a:r>
            <a:r>
              <a:rPr lang="ru-RU" sz="2400" dirty="0" err="1" smtClean="0"/>
              <a:t>MyFitnessPal</a:t>
            </a:r>
            <a:r>
              <a:rPr lang="ru-RU" sz="2400" dirty="0" smtClean="0"/>
              <a:t>»;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Апрель: 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 заявил о передаче информации о 87 миллионах пользователей компании «</a:t>
            </a:r>
            <a:r>
              <a:rPr lang="en-US" sz="2400" dirty="0" smtClean="0"/>
              <a:t>Cambridge </a:t>
            </a:r>
            <a:r>
              <a:rPr lang="en-US" sz="2400" dirty="0" err="1" smtClean="0"/>
              <a:t>Analytica</a:t>
            </a:r>
            <a:r>
              <a:rPr lang="ru-RU" sz="2400" dirty="0" smtClean="0"/>
              <a:t>»;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Май: данные 3 миллионов человек, проходивших психологические тесты в социальной сети «</a:t>
            </a:r>
            <a:r>
              <a:rPr lang="en-US" sz="2400" dirty="0" smtClean="0"/>
              <a:t>Facebook</a:t>
            </a:r>
            <a:r>
              <a:rPr lang="ru-RU" sz="2400" dirty="0" smtClean="0"/>
              <a:t>», оказались в открытом доступе.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87" y="2112885"/>
            <a:ext cx="2791769" cy="25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9982331"/>
              </p:ext>
            </p:extLst>
          </p:nvPr>
        </p:nvGraphicFramePr>
        <p:xfrm>
          <a:off x="2164290" y="2111844"/>
          <a:ext cx="4589756" cy="3576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878"/>
                <a:gridCol w="2294878"/>
              </a:tblGrid>
              <a:tr h="527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Форма работы</a:t>
                      </a:r>
                      <a:endParaRPr lang="ru-RU" sz="1800" dirty="0"/>
                    </a:p>
                  </a:txBody>
                  <a:tcPr/>
                </a:tc>
              </a:tr>
              <a:tr h="527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– 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Интерактивный урок</a:t>
                      </a:r>
                      <a:endParaRPr lang="ru-RU" sz="1800" dirty="0"/>
                    </a:p>
                  </a:txBody>
                  <a:tcPr/>
                </a:tc>
              </a:tr>
              <a:tr h="527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– 6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Практическое</a:t>
                      </a:r>
                      <a:r>
                        <a:rPr lang="ru-RU" sz="1800" baseline="0" dirty="0" smtClean="0"/>
                        <a:t> задание</a:t>
                      </a:r>
                      <a:endParaRPr lang="ru-RU" sz="1800" dirty="0"/>
                    </a:p>
                  </a:txBody>
                  <a:tcPr/>
                </a:tc>
              </a:tr>
              <a:tr h="527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 – 9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Диалоговая игра</a:t>
                      </a:r>
                      <a:endParaRPr lang="ru-RU" sz="1800" dirty="0"/>
                    </a:p>
                  </a:txBody>
                  <a:tcPr/>
                </a:tc>
              </a:tr>
              <a:tr h="527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– 11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Кейсы</a:t>
                      </a:r>
                      <a:endParaRPr lang="ru-RU" sz="1800" dirty="0"/>
                    </a:p>
                  </a:txBody>
                  <a:tcPr/>
                </a:tc>
              </a:tr>
              <a:tr h="7148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Родители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Буклет, мобильное приложение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z="2400" smtClean="0"/>
              <a:t>3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6495" y="1864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C4E6C"/>
                </a:solidFill>
              </a:rPr>
              <a:t>Целевая аудитория:</a:t>
            </a:r>
            <a:endParaRPr lang="ru-RU" dirty="0">
              <a:solidFill>
                <a:srgbClr val="1C4E6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495" y="1375085"/>
            <a:ext cx="72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Целевая аудитория – обучающиеся средних общеобразовательных учреждений (школьники всех возрастов) и их родители.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6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0370" y="1864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C4E6C"/>
                </a:solidFill>
              </a:rPr>
              <a:t>Разработанные задания:</a:t>
            </a:r>
            <a:endParaRPr lang="ru-RU" dirty="0">
              <a:solidFill>
                <a:srgbClr val="1C4E6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76" y="1305221"/>
            <a:ext cx="3701440" cy="490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62" y="1199451"/>
            <a:ext cx="3902768" cy="51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34" y="86452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Разработанные задания: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1558828"/>
            <a:ext cx="6583680" cy="4797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3" y="1412015"/>
            <a:ext cx="3381008" cy="2444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sz="2400" dirty="0"/>
              <a:t>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666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34" y="86452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Разработанные задания: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ru-RU" sz="2400" dirty="0"/>
              <a:t>6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053" y="1148898"/>
            <a:ext cx="868996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Кейс </a:t>
            </a:r>
            <a:r>
              <a:rPr lang="ru-RU" sz="1400" b="1" dirty="0"/>
              <a:t>№1. </a:t>
            </a:r>
          </a:p>
          <a:p>
            <a:r>
              <a:rPr lang="ru-RU" sz="1400" b="1" dirty="0"/>
              <a:t>Цель:</a:t>
            </a:r>
            <a:r>
              <a:rPr lang="ru-RU" sz="1400" dirty="0"/>
              <a:t> проверить уровень бдительности учеников старшей школы. </a:t>
            </a:r>
          </a:p>
          <a:p>
            <a:r>
              <a:rPr lang="ru-RU" sz="1400" b="1" dirty="0"/>
              <a:t>Описание случая: </a:t>
            </a:r>
          </a:p>
          <a:p>
            <a:pPr algn="ctr"/>
            <a:r>
              <a:rPr lang="ru-RU" sz="1400" i="1" dirty="0"/>
              <a:t>Представьте ситуацию. В социальной сети </a:t>
            </a:r>
            <a:r>
              <a:rPr lang="ru-RU" sz="1400" i="1" dirty="0" err="1"/>
              <a:t>Вконтакте</a:t>
            </a:r>
            <a:r>
              <a:rPr lang="ru-RU" sz="1400" i="1" dirty="0"/>
              <a:t> Вам приходит личное сообщение от незнакомого Вам человека следующего характера: «Привет, я в ….. году в …. школе учился вместе с твоим отцом. Не виделись с ним тысячу лет. Пришли мне его номер, хочу с ним связаться и вспомнить молодые годы». </a:t>
            </a:r>
          </a:p>
          <a:p>
            <a:r>
              <a:rPr lang="ru-RU" sz="1400" b="1" dirty="0" smtClean="0"/>
              <a:t>Вопросы </a:t>
            </a:r>
            <a:r>
              <a:rPr lang="ru-RU" sz="1400" b="1" dirty="0"/>
              <a:t>по кейсу: </a:t>
            </a:r>
          </a:p>
          <a:p>
            <a:r>
              <a:rPr lang="ru-RU" sz="1400" dirty="0"/>
              <a:t>1.Как следует поступить в данной ситуации? </a:t>
            </a:r>
          </a:p>
          <a:p>
            <a:r>
              <a:rPr lang="ru-RU" sz="1400" dirty="0"/>
              <a:t>2</a:t>
            </a:r>
            <a:r>
              <a:rPr lang="ru-RU" sz="1400" dirty="0" smtClean="0"/>
              <a:t>.Какие </a:t>
            </a:r>
            <a:r>
              <a:rPr lang="ru-RU" sz="1400" dirty="0"/>
              <a:t>угрозы могут возникнуть, если номер телефона попадет в руки злоумышленника? </a:t>
            </a:r>
          </a:p>
          <a:p>
            <a:r>
              <a:rPr lang="ru-RU" sz="1400" b="1" dirty="0" smtClean="0"/>
              <a:t>Угрозы</a:t>
            </a:r>
            <a:r>
              <a:rPr lang="ru-RU" sz="1400" b="1" dirty="0"/>
              <a:t>: </a:t>
            </a:r>
          </a:p>
          <a:p>
            <a:r>
              <a:rPr lang="ru-RU" sz="1400" dirty="0"/>
              <a:t>1.Угроза доступа к данным банковской карты и последующая утечка финансовых средств или же использование вашей карты для преступных махинаций. </a:t>
            </a:r>
          </a:p>
          <a:p>
            <a:r>
              <a:rPr lang="ru-RU" sz="1400" dirty="0"/>
              <a:t>2.Угроза потери доступа к социальным сетям и электронным ресурсам, к которым был привязан номер телефона </a:t>
            </a:r>
          </a:p>
          <a:p>
            <a:r>
              <a:rPr lang="ru-RU" sz="1400" dirty="0"/>
              <a:t>3.Угроза шантажа или же отправки сообщений на этот номер( рекламных, провокационных, вирусных и др.) </a:t>
            </a:r>
          </a:p>
          <a:p>
            <a:r>
              <a:rPr lang="ru-RU" sz="1400" b="1" dirty="0"/>
              <a:t>Рекомендации: </a:t>
            </a:r>
          </a:p>
          <a:p>
            <a:r>
              <a:rPr lang="ru-RU" sz="1400" dirty="0" smtClean="0"/>
              <a:t>1. Попытайтесь избежать данного пути. Небезопасно </a:t>
            </a:r>
            <a:r>
              <a:rPr lang="ru-RU" sz="1400" dirty="0"/>
              <a:t>сообщать номер телефона даже знакомым через социальные сети, .т.к. персональные данные могут быть перехвачены на пути к получателю. </a:t>
            </a:r>
          </a:p>
          <a:p>
            <a:r>
              <a:rPr lang="ru-RU" sz="1400" dirty="0" smtClean="0"/>
              <a:t>2. Сообщайте </a:t>
            </a:r>
            <a:r>
              <a:rPr lang="ru-RU" sz="1400" dirty="0"/>
              <a:t>номер </a:t>
            </a:r>
            <a:r>
              <a:rPr lang="ru-RU" sz="1400" dirty="0" smtClean="0"/>
              <a:t>телефона ( </a:t>
            </a:r>
            <a:r>
              <a:rPr lang="ru-RU" sz="1400" dirty="0"/>
              <a:t>в случае, если имеете несколько),к которому не привязаны ваши банковские карты или же социальные сети. </a:t>
            </a:r>
            <a:endParaRPr lang="ru-RU" sz="1400" dirty="0" smtClean="0"/>
          </a:p>
          <a:p>
            <a:r>
              <a:rPr lang="ru-RU" sz="1400" dirty="0" smtClean="0"/>
              <a:t>3. Рекомендуется </a:t>
            </a:r>
            <a:r>
              <a:rPr lang="ru-RU" sz="1400" dirty="0"/>
              <a:t>сообщать номер телефона в сети интернет, используя текстовые данные или же закодированные, чередуя цифры или буквы(например,89пять 2 54 ноль </a:t>
            </a:r>
            <a:r>
              <a:rPr lang="ru-RU" sz="1400" dirty="0" err="1"/>
              <a:t>ноль</a:t>
            </a:r>
            <a:r>
              <a:rPr lang="ru-RU" sz="1400" dirty="0"/>
              <a:t> </a:t>
            </a:r>
            <a:r>
              <a:rPr lang="ru-RU" sz="1400" dirty="0" smtClean="0"/>
              <a:t>...)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594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6D9-470B-4849-A125-8132B3B8E3F9}" type="slidenum">
              <a:rPr lang="ru-RU" sz="2400" smtClean="0"/>
              <a:t>7</a:t>
            </a:fld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6424806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Региональное общественное движение «Интернет без угроз»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0370" y="18643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1C4E6C"/>
                </a:solidFill>
              </a:rPr>
              <a:t>Смета проекта:</a:t>
            </a:r>
            <a:endParaRPr lang="ru-RU" dirty="0">
              <a:solidFill>
                <a:srgbClr val="1C4E6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63106"/>
              </p:ext>
            </p:extLst>
          </p:nvPr>
        </p:nvGraphicFramePr>
        <p:xfrm>
          <a:off x="304801" y="1332413"/>
          <a:ext cx="8368936" cy="4044649"/>
        </p:xfrm>
        <a:graphic>
          <a:graphicData uri="http://schemas.openxmlformats.org/drawingml/2006/table">
            <a:tbl>
              <a:tblPr/>
              <a:tblGrid>
                <a:gridCol w="4737681"/>
                <a:gridCol w="1723962"/>
                <a:gridCol w="800870"/>
                <a:gridCol w="1106423"/>
              </a:tblGrid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Статья расходов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ед. в руб.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ед.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Вознаграждение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дизайнерам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Консультация психолога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9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Экспертиза информационных материалов для детей (издательско-полиграфическая ; экспертиза информации,  распространяемой  с  использованием информационно-телекоммуникационных  сетей  общего  пользования)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буклетов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раздаточного материала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Ламинирование карточек - учетных записей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Разработка и поддержание мобильного приложения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Командировочные расходы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0" marR="9100" marT="9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520</Words>
  <Application>Microsoft Office PowerPoint</Application>
  <PresentationFormat>Экран (4:3)</PresentationFormat>
  <Paragraphs>103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Тема Office</vt:lpstr>
      <vt:lpstr>Презентация PowerPoint</vt:lpstr>
      <vt:lpstr>Утечки персональных данных за I квартал 2018 года:</vt:lpstr>
      <vt:lpstr>Презентация PowerPoint</vt:lpstr>
      <vt:lpstr>Презентация PowerPoint</vt:lpstr>
      <vt:lpstr>Разработанные задания:</vt:lpstr>
      <vt:lpstr>Разработанные задания: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Чунин Александр Сергеевич</dc:creator>
  <cp:lastModifiedBy>Жученко Виктория Сергеевна</cp:lastModifiedBy>
  <cp:revision>26</cp:revision>
  <dcterms:created xsi:type="dcterms:W3CDTF">2018-04-12T14:28:12Z</dcterms:created>
  <dcterms:modified xsi:type="dcterms:W3CDTF">2018-05-23T11:16:41Z</dcterms:modified>
</cp:coreProperties>
</file>