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63" r:id="rId3"/>
    <p:sldId id="272" r:id="rId4"/>
    <p:sldId id="273" r:id="rId5"/>
    <p:sldId id="258" r:id="rId6"/>
    <p:sldId id="276" r:id="rId7"/>
    <p:sldId id="275" r:id="rId8"/>
    <p:sldId id="274" r:id="rId9"/>
    <p:sldId id="277" r:id="rId10"/>
    <p:sldId id="279" r:id="rId11"/>
    <p:sldId id="278" r:id="rId12"/>
    <p:sldId id="280" r:id="rId13"/>
    <p:sldId id="281" r:id="rId14"/>
    <p:sldId id="282" r:id="rId15"/>
    <p:sldId id="283" r:id="rId16"/>
    <p:sldId id="28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0358705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6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9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4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5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819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6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3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5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9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083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54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0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387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354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1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277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5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488832" cy="432048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учреждение</a:t>
            </a:r>
            <a:br>
              <a:rPr lang="ru-RU" sz="2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«Дворец молодежи»</a:t>
            </a:r>
            <a:br>
              <a:rPr lang="ru-RU" sz="2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городского округа город Октябрьский</a:t>
            </a:r>
            <a:br>
              <a:rPr lang="ru-RU" sz="2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Республики Башкортостан </a:t>
            </a:r>
            <a:r>
              <a:rPr lang="ru-RU" sz="6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5300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300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«СПАСАТЕЛЬ»</a:t>
            </a:r>
            <a:r>
              <a:rPr lang="ru-RU" sz="53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9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890306"/>
            <a:ext cx="2013280" cy="2013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4367086"/>
            <a:ext cx="807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Автор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проекта: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Абдулкаюмов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Рустам Сергеевич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332656"/>
            <a:ext cx="8229600" cy="612068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/>
              <a:t>7. </a:t>
            </a:r>
            <a:r>
              <a:rPr lang="ru-RU" dirty="0"/>
              <a:t>Заключение межведомственного договора с Государственным бюджетным образовательным учреждением «Учебно-методический центр по гражданской обороне и чрезвычайным ситуациям Республики Башкортостан»;</a:t>
            </a:r>
          </a:p>
          <a:p>
            <a:pPr marL="109728" indent="0">
              <a:buNone/>
            </a:pPr>
            <a:r>
              <a:rPr lang="ru-RU" dirty="0" smtClean="0"/>
              <a:t>8. </a:t>
            </a:r>
            <a:r>
              <a:rPr lang="ru-RU" dirty="0"/>
              <a:t>Заключение межведомственного договора с отделом Министерства внутренних дел Российской Федерации городского округа город Октябрьский Республики Башкортостан и </a:t>
            </a:r>
            <a:r>
              <a:rPr lang="ru-RU" dirty="0" err="1"/>
              <a:t>Туймазинского</a:t>
            </a:r>
            <a:r>
              <a:rPr lang="ru-RU" dirty="0"/>
              <a:t> района;</a:t>
            </a:r>
          </a:p>
          <a:p>
            <a:pPr marL="109728" indent="0">
              <a:buNone/>
            </a:pPr>
            <a:r>
              <a:rPr lang="ru-RU" dirty="0" smtClean="0"/>
              <a:t>9. Закупка </a:t>
            </a:r>
            <a:r>
              <a:rPr lang="ru-RU" dirty="0"/>
              <a:t>материала для изучения материала теоретической части и практической работы;</a:t>
            </a:r>
          </a:p>
          <a:p>
            <a:pPr marL="109728" indent="0">
              <a:buNone/>
            </a:pPr>
            <a:r>
              <a:rPr lang="ru-RU" dirty="0" smtClean="0"/>
              <a:t>10. </a:t>
            </a:r>
            <a:r>
              <a:rPr lang="ru-RU" dirty="0"/>
              <a:t>Публикация в СМИ, размещение в социальных сетях и реклама о начале работы проекта «Волонтер Спасатель»;</a:t>
            </a:r>
          </a:p>
          <a:p>
            <a:pPr marL="109728" indent="0">
              <a:buNone/>
            </a:pPr>
            <a:r>
              <a:rPr lang="ru-RU" dirty="0" smtClean="0"/>
              <a:t>11. </a:t>
            </a:r>
            <a:r>
              <a:rPr lang="ru-RU" dirty="0"/>
              <a:t>Формирование преподавательского состава установка плана работы по программе обучения «Волонтеров Спасателей»;</a:t>
            </a:r>
          </a:p>
        </p:txBody>
      </p:sp>
    </p:spTree>
    <p:extLst>
      <p:ext uri="{BB962C8B-B14F-4D97-AF65-F5344CB8AC3E}">
        <p14:creationId xmlns:p14="http://schemas.microsoft.com/office/powerpoint/2010/main" val="264407421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655272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i="1" u="sng" dirty="0" smtClean="0"/>
              <a:t>Основной: </a:t>
            </a:r>
          </a:p>
          <a:p>
            <a:pPr marL="109728" indent="0">
              <a:buNone/>
            </a:pPr>
            <a:r>
              <a:rPr lang="ru-RU" dirty="0" smtClean="0"/>
              <a:t>1. Практическая </a:t>
            </a:r>
            <a:r>
              <a:rPr lang="ru-RU" dirty="0"/>
              <a:t>часть реализации проекта «Волонтёр Спасатель»;</a:t>
            </a:r>
          </a:p>
          <a:p>
            <a:pPr marL="109728" indent="0">
              <a:buNone/>
            </a:pPr>
            <a:r>
              <a:rPr lang="ru-RU" dirty="0" smtClean="0"/>
              <a:t>2. Встреча </a:t>
            </a:r>
            <a:r>
              <a:rPr lang="ru-RU" dirty="0"/>
              <a:t>с преподавательским составом;</a:t>
            </a:r>
          </a:p>
          <a:p>
            <a:pPr marL="109728" indent="0">
              <a:buNone/>
            </a:pPr>
            <a:r>
              <a:rPr lang="ru-RU" dirty="0" smtClean="0"/>
              <a:t>3. </a:t>
            </a:r>
            <a:r>
              <a:rPr lang="ru-RU" dirty="0"/>
              <a:t>Встреча с обучаемыми «Волонтерами», ведение в план работы и разделение по группам;</a:t>
            </a:r>
          </a:p>
          <a:p>
            <a:pPr marL="109728" indent="0">
              <a:buNone/>
            </a:pPr>
            <a:r>
              <a:rPr lang="ru-RU" dirty="0" smtClean="0"/>
              <a:t>4. Изучение </a:t>
            </a:r>
            <a:r>
              <a:rPr lang="ru-RU" dirty="0"/>
              <a:t>теоретических знаний по оказанию первой помощи; </a:t>
            </a:r>
          </a:p>
          <a:p>
            <a:pPr marL="109728" indent="0">
              <a:buNone/>
            </a:pPr>
            <a:r>
              <a:rPr lang="ru-RU" dirty="0" smtClean="0"/>
              <a:t>5. Изучение </a:t>
            </a:r>
            <a:r>
              <a:rPr lang="ru-RU" dirty="0"/>
              <a:t>теоретических знаний по первоначальной подготовки спасателя при  «ДТП, суицидальный характер, оказание психологической помощи населению в </a:t>
            </a:r>
            <a:r>
              <a:rPr lang="ru-RU" dirty="0" err="1"/>
              <a:t>случаевозникновения</a:t>
            </a:r>
            <a:r>
              <a:rPr lang="ru-RU" dirty="0"/>
              <a:t> чрезвычайной ситуации»;</a:t>
            </a:r>
          </a:p>
          <a:p>
            <a:pPr marL="109728" indent="0">
              <a:buNone/>
            </a:pPr>
            <a:r>
              <a:rPr lang="ru-RU" dirty="0" smtClean="0"/>
              <a:t>6. Изучение </a:t>
            </a:r>
            <a:r>
              <a:rPr lang="ru-RU" dirty="0"/>
              <a:t>теоретических знаний по поисково-спасательной работе в лесной и городской местности;</a:t>
            </a:r>
          </a:p>
          <a:p>
            <a:pPr marL="109728" indent="0">
              <a:buNone/>
            </a:pPr>
            <a:r>
              <a:rPr lang="ru-RU" dirty="0" smtClean="0"/>
              <a:t>7. Изучение </a:t>
            </a:r>
            <a:r>
              <a:rPr lang="ru-RU" dirty="0"/>
              <a:t>теоретических знаний </a:t>
            </a:r>
            <a:r>
              <a:rPr lang="ru-RU" dirty="0" err="1"/>
              <a:t>поспасению</a:t>
            </a:r>
            <a:r>
              <a:rPr lang="ru-RU" dirty="0"/>
              <a:t> на акваториях при утоплении и наводнениях;</a:t>
            </a:r>
          </a:p>
          <a:p>
            <a:pPr marL="109728" indent="0">
              <a:buNone/>
            </a:pPr>
            <a:r>
              <a:rPr lang="ru-RU" dirty="0" smtClean="0"/>
              <a:t>8. Изучение </a:t>
            </a:r>
            <a:r>
              <a:rPr lang="ru-RU" dirty="0"/>
              <a:t>теоретических знаний </a:t>
            </a:r>
            <a:r>
              <a:rPr lang="ru-RU" dirty="0" err="1"/>
              <a:t>поликвидации</a:t>
            </a:r>
            <a:r>
              <a:rPr lang="ru-RU" dirty="0"/>
              <a:t> пожаров, стихийных бедствий и обрушения зданий;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9604729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26469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dirty="0" smtClean="0"/>
              <a:t>9. Подведение </a:t>
            </a:r>
            <a:r>
              <a:rPr lang="ru-RU" dirty="0"/>
              <a:t>итогов, допуск к практической части;</a:t>
            </a:r>
          </a:p>
          <a:p>
            <a:pPr marL="109728" indent="0">
              <a:buNone/>
            </a:pPr>
            <a:r>
              <a:rPr lang="ru-RU" dirty="0" smtClean="0"/>
              <a:t>10. </a:t>
            </a:r>
            <a:r>
              <a:rPr lang="ru-RU" dirty="0"/>
              <a:t>Отчисление не получивших допуск к практической части;</a:t>
            </a:r>
          </a:p>
          <a:p>
            <a:pPr marL="109728" indent="0">
              <a:buNone/>
            </a:pPr>
            <a:r>
              <a:rPr lang="ru-RU" dirty="0" smtClean="0"/>
              <a:t>11. </a:t>
            </a:r>
            <a:r>
              <a:rPr lang="ru-RU" dirty="0"/>
              <a:t>Празднование дня спасателя, мастер класс по оказанию доврачебной помощи;</a:t>
            </a:r>
          </a:p>
          <a:p>
            <a:pPr marL="109728" indent="0">
              <a:buNone/>
            </a:pPr>
            <a:r>
              <a:rPr lang="ru-RU" dirty="0" smtClean="0"/>
              <a:t>12. </a:t>
            </a:r>
            <a:r>
              <a:rPr lang="ru-RU" dirty="0"/>
              <a:t>Экскурсии в медицинские учреждения и службы спасения;</a:t>
            </a:r>
          </a:p>
          <a:p>
            <a:pPr marL="109728" indent="0">
              <a:buNone/>
            </a:pPr>
            <a:r>
              <a:rPr lang="ru-RU" dirty="0" smtClean="0"/>
              <a:t>13. </a:t>
            </a:r>
            <a:r>
              <a:rPr lang="ru-RU" dirty="0"/>
              <a:t>Изучение практической части совместной работы со службами Чрезвычайных ситуаций;</a:t>
            </a:r>
          </a:p>
          <a:p>
            <a:pPr marL="109728" indent="0">
              <a:buNone/>
            </a:pPr>
            <a:r>
              <a:rPr lang="ru-RU" dirty="0" smtClean="0"/>
              <a:t>14. </a:t>
            </a:r>
            <a:r>
              <a:rPr lang="ru-RU" dirty="0"/>
              <a:t>Получение допуска к совместной работе со службой Аварийно-спасательного отряда;</a:t>
            </a:r>
          </a:p>
          <a:p>
            <a:pPr marL="109728" indent="0">
              <a:buNone/>
            </a:pPr>
            <a:r>
              <a:rPr lang="ru-RU" dirty="0" smtClean="0"/>
              <a:t>15. </a:t>
            </a:r>
            <a:r>
              <a:rPr lang="ru-RU" dirty="0"/>
              <a:t>Получение допуска к совместной работе со службой скорой помощи;</a:t>
            </a:r>
          </a:p>
          <a:p>
            <a:pPr marL="109728" indent="0">
              <a:buNone/>
            </a:pPr>
            <a:r>
              <a:rPr lang="ru-RU" dirty="0" smtClean="0"/>
              <a:t>16. </a:t>
            </a:r>
            <a:r>
              <a:rPr lang="ru-RU" dirty="0"/>
              <a:t>Получение допуска к совместной работе со службой Министерство чрезвычайных ситуаций РФ;</a:t>
            </a:r>
          </a:p>
          <a:p>
            <a:pPr marL="109728" indent="0">
              <a:buNone/>
            </a:pPr>
            <a:r>
              <a:rPr lang="ru-RU" dirty="0" smtClean="0"/>
              <a:t>17. </a:t>
            </a:r>
            <a:r>
              <a:rPr lang="ru-RU" dirty="0"/>
              <a:t>Получение допуска к совместной работе со службами Министерства Внутренних дел РФ;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075307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2030"/>
            <a:ext cx="8229600" cy="5818651"/>
          </a:xfrm>
        </p:spPr>
        <p:txBody>
          <a:bodyPr/>
          <a:lstStyle/>
          <a:p>
            <a:pPr marL="109728" indent="0">
              <a:buNone/>
            </a:pPr>
            <a:r>
              <a:rPr lang="ru-RU" sz="2400" i="1" u="sng" dirty="0" smtClean="0"/>
              <a:t>Заключительная часть: </a:t>
            </a:r>
          </a:p>
          <a:p>
            <a:pPr marL="109728" indent="0">
              <a:buNone/>
            </a:pPr>
            <a:r>
              <a:rPr lang="ru-RU" sz="2000" dirty="0" smtClean="0"/>
              <a:t>1.Утверждение </a:t>
            </a:r>
            <a:r>
              <a:rPr lang="ru-RU" sz="2000" dirty="0"/>
              <a:t>состава </a:t>
            </a:r>
            <a:r>
              <a:rPr lang="ru-RU" sz="2000" dirty="0" smtClean="0"/>
              <a:t>комиссии;</a:t>
            </a:r>
          </a:p>
          <a:p>
            <a:pPr marL="109728" indent="0">
              <a:buNone/>
            </a:pPr>
            <a:r>
              <a:rPr lang="ru-RU" sz="2000" dirty="0" smtClean="0"/>
              <a:t>2. Работа </a:t>
            </a:r>
            <a:r>
              <a:rPr lang="ru-RU" sz="2000" dirty="0"/>
              <a:t>комиссии по аттестации «Волонтеров Спасателей</a:t>
            </a:r>
            <a:r>
              <a:rPr lang="ru-RU" sz="2000" dirty="0" smtClean="0"/>
              <a:t>»;</a:t>
            </a:r>
          </a:p>
          <a:p>
            <a:pPr marL="109728" indent="0">
              <a:buNone/>
            </a:pPr>
            <a:r>
              <a:rPr lang="ru-RU" sz="2000" dirty="0" smtClean="0"/>
              <a:t>3. Торжественное </a:t>
            </a:r>
            <a:r>
              <a:rPr lang="ru-RU" sz="2000" dirty="0"/>
              <a:t>вручение книжки и удостоверения «Волонтеров Спасателей</a:t>
            </a:r>
            <a:r>
              <a:rPr lang="ru-RU" sz="2000" dirty="0" smtClean="0"/>
              <a:t>»;</a:t>
            </a:r>
          </a:p>
          <a:p>
            <a:pPr marL="109728" indent="0">
              <a:buNone/>
            </a:pPr>
            <a:r>
              <a:rPr lang="ru-RU" sz="2000" dirty="0" smtClean="0"/>
              <a:t>4. </a:t>
            </a:r>
            <a:r>
              <a:rPr lang="ru-RU" sz="2000" dirty="0"/>
              <a:t>Совместная работа со службами чрезвычайных ситуаций и Министерством внутренних </a:t>
            </a:r>
            <a:r>
              <a:rPr lang="ru-RU" sz="2000" dirty="0" smtClean="0"/>
              <a:t>дел.</a:t>
            </a:r>
          </a:p>
          <a:p>
            <a:pPr marL="109728" indent="0">
              <a:buNone/>
            </a:pPr>
            <a:r>
              <a:rPr lang="ru-RU" sz="2000" dirty="0" smtClean="0"/>
              <a:t>5. Продолжительность </a:t>
            </a:r>
            <a:r>
              <a:rPr lang="ru-RU" sz="2000" dirty="0"/>
              <a:t>проекта до 2020 года;</a:t>
            </a:r>
            <a:endParaRPr lang="ru-RU" sz="2000" i="1" u="sng" dirty="0" smtClean="0"/>
          </a:p>
          <a:p>
            <a:pPr marL="109728" indent="0">
              <a:buNone/>
            </a:pP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3905069273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06291" cy="81155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Ожидаемые результаты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2079" y="1104179"/>
            <a:ext cx="8435280" cy="5733256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ru-RU" i="1" u="sng" dirty="0" smtClean="0"/>
              <a:t>Количественные показатели:</a:t>
            </a:r>
          </a:p>
          <a:p>
            <a:r>
              <a:rPr lang="ru-RU" dirty="0" smtClean="0"/>
              <a:t>Более </a:t>
            </a:r>
            <a:r>
              <a:rPr lang="ru-RU" dirty="0"/>
              <a:t>360 человек вовлечены  в социально-значимую деятельность.</a:t>
            </a:r>
          </a:p>
          <a:p>
            <a:r>
              <a:rPr lang="ru-RU" dirty="0" smtClean="0"/>
              <a:t>Более </a:t>
            </a:r>
            <a:r>
              <a:rPr lang="ru-RU" dirty="0"/>
              <a:t>360 человек получат знания по оказанию первой помощи.</a:t>
            </a:r>
          </a:p>
          <a:p>
            <a:r>
              <a:rPr lang="ru-RU" dirty="0" smtClean="0"/>
              <a:t>Более </a:t>
            </a:r>
            <a:r>
              <a:rPr lang="ru-RU" dirty="0"/>
              <a:t>70 человек получат знания по первоначальной подготовке спасателя «ДТП, суицидального характера, оказание психологической помощи населению в случае ЧС».</a:t>
            </a:r>
          </a:p>
          <a:p>
            <a:r>
              <a:rPr lang="ru-RU" dirty="0" smtClean="0"/>
              <a:t>Более </a:t>
            </a:r>
            <a:r>
              <a:rPr lang="ru-RU" dirty="0"/>
              <a:t>70 человек  получат знания по поисково-спасательной работе в лесной и городской местности.</a:t>
            </a:r>
          </a:p>
          <a:p>
            <a:r>
              <a:rPr lang="ru-RU" dirty="0" smtClean="0"/>
              <a:t>Более </a:t>
            </a:r>
            <a:r>
              <a:rPr lang="ru-RU" dirty="0"/>
              <a:t>70 человек получат знания по спасению на акваториях при утоплении и наводнениях </a:t>
            </a:r>
          </a:p>
          <a:p>
            <a:r>
              <a:rPr lang="ru-RU" dirty="0" smtClean="0"/>
              <a:t>Более </a:t>
            </a:r>
            <a:r>
              <a:rPr lang="ru-RU" dirty="0"/>
              <a:t>70 человек получат знания по ликвидации пожаров, стихийных бедствий и обрушения зданий.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32535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76672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i="1" u="sng" dirty="0" smtClean="0"/>
              <a:t>Качественные показатели:</a:t>
            </a:r>
          </a:p>
          <a:p>
            <a:pPr marL="109728" indent="0">
              <a:buNone/>
            </a:pPr>
            <a:r>
              <a:rPr lang="ru-RU" dirty="0" smtClean="0"/>
              <a:t>С </a:t>
            </a:r>
            <a:r>
              <a:rPr lang="ru-RU" dirty="0"/>
              <a:t>созданием проекта «Волонтер Спасатель» ожидаются следующие качественные результаты:  </a:t>
            </a:r>
          </a:p>
          <a:p>
            <a:r>
              <a:rPr lang="ru-RU" dirty="0" smtClean="0"/>
              <a:t>Молодежь </a:t>
            </a:r>
            <a:r>
              <a:rPr lang="ru-RU" dirty="0"/>
              <a:t>задействована  в социально-значимой деятельности.</a:t>
            </a:r>
          </a:p>
          <a:p>
            <a:r>
              <a:rPr lang="ru-RU" dirty="0" smtClean="0"/>
              <a:t>Будет </a:t>
            </a:r>
            <a:r>
              <a:rPr lang="ru-RU" dirty="0"/>
              <a:t>создан материал для гражданского патриотического воспитания.</a:t>
            </a:r>
          </a:p>
          <a:p>
            <a:r>
              <a:rPr lang="ru-RU" dirty="0" smtClean="0"/>
              <a:t>Популяризация </a:t>
            </a:r>
            <a:r>
              <a:rPr lang="ru-RU" dirty="0"/>
              <a:t>проекта «Волонтер Спасатель»  на региональном и федеральном уровнях.</a:t>
            </a:r>
          </a:p>
          <a:p>
            <a:r>
              <a:rPr lang="ru-RU" dirty="0" smtClean="0"/>
              <a:t>Сформируются </a:t>
            </a:r>
            <a:r>
              <a:rPr lang="ru-RU" dirty="0"/>
              <a:t>хорошо подготовленные поисково-спасательные группы из числа волонтеров.</a:t>
            </a:r>
          </a:p>
          <a:p>
            <a:r>
              <a:rPr lang="ru-RU" dirty="0" smtClean="0"/>
              <a:t>Повысится </a:t>
            </a:r>
            <a:r>
              <a:rPr lang="ru-RU" dirty="0"/>
              <a:t>информированность населения в области безопасности жизнедеятельности.</a:t>
            </a:r>
          </a:p>
          <a:p>
            <a:r>
              <a:rPr lang="ru-RU" dirty="0" smtClean="0"/>
              <a:t>Результатом </a:t>
            </a:r>
            <a:r>
              <a:rPr lang="ru-RU" dirty="0"/>
              <a:t>реализации проекта станет спасение людей, повышение выживаемости потерявшихся, снижение инвалидности в результате травм и обморожений.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63101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04667" cy="883567"/>
          </a:xfrm>
        </p:spPr>
        <p:txBody>
          <a:bodyPr/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Мультипликативность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42406"/>
            <a:ext cx="7704667" cy="33328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Команда проекта по итогу успешной реализации проекта «Волонтер Спасатель» в готовности будет разрабатывать методические материалы для инициативных групп, волонтерских организаций с целью дальнейшей реализации проекта в муниципальных образовательных учреждениях Республики Башкортостан и федеральных округов.</a:t>
            </a:r>
          </a:p>
        </p:txBody>
      </p:sp>
    </p:spTree>
    <p:extLst>
      <p:ext uri="{BB962C8B-B14F-4D97-AF65-F5344CB8AC3E}">
        <p14:creationId xmlns:p14="http://schemas.microsoft.com/office/powerpoint/2010/main" val="2573642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тодист\Desktop\iYOQ-2-Wg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Методист\Desktop\8aDCdx1eK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14686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етодист\Desktop\IsDCMFv994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Методист\Desktop\0eApH5DYwz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28975"/>
            <a:ext cx="4572032" cy="34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етодист\Desktop\fmsaWHK22R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Методист\Desktop\2hM_ctiErC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7099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</a:t>
            </a:r>
            <a:r>
              <a:rPr lang="ru-RU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00858" y="980728"/>
            <a:ext cx="8051003" cy="52377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1900" b="1" cap="all" dirty="0" smtClean="0">
                <a:ln w="0"/>
                <a:effectLst/>
                <a:ea typeface="+mj-ea"/>
                <a:cs typeface="Times New Roman" pitchFamily="18" charset="0"/>
              </a:rPr>
              <a:t>	</a:t>
            </a:r>
            <a:r>
              <a:rPr lang="ru-RU" dirty="0"/>
              <a:t>Спасение людей и предупреждение чрезвычайных ситуаций в экстремальных условиях окружающей среды путем развития добровольчества и создание волонтёрского движения «Волонтер спасатель» в области предотвращения, помощи и спасения. Путем проведения образовательной программы лекций, мастер классов и период 20.08.2018 по 30.12.2020г. </a:t>
            </a:r>
            <a:endParaRPr lang="ru-RU" sz="1900" cap="all" dirty="0" smtClean="0">
              <a:ln w="0"/>
              <a:effectLst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етодист\Desktop\xz55HG22ab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815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Методист\Desktop\g3yCarcvGQ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етодист\Desktop\QqJAU8fEM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643470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Методист\Desktop\D4qO_34kk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4452926" cy="333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етодист\Desktop\V0zxK1i8o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6632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Методист\Desktop\Tpxu3sLzQ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381488" cy="328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275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ЗАДАЧИ ПРОЕКТА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82133" y="1484784"/>
            <a:ext cx="7704667" cy="4299008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республиканского общественного поисково-спасательного отряда «Волонтер Спасатель» и его аттестация по видам аварийно-спасательных работ в соответствии с законодательством Российской Федерации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Организация </a:t>
            </a:r>
            <a:r>
              <a:rPr lang="ru-RU" dirty="0"/>
              <a:t>поэтапного обучения «Волонтеров Спасателей» для решения задач по предупреждению чрезвычайных ситуаций и проведению поисково-спасательных работ на территории муниципалитетов.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54812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76672"/>
            <a:ext cx="8219256" cy="5832648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</a:t>
            </a:r>
            <a:r>
              <a:rPr lang="ru-RU" dirty="0"/>
              <a:t>материально-технической основы республиканского поисково-спасательного отряда, в том числе с использованием инновационных технологий поиска и спасения, не входящих в нормы оснащенности профессиональных спасателей (</a:t>
            </a:r>
            <a:r>
              <a:rPr lang="ru-RU" dirty="0" err="1"/>
              <a:t>квадракоптеры</a:t>
            </a:r>
            <a:r>
              <a:rPr lang="ru-RU" dirty="0"/>
              <a:t> с </a:t>
            </a:r>
            <a:r>
              <a:rPr lang="ru-RU" dirty="0" err="1"/>
              <a:t>тепловизором</a:t>
            </a:r>
            <a:r>
              <a:rPr lang="ru-RU" dirty="0"/>
              <a:t>, поисково-спасательные маяки и т.п</a:t>
            </a:r>
            <a:r>
              <a:rPr lang="ru-RU" dirty="0" smtClean="0"/>
              <a:t>.).</a:t>
            </a:r>
            <a:endParaRPr lang="ru-RU" dirty="0"/>
          </a:p>
          <a:p>
            <a:r>
              <a:rPr lang="ru-RU" dirty="0" smtClean="0"/>
              <a:t>Создание </a:t>
            </a:r>
            <a:r>
              <a:rPr lang="ru-RU" dirty="0"/>
              <a:t>сайта республиканского общественного поисково-спасательного отряда «Волонтер Спасатель» для объединения добровольцев и координации их деятельности в области предотвращения и ликвидации чрезвычайных ситуаций, помощи пострадавшим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Создание </a:t>
            </a:r>
            <a:r>
              <a:rPr lang="ru-RU" dirty="0"/>
              <a:t>бесплатной уникальной образовательной программы для участников поисково-спасательного отряда «Волонтер Спасатель»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61599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1412776"/>
            <a:ext cx="7704667" cy="33328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Срок реализации проекта </a:t>
            </a:r>
          </a:p>
          <a:p>
            <a:pPr algn="ctr">
              <a:buNone/>
            </a:pPr>
            <a:r>
              <a:rPr lang="ru-RU" sz="4400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03.09.2018 – </a:t>
            </a:r>
            <a:r>
              <a:rPr lang="ru-RU" sz="4400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30.12.2020 </a:t>
            </a:r>
            <a:r>
              <a:rPr lang="ru-RU" sz="2800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г.г.</a:t>
            </a:r>
            <a:endParaRPr lang="ru-RU" sz="4400" b="1" cap="all" dirty="0" smtClean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76672"/>
            <a:ext cx="8208912" cy="5472608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dirty="0" smtClean="0"/>
              <a:t>	</a:t>
            </a:r>
            <a:r>
              <a:rPr lang="ru-RU" sz="3300" dirty="0" smtClean="0"/>
              <a:t>Президент </a:t>
            </a:r>
            <a:r>
              <a:rPr lang="ru-RU" sz="3300" dirty="0"/>
              <a:t>Российской Федерации  и Правительство Республики Башкортостан прилагают максимальные усилия для личной безопасности населения Республики Башкортостан и её гостей. В городском округе г. Октябрьский и </a:t>
            </a:r>
            <a:r>
              <a:rPr lang="ru-RU" sz="3300" dirty="0" err="1"/>
              <a:t>Туймазинском</a:t>
            </a:r>
            <a:r>
              <a:rPr lang="ru-RU" sz="3300" dirty="0"/>
              <a:t> районе один профессиональный спасатель приходится на 261 кв. км территории. Крайне необходимы подготовленные «Волонтеры Спасатели», умеющие организовать поиски, транспортировку и оказать первую медицинскую помощь при наступлении чрезвычайной ситуации.  </a:t>
            </a:r>
          </a:p>
        </p:txBody>
      </p:sp>
    </p:spTree>
    <p:extLst>
      <p:ext uri="{BB962C8B-B14F-4D97-AF65-F5344CB8AC3E}">
        <p14:creationId xmlns:p14="http://schemas.microsoft.com/office/powerpoint/2010/main" val="3665854120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76672"/>
            <a:ext cx="8461448" cy="590465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3200" dirty="0" smtClean="0"/>
              <a:t>	Мой </a:t>
            </a:r>
            <a:r>
              <a:rPr lang="ru-RU" sz="3200" dirty="0"/>
              <a:t>проект предлагает создать НКО «Республиканский общественный поисково-спасательный отряд «Волонтер Спасатель»   с аттестацией на проведение аварийно-спасательных работ в соответствии с законодательством РФ.  Для формирования хорошо подготовленных поисковых групп и координаторов будут организованы курсы обучения «Волонтеров спасателей»: «Первая помощь»; «Первоначальная подготовка спасателя»; «Спасение в лесной местности» и «Спасение на акваториях».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35406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2133" y="260648"/>
            <a:ext cx="7704667" cy="11715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Основные целевые группы, 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 которые направлен проект: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9666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Молодёжь (от 14 до 35)  «Волонтеры Спасатели» городского округа город Октябрьский Республика Башкортостан;</a:t>
            </a:r>
          </a:p>
          <a:p>
            <a:r>
              <a:rPr lang="ru-RU" dirty="0" smtClean="0"/>
              <a:t>Молодёжь </a:t>
            </a:r>
            <a:r>
              <a:rPr lang="ru-RU" dirty="0"/>
              <a:t>(от 14 до 35)  «Волонтеры </a:t>
            </a:r>
            <a:r>
              <a:rPr lang="ru-RU" dirty="0" err="1"/>
              <a:t>Спасатели»Туймазинского</a:t>
            </a:r>
            <a:r>
              <a:rPr lang="ru-RU" dirty="0"/>
              <a:t> района Республика Башкортостан;</a:t>
            </a:r>
          </a:p>
          <a:p>
            <a:r>
              <a:rPr lang="ru-RU" dirty="0" smtClean="0"/>
              <a:t>Всероссийское </a:t>
            </a:r>
            <a:r>
              <a:rPr lang="ru-RU" dirty="0"/>
              <a:t>общественное движение «Волонтёры Победы»;</a:t>
            </a:r>
          </a:p>
          <a:p>
            <a:r>
              <a:rPr lang="ru-RU" dirty="0" smtClean="0"/>
              <a:t>Лица</a:t>
            </a:r>
            <a:r>
              <a:rPr lang="ru-RU" dirty="0"/>
              <a:t>, пострадавшие от катастроф и чрезвычайных ситуаций;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28391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4026" y="188640"/>
            <a:ext cx="7704667" cy="7395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Методы реализации проекта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8720" y="928191"/>
            <a:ext cx="8435280" cy="5600609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i="1" u="sng" dirty="0" smtClean="0"/>
              <a:t>Подготовительный:</a:t>
            </a:r>
          </a:p>
          <a:p>
            <a:pPr marL="109728" indent="0">
              <a:buNone/>
            </a:pPr>
            <a:r>
              <a:rPr lang="ru-RU" dirty="0" smtClean="0"/>
              <a:t>1. Регистрация </a:t>
            </a:r>
            <a:r>
              <a:rPr lang="ru-RU" dirty="0"/>
              <a:t>Некоммерческой организации; </a:t>
            </a:r>
          </a:p>
          <a:p>
            <a:pPr marL="109728" indent="0">
              <a:buNone/>
            </a:pPr>
            <a:r>
              <a:rPr lang="ru-RU" dirty="0" smtClean="0"/>
              <a:t>2. Утверждение </a:t>
            </a:r>
            <a:r>
              <a:rPr lang="ru-RU" dirty="0"/>
              <a:t>проекта «Волонтер Спасатель»;</a:t>
            </a:r>
          </a:p>
          <a:p>
            <a:pPr marL="109728" indent="0">
              <a:buNone/>
            </a:pPr>
            <a:r>
              <a:rPr lang="ru-RU" dirty="0" smtClean="0"/>
              <a:t>3. Заключение </a:t>
            </a:r>
            <a:r>
              <a:rPr lang="ru-RU" dirty="0"/>
              <a:t>межведомственного договора с администрацией  «городского округа </a:t>
            </a:r>
            <a:r>
              <a:rPr lang="ru-RU" dirty="0" err="1" smtClean="0"/>
              <a:t>г.Октябрьский</a:t>
            </a:r>
            <a:r>
              <a:rPr lang="ru-RU" dirty="0" smtClean="0"/>
              <a:t> </a:t>
            </a:r>
            <a:r>
              <a:rPr lang="ru-RU" dirty="0"/>
              <a:t>Республики Башкортостан» о предоставлении помещения;</a:t>
            </a:r>
          </a:p>
          <a:p>
            <a:pPr marL="109728" indent="0">
              <a:buNone/>
            </a:pPr>
            <a:r>
              <a:rPr lang="ru-RU" dirty="0" smtClean="0"/>
              <a:t>4. </a:t>
            </a:r>
            <a:r>
              <a:rPr lang="ru-RU" dirty="0"/>
              <a:t>Заключение межведомственного договора с Муниципальным бюджетным учреждением «Дворец молодежи» городского округа город Октябрьский Республики Башкортостан;</a:t>
            </a:r>
          </a:p>
          <a:p>
            <a:pPr marL="109728" indent="0">
              <a:buNone/>
            </a:pPr>
            <a:r>
              <a:rPr lang="ru-RU" dirty="0" smtClean="0"/>
              <a:t>4. </a:t>
            </a:r>
            <a:r>
              <a:rPr lang="ru-RU" dirty="0"/>
              <a:t>Заключение межведомственного договора с Муниципальным бюджетным  учреждением «Управление здравоохранения городского округа город Октябрьский Республики Башкортостан и </a:t>
            </a:r>
            <a:r>
              <a:rPr lang="ru-RU" dirty="0" err="1"/>
              <a:t>Туймазинского</a:t>
            </a:r>
            <a:r>
              <a:rPr lang="ru-RU" dirty="0"/>
              <a:t>  района»;</a:t>
            </a:r>
          </a:p>
          <a:p>
            <a:pPr marL="109728" indent="0">
              <a:buNone/>
            </a:pPr>
            <a:r>
              <a:rPr lang="ru-RU" dirty="0" smtClean="0"/>
              <a:t>5. </a:t>
            </a:r>
            <a:r>
              <a:rPr lang="ru-RU" dirty="0"/>
              <a:t>Заключение межведомственного договора с  Муниципальным Казённым Учреждением «Управление по Гражданской обороне чрезвычайных ситуаций городского округа город Октябрьский Республики Башкортостан и </a:t>
            </a:r>
            <a:r>
              <a:rPr lang="ru-RU" dirty="0" err="1"/>
              <a:t>Туймазинского</a:t>
            </a:r>
            <a:r>
              <a:rPr lang="ru-RU" dirty="0"/>
              <a:t> района»;</a:t>
            </a:r>
          </a:p>
          <a:p>
            <a:pPr marL="109728" indent="0">
              <a:buNone/>
            </a:pPr>
            <a:r>
              <a:rPr lang="ru-RU" dirty="0" smtClean="0"/>
              <a:t>6. </a:t>
            </a:r>
            <a:r>
              <a:rPr lang="ru-RU" dirty="0"/>
              <a:t>Заключение межведомственного договора с  Министерством Чрезвычайных ситуаций городского округа город Октябрьский Республики Башкортостан и </a:t>
            </a:r>
            <a:r>
              <a:rPr lang="ru-RU" dirty="0" err="1"/>
              <a:t>Туймазинского</a:t>
            </a:r>
            <a:r>
              <a:rPr lang="ru-RU" dirty="0"/>
              <a:t> района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593628"/>
      </p:ext>
    </p:extLst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192</TotalTime>
  <Words>880</Words>
  <Application>Microsoft Office PowerPoint</Application>
  <PresentationFormat>Экран (4:3)</PresentationFormat>
  <Paragraphs>75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Corbel</vt:lpstr>
      <vt:lpstr>Times New Roman</vt:lpstr>
      <vt:lpstr>Параллакс</vt:lpstr>
      <vt:lpstr>Муниципальное бюджетное учреждение  «Дворец молодежи»  городского округа город Октябрьский  Республики Башкортостан    ПРОЕКТ  «СПАСАТЕЛЬ»  </vt:lpstr>
      <vt:lpstr> Основная цель проекта   </vt:lpstr>
      <vt:lpstr>ЗАДАЧИ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целевые группы,  на которые направлен проект: </vt:lpstr>
      <vt:lpstr>Методы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</vt:lpstr>
      <vt:lpstr>Презентация PowerPoint</vt:lpstr>
      <vt:lpstr>Мультипликативность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Каринэ</cp:lastModifiedBy>
  <cp:revision>24</cp:revision>
  <dcterms:created xsi:type="dcterms:W3CDTF">2018-04-25T11:36:51Z</dcterms:created>
  <dcterms:modified xsi:type="dcterms:W3CDTF">2018-06-10T07:37:24Z</dcterms:modified>
</cp:coreProperties>
</file>