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2" r:id="rId4"/>
    <p:sldId id="258" r:id="rId5"/>
    <p:sldId id="259" r:id="rId6"/>
    <p:sldId id="261" r:id="rId7"/>
    <p:sldId id="273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4" r:id="rId17"/>
    <p:sldId id="275" r:id="rId18"/>
    <p:sldId id="271" r:id="rId19"/>
    <p:sldId id="27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F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12" Type="http://schemas.openxmlformats.org/officeDocument/2006/relationships/image" Target="../media/image40.jpeg"/><Relationship Id="rId2" Type="http://schemas.openxmlformats.org/officeDocument/2006/relationships/hyperlink" Target="https://vk.com/videos-117700558" TargetMode="External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11" Type="http://schemas.openxmlformats.org/officeDocument/2006/relationships/image" Target="../media/image39.jpeg"/><Relationship Id="rId5" Type="http://schemas.openxmlformats.org/officeDocument/2006/relationships/image" Target="../media/image34.png"/><Relationship Id="rId10" Type="http://schemas.openxmlformats.org/officeDocument/2006/relationships/image" Target="../media/image38.png"/><Relationship Id="rId4" Type="http://schemas.openxmlformats.org/officeDocument/2006/relationships/hyperlink" Target="https://vk.com/albums-117700558" TargetMode="External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51.png"/><Relationship Id="rId18" Type="http://schemas.openxmlformats.org/officeDocument/2006/relationships/image" Target="../media/image47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6.png"/><Relationship Id="rId2" Type="http://schemas.openxmlformats.org/officeDocument/2006/relationships/image" Target="../media/image41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4.png"/><Relationship Id="rId10" Type="http://schemas.openxmlformats.org/officeDocument/2006/relationships/image" Target="../media/image60.png"/><Relationship Id="rId19" Type="http://schemas.openxmlformats.org/officeDocument/2006/relationships/image" Target="../media/image67.jpeg"/><Relationship Id="rId4" Type="http://schemas.openxmlformats.org/officeDocument/2006/relationships/image" Target="../media/image54.png"/><Relationship Id="rId9" Type="http://schemas.openxmlformats.org/officeDocument/2006/relationships/image" Target="../media/image59.jpeg"/><Relationship Id="rId1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jpeg"/><Relationship Id="rId7" Type="http://schemas.openxmlformats.org/officeDocument/2006/relationships/image" Target="../media/image73.png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Молодежная городская площадка </a:t>
            </a:r>
            <a:br>
              <a:rPr lang="ru-RU" dirty="0"/>
            </a:br>
            <a:r>
              <a:rPr lang="ru-RU" dirty="0"/>
              <a:t>«Территория развития – 2016»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>
                <a:solidFill>
                  <a:schemeClr val="bg1"/>
                </a:solidFill>
              </a:rPr>
              <a:t>г.Таганрог</a:t>
            </a:r>
            <a:r>
              <a:rPr lang="ru-RU" dirty="0">
                <a:solidFill>
                  <a:schemeClr val="bg1"/>
                </a:solidFill>
              </a:rPr>
              <a:t>, 2016 год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9634" y="5106647"/>
            <a:ext cx="1825263" cy="17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61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 dirty="0"/>
              <a:t>О проекте</a:t>
            </a:r>
          </a:p>
        </p:txBody>
      </p:sp>
      <p:pic>
        <p:nvPicPr>
          <p:cNvPr id="2050" name="Picture 2" descr="Sf3p2a6zWN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467" y="2113329"/>
            <a:ext cx="2474428" cy="2373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10000" y="2652374"/>
            <a:ext cx="80106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-apple-system"/>
              </a:rPr>
              <a:t>Цель проекта: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</a:t>
            </a:r>
          </a:p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вовлечения молодежи города Таганрога в реализацию социальных проектов, разработку и организацию совместных молодежных проектов, укрепления связей между школьными и студенческими организациями 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10000" y="4487273"/>
            <a:ext cx="73415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-apple-system"/>
              </a:rPr>
              <a:t>Организатор проекта: </a:t>
            </a:r>
          </a:p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Студенческий Совет Института компьютерных технологий и информационной безопасности </a:t>
            </a:r>
          </a:p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Южного федерального университета</a:t>
            </a:r>
            <a:endParaRPr lang="ru-RU" dirty="0"/>
          </a:p>
        </p:txBody>
      </p:sp>
      <p:pic>
        <p:nvPicPr>
          <p:cNvPr id="4" name="Picture 4" descr="https://pp.vk.me/c604330/v604330899/3957a/pcvL5UOQ9v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905" y="4562096"/>
            <a:ext cx="3973551" cy="124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878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307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sp>
      <p:sp>
        <p:nvSpPr>
          <p:cNvPr id="3079" name="Freeform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074" name="Picture 2" descr="https://pp.vk.me/c638017/v638017790/41f6/M52wFRwtG_k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5945" b="17447"/>
          <a:stretch/>
        </p:blipFill>
        <p:spPr bwMode="auto">
          <a:xfrm>
            <a:off x="20" y="10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Rectangle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240" y="0"/>
            <a:ext cx="6040967" cy="6858000"/>
          </a:xfrm>
          <a:custGeom>
            <a:avLst/>
            <a:gdLst/>
            <a:ahLst/>
            <a:cxnLst/>
            <a:rect l="l" t="t" r="r" b="b"/>
            <a:pathLst>
              <a:path w="6040967" h="6858000">
                <a:moveTo>
                  <a:pt x="0" y="0"/>
                </a:moveTo>
                <a:lnTo>
                  <a:pt x="6040967" y="0"/>
                </a:lnTo>
                <a:lnTo>
                  <a:pt x="6040967" y="1900238"/>
                </a:lnTo>
                <a:lnTo>
                  <a:pt x="5670550" y="2178050"/>
                </a:lnTo>
                <a:lnTo>
                  <a:pt x="5666317" y="2184400"/>
                </a:lnTo>
                <a:lnTo>
                  <a:pt x="5659967" y="2193925"/>
                </a:lnTo>
                <a:lnTo>
                  <a:pt x="5653617" y="2201863"/>
                </a:lnTo>
                <a:lnTo>
                  <a:pt x="5653617" y="2211388"/>
                </a:lnTo>
                <a:lnTo>
                  <a:pt x="5653617" y="2220913"/>
                </a:lnTo>
                <a:lnTo>
                  <a:pt x="5659967" y="2228850"/>
                </a:lnTo>
                <a:lnTo>
                  <a:pt x="5666317" y="2238375"/>
                </a:lnTo>
                <a:lnTo>
                  <a:pt x="5670550" y="2244725"/>
                </a:lnTo>
                <a:lnTo>
                  <a:pt x="6040967" y="2522538"/>
                </a:lnTo>
                <a:lnTo>
                  <a:pt x="6040967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68000">
                <a:schemeClr val="accent1">
                  <a:alpha val="70000"/>
                </a:schemeClr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653617" y="0"/>
            <a:ext cx="6538383" cy="6858000"/>
          </a:xfrm>
          <a:custGeom>
            <a:avLst/>
            <a:gdLst/>
            <a:ahLst/>
            <a:cxnLst/>
            <a:rect l="l" t="t" r="r" b="b"/>
            <a:pathLst>
              <a:path w="6538383" h="6858000">
                <a:moveTo>
                  <a:pt x="387350" y="0"/>
                </a:moveTo>
                <a:lnTo>
                  <a:pt x="4874683" y="0"/>
                </a:lnTo>
                <a:lnTo>
                  <a:pt x="6093883" y="0"/>
                </a:lnTo>
                <a:lnTo>
                  <a:pt x="6538383" y="0"/>
                </a:lnTo>
                <a:lnTo>
                  <a:pt x="6538383" y="6858000"/>
                </a:lnTo>
                <a:lnTo>
                  <a:pt x="6093883" y="6858000"/>
                </a:lnTo>
                <a:lnTo>
                  <a:pt x="4874683" y="6858000"/>
                </a:lnTo>
                <a:lnTo>
                  <a:pt x="387350" y="6858000"/>
                </a:lnTo>
                <a:lnTo>
                  <a:pt x="387350" y="2522538"/>
                </a:lnTo>
                <a:lnTo>
                  <a:pt x="16933" y="2244725"/>
                </a:lnTo>
                <a:lnTo>
                  <a:pt x="12700" y="2238375"/>
                </a:lnTo>
                <a:lnTo>
                  <a:pt x="6350" y="2228850"/>
                </a:lnTo>
                <a:lnTo>
                  <a:pt x="0" y="2220913"/>
                </a:lnTo>
                <a:lnTo>
                  <a:pt x="0" y="2211388"/>
                </a:lnTo>
                <a:lnTo>
                  <a:pt x="0" y="2201863"/>
                </a:lnTo>
                <a:lnTo>
                  <a:pt x="6350" y="2193925"/>
                </a:lnTo>
                <a:lnTo>
                  <a:pt x="12700" y="2184400"/>
                </a:lnTo>
                <a:lnTo>
                  <a:pt x="16933" y="2178050"/>
                </a:lnTo>
                <a:lnTo>
                  <a:pt x="387350" y="1900238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9333" y="447188"/>
            <a:ext cx="5223934" cy="15594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Задачи проекта</a:t>
            </a:r>
            <a:endParaRPr lang="en-US" sz="400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6519333" y="2413000"/>
            <a:ext cx="5223934" cy="3632200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buFont typeface="Wingdings 2" charset="2"/>
              <a:buChar char=""/>
            </a:pPr>
            <a:r>
              <a:rPr lang="ru-RU" dirty="0"/>
              <a:t>Проведение информационной компании в СМИ;</a:t>
            </a:r>
          </a:p>
          <a:p>
            <a:pPr>
              <a:buFont typeface="Wingdings 2" charset="2"/>
              <a:buChar char=""/>
            </a:pPr>
            <a:r>
              <a:rPr lang="ru-RU" dirty="0"/>
              <a:t>Презентация проекта на молодежных площадках города Таганрога;</a:t>
            </a:r>
          </a:p>
          <a:p>
            <a:pPr>
              <a:buFont typeface="Wingdings 2" charset="2"/>
              <a:buChar char=""/>
            </a:pPr>
            <a:r>
              <a:rPr lang="ru-RU" dirty="0"/>
              <a:t>Поиск партнеров для реализации проекта;</a:t>
            </a:r>
          </a:p>
          <a:p>
            <a:pPr>
              <a:buFont typeface="Wingdings 2" charset="2"/>
              <a:buChar char=""/>
            </a:pPr>
            <a:r>
              <a:rPr lang="ru-RU" dirty="0"/>
              <a:t>Организация сотрудничества с органами молодежного самоуправления Таганрога;</a:t>
            </a:r>
          </a:p>
          <a:p>
            <a:pPr>
              <a:buFont typeface="Wingdings 2" charset="2"/>
              <a:buChar char=""/>
            </a:pPr>
            <a:r>
              <a:rPr lang="ru-RU" dirty="0"/>
              <a:t>Разработка образовательной части проекта совместно с экспертами</a:t>
            </a:r>
          </a:p>
          <a:p>
            <a:pPr>
              <a:buFont typeface="Wingdings 2" charset="2"/>
              <a:buChar char="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267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Даты и место проведения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8433" y="2367650"/>
            <a:ext cx="2160000" cy="2160000"/>
          </a:xfrm>
          <a:prstGeom prst="rect">
            <a:avLst/>
          </a:prstGeom>
        </p:spPr>
      </p:pic>
      <p:pic>
        <p:nvPicPr>
          <p:cNvPr id="3074" name="Picture 2" descr="http://mc-zrenie.kz/wp-content/uploads/2016/02/calendar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022" y="2367650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83660" y="4724003"/>
            <a:ext cx="64757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Вектор «Твори добро»	</a:t>
            </a:r>
            <a:r>
              <a:rPr lang="ru-RU" dirty="0">
                <a:solidFill>
                  <a:srgbClr val="00B0F0"/>
                </a:solidFill>
                <a:latin typeface="-apple-system"/>
              </a:rPr>
              <a:t>24.04.2016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/ </a:t>
            </a:r>
            <a:r>
              <a:rPr lang="ru-RU" dirty="0">
                <a:solidFill>
                  <a:srgbClr val="00B0F0"/>
                </a:solidFill>
                <a:latin typeface="-apple-system"/>
              </a:rPr>
              <a:t>09.10.2016</a:t>
            </a:r>
          </a:p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Вектор «Познавай» 		</a:t>
            </a:r>
            <a:r>
              <a:rPr lang="ru-RU" dirty="0">
                <a:solidFill>
                  <a:srgbClr val="00B0F0"/>
                </a:solidFill>
                <a:latin typeface="-apple-system"/>
              </a:rPr>
              <a:t>03.04.2016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/ </a:t>
            </a:r>
            <a:r>
              <a:rPr lang="ru-RU" dirty="0">
                <a:solidFill>
                  <a:srgbClr val="00B0F0"/>
                </a:solidFill>
                <a:latin typeface="-apple-system"/>
              </a:rPr>
              <a:t>09.10.2016</a:t>
            </a:r>
          </a:p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Вектор «Улучшай мир»	</a:t>
            </a:r>
            <a:r>
              <a:rPr lang="ru-RU" dirty="0">
                <a:solidFill>
                  <a:srgbClr val="00B0F0"/>
                </a:solidFill>
                <a:latin typeface="-apple-system"/>
              </a:rPr>
              <a:t>17.04.2016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/ </a:t>
            </a:r>
            <a:r>
              <a:rPr lang="ru-RU" dirty="0">
                <a:solidFill>
                  <a:srgbClr val="00B0F0"/>
                </a:solidFill>
                <a:latin typeface="-apple-system"/>
              </a:rPr>
              <a:t>23.10.2016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059419" y="4585504"/>
            <a:ext cx="44733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Ростовская область</a:t>
            </a:r>
          </a:p>
          <a:p>
            <a:r>
              <a:rPr lang="ru-RU" dirty="0" err="1">
                <a:solidFill>
                  <a:srgbClr val="000000"/>
                </a:solidFill>
                <a:latin typeface="-apple-system"/>
              </a:rPr>
              <a:t>г.Таганрог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, ул. Чехова, д.2</a:t>
            </a:r>
          </a:p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Институт компьютерных технологий и информационной безопасности ЮФУ</a:t>
            </a:r>
          </a:p>
        </p:txBody>
      </p:sp>
    </p:spTree>
    <p:extLst>
      <p:ext uri="{BB962C8B-B14F-4D97-AF65-F5344CB8AC3E}">
        <p14:creationId xmlns:p14="http://schemas.microsoft.com/office/powerpoint/2010/main" val="3175629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Векторы проекта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8702" y="2679191"/>
            <a:ext cx="1440000" cy="144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631" y="2679191"/>
            <a:ext cx="1440000" cy="144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560" y="2679191"/>
            <a:ext cx="1440000" cy="1440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76983" y="4208240"/>
            <a:ext cx="38471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На данном векторе участники узнали о современных медиа-ресурсах, методе создания пресс-центра при проведении событий, получить навыки продвижения мероприятия в СМИ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76054" y="4208240"/>
            <a:ext cx="38471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Участники проекта познакомились основными видами 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волонтерства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, которые сейчас популярны среди добровольцев России – социальное, спортивное, экологическое, донорство крови, событийное и корпоративное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275125" y="4208240"/>
            <a:ext cx="384715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В рамках данного вектора участники площадки приняли участие в реализуемых социальных проектах молодежи 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г.Таганрога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 и смогли спроектировать собственные проекты, направленные на улучшение городской среды города</a:t>
            </a:r>
            <a:endParaRPr lang="ru-RU" sz="1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842436" y="2220810"/>
            <a:ext cx="1216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Познавай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431568" y="2214056"/>
            <a:ext cx="1536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Твори добро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9395148" y="2214056"/>
            <a:ext cx="1607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Улучшай мир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76983" y="6197387"/>
            <a:ext cx="3069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Количество участников: 77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276054" y="6201238"/>
            <a:ext cx="3069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Количество участников: 85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275125" y="6197387"/>
            <a:ext cx="3069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Количество участников: 65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6893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Вектор «Познавай»</a:t>
            </a:r>
          </a:p>
        </p:txBody>
      </p:sp>
      <p:pic>
        <p:nvPicPr>
          <p:cNvPr id="9" name="Рисунок 8" descr="ZMxDHgaFgy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0436" y="3467582"/>
            <a:ext cx="3564242" cy="2376625"/>
          </a:xfrm>
          <a:prstGeom prst="rect">
            <a:avLst/>
          </a:prstGeom>
        </p:spPr>
      </p:pic>
      <p:pic>
        <p:nvPicPr>
          <p:cNvPr id="13" name="Рисунок 12" descr="nOZZvSrAwWw.jpg"/>
          <p:cNvPicPr>
            <a:picLocks noChangeAspect="1"/>
          </p:cNvPicPr>
          <p:nvPr/>
        </p:nvPicPr>
        <p:blipFill>
          <a:blip r:embed="rId3" cstate="print"/>
          <a:srcRect l="4598" t="6895" r="5746"/>
          <a:stretch>
            <a:fillRect/>
          </a:stretch>
        </p:blipFill>
        <p:spPr>
          <a:xfrm>
            <a:off x="4821821" y="3467581"/>
            <a:ext cx="3564187" cy="2376625"/>
          </a:xfrm>
          <a:prstGeom prst="rect">
            <a:avLst/>
          </a:prstGeom>
        </p:spPr>
      </p:pic>
      <p:pic>
        <p:nvPicPr>
          <p:cNvPr id="14" name="Picture 11" descr="G:\территория\8eUcxT_6CK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767" y="446088"/>
            <a:ext cx="3564241" cy="23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 descr="JoZk8B1Yk6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3151" y="3467584"/>
            <a:ext cx="3564242" cy="23766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8347" y="443233"/>
            <a:ext cx="3566331" cy="23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243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Вектор «Твори добро»</a:t>
            </a:r>
          </a:p>
        </p:txBody>
      </p:sp>
      <p:pic>
        <p:nvPicPr>
          <p:cNvPr id="10" name="Picture 7" descr="G:\территория\GXNC1_K4S8M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"/>
          <a:stretch/>
        </p:blipFill>
        <p:spPr bwMode="auto">
          <a:xfrm>
            <a:off x="8459533" y="446087"/>
            <a:ext cx="3575255" cy="237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G:\территория\gBwg0VoqAd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988" y="446086"/>
            <a:ext cx="3564241" cy="23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51" y="3577160"/>
            <a:ext cx="3564241" cy="23752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7988" y="3577160"/>
            <a:ext cx="3564241" cy="23752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9533" y="3577160"/>
            <a:ext cx="3564241" cy="23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640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/>
          <a:lstStyle/>
          <a:p>
            <a:r>
              <a:rPr lang="ru-RU" dirty="0"/>
              <a:t>Вектор «</a:t>
            </a:r>
            <a:r>
              <a:rPr lang="ru-RU"/>
              <a:t>Улучшай </a:t>
            </a:r>
            <a:r>
              <a:rPr lang="ru-RU" dirty="0"/>
              <a:t>мир»</a:t>
            </a:r>
          </a:p>
        </p:txBody>
      </p:sp>
      <p:pic>
        <p:nvPicPr>
          <p:cNvPr id="4098" name="Picture 2" descr="https://pp.vk.me/c626216/v626216081/36b48/6pGtZmLVI3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685" y="446088"/>
            <a:ext cx="3569673" cy="237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0360" y="446088"/>
            <a:ext cx="3569416" cy="23786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51" y="3635296"/>
            <a:ext cx="3547533" cy="23640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5685" y="3635295"/>
            <a:ext cx="3547535" cy="23640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8221" y="3635295"/>
            <a:ext cx="3591555" cy="239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200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Набор участника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3151" y="2260739"/>
            <a:ext cx="3547533" cy="2091806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Все участники проекта получили продукцию, предоставленную банком «Центр-</a:t>
            </a:r>
            <a:r>
              <a:rPr lang="ru-RU" sz="1600" dirty="0" err="1">
                <a:solidFill>
                  <a:schemeClr val="bg1"/>
                </a:solidFill>
              </a:rPr>
              <a:t>инвест</a:t>
            </a:r>
            <a:r>
              <a:rPr lang="ru-RU" sz="1600" dirty="0">
                <a:solidFill>
                  <a:schemeClr val="bg1"/>
                </a:solidFill>
              </a:rPr>
              <a:t>»: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1"/>
                </a:solidFill>
              </a:rPr>
              <a:t>Блокнот;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1"/>
                </a:solidFill>
              </a:rPr>
              <a:t>Ручка;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1"/>
                </a:solidFill>
              </a:rPr>
              <a:t>Лента для бейджа</a:t>
            </a:r>
          </a:p>
        </p:txBody>
      </p:sp>
      <p:pic>
        <p:nvPicPr>
          <p:cNvPr id="5122" name="Picture 2" descr="https://pp.vk.me/c638028/v638028216/b1ba/VvlDWYlWBb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530" y="392444"/>
            <a:ext cx="4608364" cy="355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466" y="4352545"/>
            <a:ext cx="3328902" cy="2218401"/>
          </a:xfrm>
          <a:prstGeom prst="rect">
            <a:avLst/>
          </a:prstGeom>
        </p:spPr>
      </p:pic>
      <p:pic>
        <p:nvPicPr>
          <p:cNvPr id="5124" name="Picture 4" descr="https://pp.vk.me/c604528/v604528983/35698/isL_ach7F8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570" y="4352545"/>
            <a:ext cx="3329142" cy="221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pp.vk.me/c604528/v604528983/34f86/S6OaDAJT2w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914" y="4353575"/>
            <a:ext cx="3327597" cy="221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932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Публикации в СМИ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1108199" y="4907281"/>
            <a:ext cx="4880300" cy="182805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 ходе информационного освещения проекта в СМИ было сделано более 25 публикаций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527" y="257462"/>
            <a:ext cx="4461217" cy="24522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9610" y="1821365"/>
            <a:ext cx="3713858" cy="30767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5074" y="3359742"/>
            <a:ext cx="3345366" cy="337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22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Участники проекта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1425827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Информационной службой проекта были подготовлены фото- и видео материалы</a:t>
            </a:r>
          </a:p>
        </p:txBody>
      </p:sp>
      <p:pic>
        <p:nvPicPr>
          <p:cNvPr id="6" name="Рисунок 5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1" y="3892221"/>
            <a:ext cx="1645446" cy="1645446"/>
          </a:xfrm>
          <a:prstGeom prst="rect">
            <a:avLst/>
          </a:prstGeom>
        </p:spPr>
      </p:pic>
      <p:pic>
        <p:nvPicPr>
          <p:cNvPr id="7" name="Рисунок 6">
            <a:hlinkClick r:id="rId4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047" l="0" r="100000"/>
                    </a14:imgEffect>
                  </a14:imgLayer>
                </a14:imgProps>
              </a:ext>
            </a:extLst>
          </a:blip>
          <a:srcRect t="1131" r="2374" b="5032"/>
          <a:stretch/>
        </p:blipFill>
        <p:spPr>
          <a:xfrm>
            <a:off x="2718597" y="3789393"/>
            <a:ext cx="1925839" cy="18511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4861" y="446088"/>
            <a:ext cx="2895531" cy="19296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60350" y="446088"/>
            <a:ext cx="2895532" cy="19296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54862" y="2599502"/>
            <a:ext cx="2895531" cy="19296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60350" y="2606085"/>
            <a:ext cx="2895530" cy="1929600"/>
          </a:xfrm>
          <a:prstGeom prst="rect">
            <a:avLst/>
          </a:prstGeom>
        </p:spPr>
      </p:pic>
      <p:pic>
        <p:nvPicPr>
          <p:cNvPr id="7172" name="Picture 4" descr="https://pp.vk.me/c604528/v604528983/3576a/TMkEomel5dE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62" y="4752916"/>
            <a:ext cx="2895739" cy="19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pp.vk.me/c604528/v604528983/35882/9qYtg0PIRUI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349" y="4766082"/>
            <a:ext cx="2895740" cy="19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648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Эксперты проекта. Вектор «Твори добро»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8000" t="10933" r="5200" b="31200"/>
          <a:stretch/>
        </p:blipFill>
        <p:spPr>
          <a:xfrm>
            <a:off x="1048766" y="2331591"/>
            <a:ext cx="1800000" cy="1800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25414" t="1947" r="34398" b="37748"/>
          <a:stretch/>
        </p:blipFill>
        <p:spPr>
          <a:xfrm>
            <a:off x="5038471" y="2331591"/>
            <a:ext cx="1800000" cy="1800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18064" t="23600" r="18602" b="34178"/>
          <a:stretch/>
        </p:blipFill>
        <p:spPr>
          <a:xfrm>
            <a:off x="9028176" y="2331591"/>
            <a:ext cx="1800000" cy="1800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12" name="Прямоугольник 11"/>
          <p:cNvSpPr/>
          <p:nvPr/>
        </p:nvSpPr>
        <p:spPr>
          <a:xfrm>
            <a:off x="142363" y="4621924"/>
            <a:ext cx="361280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Председатель Молодежного Правительства Ростовской области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VII</a:t>
            </a:r>
            <a:r>
              <a:rPr lang="ru-RU" sz="1600" dirty="0">
                <a:solidFill>
                  <a:schemeClr val="bg1"/>
                </a:solidFill>
                <a:latin typeface="+mj-lt"/>
              </a:rPr>
              <a:t> созыва;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Председатель Студенческого совета Института компьютерных технологий и информационной безопасности ЮФУ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20655" y="4252014"/>
            <a:ext cx="1696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+mj-lt"/>
              </a:rPr>
              <a:t>Антон Кумов</a:t>
            </a:r>
            <a:endParaRPr lang="ru-RU" b="1" dirty="0">
              <a:latin typeface="+mj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16162" y="4621924"/>
            <a:ext cx="36128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Руководитель </a:t>
            </a:r>
            <a:br>
              <a:rPr lang="ru-RU" sz="1600" dirty="0">
                <a:solidFill>
                  <a:schemeClr val="bg1"/>
                </a:solidFill>
                <a:latin typeface="+mj-lt"/>
              </a:rPr>
            </a:br>
            <a:r>
              <a:rPr lang="ru-RU" sz="1600" dirty="0">
                <a:solidFill>
                  <a:schemeClr val="bg1"/>
                </a:solidFill>
                <a:latin typeface="+mj-lt"/>
              </a:rPr>
              <a:t>Волонтерского центра Южного федерального университета</a:t>
            </a:r>
          </a:p>
          <a:p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898764" y="4252014"/>
            <a:ext cx="2079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+mj-lt"/>
              </a:rPr>
              <a:t>Алина </a:t>
            </a:r>
            <a:r>
              <a:rPr lang="ru-RU" b="1" dirty="0" err="1">
                <a:solidFill>
                  <a:srgbClr val="000000"/>
                </a:solidFill>
                <a:latin typeface="+mj-lt"/>
              </a:rPr>
              <a:t>Еналеева</a:t>
            </a:r>
            <a:endParaRPr lang="ru-RU" b="1" dirty="0">
              <a:latin typeface="+mj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137142" y="4628855"/>
            <a:ext cx="36128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Руководитель Студенческого штаба Всероссийского инженерного фестиваля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991199" y="4259523"/>
            <a:ext cx="1904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+mj-lt"/>
              </a:rPr>
              <a:t>Дарья </a:t>
            </a:r>
            <a:r>
              <a:rPr lang="ru-RU" b="1" dirty="0" err="1">
                <a:solidFill>
                  <a:srgbClr val="000000"/>
                </a:solidFill>
                <a:latin typeface="+mj-lt"/>
              </a:rPr>
              <a:t>Главина</a:t>
            </a:r>
            <a:endParaRPr lang="ru-RU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4076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Эксперты проекта. Вектор «Познавай»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14249" y="4243394"/>
            <a:ext cx="30532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Молодежный министр Молодежного Правительства Ростовской области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VII</a:t>
            </a:r>
            <a:r>
              <a:rPr lang="ru-RU" sz="1600" dirty="0">
                <a:solidFill>
                  <a:schemeClr val="bg1"/>
                </a:solidFill>
                <a:latin typeface="+mj-lt"/>
              </a:rPr>
              <a:t> созыва;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Руководитель Студенческого информационного центра ЮФУ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20325" y="3874062"/>
            <a:ext cx="21932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+mj-lt"/>
              </a:rPr>
              <a:t>Никита Чекрыгин</a:t>
            </a:r>
            <a:endParaRPr lang="ru-RU" b="1" dirty="0">
              <a:latin typeface="+mj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219249" y="2192650"/>
            <a:ext cx="2544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+mj-lt"/>
              </a:rPr>
              <a:t>Артём </a:t>
            </a:r>
            <a:r>
              <a:rPr lang="ru-RU" b="1" dirty="0" err="1">
                <a:solidFill>
                  <a:srgbClr val="000000"/>
                </a:solidFill>
                <a:latin typeface="+mj-lt"/>
              </a:rPr>
              <a:t>Карандашов</a:t>
            </a:r>
            <a:endParaRPr lang="ru-RU" b="1" dirty="0"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8470" b="24863"/>
          <a:stretch/>
        </p:blipFill>
        <p:spPr>
          <a:xfrm>
            <a:off x="1006939" y="2069396"/>
            <a:ext cx="1620000" cy="1620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8927" t="15236" r="47169" b="48808"/>
          <a:stretch/>
        </p:blipFill>
        <p:spPr>
          <a:xfrm>
            <a:off x="3586358" y="2203508"/>
            <a:ext cx="1620000" cy="1620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30389" t="8727" r="32263" b="35229"/>
          <a:stretch/>
        </p:blipFill>
        <p:spPr>
          <a:xfrm>
            <a:off x="7831464" y="3657734"/>
            <a:ext cx="1620000" cy="1620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23" name="Прямоугольник 22"/>
          <p:cNvSpPr/>
          <p:nvPr/>
        </p:nvSpPr>
        <p:spPr>
          <a:xfrm>
            <a:off x="5206358" y="2577478"/>
            <a:ext cx="41103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+mj-lt"/>
              </a:rPr>
              <a:t>Фотограф Информационного центра Студенческого совета ИКТИБ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860715" y="3996535"/>
            <a:ext cx="1959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+mj-lt"/>
              </a:rPr>
              <a:t>Денис Ковалёв</a:t>
            </a:r>
            <a:endParaRPr lang="ru-RU" b="1" dirty="0">
              <a:latin typeface="+mj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709590" y="4289306"/>
            <a:ext cx="41103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+mj-lt"/>
              </a:rPr>
              <a:t>Фотограф Информационного центра Студенческого совета ИКТИБ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28942" t="337" r="28734" b="36374"/>
          <a:stretch/>
        </p:blipFill>
        <p:spPr>
          <a:xfrm>
            <a:off x="3602886" y="5111959"/>
            <a:ext cx="1620000" cy="1620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26" name="Прямоугольник 25"/>
          <p:cNvSpPr/>
          <p:nvPr/>
        </p:nvSpPr>
        <p:spPr>
          <a:xfrm>
            <a:off x="5222886" y="5725654"/>
            <a:ext cx="2095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+mj-lt"/>
              </a:rPr>
              <a:t>Руслан Цапенко</a:t>
            </a:r>
            <a:endParaRPr lang="ru-RU" b="1" dirty="0">
              <a:latin typeface="+mj-lt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206358" y="6110482"/>
            <a:ext cx="41103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+mj-lt"/>
              </a:rPr>
              <a:t>Видеограф Информационного центра Студенческого совета ИКТИБ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9775335" y="4117894"/>
            <a:ext cx="23178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Руководитель </a:t>
            </a:r>
            <a:br>
              <a:rPr lang="ru-RU" sz="1600" dirty="0">
                <a:solidFill>
                  <a:schemeClr val="bg1"/>
                </a:solidFill>
                <a:latin typeface="+mj-lt"/>
              </a:rPr>
            </a:br>
            <a:r>
              <a:rPr lang="ru-RU" sz="1600" dirty="0">
                <a:solidFill>
                  <a:schemeClr val="bg1"/>
                </a:solidFill>
                <a:latin typeface="+mj-lt"/>
              </a:rPr>
              <a:t>Пресс-центра Всероссийского инженерного фестиваля</a:t>
            </a:r>
          </a:p>
          <a:p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898568" y="3749140"/>
            <a:ext cx="2071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+mj-lt"/>
              </a:rPr>
              <a:t>Юлия </a:t>
            </a:r>
            <a:r>
              <a:rPr lang="ru-RU" b="1" dirty="0" err="1">
                <a:solidFill>
                  <a:srgbClr val="000000"/>
                </a:solidFill>
                <a:latin typeface="+mj-lt"/>
              </a:rPr>
              <a:t>Шиуплина</a:t>
            </a:r>
            <a:endParaRPr lang="ru-RU" b="1" dirty="0">
              <a:latin typeface="+mj-lt"/>
            </a:endParaRPr>
          </a:p>
        </p:txBody>
      </p:sp>
      <p:pic>
        <p:nvPicPr>
          <p:cNvPr id="30" name="Picture 2" descr="https://pp.vk.me/c837524/v837524064/f088/AniJwgWjXHU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3" r="23397" b="42344"/>
          <a:stretch/>
        </p:blipFill>
        <p:spPr bwMode="auto">
          <a:xfrm>
            <a:off x="10124268" y="2069396"/>
            <a:ext cx="1620000" cy="1620000"/>
          </a:xfrm>
          <a:prstGeom prst="ellipse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491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Эксперты проекта. Вектор «Улучшай мир»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2363" y="4621924"/>
            <a:ext cx="36128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+mj-lt"/>
              </a:rPr>
              <a:t>Организатор </a:t>
            </a:r>
            <a:br>
              <a:rPr lang="ru-RU" sz="1600" dirty="0">
                <a:solidFill>
                  <a:schemeClr val="bg1"/>
                </a:solidFill>
                <a:latin typeface="+mj-lt"/>
              </a:rPr>
            </a:br>
            <a:r>
              <a:rPr lang="ru-RU" sz="1600" dirty="0" err="1">
                <a:solidFill>
                  <a:schemeClr val="bg1"/>
                </a:solidFill>
                <a:latin typeface="+mj-lt"/>
              </a:rPr>
              <a:t>Хакатон</a:t>
            </a:r>
            <a:r>
              <a:rPr lang="ru-RU" sz="1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Cyber Garden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3879" y="4252592"/>
            <a:ext cx="2757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+mj-lt"/>
              </a:rPr>
              <a:t>Маргарита </a:t>
            </a:r>
            <a:r>
              <a:rPr lang="ru-RU" b="1" dirty="0" err="1">
                <a:solidFill>
                  <a:srgbClr val="000000"/>
                </a:solidFill>
                <a:latin typeface="+mj-lt"/>
              </a:rPr>
              <a:t>Логошина</a:t>
            </a:r>
            <a:endParaRPr lang="ru-RU" b="1" dirty="0">
              <a:latin typeface="+mj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76834" y="4668090"/>
            <a:ext cx="26049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+mj-lt"/>
              </a:rPr>
              <a:t>Руководитель </a:t>
            </a:r>
            <a:br>
              <a:rPr lang="ru-RU" sz="1600" dirty="0">
                <a:solidFill>
                  <a:schemeClr val="bg1"/>
                </a:solidFill>
                <a:latin typeface="+mj-lt"/>
              </a:rPr>
            </a:br>
            <a:r>
              <a:rPr lang="ru-RU" sz="1600" dirty="0">
                <a:solidFill>
                  <a:schemeClr val="bg1"/>
                </a:solidFill>
                <a:latin typeface="+mj-lt"/>
              </a:rPr>
              <a:t>Общественного движения "</a:t>
            </a:r>
            <a:r>
              <a:rPr lang="ru-RU" sz="1600" dirty="0" err="1">
                <a:solidFill>
                  <a:schemeClr val="bg1"/>
                </a:solidFill>
                <a:latin typeface="+mj-lt"/>
              </a:rPr>
              <a:t>ЭкоБудущее</a:t>
            </a:r>
            <a:r>
              <a:rPr lang="ru-RU" sz="1600" dirty="0">
                <a:solidFill>
                  <a:schemeClr val="bg1"/>
                </a:solidFill>
                <a:latin typeface="+mj-lt"/>
              </a:rPr>
              <a:t>"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909274" y="4269934"/>
            <a:ext cx="1770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+mj-lt"/>
              </a:rPr>
              <a:t>Ольга Лозина</a:t>
            </a:r>
            <a:endParaRPr lang="ru-RU" b="1" dirty="0">
              <a:latin typeface="+mj-lt"/>
            </a:endParaRPr>
          </a:p>
        </p:txBody>
      </p:sp>
      <p:pic>
        <p:nvPicPr>
          <p:cNvPr id="9218" name="Picture 2" descr="https://pp.vk.me/c604528/v604528983/35404/IwfW3M7gUR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33" t="6045" r="25134" b="33128"/>
          <a:stretch/>
        </p:blipFill>
        <p:spPr bwMode="auto">
          <a:xfrm>
            <a:off x="3879310" y="2331591"/>
            <a:ext cx="1800000" cy="1800000"/>
          </a:xfrm>
          <a:prstGeom prst="ellipse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pp.vk.me/c604528/v604528983/351c0/VjLL_NLcT3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7" t="2878" r="22500" b="23299"/>
          <a:stretch/>
        </p:blipFill>
        <p:spPr bwMode="auto">
          <a:xfrm>
            <a:off x="942622" y="2331591"/>
            <a:ext cx="1800000" cy="1800000"/>
          </a:xfrm>
          <a:prstGeom prst="ellipse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19767" t="12090" r="52314" b="46014"/>
          <a:stretch/>
        </p:blipFill>
        <p:spPr>
          <a:xfrm>
            <a:off x="6815998" y="2331591"/>
            <a:ext cx="1800000" cy="1800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22907" r="19992" b="14311"/>
          <a:stretch/>
        </p:blipFill>
        <p:spPr>
          <a:xfrm>
            <a:off x="9752686" y="2331591"/>
            <a:ext cx="1800000" cy="1800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19" name="Прямоугольник 18"/>
          <p:cNvSpPr/>
          <p:nvPr/>
        </p:nvSpPr>
        <p:spPr>
          <a:xfrm>
            <a:off x="6457778" y="4668090"/>
            <a:ext cx="2604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+mj-lt"/>
              </a:rPr>
              <a:t>Координатор проекта «Трогательный музей»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418379" y="4252592"/>
            <a:ext cx="2683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+mj-lt"/>
              </a:rPr>
              <a:t>Александр </a:t>
            </a:r>
            <a:r>
              <a:rPr lang="ru-RU" b="1" dirty="0" err="1">
                <a:solidFill>
                  <a:srgbClr val="000000"/>
                </a:solidFill>
                <a:latin typeface="+mj-lt"/>
              </a:rPr>
              <a:t>Кудрявец</a:t>
            </a:r>
            <a:endParaRPr lang="ru-RU" b="1" dirty="0">
              <a:latin typeface="+mj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350210" y="4668090"/>
            <a:ext cx="2604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+mj-lt"/>
              </a:rPr>
              <a:t>Координатор проекта «Трогательный музей»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9841196" y="4244104"/>
            <a:ext cx="1781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+mj-lt"/>
              </a:rPr>
              <a:t>Руслан Рубан</a:t>
            </a:r>
            <a:endParaRPr lang="ru-RU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01578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Овал 64"/>
          <p:cNvSpPr/>
          <p:nvPr/>
        </p:nvSpPr>
        <p:spPr>
          <a:xfrm rot="20661364">
            <a:off x="6465217" y="3281195"/>
            <a:ext cx="6307292" cy="4117285"/>
          </a:xfrm>
          <a:prstGeom prst="ellipse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4609279" y="276995"/>
            <a:ext cx="3803483" cy="3666878"/>
          </a:xfrm>
          <a:prstGeom prst="ellipse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8000" t="10933" r="5200" b="31200"/>
          <a:stretch/>
        </p:blipFill>
        <p:spPr>
          <a:xfrm>
            <a:off x="1606327" y="2333951"/>
            <a:ext cx="1260000" cy="1260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797570" y="2458670"/>
            <a:ext cx="15311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+mj-lt"/>
              </a:rPr>
              <a:t>Антон Кумов</a:t>
            </a:r>
            <a:endParaRPr lang="ru-RU" sz="1600" b="1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95106" y="2725777"/>
            <a:ext cx="16177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Руководитель</a:t>
            </a:r>
          </a:p>
          <a:p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проекта</a:t>
            </a:r>
            <a:endParaRPr lang="ru-RU" sz="1600" dirty="0">
              <a:ln>
                <a:solidFill>
                  <a:schemeClr val="accent1"/>
                </a:solidFill>
              </a:ln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447064" y="276995"/>
            <a:ext cx="37449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Служба по работе с участниками</a:t>
            </a:r>
            <a:endParaRPr lang="ru-RU" sz="1600" dirty="0">
              <a:ln>
                <a:solidFill>
                  <a:schemeClr val="accent1"/>
                </a:solidFill>
              </a:ln>
              <a:latin typeface="+mj-lt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36913" t="28272" r="35560" b="30128"/>
          <a:stretch/>
        </p:blipFill>
        <p:spPr>
          <a:xfrm>
            <a:off x="8520626" y="737676"/>
            <a:ext cx="1044000" cy="1044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9480179" y="809123"/>
            <a:ext cx="2239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+mj-lt"/>
              </a:rPr>
              <a:t>Ирина </a:t>
            </a:r>
            <a:r>
              <a:rPr lang="ru-RU" sz="1600" b="1" dirty="0" err="1">
                <a:solidFill>
                  <a:srgbClr val="000000"/>
                </a:solidFill>
                <a:latin typeface="+mj-lt"/>
              </a:rPr>
              <a:t>Катилевская</a:t>
            </a:r>
            <a:endParaRPr lang="ru-RU" sz="1600" b="1" dirty="0">
              <a:latin typeface="+mj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577715" y="1076230"/>
            <a:ext cx="15568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Руководитель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/>
          <a:srcRect l="35377" t="5511" r="18636" b="35822"/>
          <a:stretch/>
        </p:blipFill>
        <p:spPr>
          <a:xfrm>
            <a:off x="10813936" y="1451600"/>
            <a:ext cx="1073264" cy="1044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19" name="Овал 18"/>
          <p:cNvSpPr/>
          <p:nvPr/>
        </p:nvSpPr>
        <p:spPr>
          <a:xfrm>
            <a:off x="8077769" y="-432247"/>
            <a:ext cx="3974091" cy="3767693"/>
          </a:xfrm>
          <a:prstGeom prst="ellipse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/>
          <a:srcRect l="33632" t="39066" r="38887" b="38924"/>
          <a:stretch/>
        </p:blipFill>
        <p:spPr>
          <a:xfrm>
            <a:off x="8487390" y="2153092"/>
            <a:ext cx="1044000" cy="1044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15" name="Прямоугольник 14"/>
          <p:cNvSpPr/>
          <p:nvPr/>
        </p:nvSpPr>
        <p:spPr>
          <a:xfrm>
            <a:off x="9042626" y="1743091"/>
            <a:ext cx="18085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+mj-lt"/>
              </a:rPr>
              <a:t>Алла Мальцева</a:t>
            </a:r>
            <a:endParaRPr lang="ru-RU" sz="1600" b="1" dirty="0">
              <a:latin typeface="+mj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92844" y="1959431"/>
            <a:ext cx="15808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Координатор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560874" y="2485877"/>
            <a:ext cx="17508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err="1">
                <a:solidFill>
                  <a:srgbClr val="000000"/>
                </a:solidFill>
                <a:latin typeface="+mj-lt"/>
              </a:rPr>
              <a:t>Олья</a:t>
            </a:r>
            <a:r>
              <a:rPr lang="ru-RU" sz="1600" b="1" dirty="0">
                <a:solidFill>
                  <a:srgbClr val="000000"/>
                </a:solidFill>
                <a:latin typeface="+mj-lt"/>
              </a:rPr>
              <a:t> Якименко</a:t>
            </a:r>
            <a:endParaRPr lang="ru-RU" sz="1600" b="1" dirty="0">
              <a:latin typeface="+mj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565692" y="2750990"/>
            <a:ext cx="15808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Координатор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6"/>
          <a:srcRect l="16824" t="9302" r="20373" b="33361"/>
          <a:stretch/>
        </p:blipFill>
        <p:spPr>
          <a:xfrm>
            <a:off x="273260" y="4304082"/>
            <a:ext cx="1044000" cy="1044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31" name="Прямоугольник 30"/>
          <p:cNvSpPr/>
          <p:nvPr/>
        </p:nvSpPr>
        <p:spPr>
          <a:xfrm>
            <a:off x="1211900" y="4327894"/>
            <a:ext cx="13628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+mj-lt"/>
              </a:rPr>
              <a:t>Екатерина </a:t>
            </a:r>
            <a:br>
              <a:rPr lang="ru-RU" sz="1600" b="1" dirty="0">
                <a:solidFill>
                  <a:srgbClr val="000000"/>
                </a:solidFill>
                <a:latin typeface="+mj-lt"/>
              </a:rPr>
            </a:br>
            <a:r>
              <a:rPr lang="ru-RU" sz="1600" b="1" dirty="0">
                <a:solidFill>
                  <a:srgbClr val="000000"/>
                </a:solidFill>
                <a:latin typeface="+mj-lt"/>
              </a:rPr>
              <a:t>Варламова</a:t>
            </a:r>
            <a:endParaRPr lang="ru-RU" sz="1600" b="1" dirty="0">
              <a:latin typeface="+mj-lt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240107" y="4826082"/>
            <a:ext cx="16129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Руководитель </a:t>
            </a: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7"/>
          <a:srcRect l="2149" t="4739" r="18003" b="42392"/>
          <a:stretch/>
        </p:blipFill>
        <p:spPr>
          <a:xfrm>
            <a:off x="4970163" y="701258"/>
            <a:ext cx="1044000" cy="1044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40" name="Прямоугольник 39"/>
          <p:cNvSpPr/>
          <p:nvPr/>
        </p:nvSpPr>
        <p:spPr>
          <a:xfrm>
            <a:off x="6001334" y="735490"/>
            <a:ext cx="11785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+mj-lt"/>
              </a:rPr>
              <a:t>Дмитрий </a:t>
            </a:r>
            <a:br>
              <a:rPr lang="ru-RU" sz="1600" b="1" dirty="0">
                <a:solidFill>
                  <a:schemeClr val="bg1"/>
                </a:solidFill>
                <a:latin typeface="+mj-lt"/>
              </a:rPr>
            </a:br>
            <a:r>
              <a:rPr lang="ru-RU" sz="1600" b="1" dirty="0">
                <a:solidFill>
                  <a:schemeClr val="bg1"/>
                </a:solidFill>
                <a:latin typeface="+mj-lt"/>
              </a:rPr>
              <a:t>Руденко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6014163" y="1252457"/>
            <a:ext cx="15568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Руководитель</a:t>
            </a:r>
            <a:endParaRPr lang="ru-RU" sz="1600" dirty="0">
              <a:ln>
                <a:solidFill>
                  <a:schemeClr val="accent1"/>
                </a:solidFill>
              </a:ln>
              <a:latin typeface="+mj-lt"/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8"/>
          <a:srcRect l="68643" t="16492" r="5664" b="44952"/>
          <a:stretch/>
        </p:blipFill>
        <p:spPr>
          <a:xfrm>
            <a:off x="6856241" y="1721970"/>
            <a:ext cx="1044000" cy="1044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10242" name="Picture 2" descr="https://pp.vk.me/c604528/v604528983/35616/f5xNAv36RBg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9" t="18604" r="46432" b="30134"/>
          <a:stretch/>
        </p:blipFill>
        <p:spPr bwMode="auto">
          <a:xfrm>
            <a:off x="4793383" y="2398267"/>
            <a:ext cx="1044000" cy="1044000"/>
          </a:xfrm>
          <a:prstGeom prst="ellipse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Прямоугольник 43"/>
          <p:cNvSpPr/>
          <p:nvPr/>
        </p:nvSpPr>
        <p:spPr>
          <a:xfrm>
            <a:off x="5426138" y="1811351"/>
            <a:ext cx="1475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+mj-lt"/>
              </a:rPr>
              <a:t>Антон Рукин</a:t>
            </a:r>
            <a:endParaRPr lang="ru-RU" sz="1600" b="1" dirty="0">
              <a:latin typeface="+mj-lt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349685" y="2038567"/>
            <a:ext cx="15808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Координатор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5787575" y="2896929"/>
            <a:ext cx="20152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+mj-lt"/>
              </a:rPr>
              <a:t>Олег Бондаренко</a:t>
            </a:r>
            <a:endParaRPr lang="ru-RU" sz="1600" b="1" dirty="0">
              <a:latin typeface="+mj-lt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711122" y="3124145"/>
            <a:ext cx="15808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Координатор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5426138" y="256895"/>
            <a:ext cx="22958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Техническая служба</a:t>
            </a:r>
            <a:endParaRPr lang="ru-RU" sz="1600" dirty="0">
              <a:ln>
                <a:solidFill>
                  <a:schemeClr val="accent1"/>
                </a:solidFill>
              </a:ln>
              <a:latin typeface="+mj-lt"/>
            </a:endParaRP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10"/>
          <a:srcRect l="22679" t="19489" r="13758" b="40528"/>
          <a:stretch/>
        </p:blipFill>
        <p:spPr>
          <a:xfrm>
            <a:off x="9924433" y="4492160"/>
            <a:ext cx="1106462" cy="1044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50" name="Рисунок 49"/>
          <p:cNvPicPr>
            <a:picLocks noChangeAspect="1"/>
          </p:cNvPicPr>
          <p:nvPr/>
        </p:nvPicPr>
        <p:blipFill rotWithShape="1">
          <a:blip r:embed="rId11"/>
          <a:srcRect l="-3156" t="2880" r="17592" b="29553"/>
          <a:stretch/>
        </p:blipFill>
        <p:spPr>
          <a:xfrm>
            <a:off x="7034806" y="4839594"/>
            <a:ext cx="1057661" cy="1044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2"/>
          <a:srcRect l="20589" t="13568" r="13346" b="42511"/>
          <a:stretch/>
        </p:blipFill>
        <p:spPr>
          <a:xfrm>
            <a:off x="5723699" y="4116983"/>
            <a:ext cx="1124291" cy="1124291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24" name="Прямоугольник 23"/>
          <p:cNvSpPr/>
          <p:nvPr/>
        </p:nvSpPr>
        <p:spPr>
          <a:xfrm>
            <a:off x="4338953" y="4041710"/>
            <a:ext cx="1664485" cy="629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+mj-lt"/>
              </a:rPr>
              <a:t>Александра </a:t>
            </a:r>
          </a:p>
          <a:p>
            <a:r>
              <a:rPr lang="ru-RU" sz="1600" b="1" dirty="0">
                <a:solidFill>
                  <a:srgbClr val="000000"/>
                </a:solidFill>
                <a:latin typeface="+mj-lt"/>
              </a:rPr>
              <a:t>Цыганкова</a:t>
            </a:r>
            <a:endParaRPr lang="ru-RU" sz="1600" b="1" dirty="0">
              <a:latin typeface="+mj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088507" y="4618196"/>
            <a:ext cx="1676568" cy="3645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Руководитель</a:t>
            </a:r>
            <a:endParaRPr lang="ru-RU" sz="1600" dirty="0">
              <a:ln>
                <a:solidFill>
                  <a:schemeClr val="accent1"/>
                </a:solidFill>
              </a:ln>
              <a:latin typeface="+mj-lt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13"/>
          <a:srcRect l="19767" t="12090" r="52314" b="46014"/>
          <a:stretch/>
        </p:blipFill>
        <p:spPr>
          <a:xfrm>
            <a:off x="3027614" y="4578420"/>
            <a:ext cx="1124291" cy="1124291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35" name="Прямоугольник 34"/>
          <p:cNvSpPr/>
          <p:nvPr/>
        </p:nvSpPr>
        <p:spPr>
          <a:xfrm>
            <a:off x="4126005" y="5002256"/>
            <a:ext cx="1601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+mj-lt"/>
              </a:rPr>
              <a:t>Александр </a:t>
            </a:r>
            <a:r>
              <a:rPr lang="ru-RU" sz="1600" b="1" dirty="0" err="1">
                <a:solidFill>
                  <a:srgbClr val="000000"/>
                </a:solidFill>
                <a:latin typeface="+mj-lt"/>
              </a:rPr>
              <a:t>Кудрявец</a:t>
            </a:r>
            <a:endParaRPr lang="ru-RU" sz="1600" b="1" dirty="0">
              <a:latin typeface="+mj-lt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916781" y="5511363"/>
            <a:ext cx="1762883" cy="3645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Координатор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3370846" y="3748319"/>
            <a:ext cx="3575483" cy="3645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Образовательная программа</a:t>
            </a:r>
            <a:endParaRPr lang="ru-RU" sz="1600" dirty="0">
              <a:ln>
                <a:solidFill>
                  <a:schemeClr val="accent1"/>
                </a:solidFill>
              </a:ln>
              <a:latin typeface="+mj-lt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3073155" y="3572193"/>
            <a:ext cx="3737389" cy="3185373"/>
          </a:xfrm>
          <a:prstGeom prst="ellipse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 rotWithShape="1">
          <a:blip r:embed="rId14"/>
          <a:srcRect l="24438" t="-255" r="2184" b="52430"/>
          <a:stretch/>
        </p:blipFill>
        <p:spPr>
          <a:xfrm>
            <a:off x="8528725" y="5710272"/>
            <a:ext cx="1044000" cy="1044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15"/>
          <a:srcRect l="12500" t="-193" r="43921" b="42087"/>
          <a:stretch/>
        </p:blipFill>
        <p:spPr>
          <a:xfrm>
            <a:off x="10932206" y="5660369"/>
            <a:ext cx="1044000" cy="1044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16"/>
          <a:srcRect l="27463" t="-2571" r="16034" b="27233"/>
          <a:stretch/>
        </p:blipFill>
        <p:spPr>
          <a:xfrm>
            <a:off x="8786393" y="3904376"/>
            <a:ext cx="1044000" cy="1044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54" name="Рисунок 53"/>
          <p:cNvPicPr>
            <a:picLocks noChangeAspect="1"/>
          </p:cNvPicPr>
          <p:nvPr/>
        </p:nvPicPr>
        <p:blipFill rotWithShape="1">
          <a:blip r:embed="rId17"/>
          <a:srcRect l="12590" t="20049" r="22414" b="36621"/>
          <a:stretch/>
        </p:blipFill>
        <p:spPr>
          <a:xfrm>
            <a:off x="11090688" y="3543781"/>
            <a:ext cx="1044000" cy="1044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56" name="Прямоугольник 55"/>
          <p:cNvSpPr/>
          <p:nvPr/>
        </p:nvSpPr>
        <p:spPr>
          <a:xfrm>
            <a:off x="9821315" y="3698823"/>
            <a:ext cx="14237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+mj-lt"/>
              </a:rPr>
              <a:t>Маргарита </a:t>
            </a:r>
          </a:p>
          <a:p>
            <a:r>
              <a:rPr lang="ru-RU" sz="1600" b="1" dirty="0">
                <a:solidFill>
                  <a:srgbClr val="000000"/>
                </a:solidFill>
                <a:latin typeface="+mj-lt"/>
              </a:rPr>
              <a:t>Кравченко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9645091" y="6065070"/>
            <a:ext cx="12987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600" b="1" dirty="0">
                <a:solidFill>
                  <a:srgbClr val="000000"/>
                </a:solidFill>
                <a:latin typeface="+mj-lt"/>
              </a:rPr>
              <a:t>Ксения </a:t>
            </a:r>
          </a:p>
          <a:p>
            <a:pPr algn="r"/>
            <a:r>
              <a:rPr lang="ru-RU" sz="1600" b="1" dirty="0">
                <a:solidFill>
                  <a:srgbClr val="000000"/>
                </a:solidFill>
                <a:latin typeface="+mj-lt"/>
              </a:rPr>
              <a:t>Гончарова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11012291" y="4704509"/>
            <a:ext cx="9428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+mj-lt"/>
              </a:rPr>
              <a:t>Артём </a:t>
            </a:r>
          </a:p>
          <a:p>
            <a:r>
              <a:rPr lang="ru-RU" sz="1600" b="1" dirty="0">
                <a:solidFill>
                  <a:srgbClr val="000000"/>
                </a:solidFill>
                <a:latin typeface="+mj-lt"/>
              </a:rPr>
              <a:t>Алёхин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7304318" y="4145582"/>
            <a:ext cx="14318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600" b="1" dirty="0">
                <a:solidFill>
                  <a:srgbClr val="000000"/>
                </a:solidFill>
                <a:latin typeface="+mj-lt"/>
              </a:rPr>
              <a:t>Инна </a:t>
            </a:r>
          </a:p>
          <a:p>
            <a:pPr algn="r"/>
            <a:r>
              <a:rPr lang="ru-RU" sz="1600" b="1" dirty="0">
                <a:solidFill>
                  <a:srgbClr val="000000"/>
                </a:solidFill>
                <a:latin typeface="+mj-lt"/>
              </a:rPr>
              <a:t>Украинская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8051635" y="5028328"/>
            <a:ext cx="1369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+mj-lt"/>
              </a:rPr>
              <a:t>Валерия</a:t>
            </a:r>
            <a:br>
              <a:rPr lang="ru-RU" sz="1600" b="1" dirty="0">
                <a:solidFill>
                  <a:srgbClr val="000000"/>
                </a:solidFill>
                <a:latin typeface="+mj-lt"/>
              </a:rPr>
            </a:br>
            <a:r>
              <a:rPr lang="ru-RU" sz="1600" b="1" dirty="0">
                <a:solidFill>
                  <a:srgbClr val="000000"/>
                </a:solidFill>
                <a:latin typeface="+mj-lt"/>
              </a:rPr>
              <a:t>Журавлева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7427827" y="6021948"/>
            <a:ext cx="10647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600" b="1" dirty="0">
                <a:solidFill>
                  <a:srgbClr val="000000"/>
                </a:solidFill>
                <a:latin typeface="+mj-lt"/>
              </a:rPr>
              <a:t>Артём</a:t>
            </a:r>
            <a:br>
              <a:rPr lang="ru-RU" sz="1600" b="1" dirty="0">
                <a:solidFill>
                  <a:srgbClr val="000000"/>
                </a:solidFill>
                <a:latin typeface="+mj-lt"/>
              </a:rPr>
            </a:br>
            <a:r>
              <a:rPr lang="ru-RU" sz="1600" b="1" dirty="0" err="1">
                <a:solidFill>
                  <a:srgbClr val="000000"/>
                </a:solidFill>
                <a:latin typeface="+mj-lt"/>
              </a:rPr>
              <a:t>Дерлыш</a:t>
            </a:r>
            <a:endParaRPr lang="ru-RU" sz="16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8306823" y="3421676"/>
            <a:ext cx="20473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Кураторы команд</a:t>
            </a:r>
            <a:endParaRPr lang="ru-RU" sz="1600" dirty="0">
              <a:ln>
                <a:solidFill>
                  <a:schemeClr val="accent1"/>
                </a:solidFill>
              </a:ln>
              <a:latin typeface="+mj-lt"/>
            </a:endParaRP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 rotWithShape="1">
          <a:blip r:embed="rId18"/>
          <a:srcRect l="28942" t="337" r="28734" b="36374"/>
          <a:stretch/>
        </p:blipFill>
        <p:spPr>
          <a:xfrm>
            <a:off x="2031202" y="5227977"/>
            <a:ext cx="1044000" cy="1044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68" name="Прямоугольник 67"/>
          <p:cNvSpPr/>
          <p:nvPr/>
        </p:nvSpPr>
        <p:spPr>
          <a:xfrm>
            <a:off x="963164" y="5423149"/>
            <a:ext cx="10951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600" b="1" dirty="0">
                <a:solidFill>
                  <a:srgbClr val="000000"/>
                </a:solidFill>
                <a:latin typeface="+mj-lt"/>
              </a:rPr>
              <a:t>Руслан</a:t>
            </a:r>
          </a:p>
          <a:p>
            <a:pPr algn="r"/>
            <a:r>
              <a:rPr lang="ru-RU" sz="1600" b="1" dirty="0">
                <a:solidFill>
                  <a:srgbClr val="000000"/>
                </a:solidFill>
                <a:latin typeface="+mj-lt"/>
              </a:rPr>
              <a:t>Цапенко</a:t>
            </a:r>
            <a:endParaRPr lang="ru-RU" sz="1600" b="1" dirty="0">
              <a:latin typeface="+mj-lt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650694" y="5933423"/>
            <a:ext cx="15808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Координатор</a:t>
            </a:r>
          </a:p>
        </p:txBody>
      </p:sp>
      <p:sp>
        <p:nvSpPr>
          <p:cNvPr id="70" name="Овал 69"/>
          <p:cNvSpPr/>
          <p:nvPr/>
        </p:nvSpPr>
        <p:spPr>
          <a:xfrm>
            <a:off x="-102406" y="3790122"/>
            <a:ext cx="3571264" cy="2902305"/>
          </a:xfrm>
          <a:prstGeom prst="ellipse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275294" y="3822935"/>
            <a:ext cx="29995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Информационная служба</a:t>
            </a:r>
            <a:endParaRPr lang="ru-RU" sz="1600" dirty="0">
              <a:ln>
                <a:solidFill>
                  <a:schemeClr val="accent1"/>
                </a:solidFill>
              </a:ln>
              <a:latin typeface="+mj-lt"/>
            </a:endParaRPr>
          </a:p>
        </p:txBody>
      </p:sp>
      <p:pic>
        <p:nvPicPr>
          <p:cNvPr id="1026" name="Picture 2" descr="https://pp.vk.me/c629426/v629426560/4ee7e/ONbe15KSfW0.jpg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6" t="14963" r="29521" b="44328"/>
          <a:stretch/>
        </p:blipFill>
        <p:spPr bwMode="auto">
          <a:xfrm>
            <a:off x="5342326" y="5563539"/>
            <a:ext cx="1123200" cy="1123200"/>
          </a:xfrm>
          <a:prstGeom prst="ellipse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Прямоугольник 60"/>
          <p:cNvSpPr/>
          <p:nvPr/>
        </p:nvSpPr>
        <p:spPr>
          <a:xfrm>
            <a:off x="3780174" y="5933382"/>
            <a:ext cx="16015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+mj-lt"/>
              </a:rPr>
              <a:t>Елена Черная</a:t>
            </a:r>
            <a:endParaRPr lang="ru-RU" sz="1600" b="1" dirty="0">
              <a:latin typeface="+mj-lt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3838485" y="6168221"/>
            <a:ext cx="1762883" cy="3645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n>
                  <a:solidFill>
                    <a:schemeClr val="accent1"/>
                  </a:solidFill>
                </a:ln>
                <a:solidFill>
                  <a:srgbClr val="000000"/>
                </a:solidFill>
                <a:latin typeface="+mj-lt"/>
              </a:rPr>
              <a:t>Координатор</a:t>
            </a:r>
          </a:p>
        </p:txBody>
      </p:sp>
    </p:spTree>
    <p:extLst>
      <p:ext uri="{BB962C8B-B14F-4D97-AF65-F5344CB8AC3E}">
        <p14:creationId xmlns:p14="http://schemas.microsoft.com/office/powerpoint/2010/main" val="4045572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Партеры проекта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25175" y="2435957"/>
            <a:ext cx="1893995" cy="1712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cs620316.vk.me/v620316011/8705/onUmEC6OOYs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" t="2747" r="790" b="8670"/>
          <a:stretch/>
        </p:blipFill>
        <p:spPr bwMode="auto">
          <a:xfrm>
            <a:off x="8801359" y="332595"/>
            <a:ext cx="1613024" cy="171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7881" y="395327"/>
            <a:ext cx="1655849" cy="16558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10897" t="11199" r="13504" b="17458"/>
          <a:stretch/>
        </p:blipFill>
        <p:spPr>
          <a:xfrm>
            <a:off x="8801359" y="2432407"/>
            <a:ext cx="1645644" cy="161727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1359" y="4813717"/>
            <a:ext cx="2798181" cy="9581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9207" y="5259200"/>
            <a:ext cx="3318208" cy="6953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1711" y="4443746"/>
            <a:ext cx="1720922" cy="172092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3237" y="4825116"/>
            <a:ext cx="926031" cy="170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776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512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sp>
      <p:sp>
        <p:nvSpPr>
          <p:cNvPr id="135" name="Freeform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https://cs7064.vk.me/c604528/v604528983/34f22/nJo_vgnXeY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1" r="9091" b="10650"/>
          <a:stretch/>
        </p:blipFill>
        <p:spPr bwMode="auto">
          <a:xfrm>
            <a:off x="20" y="10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" name="Freeform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485467" cy="6858000"/>
          </a:xfrm>
          <a:custGeom>
            <a:avLst/>
            <a:gdLst>
              <a:gd name="connsiteX0" fmla="*/ 0 w 6485467"/>
              <a:gd name="connsiteY0" fmla="*/ 0 h 6858000"/>
              <a:gd name="connsiteX1" fmla="*/ 6485467 w 6485467"/>
              <a:gd name="connsiteY1" fmla="*/ 0 h 6858000"/>
              <a:gd name="connsiteX2" fmla="*/ 6485467 w 6485467"/>
              <a:gd name="connsiteY2" fmla="*/ 1900238 h 6858000"/>
              <a:gd name="connsiteX3" fmla="*/ 6115051 w 6485467"/>
              <a:gd name="connsiteY3" fmla="*/ 2178050 h 6858000"/>
              <a:gd name="connsiteX4" fmla="*/ 6110817 w 6485467"/>
              <a:gd name="connsiteY4" fmla="*/ 2184400 h 6858000"/>
              <a:gd name="connsiteX5" fmla="*/ 6104467 w 6485467"/>
              <a:gd name="connsiteY5" fmla="*/ 2193925 h 6858000"/>
              <a:gd name="connsiteX6" fmla="*/ 6098117 w 6485467"/>
              <a:gd name="connsiteY6" fmla="*/ 2201863 h 6858000"/>
              <a:gd name="connsiteX7" fmla="*/ 6098117 w 6485467"/>
              <a:gd name="connsiteY7" fmla="*/ 2211388 h 6858000"/>
              <a:gd name="connsiteX8" fmla="*/ 6098117 w 6485467"/>
              <a:gd name="connsiteY8" fmla="*/ 2220913 h 6858000"/>
              <a:gd name="connsiteX9" fmla="*/ 6104467 w 6485467"/>
              <a:gd name="connsiteY9" fmla="*/ 2228850 h 6858000"/>
              <a:gd name="connsiteX10" fmla="*/ 6110817 w 6485467"/>
              <a:gd name="connsiteY10" fmla="*/ 2238375 h 6858000"/>
              <a:gd name="connsiteX11" fmla="*/ 6115051 w 6485467"/>
              <a:gd name="connsiteY11" fmla="*/ 2244725 h 6858000"/>
              <a:gd name="connsiteX12" fmla="*/ 6485467 w 6485467"/>
              <a:gd name="connsiteY12" fmla="*/ 2522538 h 6858000"/>
              <a:gd name="connsiteX13" fmla="*/ 6485467 w 6485467"/>
              <a:gd name="connsiteY13" fmla="*/ 6858000 h 6858000"/>
              <a:gd name="connsiteX14" fmla="*/ 0 w 6485467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85467" h="6858000">
                <a:moveTo>
                  <a:pt x="0" y="0"/>
                </a:moveTo>
                <a:lnTo>
                  <a:pt x="6485467" y="0"/>
                </a:lnTo>
                <a:lnTo>
                  <a:pt x="6485467" y="1900238"/>
                </a:lnTo>
                <a:lnTo>
                  <a:pt x="6115051" y="2178050"/>
                </a:lnTo>
                <a:lnTo>
                  <a:pt x="6110817" y="2184400"/>
                </a:lnTo>
                <a:lnTo>
                  <a:pt x="6104467" y="2193925"/>
                </a:lnTo>
                <a:lnTo>
                  <a:pt x="6098117" y="2201863"/>
                </a:lnTo>
                <a:lnTo>
                  <a:pt x="6098117" y="2211388"/>
                </a:lnTo>
                <a:lnTo>
                  <a:pt x="6098117" y="2220913"/>
                </a:lnTo>
                <a:lnTo>
                  <a:pt x="6104467" y="2228850"/>
                </a:lnTo>
                <a:lnTo>
                  <a:pt x="6110817" y="2238375"/>
                </a:lnTo>
                <a:lnTo>
                  <a:pt x="6115051" y="2244725"/>
                </a:lnTo>
                <a:lnTo>
                  <a:pt x="6485467" y="2522538"/>
                </a:lnTo>
                <a:lnTo>
                  <a:pt x="64854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94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000" y="-199581"/>
            <a:ext cx="4930400" cy="15594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 err="1"/>
              <a:t>Достижения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156118" y="1851101"/>
            <a:ext cx="5921298" cy="48507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 err="1"/>
              <a:t>Международная</a:t>
            </a:r>
            <a:r>
              <a:rPr lang="en-US" sz="1600" dirty="0"/>
              <a:t> </a:t>
            </a:r>
            <a:r>
              <a:rPr lang="en-US" sz="1600" dirty="0" err="1"/>
              <a:t>образовательная</a:t>
            </a:r>
            <a:r>
              <a:rPr lang="en-US" sz="1600" dirty="0"/>
              <a:t> </a:t>
            </a:r>
            <a:r>
              <a:rPr lang="en-US" sz="1600" dirty="0" err="1"/>
              <a:t>площадка</a:t>
            </a:r>
            <a:r>
              <a:rPr lang="en-US" sz="1600" dirty="0"/>
              <a:t> «Winter F.R.E.S.H. 2016» /22.02.2016/г. </a:t>
            </a:r>
            <a:r>
              <a:rPr lang="en-US" sz="1600" dirty="0" err="1"/>
              <a:t>Красноярск</a:t>
            </a:r>
            <a:endParaRPr lang="en-US" sz="1600" dirty="0"/>
          </a:p>
          <a:p>
            <a:pPr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 err="1"/>
              <a:t>Всероссийской</a:t>
            </a:r>
            <a:r>
              <a:rPr lang="en-US" sz="1600" dirty="0"/>
              <a:t> </a:t>
            </a:r>
            <a:r>
              <a:rPr lang="en-US" sz="1600" dirty="0" err="1"/>
              <a:t>школе</a:t>
            </a:r>
            <a:r>
              <a:rPr lang="en-US" sz="1600" dirty="0"/>
              <a:t> </a:t>
            </a:r>
            <a:r>
              <a:rPr lang="en-US" sz="1600" dirty="0" err="1"/>
              <a:t>добровольчества</a:t>
            </a:r>
            <a:r>
              <a:rPr lang="en-US" sz="1600" dirty="0"/>
              <a:t> /28.04.2016/ </a:t>
            </a:r>
            <a:r>
              <a:rPr lang="en-US" sz="1600" dirty="0" err="1"/>
              <a:t>г.Ижевск</a:t>
            </a:r>
            <a:endParaRPr lang="en-US" sz="1600" dirty="0"/>
          </a:p>
          <a:p>
            <a:pPr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 err="1"/>
              <a:t>Региональный</a:t>
            </a:r>
            <a:r>
              <a:rPr lang="en-US" sz="1600" dirty="0"/>
              <a:t> </a:t>
            </a:r>
            <a:r>
              <a:rPr lang="en-US" sz="1600" dirty="0" err="1"/>
              <a:t>форум</a:t>
            </a:r>
            <a:r>
              <a:rPr lang="en-US" sz="1600" dirty="0"/>
              <a:t> «</a:t>
            </a:r>
            <a:r>
              <a:rPr lang="en-US" sz="1600" dirty="0" err="1"/>
              <a:t>Молодая</a:t>
            </a:r>
            <a:r>
              <a:rPr lang="en-US" sz="1600" dirty="0"/>
              <a:t> </a:t>
            </a:r>
            <a:r>
              <a:rPr lang="en-US" sz="1600" dirty="0" err="1"/>
              <a:t>Волна</a:t>
            </a:r>
            <a:r>
              <a:rPr lang="en-US" sz="1600" dirty="0"/>
              <a:t> – 2016» / 13.05.2016/ </a:t>
            </a:r>
            <a:r>
              <a:rPr lang="en-US" sz="1600" dirty="0" err="1"/>
              <a:t>Неклиновский</a:t>
            </a:r>
            <a:r>
              <a:rPr lang="en-US" sz="1600" dirty="0"/>
              <a:t> </a:t>
            </a:r>
            <a:r>
              <a:rPr lang="en-US" sz="1600" dirty="0" err="1"/>
              <a:t>район</a:t>
            </a:r>
            <a:r>
              <a:rPr lang="en-US" sz="1600" dirty="0"/>
              <a:t> </a:t>
            </a:r>
            <a:r>
              <a:rPr lang="en-US" sz="1600" dirty="0" err="1"/>
              <a:t>Ростовской</a:t>
            </a:r>
            <a:r>
              <a:rPr lang="en-US" sz="1600" dirty="0"/>
              <a:t> </a:t>
            </a:r>
            <a:r>
              <a:rPr lang="en-US" sz="1600" dirty="0" err="1"/>
              <a:t>области</a:t>
            </a:r>
            <a:endParaRPr lang="en-US" sz="1600" dirty="0"/>
          </a:p>
          <a:p>
            <a:pPr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/>
              <a:t> </a:t>
            </a:r>
            <a:r>
              <a:rPr lang="en-US" sz="1600" dirty="0" err="1"/>
              <a:t>Школа</a:t>
            </a:r>
            <a:r>
              <a:rPr lang="en-US" sz="1600" dirty="0"/>
              <a:t> </a:t>
            </a:r>
            <a:r>
              <a:rPr lang="en-US" sz="1600" dirty="0" err="1"/>
              <a:t>студенческого</a:t>
            </a:r>
            <a:r>
              <a:rPr lang="en-US" sz="1600" dirty="0"/>
              <a:t> </a:t>
            </a:r>
            <a:r>
              <a:rPr lang="en-US" sz="1600" dirty="0" err="1"/>
              <a:t>самоуправления</a:t>
            </a:r>
            <a:r>
              <a:rPr lang="en-US" sz="1600" dirty="0"/>
              <a:t> </a:t>
            </a:r>
            <a:r>
              <a:rPr lang="en-US" sz="1600" dirty="0" err="1"/>
              <a:t>Южного</a:t>
            </a:r>
            <a:r>
              <a:rPr lang="en-US" sz="1600" dirty="0"/>
              <a:t> </a:t>
            </a:r>
            <a:r>
              <a:rPr lang="en-US" sz="1600" dirty="0" err="1"/>
              <a:t>федерального</a:t>
            </a:r>
            <a:r>
              <a:rPr lang="en-US" sz="1600" dirty="0"/>
              <a:t> </a:t>
            </a:r>
            <a:r>
              <a:rPr lang="en-US" sz="1600" dirty="0" err="1"/>
              <a:t>университета</a:t>
            </a:r>
            <a:r>
              <a:rPr lang="en-US" sz="1600" dirty="0"/>
              <a:t> /14.05.2016/ </a:t>
            </a:r>
            <a:r>
              <a:rPr lang="en-US" sz="1600" dirty="0" err="1"/>
              <a:t>г.Ростов-на-Дону</a:t>
            </a:r>
            <a:endParaRPr lang="en-US" sz="1600" dirty="0"/>
          </a:p>
          <a:p>
            <a:pPr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 err="1"/>
              <a:t>Областная</a:t>
            </a:r>
            <a:r>
              <a:rPr lang="en-US" sz="1600" dirty="0"/>
              <a:t> </a:t>
            </a:r>
            <a:r>
              <a:rPr lang="en-US" sz="1600" dirty="0" err="1"/>
              <a:t>школа</a:t>
            </a:r>
            <a:r>
              <a:rPr lang="en-US" sz="1600" dirty="0"/>
              <a:t> </a:t>
            </a:r>
            <a:r>
              <a:rPr lang="en-US" sz="1600" dirty="0" err="1"/>
              <a:t>студенческого</a:t>
            </a:r>
            <a:r>
              <a:rPr lang="en-US" sz="1600" dirty="0"/>
              <a:t> </a:t>
            </a:r>
            <a:r>
              <a:rPr lang="en-US" sz="1600" dirty="0" err="1"/>
              <a:t>самоуправления</a:t>
            </a:r>
            <a:r>
              <a:rPr lang="en-US" sz="1600" dirty="0"/>
              <a:t> «</a:t>
            </a:r>
            <a:r>
              <a:rPr lang="en-US" sz="1600" dirty="0" err="1"/>
              <a:t>Лидер</a:t>
            </a:r>
            <a:r>
              <a:rPr lang="en-US" sz="1600" dirty="0"/>
              <a:t> 21 </a:t>
            </a:r>
            <a:r>
              <a:rPr lang="en-US" sz="1600" dirty="0" err="1"/>
              <a:t>века</a:t>
            </a:r>
            <a:r>
              <a:rPr lang="en-US" sz="1600" dirty="0"/>
              <a:t>» /08.07.2016/ </a:t>
            </a:r>
            <a:r>
              <a:rPr lang="en-US" sz="1600" dirty="0" err="1"/>
              <a:t>Неклиновский</a:t>
            </a:r>
            <a:r>
              <a:rPr lang="en-US" sz="1600" dirty="0"/>
              <a:t> </a:t>
            </a:r>
            <a:r>
              <a:rPr lang="en-US" sz="1600" dirty="0" err="1"/>
              <a:t>район</a:t>
            </a:r>
            <a:r>
              <a:rPr lang="en-US" sz="1600" dirty="0"/>
              <a:t> </a:t>
            </a:r>
            <a:r>
              <a:rPr lang="en-US" sz="1600" dirty="0" err="1"/>
              <a:t>Ростовской</a:t>
            </a:r>
            <a:r>
              <a:rPr lang="en-US" sz="1600" dirty="0"/>
              <a:t> </a:t>
            </a:r>
            <a:r>
              <a:rPr lang="en-US" sz="1600" dirty="0" err="1"/>
              <a:t>области</a:t>
            </a:r>
            <a:r>
              <a:rPr lang="ru-RU" sz="1600" dirty="0"/>
              <a:t> </a:t>
            </a:r>
          </a:p>
          <a:p>
            <a:pPr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 err="1"/>
              <a:t>Всероссийская</a:t>
            </a:r>
            <a:r>
              <a:rPr lang="en-US" sz="1600" dirty="0"/>
              <a:t> </a:t>
            </a:r>
            <a:r>
              <a:rPr lang="en-US" sz="1600" dirty="0" err="1"/>
              <a:t>школа</a:t>
            </a:r>
            <a:r>
              <a:rPr lang="en-US" sz="1600" dirty="0"/>
              <a:t> </a:t>
            </a:r>
            <a:r>
              <a:rPr lang="en-US" sz="1600" dirty="0" err="1"/>
              <a:t>студенческого</a:t>
            </a:r>
            <a:r>
              <a:rPr lang="en-US" sz="1600" dirty="0"/>
              <a:t> </a:t>
            </a:r>
            <a:r>
              <a:rPr lang="en-US" sz="1600" dirty="0" err="1"/>
              <a:t>самоуправления</a:t>
            </a:r>
            <a:r>
              <a:rPr lang="en-US" sz="1600" dirty="0"/>
              <a:t> «</a:t>
            </a:r>
            <a:r>
              <a:rPr lang="en-US" sz="1600" dirty="0" err="1"/>
              <a:t>Лидер</a:t>
            </a:r>
            <a:r>
              <a:rPr lang="en-US" sz="1600" dirty="0"/>
              <a:t> 21 </a:t>
            </a:r>
            <a:r>
              <a:rPr lang="en-US" sz="1600" dirty="0" err="1"/>
              <a:t>века</a:t>
            </a:r>
            <a:r>
              <a:rPr lang="en-US" sz="1600" dirty="0"/>
              <a:t>» /15.07.2016/ </a:t>
            </a:r>
            <a:r>
              <a:rPr lang="en-US" sz="1600" dirty="0" err="1"/>
              <a:t>Неклиновский</a:t>
            </a:r>
            <a:r>
              <a:rPr lang="en-US" sz="1600" dirty="0"/>
              <a:t> </a:t>
            </a:r>
            <a:r>
              <a:rPr lang="en-US" sz="1600" dirty="0" err="1"/>
              <a:t>район</a:t>
            </a:r>
            <a:r>
              <a:rPr lang="en-US" sz="1600" dirty="0"/>
              <a:t> </a:t>
            </a:r>
            <a:r>
              <a:rPr lang="en-US" sz="1600" dirty="0" err="1"/>
              <a:t>Ростовской</a:t>
            </a:r>
            <a:r>
              <a:rPr lang="en-US" sz="1600" dirty="0"/>
              <a:t> </a:t>
            </a:r>
            <a:r>
              <a:rPr lang="en-US" sz="1600" dirty="0" err="1"/>
              <a:t>области</a:t>
            </a:r>
            <a:endParaRPr lang="en-US" sz="1600" dirty="0"/>
          </a:p>
          <a:p>
            <a:pPr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 err="1"/>
              <a:t>Открытый</a:t>
            </a:r>
            <a:r>
              <a:rPr lang="en-US" sz="1600" dirty="0"/>
              <a:t> </a:t>
            </a:r>
            <a:r>
              <a:rPr lang="en-US" sz="1600" dirty="0" err="1"/>
              <a:t>общероссийский</a:t>
            </a:r>
            <a:r>
              <a:rPr lang="en-US" sz="1600" dirty="0"/>
              <a:t> </a:t>
            </a:r>
            <a:r>
              <a:rPr lang="en-US" sz="1600" dirty="0" err="1"/>
              <a:t>образовательный</a:t>
            </a:r>
            <a:r>
              <a:rPr lang="en-US" sz="1600" dirty="0"/>
              <a:t> </a:t>
            </a:r>
            <a:r>
              <a:rPr lang="en-US" sz="1600" dirty="0" err="1"/>
              <a:t>проект</a:t>
            </a:r>
            <a:r>
              <a:rPr lang="en-US" sz="1600" dirty="0"/>
              <a:t> «</a:t>
            </a:r>
            <a:r>
              <a:rPr lang="en-US" sz="1600" dirty="0" err="1"/>
              <a:t>Территория</a:t>
            </a:r>
            <a:r>
              <a:rPr lang="en-US" sz="1600" dirty="0"/>
              <a:t> УСПЕХА» </a:t>
            </a:r>
            <a:r>
              <a:rPr lang="en-US" sz="1600" dirty="0" err="1"/>
              <a:t>версия</a:t>
            </a:r>
            <a:r>
              <a:rPr lang="en-US" sz="1600" dirty="0"/>
              <a:t> 6:0 / 14.10.2016/ </a:t>
            </a:r>
            <a:r>
              <a:rPr lang="en-US" sz="1600" dirty="0" err="1"/>
              <a:t>г.Калининград</a:t>
            </a:r>
            <a:r>
              <a:rPr lang="en-US" sz="1600" dirty="0"/>
              <a:t> </a:t>
            </a:r>
          </a:p>
          <a:p>
            <a:pPr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/>
              <a:t>- </a:t>
            </a:r>
            <a:r>
              <a:rPr lang="en-US" sz="1600" dirty="0" err="1"/>
              <a:t>Съезд</a:t>
            </a:r>
            <a:r>
              <a:rPr lang="en-US" sz="1600" dirty="0"/>
              <a:t> </a:t>
            </a:r>
            <a:r>
              <a:rPr lang="en-US" sz="1600" dirty="0" err="1"/>
              <a:t>молодежных</a:t>
            </a:r>
            <a:r>
              <a:rPr lang="en-US" sz="1600" dirty="0"/>
              <a:t> </a:t>
            </a:r>
            <a:r>
              <a:rPr lang="en-US" sz="1600" dirty="0" err="1"/>
              <a:t>объединений</a:t>
            </a:r>
            <a:r>
              <a:rPr lang="en-US" sz="1600" dirty="0"/>
              <a:t> </a:t>
            </a:r>
            <a:r>
              <a:rPr lang="en-US" sz="1600" dirty="0" err="1"/>
              <a:t>Дона</a:t>
            </a:r>
            <a:r>
              <a:rPr lang="en-US" sz="1600" dirty="0"/>
              <a:t>, </a:t>
            </a:r>
            <a:r>
              <a:rPr lang="en-US" sz="1600" dirty="0" err="1"/>
              <a:t>занимающихся</a:t>
            </a:r>
            <a:r>
              <a:rPr lang="en-US" sz="1600" dirty="0"/>
              <a:t> </a:t>
            </a:r>
            <a:r>
              <a:rPr lang="en-US" sz="1600" dirty="0" err="1"/>
              <a:t>электоральной</a:t>
            </a:r>
            <a:r>
              <a:rPr lang="en-US" sz="1600" dirty="0"/>
              <a:t> </a:t>
            </a:r>
            <a:r>
              <a:rPr lang="en-US" sz="1600" dirty="0" err="1"/>
              <a:t>проблематикой</a:t>
            </a:r>
            <a:r>
              <a:rPr lang="en-US" sz="1600" dirty="0"/>
              <a:t> / 26.10.2016/ </a:t>
            </a:r>
            <a:r>
              <a:rPr lang="en-US" sz="1600" dirty="0" err="1"/>
              <a:t>г.Ростов-на-Дону</a:t>
            </a:r>
            <a:r>
              <a:rPr lang="ru-RU" sz="1600" dirty="0"/>
              <a:t> </a:t>
            </a:r>
            <a:br>
              <a:rPr lang="ru-RU" sz="1600" dirty="0"/>
            </a:b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98634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05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sp>
      <p:sp>
        <p:nvSpPr>
          <p:cNvPr id="69" name="Freeform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50" name="Picture 2" descr="https://pp.vk.me/c638017/v638017790/40de/AacxwA8NVO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23391"/>
          <a:stretch/>
        </p:blipFill>
        <p:spPr bwMode="auto">
          <a:xfrm>
            <a:off x="20" y="10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Freeform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06897" y="29356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3467" y="3251199"/>
            <a:ext cx="5706533" cy="19479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 err="1"/>
              <a:t>Реализация</a:t>
            </a:r>
            <a:r>
              <a:rPr lang="en-US" sz="4000" dirty="0"/>
              <a:t> в 2017 </a:t>
            </a:r>
            <a:r>
              <a:rPr lang="en-US" sz="4000" dirty="0" err="1"/>
              <a:t>году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65382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Благодарю за внимание!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810000" y="5280847"/>
            <a:ext cx="11125967" cy="434974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bg1"/>
                </a:solidFill>
              </a:rPr>
              <a:t>Студенческий Совет Института компьютерных технологий и информационной безопасности ЮФУ</a:t>
            </a:r>
          </a:p>
        </p:txBody>
      </p:sp>
      <p:sp>
        <p:nvSpPr>
          <p:cNvPr id="17" name="Подзаголовок 5"/>
          <p:cNvSpPr txBox="1">
            <a:spLocks/>
          </p:cNvSpPr>
          <p:nvPr/>
        </p:nvSpPr>
        <p:spPr>
          <a:xfrm>
            <a:off x="1620000" y="5909848"/>
            <a:ext cx="2342400" cy="43497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vk.com/</a:t>
            </a:r>
            <a:r>
              <a:rPr lang="en-US" dirty="0" err="1">
                <a:solidFill>
                  <a:schemeClr val="bg1"/>
                </a:solidFill>
              </a:rPr>
              <a:t>ictis_sfedu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836" y="5757379"/>
            <a:ext cx="948152" cy="9481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849" y="5715821"/>
            <a:ext cx="989710" cy="989710"/>
          </a:xfrm>
          <a:prstGeom prst="rect">
            <a:avLst/>
          </a:prstGeom>
        </p:spPr>
      </p:pic>
      <p:sp>
        <p:nvSpPr>
          <p:cNvPr id="20" name="Подзаголовок 5"/>
          <p:cNvSpPr txBox="1">
            <a:spLocks/>
          </p:cNvSpPr>
          <p:nvPr/>
        </p:nvSpPr>
        <p:spPr>
          <a:xfrm>
            <a:off x="5195559" y="5909848"/>
            <a:ext cx="2342400" cy="43497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/>
                </a:solidFill>
              </a:rPr>
              <a:t>8-928-118-10-51</a:t>
            </a:r>
          </a:p>
        </p:txBody>
      </p:sp>
    </p:spTree>
    <p:extLst>
      <p:ext uri="{BB962C8B-B14F-4D97-AF65-F5344CB8AC3E}">
        <p14:creationId xmlns:p14="http://schemas.microsoft.com/office/powerpoint/2010/main" val="32583646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</TotalTime>
  <Words>570</Words>
  <Application>Microsoft Office PowerPoint</Application>
  <PresentationFormat>Широкоэкранный</PresentationFormat>
  <Paragraphs>130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-apple-system</vt:lpstr>
      <vt:lpstr>Arial</vt:lpstr>
      <vt:lpstr>Century Gothic</vt:lpstr>
      <vt:lpstr>Wingdings 2</vt:lpstr>
      <vt:lpstr>Цитаты</vt:lpstr>
      <vt:lpstr>Молодежная городская площадка  «Территория развития – 2016»</vt:lpstr>
      <vt:lpstr>О проекте</vt:lpstr>
      <vt:lpstr>Задачи проекта</vt:lpstr>
      <vt:lpstr>Даты и место проведения</vt:lpstr>
      <vt:lpstr>Векторы проекта</vt:lpstr>
      <vt:lpstr>Вектор «Познавай»</vt:lpstr>
      <vt:lpstr>Вектор «Твори добро»</vt:lpstr>
      <vt:lpstr>Вектор «Улучшай мир»</vt:lpstr>
      <vt:lpstr>Набор участника</vt:lpstr>
      <vt:lpstr>Публикации в СМИ</vt:lpstr>
      <vt:lpstr>Участники проекта</vt:lpstr>
      <vt:lpstr>Эксперты проекта. Вектор «Твори добро»</vt:lpstr>
      <vt:lpstr>Эксперты проекта. Вектор «Познавай»</vt:lpstr>
      <vt:lpstr>Эксперты проекта. Вектор «Улучшай мир»</vt:lpstr>
      <vt:lpstr>Команда проекта</vt:lpstr>
      <vt:lpstr>Партеры проекта</vt:lpstr>
      <vt:lpstr>Достижения</vt:lpstr>
      <vt:lpstr>Реализация в 2017 году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о проведении молодежной образовательной площадки «Территория развития-2016»</dc:title>
  <dc:creator>Anton</dc:creator>
  <cp:lastModifiedBy>Anton</cp:lastModifiedBy>
  <cp:revision>30</cp:revision>
  <dcterms:created xsi:type="dcterms:W3CDTF">2016-11-09T20:54:23Z</dcterms:created>
  <dcterms:modified xsi:type="dcterms:W3CDTF">2016-12-08T12:31:07Z</dcterms:modified>
</cp:coreProperties>
</file>