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3E42B-5F60-427C-A37A-DDA59DA473E0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9E47F-06F3-4C54-86FB-27632828C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9E47F-06F3-4C54-86FB-27632828C5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055951-D23C-46FA-934B-98482CF880E1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D3D733-208C-4D08-8319-665F8A95387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989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5951-D23C-46FA-934B-98482CF880E1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D733-208C-4D08-8319-665F8A953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46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5951-D23C-46FA-934B-98482CF880E1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D733-208C-4D08-8319-665F8A953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91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5951-D23C-46FA-934B-98482CF880E1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D733-208C-4D08-8319-665F8A953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6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055951-D23C-46FA-934B-98482CF880E1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D3D733-208C-4D08-8319-665F8A95387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52090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5951-D23C-46FA-934B-98482CF880E1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D733-208C-4D08-8319-665F8A953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5951-D23C-46FA-934B-98482CF880E1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D733-208C-4D08-8319-665F8A953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8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5951-D23C-46FA-934B-98482CF880E1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D733-208C-4D08-8319-665F8A953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1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5951-D23C-46FA-934B-98482CF880E1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D733-208C-4D08-8319-665F8A953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17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2055951-D23C-46FA-934B-98482CF880E1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7D3D733-208C-4D08-8319-665F8A9538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8603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2055951-D23C-46FA-934B-98482CF880E1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7D3D733-208C-4D08-8319-665F8A953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7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055951-D23C-46FA-934B-98482CF880E1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7D3D733-208C-4D08-8319-665F8A9538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49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3" name="coin.wav"/>
          </p:stSnd>
        </p:sndAc>
      </p:transition>
    </mc:Choice>
    <mc:Fallback xmlns="">
      <p:transition spd="slow">
        <p:fade/>
        <p:sndAc>
          <p:stSnd>
            <p:snd r:embed="rId14" name="coin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2816" y="-237392"/>
            <a:ext cx="6667706" cy="2391508"/>
          </a:xfrm>
          <a:noFill/>
          <a:ln>
            <a:noFill/>
          </a:ln>
        </p:spPr>
        <p:txBody>
          <a:bodyPr/>
          <a:lstStyle/>
          <a:p>
            <a:r>
              <a:rPr lang="en-US" sz="7200" dirty="0">
                <a:solidFill>
                  <a:srgbClr val="7030A0"/>
                </a:solidFill>
                <a:latin typeface="Algerian" panose="04020705040A02060702" pitchFamily="82" charset="0"/>
              </a:rPr>
              <a:t>VOLGRAM</a:t>
            </a:r>
            <a:br>
              <a:rPr lang="en-US" sz="7200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3982" y="5971321"/>
            <a:ext cx="8045373" cy="74227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Bahnschrift SemiBold SemiConden" panose="020B0502040204020203" pitchFamily="34" charset="0"/>
              </a:rPr>
              <a:t>#ДОБРОВОЛЬЦЫРОССИИ</a:t>
            </a:r>
            <a:endParaRPr lang="ru-RU" dirty="0">
              <a:solidFill>
                <a:srgbClr val="7030A0"/>
              </a:solidFill>
              <a:latin typeface="Bahnschrift SemiBold SemiConden" panose="020B0502040204020203" pitchFamily="34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Bahnschrift SemiBold SemiConden" panose="020B0502040204020203" pitchFamily="34" charset="0"/>
              </a:rPr>
              <a:t>#</a:t>
            </a:r>
            <a:r>
              <a:rPr lang="ru-RU" dirty="0" err="1" smtClean="0">
                <a:solidFill>
                  <a:srgbClr val="7030A0"/>
                </a:solidFill>
                <a:latin typeface="Bahnschrift SemiBold SemiConden" panose="020B0502040204020203" pitchFamily="34" charset="0"/>
              </a:rPr>
              <a:t>Социальныйпроект</a:t>
            </a:r>
            <a:endParaRPr lang="ru-RU" dirty="0">
              <a:solidFill>
                <a:srgbClr val="7030A0"/>
              </a:solidFill>
              <a:latin typeface="Bahnschrift SemiBold SemiConden" panose="020B0502040204020203" pitchFamily="34" charset="0"/>
            </a:endParaRPr>
          </a:p>
          <a:p>
            <a:endParaRPr lang="en-US" dirty="0" smtClean="0">
              <a:solidFill>
                <a:srgbClr val="7030A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45" y="1485899"/>
            <a:ext cx="9128926" cy="3609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salt-velvet-gloss-вдохновляющий-трек-для-презентаци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4439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078" y="1128451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FF0000"/>
                </a:solidFill>
              </a:rPr>
              <a:t>создание положительного новостного «вовлекающего» контента в социальных сетях для доведения  до студентов ( в том числе иностранных студентов) информации о  внутри вузовских, городских, республиканских и региональных акциях и мероприятиях на русском и английском языке</a:t>
            </a:r>
            <a:r>
              <a:rPr lang="ru-RU" sz="2400" i="1" dirty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53" y="2849046"/>
            <a:ext cx="9352906" cy="3275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66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75613"/>
            <a:ext cx="8443722" cy="11906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▼ПРОБЛЕМЫ ПРОЕКТА: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7300" y="1495425"/>
            <a:ext cx="4800600" cy="441007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900" i="1" dirty="0" smtClean="0">
                <a:solidFill>
                  <a:schemeClr val="accent5">
                    <a:lumMod val="50000"/>
                  </a:schemeClr>
                </a:solidFill>
              </a:rPr>
              <a:t>Информации в социальных </a:t>
            </a:r>
            <a:r>
              <a:rPr lang="ru-RU" sz="1900" i="1" dirty="0">
                <a:solidFill>
                  <a:schemeClr val="accent5">
                    <a:lumMod val="50000"/>
                  </a:schemeClr>
                </a:solidFill>
              </a:rPr>
              <a:t>настолько много, что человек теряет фокус и терпение, а внимание становится фрагментарным.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i="1" dirty="0" smtClean="0">
                <a:solidFill>
                  <a:schemeClr val="accent5">
                    <a:lumMod val="50000"/>
                  </a:schemeClr>
                </a:solidFill>
              </a:rPr>
              <a:t>Несформировавшееся </a:t>
            </a:r>
            <a:r>
              <a:rPr lang="ru-RU" sz="1900" i="1" dirty="0">
                <a:solidFill>
                  <a:schemeClr val="accent5">
                    <a:lumMod val="50000"/>
                  </a:schemeClr>
                </a:solidFill>
              </a:rPr>
              <a:t>мировоззрение молодежи испытывает на себе два мощных потока позитивной и негативной </a:t>
            </a:r>
            <a:r>
              <a:rPr lang="ru-RU" sz="1900" i="1" dirty="0" smtClean="0">
                <a:solidFill>
                  <a:schemeClr val="accent5">
                    <a:lumMod val="50000"/>
                  </a:schemeClr>
                </a:solidFill>
              </a:rPr>
              <a:t>информации.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i="1" dirty="0" smtClean="0">
                <a:solidFill>
                  <a:schemeClr val="accent5">
                    <a:lumMod val="50000"/>
                  </a:schemeClr>
                </a:solidFill>
              </a:rPr>
              <a:t>Большим </a:t>
            </a:r>
            <a:r>
              <a:rPr lang="ru-RU" sz="1900" i="1" dirty="0">
                <a:solidFill>
                  <a:schemeClr val="accent5">
                    <a:lumMod val="50000"/>
                  </a:schemeClr>
                </a:solidFill>
              </a:rPr>
              <a:t>минусом является столкновение обучающихся с грубой и нецензурной информацией. То есть, на подсознательном уровне программируется аморальное и жестокое поведение, которое становится естественным</a:t>
            </a:r>
            <a:r>
              <a:rPr lang="ru-RU" sz="19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900" i="1" dirty="0">
                <a:solidFill>
                  <a:schemeClr val="accent5">
                    <a:lumMod val="50000"/>
                  </a:schemeClr>
                </a:solidFill>
              </a:rPr>
              <a:t>Главная проблема заключается в </a:t>
            </a:r>
            <a:r>
              <a:rPr lang="ru-RU" sz="1900" i="1" dirty="0" err="1" smtClean="0">
                <a:solidFill>
                  <a:schemeClr val="accent5">
                    <a:lumMod val="50000"/>
                  </a:schemeClr>
                </a:solidFill>
              </a:rPr>
              <a:t>том,что</a:t>
            </a:r>
            <a:r>
              <a:rPr lang="ru-RU" sz="19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900" i="1" dirty="0">
                <a:solidFill>
                  <a:schemeClr val="accent5">
                    <a:lumMod val="50000"/>
                  </a:schemeClr>
                </a:solidFill>
              </a:rPr>
              <a:t>в сознании молодежи формируются фальшивые ценности, а границы совести, доброты, порядочности и чести сужаются или отходят на второй план. </a:t>
            </a:r>
          </a:p>
          <a:p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354494"/>
            <a:ext cx="4724398" cy="3206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08" y="3800475"/>
            <a:ext cx="4998391" cy="2981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3706078"/>
      </p:ext>
    </p:extLst>
  </p:cSld>
  <p:clrMapOvr>
    <a:masterClrMapping/>
  </p:clrMapOvr>
  <p:transition spd="slow" advClick="0" advTm="1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84" y="-380999"/>
            <a:ext cx="6072235" cy="12763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▼ПЛАН </a:t>
            </a:r>
            <a:r>
              <a:rPr lang="ru-RU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ПРОЕКТА: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26" y="1368052"/>
            <a:ext cx="6158418" cy="498512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Сми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-тренинги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с участием мастеров в области маркетинга в социальных сетях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Информированность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о проведении внутри и вне вузовских конкурсов, благотворительных концертов, тренингов по первой помощи, курсов изучения русского языка для иностранных студентов,   проведение донорских акций, походов  в музеи, кинотеатры; организацию фестивалей, литературных вечеров, лекционных курсов по пропаганде здорового образа жизни,  оказание  социальной  помощи малоимущим семьям, ветеранам и детям-сиротам.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Распространение  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в социальных сетях положительной и полезной  информации о профессиональных и праздничных датах нашей страны.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Загрузку 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в социальные сети объявлений и новостей о всех  изменениях в деталях учебного процесса  ВУЗа.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908">
            <a:off x="7723064" y="5103660"/>
            <a:ext cx="1948644" cy="1297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1" r="-661" b="6460"/>
          <a:stretch/>
        </p:blipFill>
        <p:spPr>
          <a:xfrm rot="20571021">
            <a:off x="10574611" y="202494"/>
            <a:ext cx="1250675" cy="187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5" r="1828" b="16944"/>
          <a:stretch/>
        </p:blipFill>
        <p:spPr>
          <a:xfrm rot="19724566">
            <a:off x="7951667" y="2623417"/>
            <a:ext cx="1348326" cy="1798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9" r="98" b="15833"/>
          <a:stretch/>
        </p:blipFill>
        <p:spPr>
          <a:xfrm rot="20197098">
            <a:off x="10029385" y="4365888"/>
            <a:ext cx="1626058" cy="21431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435">
            <a:off x="7825798" y="514748"/>
            <a:ext cx="2275479" cy="1706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1" r="1850" b="44283"/>
          <a:stretch/>
        </p:blipFill>
        <p:spPr>
          <a:xfrm rot="20764262">
            <a:off x="9810170" y="2526099"/>
            <a:ext cx="2072979" cy="142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393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0000">
        <p15:prstTrans prst="origami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▼Идея проекта: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9556" y="1133955"/>
            <a:ext cx="10405872" cy="1625733"/>
          </a:xfrm>
        </p:spPr>
        <p:txBody>
          <a:bodyPr/>
          <a:lstStyle/>
          <a:p>
            <a:r>
              <a:rPr lang="ru-RU" sz="1200" i="1" cap="none" dirty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sz="1200" i="1" cap="none" dirty="0" smtClean="0">
                <a:solidFill>
                  <a:schemeClr val="accent5">
                    <a:lumMod val="50000"/>
                  </a:schemeClr>
                </a:solidFill>
              </a:rPr>
              <a:t>сновная идея проекта  заключается в донесении до студентов полезной, интересной, значимой и увлекательной  информации; новостей о проведении культурно-массовых, нравственно-патриотических мероприятий и спортивных конкурсов; фестивалей; литературных вечеров; донорских акций; посещение домов ветеранов; посещение домов сирот; участие в образовательных молодежных фестивалях, курсах и тренингах; посещение больниц; посещение приютов для животных; проведение благотворительных концертов, сборов; мероприятий для детей-сирот и инвалидов; пропаганда здорового образа жизни; проведение лекционных курсов в средних общеобразовательных школах, колледжах и университетах; а также непосредственная  работа с иностранными студентами и изучение культуры  их стран. </a:t>
            </a:r>
            <a:endParaRPr lang="ru-RU" sz="1200" i="1" cap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128">
            <a:off x="1339811" y="2979070"/>
            <a:ext cx="1503745" cy="147166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22">
            <a:off x="4022500" y="3132634"/>
            <a:ext cx="2254041" cy="155679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634">
            <a:off x="3621528" y="4840403"/>
            <a:ext cx="2439337" cy="16002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906">
            <a:off x="9449314" y="4721267"/>
            <a:ext cx="2310804" cy="169458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8005">
            <a:off x="6645384" y="4908508"/>
            <a:ext cx="2027057" cy="164867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204">
            <a:off x="9809238" y="2964740"/>
            <a:ext cx="2057949" cy="141312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8158">
            <a:off x="1134547" y="4950822"/>
            <a:ext cx="2053084" cy="150833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141">
            <a:off x="7064364" y="3096525"/>
            <a:ext cx="2227644" cy="148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463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▼ЭФФЕКТ ОТ ДЕЯТЕЛЬНОСТИ ПРОЕКТА: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75" y="805555"/>
            <a:ext cx="1014412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r>
              <a:rPr lang="ru-RU" sz="1600" i="1" dirty="0">
                <a:solidFill>
                  <a:srgbClr val="FF0000"/>
                </a:solidFill>
              </a:rPr>
              <a:t>Каким образом хоть до какого-нибудь значимого количества людей может быть доставлена полезная информация в социальных сетях при такой скорости обновления контента и загруженности </a:t>
            </a:r>
            <a:r>
              <a:rPr lang="ru-RU" sz="1600" i="1" dirty="0" smtClean="0">
                <a:solidFill>
                  <a:srgbClr val="FF0000"/>
                </a:solidFill>
              </a:rPr>
              <a:t>информацией</a:t>
            </a:r>
            <a:r>
              <a:rPr lang="ru-RU" sz="1600" i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?</a:t>
            </a:r>
            <a:endParaRPr lang="ru-RU" sz="1600" i="1" dirty="0">
              <a:solidFill>
                <a:srgbClr val="FF0000"/>
              </a:solidFill>
            </a:endParaRP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 Создание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студенческой газеты и информационных афиш ,к сожалению, не дало ярких результатов для реализации проекта, так как они имеет сравнительно слабую эффективность, не смотря на свою трудоемкость в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выполнение.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 Проведя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небольшой опрос среди студентов, мы пришли к выводу, что на афишу, находящуюся на доске объявлений в корпусе факультетов обращают внимание лишь 50%. Из них 30% процентов бегло осматривают содержание и всего лишь 20% вникают в суть. И стоит учитывать, что на мероприятие из 20% придут около 10% в зависимости от специфики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мероприятия.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Таким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образом, мы решили обратить большее внимание на социальные сети и возможности колоссальной сети «Интернет». Проведя опрос среди студентов, выяснили, что наиболее популярными социальными сетями являются: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600" i="1" dirty="0" err="1" smtClean="0">
                <a:solidFill>
                  <a:schemeClr val="accent5">
                    <a:lumMod val="50000"/>
                  </a:schemeClr>
                </a:solidFill>
              </a:rPr>
              <a:t>Instagram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600" i="1" dirty="0" err="1" smtClean="0">
                <a:solidFill>
                  <a:schemeClr val="accent5">
                    <a:lumMod val="50000"/>
                  </a:schemeClr>
                </a:solidFill>
              </a:rPr>
              <a:t>Вконтакте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».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Их используют для общения; для познания мира; для поиска новых друзей, но основная часть  использует «просто так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целях создания положительного «вовлекающего» контента для студентов  была создана информационная платформа в виде аккаунта Волонтерской организации в социальных сетях :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600" i="1" dirty="0" err="1" smtClean="0">
                <a:solidFill>
                  <a:schemeClr val="accent5">
                    <a:lumMod val="50000"/>
                  </a:schemeClr>
                </a:solidFill>
              </a:rPr>
              <a:t>Instagram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600" i="1" dirty="0" err="1" smtClean="0">
                <a:solidFill>
                  <a:schemeClr val="accent5">
                    <a:lumMod val="50000"/>
                  </a:schemeClr>
                </a:solidFill>
              </a:rPr>
              <a:t>Вконтакте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»,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где публикуется вся информация о ВУЗе и об предстоящих мероприятиях. </a:t>
            </a:r>
          </a:p>
        </p:txBody>
      </p:sp>
    </p:spTree>
    <p:extLst>
      <p:ext uri="{BB962C8B-B14F-4D97-AF65-F5344CB8AC3E}">
        <p14:creationId xmlns:p14="http://schemas.microsoft.com/office/powerpoint/2010/main" val="13405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9555" y="149631"/>
            <a:ext cx="7017488" cy="951135"/>
          </a:xfrm>
        </p:spPr>
        <p:txBody>
          <a:bodyPr/>
          <a:lstStyle/>
          <a:p>
            <a:r>
              <a:rPr lang="ru-RU" dirty="0" smtClean="0">
                <a:latin typeface="Impact" panose="020B0806030902050204" pitchFamily="34" charset="0"/>
                <a:cs typeface="Arial" panose="020B0604020202020204" pitchFamily="34" charset="0"/>
              </a:rPr>
              <a:t>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4780" y="937469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accent1"/>
                </a:solidFill>
              </a:rPr>
              <a:t>создание </a:t>
            </a:r>
            <a:r>
              <a:rPr lang="ru-RU" b="1" i="1" dirty="0">
                <a:solidFill>
                  <a:schemeClr val="accent1"/>
                </a:solidFill>
              </a:rPr>
              <a:t>положительного новостного  «вовлекающего» контента в социальных сетях, таким образом студенты извлекают от социальных сетей пользу, нежели </a:t>
            </a:r>
            <a:r>
              <a:rPr lang="ru-RU" b="1" i="1" dirty="0" smtClean="0">
                <a:solidFill>
                  <a:schemeClr val="accent1"/>
                </a:solidFill>
              </a:rPr>
              <a:t>вред.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accent1"/>
                </a:solidFill>
              </a:rPr>
              <a:t>приобщение </a:t>
            </a:r>
            <a:r>
              <a:rPr lang="ru-RU" b="1" i="1" dirty="0">
                <a:solidFill>
                  <a:schemeClr val="accent1"/>
                </a:solidFill>
              </a:rPr>
              <a:t>студентов к студенческой жизни, предоставление возможности для </a:t>
            </a:r>
            <a:r>
              <a:rPr lang="ru-RU" b="1" i="1" dirty="0" smtClean="0">
                <a:solidFill>
                  <a:schemeClr val="accent1"/>
                </a:solidFill>
              </a:rPr>
              <a:t>самореализации;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accent1"/>
                </a:solidFill>
              </a:rPr>
              <a:t>информация  </a:t>
            </a:r>
            <a:r>
              <a:rPr lang="ru-RU" b="1" i="1" dirty="0">
                <a:solidFill>
                  <a:schemeClr val="accent1"/>
                </a:solidFill>
              </a:rPr>
              <a:t>на английском языке  ведет  к вовлеченности иностранных студентов  к общественной деятельности, устранению языкового барьера и психологической дистанции, информированность  их  с культурой  и  традициями нашей страны, а также  знакомству иностранцев со всех </a:t>
            </a:r>
            <a:r>
              <a:rPr lang="ru-RU" b="1" i="1" dirty="0" smtClean="0">
                <a:solidFill>
                  <a:schemeClr val="accent1"/>
                </a:solidFill>
              </a:rPr>
              <a:t>ВУЗов;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accent1"/>
                </a:solidFill>
              </a:rPr>
              <a:t>проект </a:t>
            </a:r>
            <a:r>
              <a:rPr lang="ru-RU" b="1" i="1" dirty="0">
                <a:solidFill>
                  <a:schemeClr val="accent1"/>
                </a:solidFill>
              </a:rPr>
              <a:t>даст  возможность  распространения рекламной информации, что  приводит к привлечению спонсорства в реализации мероприятий   самого разнообразного характера, что в дальнейшем уменьшит нагрузку в финансирование мероприятий с бюджета ВУЗа, и придаст им более высокий уровень.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3782">
            <a:off x="47306" y="209265"/>
            <a:ext cx="1922179" cy="19221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042">
            <a:off x="68173" y="4507596"/>
            <a:ext cx="2091050" cy="1761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360">
            <a:off x="114762" y="2471975"/>
            <a:ext cx="2237805" cy="1710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14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9555" y="235356"/>
            <a:ext cx="7120270" cy="951135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Algerian" panose="04020705040A02060702" pitchFamily="82" charset="0"/>
              </a:rPr>
              <a:t>        THE END!!!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90" y="1755348"/>
            <a:ext cx="7886700" cy="4269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581253">
            <a:off x="-1119262" y="796603"/>
            <a:ext cx="435776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formal Roman" panose="030604020304060B0204" pitchFamily="66" charset="0"/>
              </a:rPr>
              <a:t>#</a:t>
            </a:r>
            <a:r>
              <a:rPr lang="en-US" sz="16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pitchFamily="82" charset="0"/>
              </a:rPr>
              <a:t>DOBROVOLCIROSSII</a:t>
            </a:r>
            <a:endParaRPr lang="ru-RU" sz="1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357807">
            <a:off x="-163707" y="1690979"/>
            <a:ext cx="274857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 SemiBold SemiConden" panose="020B0502040204020203" pitchFamily="34" charset="0"/>
              </a:rPr>
              <a:t>#</a:t>
            </a:r>
            <a:r>
              <a:rPr lang="en-US" sz="16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PROJECTVOLGRAM</a:t>
            </a:r>
            <a:endParaRPr lang="ru-RU" sz="1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 SemiBold SemiConden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340719">
            <a:off x="-310593" y="3445082"/>
            <a:ext cx="283633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pitchFamily="82" charset="0"/>
              </a:rPr>
              <a:t>#DOBROVOLEC2018</a:t>
            </a:r>
            <a:endParaRPr lang="ru-RU" sz="1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777576">
            <a:off x="-97593" y="5470131"/>
            <a:ext cx="24103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pitchFamily="82" charset="0"/>
              </a:rPr>
              <a:t>#GOVORIVOLUNTEER</a:t>
            </a:r>
            <a:endParaRPr lang="ru-RU" sz="1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416360">
            <a:off x="139617" y="2582197"/>
            <a:ext cx="214193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pitchFamily="82" charset="0"/>
              </a:rPr>
              <a:t>#VOLUNTEERCENTR</a:t>
            </a:r>
            <a:endParaRPr lang="ru-RU" sz="1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801240">
            <a:off x="1232111" y="4064765"/>
            <a:ext cx="12987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pitchFamily="82" charset="0"/>
              </a:rPr>
              <a:t>#VOLGRAM</a:t>
            </a:r>
            <a:endParaRPr lang="ru-RU" sz="1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79653">
            <a:off x="38951" y="4636401"/>
            <a:ext cx="151836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pitchFamily="82" charset="0"/>
              </a:rPr>
              <a:t>#INSTAGRAM</a:t>
            </a:r>
            <a:endParaRPr lang="ru-RU" sz="1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71406">
            <a:off x="39624" y="6294828"/>
            <a:ext cx="154721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pitchFamily="82" charset="0"/>
              </a:rPr>
              <a:t>#</a:t>
            </a:r>
            <a:r>
              <a:rPr lang="en-US" sz="16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pitchFamily="82" charset="0"/>
              </a:rPr>
              <a:t>VKONTAKTE</a:t>
            </a:r>
            <a:endParaRPr lang="ru-RU" sz="16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99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Другая 8">
      <a:dk1>
        <a:sysClr val="windowText" lastClr="000000"/>
      </a:dk1>
      <a:lt1>
        <a:sysClr val="window" lastClr="FFFFFF"/>
      </a:lt1>
      <a:dk2>
        <a:srgbClr val="7030A0"/>
      </a:dk2>
      <a:lt2>
        <a:srgbClr val="EBDDC3"/>
      </a:lt2>
      <a:accent1>
        <a:srgbClr val="EBDDC3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30A0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1865</TotalTime>
  <Words>722</Words>
  <Application>Microsoft Office PowerPoint</Application>
  <PresentationFormat>Широкоэкранный</PresentationFormat>
  <Paragraphs>43</Paragraphs>
  <Slides>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Algerian</vt:lpstr>
      <vt:lpstr>Arial</vt:lpstr>
      <vt:lpstr>Bahnschrift SemiBold SemiConden</vt:lpstr>
      <vt:lpstr>Calibri</vt:lpstr>
      <vt:lpstr>Corbel</vt:lpstr>
      <vt:lpstr>Courier New</vt:lpstr>
      <vt:lpstr>Gill Sans MT</vt:lpstr>
      <vt:lpstr>Impact</vt:lpstr>
      <vt:lpstr>Informal Roman</vt:lpstr>
      <vt:lpstr>Wingdings</vt:lpstr>
      <vt:lpstr>Badge</vt:lpstr>
      <vt:lpstr>VOLGRAM </vt:lpstr>
      <vt:lpstr>▼ЦЕЛЬ ПРОЕКТА: </vt:lpstr>
      <vt:lpstr>▼ПРОБЛЕМЫ ПРОЕКТА:</vt:lpstr>
      <vt:lpstr>▼ПЛАН РеаЛИЗАЦИИ ПРОЕКТА:</vt:lpstr>
      <vt:lpstr>▼Идея проекта:</vt:lpstr>
      <vt:lpstr>▼ЭФФЕКТ ОТ ДЕЯТЕЛЬНОСТИ ПРОЕКТА: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Омар Магдилов</dc:creator>
  <cp:lastModifiedBy>Омар Магдилов</cp:lastModifiedBy>
  <cp:revision>32</cp:revision>
  <dcterms:created xsi:type="dcterms:W3CDTF">2018-06-28T18:45:35Z</dcterms:created>
  <dcterms:modified xsi:type="dcterms:W3CDTF">2018-06-30T19:35:00Z</dcterms:modified>
</cp:coreProperties>
</file>