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8AD5A3-25DA-413D-877F-F495843959E4}" type="datetimeFigureOut">
              <a:rPr lang="ru-RU" smtClean="0"/>
              <a:pPr/>
              <a:t>19.03.2019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DAFF7-D01B-46A1-8C48-B57DC8690233}"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86DAFF7-D01B-46A1-8C48-B57DC8690233}" type="slidenum">
              <a:rPr lang="ru-RU" smtClean="0"/>
              <a:pPr/>
              <a:t>16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19.03.2019</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19.03.2019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19.03.2019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19.03.2019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19.03.2019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19.03.2019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19.03.2019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19.03.2019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19.03.2019</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strips dir="rd"/>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ЗОЖ - это модно</a:t>
            </a:r>
            <a:endParaRPr lang="ru-RU" dirty="0"/>
          </a:p>
        </p:txBody>
      </p:sp>
      <p:sp>
        <p:nvSpPr>
          <p:cNvPr id="3" name="Подзаголовок 2"/>
          <p:cNvSpPr>
            <a:spLocks noGrp="1"/>
          </p:cNvSpPr>
          <p:nvPr>
            <p:ph type="subTitle" idx="1"/>
          </p:nvPr>
        </p:nvSpPr>
        <p:spPr>
          <a:xfrm>
            <a:off x="785786" y="4286256"/>
            <a:ext cx="7854696" cy="1752600"/>
          </a:xfrm>
        </p:spPr>
        <p:txBody>
          <a:bodyPr>
            <a:normAutofit fontScale="85000" lnSpcReduction="20000"/>
          </a:bodyPr>
          <a:lstStyle/>
          <a:p>
            <a:r>
              <a:rPr lang="ru-RU" dirty="0" smtClean="0"/>
              <a:t>Исследовательскую работу</a:t>
            </a:r>
          </a:p>
          <a:p>
            <a:r>
              <a:rPr lang="ru-RU" dirty="0" smtClean="0"/>
              <a:t> выполнили </a:t>
            </a:r>
            <a:r>
              <a:rPr lang="ru-RU" dirty="0" smtClean="0"/>
              <a:t>волонтёры </a:t>
            </a:r>
            <a:r>
              <a:rPr lang="ru-RU" dirty="0" smtClean="0"/>
              <a:t>11 класса:</a:t>
            </a:r>
          </a:p>
          <a:p>
            <a:r>
              <a:rPr lang="ru-RU" dirty="0" smtClean="0"/>
              <a:t> Разина Валерия,</a:t>
            </a:r>
          </a:p>
          <a:p>
            <a:r>
              <a:rPr lang="ru-RU" dirty="0" err="1" smtClean="0"/>
              <a:t>Кетиладзе</a:t>
            </a:r>
            <a:r>
              <a:rPr lang="ru-RU" dirty="0" smtClean="0"/>
              <a:t> Диана,</a:t>
            </a:r>
          </a:p>
          <a:p>
            <a:r>
              <a:rPr lang="ru-RU" dirty="0" err="1" smtClean="0"/>
              <a:t>Шурекова</a:t>
            </a:r>
            <a:r>
              <a:rPr lang="ru-RU" dirty="0" smtClean="0"/>
              <a:t> Ксения.</a:t>
            </a:r>
          </a:p>
          <a:p>
            <a:endParaRPr lang="ru-RU" dirty="0"/>
          </a:p>
        </p:txBody>
      </p:sp>
    </p:spTree>
  </p:cSld>
  <p:clrMapOvr>
    <a:masterClrMapping/>
  </p:clrMapOvr>
  <p:transition>
    <p:strips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2" name="Picture 4" descr="https://im0-tub-ru.yandex.net/i?id=cd0913594b495977588d60b95eea7e78-srl&amp;n=13"/>
          <p:cNvPicPr>
            <a:picLocks noChangeAspect="1" noChangeArrowheads="1"/>
          </p:cNvPicPr>
          <p:nvPr/>
        </p:nvPicPr>
        <p:blipFill>
          <a:blip r:embed="rId2"/>
          <a:srcRect/>
          <a:stretch>
            <a:fillRect/>
          </a:stretch>
        </p:blipFill>
        <p:spPr bwMode="auto">
          <a:xfrm>
            <a:off x="4357623" y="785794"/>
            <a:ext cx="4786377" cy="4786378"/>
          </a:xfrm>
          <a:prstGeom prst="rect">
            <a:avLst/>
          </a:prstGeom>
          <a:noFill/>
        </p:spPr>
      </p:pic>
      <p:sp>
        <p:nvSpPr>
          <p:cNvPr id="2" name="Заголовок 1"/>
          <p:cNvSpPr>
            <a:spLocks noGrp="1"/>
          </p:cNvSpPr>
          <p:nvPr>
            <p:ph type="title"/>
          </p:nvPr>
        </p:nvSpPr>
        <p:spPr>
          <a:xfrm>
            <a:off x="428596" y="714356"/>
            <a:ext cx="8229600" cy="1143000"/>
          </a:xfrm>
        </p:spPr>
        <p:txBody>
          <a:bodyPr/>
          <a:lstStyle/>
          <a:p>
            <a:r>
              <a:rPr lang="ru-RU" dirty="0" smtClean="0"/>
              <a:t>ПРАВИЛЬНОЕ ПИТАНИЕ</a:t>
            </a:r>
            <a:endParaRPr lang="ru-RU" dirty="0"/>
          </a:p>
        </p:txBody>
      </p:sp>
      <p:sp>
        <p:nvSpPr>
          <p:cNvPr id="3" name="Содержимое 2"/>
          <p:cNvSpPr>
            <a:spLocks noGrp="1"/>
          </p:cNvSpPr>
          <p:nvPr>
            <p:ph idx="1"/>
          </p:nvPr>
        </p:nvSpPr>
        <p:spPr/>
        <p:txBody>
          <a:bodyPr>
            <a:normAutofit fontScale="62500" lnSpcReduction="20000"/>
          </a:bodyPr>
          <a:lstStyle/>
          <a:p>
            <a:pPr algn="ctr">
              <a:buNone/>
            </a:pPr>
            <a:r>
              <a:rPr lang="ru-RU" b="1" i="1" dirty="0" smtClean="0"/>
              <a:t>Правильное питание </a:t>
            </a:r>
            <a:r>
              <a:rPr lang="ru-RU" i="1" dirty="0" smtClean="0"/>
              <a:t>– наличие в меню всех необходимых питательных веществ. Правильное питание – это сбалансированное питание с поступлением всех необходимых веществ, углеводов и клетчатки, нужного количества витаминов, минеральных веществ и микроэлементов. Правильное питание – это ограничение поступления вредных веществ. </a:t>
            </a:r>
          </a:p>
          <a:p>
            <a:pPr>
              <a:buNone/>
            </a:pPr>
            <a:r>
              <a:rPr lang="ru-RU" dirty="0" smtClean="0"/>
              <a:t>Начать ограничивать себя нужно от более вредного к менее вредному. </a:t>
            </a:r>
          </a:p>
          <a:p>
            <a:pPr>
              <a:buNone/>
            </a:pPr>
            <a:r>
              <a:rPr lang="ru-RU" dirty="0" smtClean="0"/>
              <a:t>Основные принципы правильного питания </a:t>
            </a:r>
          </a:p>
          <a:p>
            <a:r>
              <a:rPr lang="ru-RU" dirty="0" smtClean="0"/>
              <a:t>1.Энергетическая ценность пищи должна соответствовать энергетическим затратам организма. </a:t>
            </a:r>
          </a:p>
          <a:p>
            <a:r>
              <a:rPr lang="ru-RU" dirty="0" smtClean="0"/>
              <a:t>2. Сбалансированность рациона, т.е. соответствие химического состава пищевых веществ физиологическим потребностям организма. </a:t>
            </a:r>
          </a:p>
          <a:p>
            <a:r>
              <a:rPr lang="ru-RU" dirty="0" smtClean="0"/>
              <a:t>3. Режим. </a:t>
            </a:r>
          </a:p>
          <a:p>
            <a:endParaRPr lang="ru-RU" dirty="0" smtClean="0"/>
          </a:p>
          <a:p>
            <a:pPr>
              <a:buNone/>
            </a:pPr>
            <a:r>
              <a:rPr lang="ru-RU" dirty="0" smtClean="0"/>
              <a:t>Правильный режим питания :</a:t>
            </a:r>
          </a:p>
          <a:p>
            <a:r>
              <a:rPr lang="ru-RU" dirty="0" smtClean="0"/>
              <a:t>1. Прием пищи в одно и то же время. </a:t>
            </a:r>
          </a:p>
          <a:p>
            <a:r>
              <a:rPr lang="ru-RU" dirty="0" smtClean="0"/>
              <a:t>2. 4-5 разовое питание. </a:t>
            </a:r>
          </a:p>
          <a:p>
            <a:r>
              <a:rPr lang="ru-RU" dirty="0" smtClean="0"/>
              <a:t>3. Интервалы в приеме пищи должны составлять не менее 3-х и не более 5 часов. </a:t>
            </a:r>
          </a:p>
          <a:p>
            <a:r>
              <a:rPr lang="ru-RU" dirty="0" smtClean="0"/>
              <a:t>4. Интервал между ужином и началом сна должен составлять 3-4 часа. </a:t>
            </a:r>
          </a:p>
          <a:p>
            <a:endParaRPr lang="ru-RU" dirty="0"/>
          </a:p>
        </p:txBody>
      </p:sp>
    </p:spTree>
  </p:cSld>
  <p:clrMapOvr>
    <a:masterClrMapping/>
  </p:clrMapOvr>
  <p:transition>
    <p:strips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s://im0-tub-ru.yandex.net/i?id=28a0148aa9b6f7de9164670d68486ed9-l&amp;n=13"/>
          <p:cNvPicPr>
            <a:picLocks noChangeAspect="1" noChangeArrowheads="1"/>
          </p:cNvPicPr>
          <p:nvPr/>
        </p:nvPicPr>
        <p:blipFill>
          <a:blip r:embed="rId2"/>
          <a:srcRect/>
          <a:stretch>
            <a:fillRect/>
          </a:stretch>
        </p:blipFill>
        <p:spPr bwMode="auto">
          <a:xfrm>
            <a:off x="1857356" y="1428736"/>
            <a:ext cx="4962518" cy="4962518"/>
          </a:xfrm>
          <a:prstGeom prst="rect">
            <a:avLst/>
          </a:prstGeom>
          <a:noFill/>
        </p:spPr>
      </p:pic>
      <p:sp>
        <p:nvSpPr>
          <p:cNvPr id="2" name="Заголовок 1"/>
          <p:cNvSpPr>
            <a:spLocks noGrp="1"/>
          </p:cNvSpPr>
          <p:nvPr>
            <p:ph type="title"/>
          </p:nvPr>
        </p:nvSpPr>
        <p:spPr/>
        <p:txBody>
          <a:bodyPr/>
          <a:lstStyle/>
          <a:p>
            <a:r>
              <a:rPr lang="ru-RU" dirty="0" smtClean="0"/>
              <a:t>ДВИГАТЕЛЬНАЯ АКТИВНОСТЬ</a:t>
            </a:r>
            <a:endParaRPr lang="ru-RU" dirty="0"/>
          </a:p>
        </p:txBody>
      </p:sp>
      <p:sp>
        <p:nvSpPr>
          <p:cNvPr id="3" name="Содержимое 2"/>
          <p:cNvSpPr>
            <a:spLocks noGrp="1"/>
          </p:cNvSpPr>
          <p:nvPr>
            <p:ph idx="1"/>
          </p:nvPr>
        </p:nvSpPr>
        <p:spPr/>
        <p:txBody>
          <a:bodyPr>
            <a:normAutofit fontScale="55000" lnSpcReduction="20000"/>
          </a:bodyPr>
          <a:lstStyle/>
          <a:p>
            <a:pPr algn="ctr">
              <a:buNone/>
            </a:pPr>
            <a:r>
              <a:rPr lang="ru-RU" i="1" dirty="0" smtClean="0"/>
              <a:t>Под двигательной активностью понимается сумма всех движений, производимых человеком в процессе своей жизнедеятельности. Это эффективное средство сохранения и укрепления здоровья, гармонического развития личности, профилактики заболеваний. Непременной составляющей двигательной активности являются регулярные занятия физической культурой и спортом. </a:t>
            </a:r>
          </a:p>
          <a:p>
            <a:r>
              <a:rPr lang="ru-RU" dirty="0" smtClean="0"/>
              <a:t>Двигательная активность благотворно влияет на становление и развитие всех функций центральной нервной системы: силу, подвижность и уравновешенность нервных процессов. </a:t>
            </a:r>
          </a:p>
          <a:p>
            <a:r>
              <a:rPr lang="ru-RU" dirty="0" smtClean="0"/>
              <a:t>Систематические тренировки делают мышцы более сильными, а организм в целом более приспособленным к условиям внешней среды. Под влиянием мышечных нагрузок увеличивается частота сердцебиений, мышца сердца сокращается сильнее, повышается артериальное давление. Это ведет к функциональному совершенствованию системы кровообращения. </a:t>
            </a:r>
          </a:p>
          <a:p>
            <a:r>
              <a:rPr lang="ru-RU" dirty="0" smtClean="0"/>
              <a:t>Во время мышечной работы увеличивается частота дыхания, углубляется вдох, усиливается выдох, улучшается вентиляционная способность легких. Интенсивное полное расправление легких ликвидирует в них застойные явления и служит профилактикой возможных заболеваний. </a:t>
            </a:r>
          </a:p>
          <a:p>
            <a:r>
              <a:rPr lang="ru-RU" dirty="0" smtClean="0"/>
              <a:t>Двигательная активность является ведущим фактором оздоровления человека, т.к. направлена на стимулирование защитных сил организма, на повышение потенциала здоровья. Полноценная двигательная активность является неотъемлемой частью здорового образа жизни, оказывающей влияние практически на все стороны жизнедеятельности человека.</a:t>
            </a:r>
          </a:p>
          <a:p>
            <a:endParaRPr lang="ru-RU" dirty="0"/>
          </a:p>
        </p:txBody>
      </p:sp>
    </p:spTree>
  </p:cSld>
  <p:clrMapOvr>
    <a:masterClrMapping/>
  </p:clrMapOvr>
  <p:transition>
    <p:strips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s://static.tildacdn.com/tild6134-6635-4664-b763-633266613334/logo-300x251-1.png"/>
          <p:cNvPicPr>
            <a:picLocks noChangeAspect="1" noChangeArrowheads="1"/>
          </p:cNvPicPr>
          <p:nvPr/>
        </p:nvPicPr>
        <p:blipFill>
          <a:blip r:embed="rId2"/>
          <a:srcRect/>
          <a:stretch>
            <a:fillRect/>
          </a:stretch>
        </p:blipFill>
        <p:spPr bwMode="auto">
          <a:xfrm>
            <a:off x="4500562" y="2857496"/>
            <a:ext cx="4214842" cy="3526418"/>
          </a:xfrm>
          <a:prstGeom prst="rect">
            <a:avLst/>
          </a:prstGeom>
          <a:noFill/>
        </p:spPr>
      </p:pic>
      <p:sp>
        <p:nvSpPr>
          <p:cNvPr id="2" name="Заголовок 1"/>
          <p:cNvSpPr>
            <a:spLocks noGrp="1"/>
          </p:cNvSpPr>
          <p:nvPr>
            <p:ph type="title"/>
          </p:nvPr>
        </p:nvSpPr>
        <p:spPr>
          <a:xfrm>
            <a:off x="785786" y="571480"/>
            <a:ext cx="8229600" cy="1143000"/>
          </a:xfrm>
        </p:spPr>
        <p:txBody>
          <a:bodyPr/>
          <a:lstStyle/>
          <a:p>
            <a:r>
              <a:rPr lang="ru-RU" dirty="0" smtClean="0"/>
              <a:t>ЛИЧНАЯ ГИГИЕНА</a:t>
            </a:r>
            <a:endParaRPr lang="ru-RU" dirty="0"/>
          </a:p>
        </p:txBody>
      </p:sp>
      <p:sp>
        <p:nvSpPr>
          <p:cNvPr id="3" name="Содержимое 2"/>
          <p:cNvSpPr>
            <a:spLocks noGrp="1"/>
          </p:cNvSpPr>
          <p:nvPr>
            <p:ph idx="1"/>
          </p:nvPr>
        </p:nvSpPr>
        <p:spPr/>
        <p:txBody>
          <a:bodyPr>
            <a:normAutofit fontScale="92500" lnSpcReduction="20000"/>
          </a:bodyPr>
          <a:lstStyle/>
          <a:p>
            <a:pPr algn="ctr">
              <a:buNone/>
            </a:pPr>
            <a:r>
              <a:rPr lang="ru-RU" b="1" i="1" dirty="0" smtClean="0"/>
              <a:t>Личная гигиена </a:t>
            </a:r>
            <a:r>
              <a:rPr lang="ru-RU" i="1" dirty="0" smtClean="0"/>
              <a:t>— совокупность гигиенических правил, выполнение которых способствует сохранению и укреплению здоровья человека. </a:t>
            </a:r>
          </a:p>
          <a:p>
            <a:pPr>
              <a:buNone/>
            </a:pPr>
            <a:r>
              <a:rPr lang="ru-RU" dirty="0" smtClean="0"/>
              <a:t>    Личная гигиена включает общие гигиенические правила, одинаковые для лиц любого возраста: правильное чередование умственного и физического труда, занятия физкультурой, регулярные приемы полноценной пищи, чередование труда и активного отдыха, полноценный сон. К личной гигиене в узком понимании относятся гигиенические требования к содержанию в чистоте тела, белья, одежды, жилища, а также соблюдение чистоты при приготовлении пищи. Первоочередным является соблюдение чистоты тела. </a:t>
            </a:r>
          </a:p>
          <a:p>
            <a:endParaRPr lang="ru-RU" dirty="0"/>
          </a:p>
        </p:txBody>
      </p:sp>
    </p:spTree>
  </p:cSld>
  <p:clrMapOvr>
    <a:masterClrMapping/>
  </p:clrMapOvr>
  <p:transition>
    <p:strips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s://im0-tub-ru.yandex.net/i?id=52327167991d84c9add1bdf3e2606f29-l&amp;n=13"/>
          <p:cNvPicPr>
            <a:picLocks noChangeAspect="1" noChangeArrowheads="1"/>
          </p:cNvPicPr>
          <p:nvPr/>
        </p:nvPicPr>
        <p:blipFill>
          <a:blip r:embed="rId2"/>
          <a:srcRect/>
          <a:stretch>
            <a:fillRect/>
          </a:stretch>
        </p:blipFill>
        <p:spPr bwMode="auto">
          <a:xfrm>
            <a:off x="4033688" y="4714884"/>
            <a:ext cx="5110312" cy="1985951"/>
          </a:xfrm>
          <a:prstGeom prst="rect">
            <a:avLst/>
          </a:prstGeom>
          <a:noFill/>
        </p:spPr>
      </p:pic>
      <p:sp>
        <p:nvSpPr>
          <p:cNvPr id="2" name="Заголовок 1"/>
          <p:cNvSpPr>
            <a:spLocks noGrp="1"/>
          </p:cNvSpPr>
          <p:nvPr>
            <p:ph type="title"/>
          </p:nvPr>
        </p:nvSpPr>
        <p:spPr>
          <a:xfrm>
            <a:off x="642910" y="1285860"/>
            <a:ext cx="8229600" cy="1143000"/>
          </a:xfrm>
        </p:spPr>
        <p:txBody>
          <a:bodyPr>
            <a:normAutofit fontScale="90000"/>
          </a:bodyPr>
          <a:lstStyle/>
          <a:p>
            <a:r>
              <a:rPr lang="ru-RU" dirty="0" smtClean="0"/>
              <a:t>ЧТО ТАКОЕ ВРЕДНАЯ ПРИВЫЧКА?</a:t>
            </a:r>
            <a:br>
              <a:rPr lang="ru-RU" dirty="0" smtClean="0"/>
            </a:br>
            <a:endParaRPr lang="ru-RU" dirty="0"/>
          </a:p>
        </p:txBody>
      </p:sp>
      <p:sp>
        <p:nvSpPr>
          <p:cNvPr id="3" name="Содержимое 2"/>
          <p:cNvSpPr>
            <a:spLocks noGrp="1"/>
          </p:cNvSpPr>
          <p:nvPr>
            <p:ph idx="1"/>
          </p:nvPr>
        </p:nvSpPr>
        <p:spPr/>
        <p:txBody>
          <a:bodyPr>
            <a:normAutofit fontScale="62500" lnSpcReduction="20000"/>
          </a:bodyPr>
          <a:lstStyle/>
          <a:p>
            <a:pPr algn="ctr">
              <a:buNone/>
            </a:pPr>
            <a:r>
              <a:rPr lang="ru-RU" i="1" dirty="0" smtClean="0"/>
              <a:t>Вредная привычка это автоматически повторяющееся многое число раз действие, причем действие это вредоносное с точки зрения общественного блага, окружающих или здоровья самого человека, который подпал под кабалу вредной привычки. </a:t>
            </a:r>
          </a:p>
          <a:p>
            <a:pPr>
              <a:buNone/>
            </a:pPr>
            <a:r>
              <a:rPr lang="ru-RU" dirty="0" smtClean="0"/>
              <a:t>К вредным привычкам можно отнести следующие действия:</a:t>
            </a:r>
          </a:p>
          <a:p>
            <a:r>
              <a:rPr lang="ru-RU" b="1" dirty="0" smtClean="0"/>
              <a:t>Алкоголизм </a:t>
            </a:r>
            <a:r>
              <a:rPr lang="ru-RU" dirty="0" smtClean="0"/>
              <a:t>– самая распространенная вредная привычка, зачастую превращается в серьезное заболевание, характеризующееся болезненным пристрастием к алкоголю (этиловому спирту), с психической и физической зависимостью от него, сопровождающаяся систематическим потреблением алкогольных напитков несмотря на негативные последствия. </a:t>
            </a:r>
          </a:p>
          <a:p>
            <a:r>
              <a:rPr lang="ru-RU" b="1" dirty="0" smtClean="0"/>
              <a:t>Наркомания </a:t>
            </a:r>
            <a:r>
              <a:rPr lang="ru-RU" dirty="0" smtClean="0"/>
              <a:t>— хроническое </a:t>
            </a:r>
            <a:r>
              <a:rPr lang="ru-RU" dirty="0" err="1" smtClean="0"/>
              <a:t>прогредиентное</a:t>
            </a:r>
            <a:r>
              <a:rPr lang="ru-RU" dirty="0" smtClean="0"/>
              <a:t> (развитие болезни с нарастанием симптоматики) заболевание, вызванное употреблением веществ-наркотиков. Разные наркотики вызывают разную зависимость. Одни наркотики вызывают сильную психологическую зависимость, но не вызывают физической зависимости. Другие же, напротив, вызывают сильную физическую зависимость. Многие наркотики вызывают и физическую, и психологическую зависимость. </a:t>
            </a:r>
          </a:p>
          <a:p>
            <a:r>
              <a:rPr lang="ru-RU" b="1" dirty="0" smtClean="0"/>
              <a:t>Курение</a:t>
            </a:r>
            <a:r>
              <a:rPr lang="ru-RU" dirty="0" smtClean="0"/>
              <a:t> — вдыхание дыма препаратов, преимущественно растительного происхождения, тлеющих в потоке вдыхаемого воздуха, с целью насыщения организма содержащимися в них активными веществами путём их возгонки и последующего всасывания в лёгких и дыхательных путях. </a:t>
            </a:r>
            <a:endParaRPr lang="ru-RU" dirty="0"/>
          </a:p>
        </p:txBody>
      </p:sp>
    </p:spTree>
  </p:cSld>
  <p:clrMapOvr>
    <a:masterClrMapping/>
  </p:clrMapOvr>
  <p:transition>
    <p:strips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s://im0-tub-ru.yandex.net/i?id=80f067d9c9ddeba0c84682037b1dd0dd-l&amp;n=13"/>
          <p:cNvPicPr>
            <a:picLocks noChangeAspect="1" noChangeArrowheads="1"/>
          </p:cNvPicPr>
          <p:nvPr/>
        </p:nvPicPr>
        <p:blipFill>
          <a:blip r:embed="rId2"/>
          <a:srcRect/>
          <a:stretch>
            <a:fillRect/>
          </a:stretch>
        </p:blipFill>
        <p:spPr bwMode="auto">
          <a:xfrm>
            <a:off x="857224" y="2357430"/>
            <a:ext cx="6942985" cy="4200506"/>
          </a:xfrm>
          <a:prstGeom prst="rect">
            <a:avLst/>
          </a:prstGeom>
          <a:noFill/>
        </p:spPr>
      </p:pic>
      <p:sp>
        <p:nvSpPr>
          <p:cNvPr id="2" name="Заголовок 1"/>
          <p:cNvSpPr>
            <a:spLocks noGrp="1"/>
          </p:cNvSpPr>
          <p:nvPr>
            <p:ph type="title"/>
          </p:nvPr>
        </p:nvSpPr>
        <p:spPr>
          <a:xfrm>
            <a:off x="928662" y="2000240"/>
            <a:ext cx="7829576" cy="1357322"/>
          </a:xfrm>
        </p:spPr>
        <p:txBody>
          <a:bodyPr>
            <a:normAutofit fontScale="90000"/>
          </a:bodyPr>
          <a:lstStyle/>
          <a:p>
            <a:r>
              <a:rPr lang="ru-RU" dirty="0" smtClean="0"/>
              <a:t>ВАЖНОСТЬ ЗДОРОВОГО ОБРАЗА ЖИЗНИ И ЕГО ВЛИЯНИЕ НА ОРГАНИЗМ ЧЕЛОВЕКА. </a:t>
            </a:r>
            <a:br>
              <a:rPr lang="ru-RU" dirty="0" smtClean="0"/>
            </a:br>
            <a:endParaRPr lang="ru-RU" dirty="0"/>
          </a:p>
        </p:txBody>
      </p:sp>
      <p:sp>
        <p:nvSpPr>
          <p:cNvPr id="3" name="Содержимое 2"/>
          <p:cNvSpPr>
            <a:spLocks noGrp="1"/>
          </p:cNvSpPr>
          <p:nvPr>
            <p:ph idx="1"/>
          </p:nvPr>
        </p:nvSpPr>
        <p:spPr>
          <a:xfrm>
            <a:off x="457200" y="2714620"/>
            <a:ext cx="8043890" cy="3609980"/>
          </a:xfrm>
        </p:spPr>
        <p:txBody>
          <a:bodyPr>
            <a:normAutofit fontScale="70000" lnSpcReduction="20000"/>
          </a:bodyPr>
          <a:lstStyle/>
          <a:p>
            <a:pPr>
              <a:buNone/>
            </a:pPr>
            <a:r>
              <a:rPr lang="ru-RU" dirty="0" smtClean="0"/>
              <a:t>Образ жизни каждого индивидуума оказывает определенное влияние в таких трех основных средах его существования: </a:t>
            </a:r>
          </a:p>
          <a:p>
            <a:r>
              <a:rPr lang="ru-RU" dirty="0" smtClean="0"/>
              <a:t>1.Среда, в которую входит сам индивидуум и его ближайшее окружение – семья, родственники, друзья. </a:t>
            </a:r>
          </a:p>
          <a:p>
            <a:r>
              <a:rPr lang="ru-RU" dirty="0" smtClean="0"/>
              <a:t>2. Среда, которая включает людей, объединенных по этническим признакам, социальному положению, уровню жизни, уровню образования, местом проживания. </a:t>
            </a:r>
          </a:p>
          <a:p>
            <a:r>
              <a:rPr lang="ru-RU" dirty="0" smtClean="0"/>
              <a:t>3. Среда, которая включает всех индивидуумов, проживающих в одной стране, объединенных социально-культурным и экономическим строем, общей территорией, природными условиями. </a:t>
            </a:r>
          </a:p>
          <a:p>
            <a:pPr>
              <a:buNone/>
            </a:pPr>
            <a:r>
              <a:rPr lang="ru-RU" dirty="0" smtClean="0"/>
              <a:t>И так получается, что каждый человек влияет на многих окружающих его людей часто даже сам того не ведая. Именно поэтому очень важно, чтобы выбранный образ жизни был созидательным, а не деструктивным. </a:t>
            </a:r>
            <a:endParaRPr lang="ru-RU" dirty="0"/>
          </a:p>
        </p:txBody>
      </p:sp>
    </p:spTree>
  </p:cSld>
  <p:clrMapOvr>
    <a:masterClrMapping/>
  </p:clrMapOvr>
  <p:transition>
    <p:strips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s://im0-tub-ru.yandex.net/i?id=7e4073a96178464edc2bb329866e9c91-l&amp;n=13"/>
          <p:cNvPicPr>
            <a:picLocks noChangeAspect="1" noChangeArrowheads="1"/>
          </p:cNvPicPr>
          <p:nvPr/>
        </p:nvPicPr>
        <p:blipFill>
          <a:blip r:embed="rId2"/>
          <a:srcRect/>
          <a:stretch>
            <a:fillRect/>
          </a:stretch>
        </p:blipFill>
        <p:spPr bwMode="auto">
          <a:xfrm>
            <a:off x="2285984" y="928670"/>
            <a:ext cx="4857784" cy="4857784"/>
          </a:xfrm>
          <a:prstGeom prst="rect">
            <a:avLst/>
          </a:prstGeom>
          <a:noFill/>
        </p:spPr>
      </p:pic>
      <p:sp>
        <p:nvSpPr>
          <p:cNvPr id="3" name="Содержимое 2"/>
          <p:cNvSpPr>
            <a:spLocks noGrp="1"/>
          </p:cNvSpPr>
          <p:nvPr>
            <p:ph idx="1"/>
          </p:nvPr>
        </p:nvSpPr>
        <p:spPr>
          <a:xfrm>
            <a:off x="357158" y="857208"/>
            <a:ext cx="8572560" cy="6000792"/>
          </a:xfrm>
        </p:spPr>
        <p:txBody>
          <a:bodyPr>
            <a:normAutofit fontScale="62500" lnSpcReduction="20000"/>
          </a:bodyPr>
          <a:lstStyle/>
          <a:p>
            <a:endParaRPr lang="ru-RU" dirty="0" smtClean="0"/>
          </a:p>
          <a:p>
            <a:r>
              <a:rPr lang="ru-RU" dirty="0" smtClean="0"/>
              <a:t>Здоровый образ жизни – это также минимальное обязательство человека перед своей семьей и своими потомками, так как испорченные гены передадутся далее по семейному древу. Ни для кого не секрет, что женщина в период беременности должна наиболее тщательно следить за собой и окружающей ее обстановкой, чтобы развивающийся в ее утробе плод родился здоровым ребенком в четко обусловленный биологией срок. В ином случае любые негативные факторы могут стать основой больших проблем у растущего человека и затрагивать не только физические аспекты, но также психические и даже умственные. </a:t>
            </a:r>
          </a:p>
          <a:p>
            <a:r>
              <a:rPr lang="ru-RU" dirty="0" smtClean="0"/>
              <a:t>Недавнее открытие нидерландских ученых из Маастрихтского университета указало на то, что по отцовской линии вредные привычки передаются по генам вплоть до внуков и правнуков, часто минуя непосредственно их детей. По материнской линии они тоже передаются, но не так явно выражаются в будущем. Это означает только одно – любые неверные шаги в вашей жизни будут стоить здоровью ваших потомков и с этим ничего не поделать. </a:t>
            </a:r>
          </a:p>
          <a:p>
            <a:r>
              <a:rPr lang="ru-RU" dirty="0" smtClean="0"/>
              <a:t>И так как общество строится все-таки из отдельных людей, то уже сегодня мы можем легко наблюдать, как образ жизни одних влияет на образ жизни других в масштабе всей планеты. Например, при определении «нация </a:t>
            </a:r>
            <a:r>
              <a:rPr lang="ru-RU" dirty="0" err="1" smtClean="0"/>
              <a:t>фастфуда</a:t>
            </a:r>
            <a:r>
              <a:rPr lang="ru-RU" dirty="0" smtClean="0"/>
              <a:t>» большинство с уверенностью укажут на жителей США. Случайно ли это? Конечно же, нет, если учитывать гастрономические особенности этой культуры. </a:t>
            </a:r>
          </a:p>
          <a:p>
            <a:r>
              <a:rPr lang="ru-RU" dirty="0" smtClean="0"/>
              <a:t>Именно потому важно, чтобы на любом коллективном (а лучше национальном) уровне сознания формировалась основа для утверждения и поддержания здорового образа жизни всех индивидуумов. Любые новые условия при постоянном повторении превратятся в условные рефлексы, а уже с преемственностью поколений – наследственной и культурной – в безусловные.</a:t>
            </a:r>
          </a:p>
          <a:p>
            <a:endParaRPr lang="ru-RU" dirty="0"/>
          </a:p>
        </p:txBody>
      </p:sp>
    </p:spTree>
  </p:cSld>
  <p:clrMapOvr>
    <a:masterClrMapping/>
  </p:clrMapOvr>
  <p:transition>
    <p:strips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28604"/>
            <a:ext cx="9215502" cy="3082078"/>
          </a:xfrm>
        </p:spPr>
        <p:txBody>
          <a:bodyPr>
            <a:normAutofit fontScale="90000"/>
          </a:bodyPr>
          <a:lstStyle/>
          <a:p>
            <a:r>
              <a:rPr lang="ru-RU" dirty="0" smtClean="0"/>
              <a:t>ВЛИЯНИЕ ВРЕДНЫХ ПРИВЫЧЕК НА ОРГАНИЗМ ЧЕЛОВЕКА</a:t>
            </a:r>
            <a:br>
              <a:rPr lang="ru-RU" dirty="0" smtClean="0"/>
            </a:br>
            <a:r>
              <a:rPr lang="ru-RU" dirty="0" smtClean="0"/>
              <a:t/>
            </a:r>
            <a:br>
              <a:rPr lang="ru-RU" dirty="0" smtClean="0"/>
            </a:br>
            <a:endParaRPr lang="ru-RU" dirty="0"/>
          </a:p>
        </p:txBody>
      </p:sp>
      <p:sp>
        <p:nvSpPr>
          <p:cNvPr id="3" name="Содержимое 2"/>
          <p:cNvSpPr>
            <a:spLocks noGrp="1"/>
          </p:cNvSpPr>
          <p:nvPr>
            <p:ph idx="1"/>
          </p:nvPr>
        </p:nvSpPr>
        <p:spPr>
          <a:xfrm>
            <a:off x="428596" y="2143116"/>
            <a:ext cx="8401080" cy="1785950"/>
          </a:xfrm>
        </p:spPr>
        <p:txBody>
          <a:bodyPr>
            <a:normAutofit fontScale="77500" lnSpcReduction="20000"/>
          </a:bodyPr>
          <a:lstStyle/>
          <a:p>
            <a:pPr algn="ctr">
              <a:buNone/>
            </a:pPr>
            <a:r>
              <a:rPr lang="ru-RU" i="1" dirty="0" smtClean="0"/>
              <a:t>Стоит ли говорить о том, насколько вредят здоровью две основные привычки большинства людей: курение табака и распитие алкогольных напитков? Заниматься пустым морализаторством нет смысла, так как люди добровольно совершают эти действия, при этом являясь предупрежденными о грядущих последствиях не просто злоупотребления ними, а даже редкого их употребления. </a:t>
            </a:r>
          </a:p>
          <a:p>
            <a:endParaRPr lang="ru-RU" dirty="0"/>
          </a:p>
        </p:txBody>
      </p:sp>
      <p:pic>
        <p:nvPicPr>
          <p:cNvPr id="28674" name="Picture 2" descr="https://im0-tub-ru.yandex.net/i?id=11057246bec08f892ffda75f246c5e72-l&amp;n=13"/>
          <p:cNvPicPr>
            <a:picLocks noChangeAspect="1" noChangeArrowheads="1"/>
          </p:cNvPicPr>
          <p:nvPr/>
        </p:nvPicPr>
        <p:blipFill>
          <a:blip r:embed="rId3"/>
          <a:srcRect/>
          <a:stretch>
            <a:fillRect/>
          </a:stretch>
        </p:blipFill>
        <p:spPr bwMode="auto">
          <a:xfrm>
            <a:off x="1142976" y="3714752"/>
            <a:ext cx="7072362" cy="2966228"/>
          </a:xfrm>
          <a:prstGeom prst="rect">
            <a:avLst/>
          </a:prstGeom>
          <a:noFill/>
        </p:spPr>
      </p:pic>
    </p:spTree>
  </p:cSld>
  <p:clrMapOvr>
    <a:masterClrMapping/>
  </p:clrMapOvr>
  <p:transition>
    <p:strips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s://im0-tub-ru.yandex.net/i?id=2a09a88158fa13d4b558556d9c5909b8-l&amp;n=13"/>
          <p:cNvPicPr>
            <a:picLocks noChangeAspect="1" noChangeArrowheads="1"/>
          </p:cNvPicPr>
          <p:nvPr/>
        </p:nvPicPr>
        <p:blipFill>
          <a:blip r:embed="rId2"/>
          <a:srcRect/>
          <a:stretch>
            <a:fillRect/>
          </a:stretch>
        </p:blipFill>
        <p:spPr bwMode="auto">
          <a:xfrm>
            <a:off x="5000628" y="2714628"/>
            <a:ext cx="4143372" cy="4143372"/>
          </a:xfrm>
          <a:prstGeom prst="rect">
            <a:avLst/>
          </a:prstGeom>
          <a:noFill/>
        </p:spPr>
      </p:pic>
      <p:sp>
        <p:nvSpPr>
          <p:cNvPr id="2" name="Заголовок 1"/>
          <p:cNvSpPr>
            <a:spLocks noGrp="1"/>
          </p:cNvSpPr>
          <p:nvPr>
            <p:ph type="title"/>
          </p:nvPr>
        </p:nvSpPr>
        <p:spPr>
          <a:xfrm>
            <a:off x="714348" y="928670"/>
            <a:ext cx="8229600" cy="1143000"/>
          </a:xfrm>
        </p:spPr>
        <p:txBody>
          <a:bodyPr>
            <a:normAutofit fontScale="90000"/>
          </a:bodyPr>
          <a:lstStyle/>
          <a:p>
            <a:r>
              <a:rPr lang="ru-RU" dirty="0" smtClean="0"/>
              <a:t>ВЛИЯНИЕ АЛКОГОЛЯ НА ОРГАНИЗМ </a:t>
            </a:r>
            <a:endParaRPr lang="ru-RU" dirty="0"/>
          </a:p>
        </p:txBody>
      </p:sp>
      <p:sp>
        <p:nvSpPr>
          <p:cNvPr id="3" name="Содержимое 2"/>
          <p:cNvSpPr>
            <a:spLocks noGrp="1"/>
          </p:cNvSpPr>
          <p:nvPr>
            <p:ph idx="1"/>
          </p:nvPr>
        </p:nvSpPr>
        <p:spPr>
          <a:xfrm>
            <a:off x="571472" y="2285992"/>
            <a:ext cx="8229600" cy="4389120"/>
          </a:xfrm>
        </p:spPr>
        <p:txBody>
          <a:bodyPr>
            <a:normAutofit fontScale="77500" lnSpcReduction="20000"/>
          </a:bodyPr>
          <a:lstStyle/>
          <a:p>
            <a:pPr>
              <a:buFont typeface="Wingdings" pitchFamily="2" charset="2"/>
              <a:buChar char="v"/>
            </a:pPr>
            <a:r>
              <a:rPr lang="ru-RU" dirty="0" smtClean="0"/>
              <a:t>Мозг является самым активным потребителем энергии. Отрицательное действие алкоголя на мозг связано с нарушением доступа кислорода к нейронам в результате алкогольной интоксикации. Алкогольное слабоумие, развивающееся при длительном употреблении алкоголя, является результатом гибели мозговых клеток. </a:t>
            </a:r>
          </a:p>
          <a:p>
            <a:pPr>
              <a:buFont typeface="Wingdings" pitchFamily="2" charset="2"/>
              <a:buChar char="v"/>
            </a:pPr>
            <a:r>
              <a:rPr lang="ru-RU" dirty="0" smtClean="0"/>
              <a:t>Необратимые последствия интенсивного употребления алкоголя: повреждения мозговых функций, обусловленные поражением клеток коры больших полушарий — «думающей» области головного мозга. Вскрытие умерших даже в относительно молодом возрасте алкоголиков часто показывает существенное истощение мозга, особенно коры больших полушарий. </a:t>
            </a:r>
          </a:p>
          <a:p>
            <a:pPr>
              <a:buFont typeface="Wingdings" pitchFamily="2" charset="2"/>
              <a:buChar char="v"/>
            </a:pPr>
            <a:r>
              <a:rPr lang="ru-RU" dirty="0" smtClean="0"/>
              <a:t>Вредное воздействие алкоголя сказывается на всех системах человеческого организма (нервной, кровеносной, пищеварительной). В настоящее время доказана пагубная роль алкоголизма в развитии острых и хронических заболеваний.</a:t>
            </a:r>
          </a:p>
          <a:p>
            <a:endParaRPr lang="ru-RU" dirty="0"/>
          </a:p>
        </p:txBody>
      </p:sp>
    </p:spTree>
  </p:cSld>
  <p:clrMapOvr>
    <a:masterClrMapping/>
  </p:clrMapOvr>
  <p:transition>
    <p:strips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https://im0-tub-ru.yandex.net/i?id=d011f54f67b93b37c7f2fcc41829cec3-l&amp;n=13"/>
          <p:cNvPicPr>
            <a:picLocks noChangeAspect="1" noChangeArrowheads="1"/>
          </p:cNvPicPr>
          <p:nvPr/>
        </p:nvPicPr>
        <p:blipFill>
          <a:blip r:embed="rId2"/>
          <a:srcRect/>
          <a:stretch>
            <a:fillRect/>
          </a:stretch>
        </p:blipFill>
        <p:spPr bwMode="auto">
          <a:xfrm>
            <a:off x="5572132" y="3071810"/>
            <a:ext cx="3429024" cy="3429024"/>
          </a:xfrm>
          <a:prstGeom prst="rect">
            <a:avLst/>
          </a:prstGeom>
          <a:noFill/>
        </p:spPr>
      </p:pic>
      <p:sp>
        <p:nvSpPr>
          <p:cNvPr id="2" name="Заголовок 1"/>
          <p:cNvSpPr>
            <a:spLocks noGrp="1"/>
          </p:cNvSpPr>
          <p:nvPr>
            <p:ph type="title"/>
          </p:nvPr>
        </p:nvSpPr>
        <p:spPr>
          <a:xfrm>
            <a:off x="500034" y="928670"/>
            <a:ext cx="8229600" cy="1143000"/>
          </a:xfrm>
        </p:spPr>
        <p:txBody>
          <a:bodyPr>
            <a:normAutofit fontScale="90000"/>
          </a:bodyPr>
          <a:lstStyle/>
          <a:p>
            <a:r>
              <a:rPr lang="ru-RU" dirty="0" smtClean="0"/>
              <a:t>ВЛИЯНИЕ НАРКОТИКОВ НА ОРГАНИЗМ</a:t>
            </a:r>
            <a:endParaRPr lang="ru-RU" dirty="0"/>
          </a:p>
        </p:txBody>
      </p:sp>
      <p:sp>
        <p:nvSpPr>
          <p:cNvPr id="3" name="Содержимое 2"/>
          <p:cNvSpPr>
            <a:spLocks noGrp="1"/>
          </p:cNvSpPr>
          <p:nvPr>
            <p:ph idx="1"/>
          </p:nvPr>
        </p:nvSpPr>
        <p:spPr>
          <a:xfrm>
            <a:off x="428596" y="2468880"/>
            <a:ext cx="8229600" cy="4389120"/>
          </a:xfrm>
        </p:spPr>
        <p:txBody>
          <a:bodyPr>
            <a:normAutofit fontScale="62500" lnSpcReduction="20000"/>
          </a:bodyPr>
          <a:lstStyle/>
          <a:p>
            <a:r>
              <a:rPr lang="ru-RU" dirty="0" smtClean="0"/>
              <a:t>Любые наркотические препараты вызывают у человека зависимость, и именно этот фактор губительно влияет на его психику. </a:t>
            </a:r>
          </a:p>
          <a:p>
            <a:r>
              <a:rPr lang="ru-RU" dirty="0" smtClean="0"/>
              <a:t>Действие на человеческий мозг галлюциногенов является катастрофическим. Так прием такого галлюциногена как ЛСД может вызывать тяжелые необратимые изменения. У человека возникают различные психозы, изменения характера, снижаются умственные способности, наблюдается моральная деградация и полный распад личности. Употребление наркотиков приводит к такому тяжелому заболеванию, как шизофрения. Некоторые наркотические препараты группы галлюциногенов накапливаются в тканях головного мозга, и продолжают отравлять его даже после отказа от наркотика. </a:t>
            </a:r>
          </a:p>
          <a:p>
            <a:r>
              <a:rPr lang="ru-RU" dirty="0" smtClean="0"/>
              <a:t>Все виды наркотических препаратов истощают нервную систему человека. При этом наркоман впадает в состояние депрессии, которая очень часто приводит его к суициду. </a:t>
            </a:r>
          </a:p>
          <a:p>
            <a:r>
              <a:rPr lang="ru-RU" dirty="0" smtClean="0"/>
              <a:t>Пагубное воздействие наркотических веществ на организм человека не ограничивается описанными выше явлениями. Также у всех наркоманов сильно снижается иммунитет. Именно из-за этого такое заболевание как пневмония, стоит на втором месте среди причин смерти героиновых наркоманов, после передозировки. </a:t>
            </a:r>
          </a:p>
          <a:p>
            <a:endParaRPr lang="ru-RU" dirty="0"/>
          </a:p>
        </p:txBody>
      </p:sp>
    </p:spTree>
  </p:cSld>
  <p:clrMapOvr>
    <a:masterClrMapping/>
  </p:clrMapOvr>
  <p:transition>
    <p:strips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m0-tub-ru.yandex.net/i?id=7d5d073285654d8a1947f16b7d6aa3fa-l&amp;n=13"/>
          <p:cNvPicPr>
            <a:picLocks noChangeAspect="1" noChangeArrowheads="1"/>
          </p:cNvPicPr>
          <p:nvPr/>
        </p:nvPicPr>
        <p:blipFill>
          <a:blip r:embed="rId2"/>
          <a:srcRect/>
          <a:stretch>
            <a:fillRect/>
          </a:stretch>
        </p:blipFill>
        <p:spPr bwMode="auto">
          <a:xfrm>
            <a:off x="3286116" y="2375289"/>
            <a:ext cx="5857884" cy="4393414"/>
          </a:xfrm>
          <a:prstGeom prst="rect">
            <a:avLst/>
          </a:prstGeom>
          <a:noFill/>
        </p:spPr>
      </p:pic>
      <p:sp>
        <p:nvSpPr>
          <p:cNvPr id="2" name="Заголовок 1"/>
          <p:cNvSpPr>
            <a:spLocks noGrp="1"/>
          </p:cNvSpPr>
          <p:nvPr>
            <p:ph type="title"/>
          </p:nvPr>
        </p:nvSpPr>
        <p:spPr/>
        <p:txBody>
          <a:bodyPr>
            <a:normAutofit fontScale="90000"/>
          </a:bodyPr>
          <a:lstStyle/>
          <a:p>
            <a:r>
              <a:rPr lang="ru-RU" dirty="0" smtClean="0"/>
              <a:t>ВЛИЯНИЕ КУРЕНИЯ НА ОРГАНИЗМ</a:t>
            </a:r>
            <a:endParaRPr lang="ru-RU" dirty="0"/>
          </a:p>
        </p:txBody>
      </p:sp>
      <p:sp>
        <p:nvSpPr>
          <p:cNvPr id="3" name="Содержимое 2"/>
          <p:cNvSpPr>
            <a:spLocks noGrp="1"/>
          </p:cNvSpPr>
          <p:nvPr>
            <p:ph idx="1"/>
          </p:nvPr>
        </p:nvSpPr>
        <p:spPr>
          <a:xfrm>
            <a:off x="457200" y="1935480"/>
            <a:ext cx="8186766" cy="4422478"/>
          </a:xfrm>
        </p:spPr>
        <p:txBody>
          <a:bodyPr>
            <a:normAutofit fontScale="77500" lnSpcReduction="20000"/>
          </a:bodyPr>
          <a:lstStyle/>
          <a:p>
            <a:r>
              <a:rPr lang="ru-RU" dirty="0" smtClean="0"/>
              <a:t>Курение не признано наркоманией, но влияние курения на организм человека сходно с влиянием, оказываемым наркотиками. Оно столь же разрушительно по последствиям, но зато менее осуждаемо обществом и вызывает меньше негатива у самих курящих. </a:t>
            </a:r>
          </a:p>
          <a:p>
            <a:r>
              <a:rPr lang="ru-RU" dirty="0" smtClean="0"/>
              <a:t>Центральная нервная система курильщика находится в состоянии постоянного напряжения из-за возбуждающего влияния никотина. Но при этом к ней притекает меньше крови (из-за спазма мозговых сосудов), да и содержание в ней кислорода, необходимого для поддержания активной деятельности мозга, понижено. Но даже поступающий к мозгу кислород с трудом используется мозговыми клетками, поэтому у курящего снижена умственная работоспособность, ослабляется </a:t>
            </a:r>
          </a:p>
          <a:p>
            <a:r>
              <a:rPr lang="ru-RU" dirty="0" smtClean="0"/>
              <a:t>память, страдают волевые качества. Кроме того, он ощущает повышенную раздражительность, у него нарушено засыпание и часто отмечаются головные боли. </a:t>
            </a:r>
          </a:p>
          <a:p>
            <a:endParaRPr lang="ru-RU" dirty="0"/>
          </a:p>
        </p:txBody>
      </p:sp>
    </p:spTree>
  </p:cSld>
  <p:clrMapOvr>
    <a:masterClrMapping/>
  </p:clrMapOvr>
  <p:transition>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857232"/>
            <a:ext cx="3228972" cy="1357314"/>
          </a:xfrm>
        </p:spPr>
        <p:txBody>
          <a:bodyPr>
            <a:normAutofit fontScale="90000"/>
          </a:bodyPr>
          <a:lstStyle/>
          <a:p>
            <a:r>
              <a:rPr lang="ru-RU" dirty="0" smtClean="0"/>
              <a:t>ВВЕДЕНИЕ </a:t>
            </a:r>
            <a:br>
              <a:rPr lang="ru-RU" dirty="0" smtClean="0"/>
            </a:b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smtClean="0"/>
              <a:t>Богатство любого государства составляют не только природные ресурсы или материально – культурные ценности, хотя они, несомненно, важны; но и в первую очередь, люди, его населяющие, и их продолжительность жизни и здоровье. </a:t>
            </a:r>
          </a:p>
          <a:p>
            <a:pPr>
              <a:buNone/>
            </a:pPr>
            <a:r>
              <a:rPr lang="ru-RU" dirty="0" smtClean="0"/>
              <a:t>Тревожными фактами в России в последнее время являются: </a:t>
            </a:r>
          </a:p>
          <a:p>
            <a:pPr>
              <a:buNone/>
            </a:pPr>
            <a:r>
              <a:rPr lang="ru-RU" dirty="0" smtClean="0"/>
              <a:t>   * снижение рождаемости; </a:t>
            </a:r>
          </a:p>
          <a:p>
            <a:pPr>
              <a:buNone/>
            </a:pPr>
            <a:r>
              <a:rPr lang="ru-RU" dirty="0" smtClean="0"/>
              <a:t>   * уменьшение продолжительности жизни;</a:t>
            </a:r>
          </a:p>
          <a:p>
            <a:pPr>
              <a:buNone/>
            </a:pPr>
            <a:r>
              <a:rPr lang="ru-RU" dirty="0" smtClean="0"/>
              <a:t>Так как из всех факторов, влияющих на организм человека, образ жизни находится на первом месте, возникла необходимость учить людей быть здоровыми и счастливыми, уметь организовать свой образ жизни. </a:t>
            </a:r>
          </a:p>
          <a:p>
            <a:endParaRPr lang="ru-RU" dirty="0"/>
          </a:p>
        </p:txBody>
      </p:sp>
    </p:spTree>
  </p:cSld>
  <p:clrMapOvr>
    <a:masterClrMapping/>
  </p:clrMapOvr>
  <p:transition>
    <p:strips dir="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https://im0-tub-ru.yandex.net/i?id=8bd3c872b2c308cb3f14a14d94272c9a-l&amp;n=13"/>
          <p:cNvPicPr>
            <a:picLocks noChangeAspect="1" noChangeArrowheads="1"/>
          </p:cNvPicPr>
          <p:nvPr/>
        </p:nvPicPr>
        <p:blipFill>
          <a:blip r:embed="rId2"/>
          <a:srcRect/>
          <a:stretch>
            <a:fillRect/>
          </a:stretch>
        </p:blipFill>
        <p:spPr bwMode="auto">
          <a:xfrm>
            <a:off x="357158" y="1071546"/>
            <a:ext cx="8643998" cy="5638798"/>
          </a:xfrm>
          <a:prstGeom prst="rect">
            <a:avLst/>
          </a:prstGeom>
          <a:noFill/>
        </p:spPr>
      </p:pic>
      <p:sp>
        <p:nvSpPr>
          <p:cNvPr id="3" name="Содержимое 2"/>
          <p:cNvSpPr>
            <a:spLocks noGrp="1"/>
          </p:cNvSpPr>
          <p:nvPr>
            <p:ph idx="1"/>
          </p:nvPr>
        </p:nvSpPr>
        <p:spPr>
          <a:xfrm>
            <a:off x="357158" y="857232"/>
            <a:ext cx="8329642" cy="5467368"/>
          </a:xfrm>
        </p:spPr>
        <p:txBody>
          <a:bodyPr>
            <a:normAutofit fontScale="77500" lnSpcReduction="20000"/>
          </a:bodyPr>
          <a:lstStyle/>
          <a:p>
            <a:endParaRPr lang="ru-RU" dirty="0" smtClean="0"/>
          </a:p>
          <a:p>
            <a:r>
              <a:rPr lang="ru-RU" dirty="0" smtClean="0"/>
              <a:t>И если с такими привычками все ясно, то в современном мире возникает много новых, совсем не способствующим образу жизни, который хоть отдаленно можно назвать здоровым. </a:t>
            </a:r>
          </a:p>
          <a:p>
            <a:r>
              <a:rPr lang="ru-RU" dirty="0" err="1" smtClean="0"/>
              <a:t>Нововыросшее</a:t>
            </a:r>
            <a:r>
              <a:rPr lang="ru-RU" dirty="0" smtClean="0"/>
              <a:t> поколение офисных работников повально страдает от гиподинамии – банальной на первый взгляд малоподвижности, которая при этом способствует преждевременной старости и планомерного понижения мышечного тонуса. Доступность большого количества еды, особенно дешевой, насыщенной </a:t>
            </a:r>
            <a:r>
              <a:rPr lang="ru-RU" dirty="0" err="1" smtClean="0"/>
              <a:t>трансжирами</a:t>
            </a:r>
            <a:r>
              <a:rPr lang="ru-RU" dirty="0" smtClean="0"/>
              <a:t> и ГМО, приводит к повальному ожирению, которое, увы, в большинстве случаев передается и по наследству. Слишком активный ритм жизни и большая конкуренция на рынке труда приводят к непрекращающимся стрессам и даже неумению людей отдыхать и отвлекаться от любого рода забот. Такое состояние быстро вызывает непрекращающиеся нарушения в работе организма, провоцируя болезни </a:t>
            </a:r>
            <a:r>
              <a:rPr lang="ru-RU" dirty="0" err="1" smtClean="0"/>
              <a:t>сердечно-сосудистой</a:t>
            </a:r>
            <a:r>
              <a:rPr lang="ru-RU" dirty="0" smtClean="0"/>
              <a:t> и нервной систем, а также различных внутренних органов. </a:t>
            </a:r>
          </a:p>
          <a:p>
            <a:endParaRPr lang="ru-RU" dirty="0"/>
          </a:p>
        </p:txBody>
      </p:sp>
    </p:spTree>
  </p:cSld>
  <p:clrMapOvr>
    <a:masterClrMapping/>
  </p:clrMapOvr>
  <p:transition>
    <p:strips dir="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ЗАКЛЮЧЕНИЕ</a:t>
            </a: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t>Тема формирования здорового образа жизни у подрастающего поколения очень актуальна, а в наше время особенно, поскольку с каждым годом увеличивается количество учащихся, имеющих проблемы со здоровьем, немало учащихся имеют вредные для </a:t>
            </a:r>
          </a:p>
          <a:p>
            <a:r>
              <a:rPr lang="ru-RU" dirty="0" smtClean="0"/>
              <a:t>здоровья привычки, что очень пагубно сказывается, как на духовном, так и физическом состоянии здоровья. </a:t>
            </a:r>
          </a:p>
          <a:p>
            <a:r>
              <a:rPr lang="ru-RU" dirty="0" smtClean="0"/>
              <a:t>Здоровый образ жизни - общепризнанный, надежный, действенный способ сохранения и укрепления здоровья людей. </a:t>
            </a:r>
          </a:p>
          <a:p>
            <a:r>
              <a:rPr lang="ru-RU" dirty="0" smtClean="0"/>
              <a:t>Вести здоровый образ жизни уже давно вошло в моду. Здоровье – это огромная ценность, которая дана человеку. Его нужно беречь смолоду – только тогда человек сможет прожить долгую и счастливую жизнь. Здоровье каждого из нас в наших руках, как и наша жизнь в целом! Только мы в силе улучшить и исправить то, что нас не устраивает! Остается только верить, что модная тенденция вести здоровый образ жизни, останется надолго в современном обществе и перерастет в обязательную составляющую жизни каждого человека. </a:t>
            </a:r>
          </a:p>
          <a:p>
            <a:r>
              <a:rPr lang="ru-RU" dirty="0" smtClean="0"/>
              <a:t>Человек по своей природе всегда стремится к достижению идеала, внутреннего или внешнего. Неудивительно, что мода на здоровый образ жизни быстро распространяется по всем континентам и странам. Со временем могут меняться эталоны красоты, модные тенденции в одежде или интерьере приобретают новое звучание, но истинные ценности, к которым в первую очередь относится здоровье, остаются неизменными. </a:t>
            </a:r>
          </a:p>
          <a:p>
            <a:endParaRPr lang="ru-RU" dirty="0"/>
          </a:p>
        </p:txBody>
      </p:sp>
    </p:spTree>
  </p:cSld>
  <p:clrMapOvr>
    <a:masterClrMapping/>
  </p:clrMapOvr>
  <p:transition>
    <p:strips dir="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35842" name="Picture 2" descr="https://im0-tub-ru.yandex.net/i?id=7c6b32ce1e252f870515bebef8347325-srl&amp;n=13"/>
          <p:cNvPicPr>
            <a:picLocks noChangeAspect="1" noChangeArrowheads="1"/>
          </p:cNvPicPr>
          <p:nvPr/>
        </p:nvPicPr>
        <p:blipFill>
          <a:blip r:embed="rId2"/>
          <a:srcRect/>
          <a:stretch>
            <a:fillRect/>
          </a:stretch>
        </p:blipFill>
        <p:spPr bwMode="auto">
          <a:xfrm>
            <a:off x="0" y="0"/>
            <a:ext cx="9164153" cy="6858000"/>
          </a:xfrm>
          <a:prstGeom prst="rect">
            <a:avLst/>
          </a:prstGeom>
          <a:noFill/>
        </p:spPr>
      </p:pic>
    </p:spTree>
  </p:cSld>
  <p:clrMapOvr>
    <a:masterClrMapping/>
  </p:clrMapOvr>
  <p:transition>
    <p:strips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928934"/>
            <a:ext cx="8186766" cy="3538542"/>
          </a:xfrm>
        </p:spPr>
        <p:txBody>
          <a:bodyPr>
            <a:normAutofit fontScale="62500" lnSpcReduction="20000"/>
          </a:bodyPr>
          <a:lstStyle/>
          <a:p>
            <a:pPr>
              <a:buNone/>
            </a:pPr>
            <a:r>
              <a:rPr lang="ru-RU" dirty="0" smtClean="0"/>
              <a:t>Понятие “здоровый образ жизни” включает в себя следующие компоненты: </a:t>
            </a:r>
          </a:p>
          <a:p>
            <a:r>
              <a:rPr lang="ru-RU" dirty="0" smtClean="0"/>
              <a:t>* правильное дыхание; </a:t>
            </a:r>
          </a:p>
          <a:p>
            <a:r>
              <a:rPr lang="ru-RU" dirty="0" smtClean="0"/>
              <a:t>* правильное и рациональное питание; </a:t>
            </a:r>
          </a:p>
          <a:p>
            <a:r>
              <a:rPr lang="ru-RU" dirty="0" smtClean="0"/>
              <a:t>* двигательная активность; </a:t>
            </a:r>
          </a:p>
          <a:p>
            <a:r>
              <a:rPr lang="ru-RU" dirty="0" smtClean="0"/>
              <a:t>* положительные эмоции; </a:t>
            </a:r>
          </a:p>
          <a:p>
            <a:r>
              <a:rPr lang="ru-RU" dirty="0" smtClean="0"/>
              <a:t>* закаливание; </a:t>
            </a:r>
          </a:p>
          <a:p>
            <a:r>
              <a:rPr lang="ru-RU" dirty="0" smtClean="0"/>
              <a:t>* любовь к природе и ее сохранение; </a:t>
            </a:r>
          </a:p>
          <a:p>
            <a:r>
              <a:rPr lang="ru-RU" dirty="0" smtClean="0"/>
              <a:t>* предупреждение формирования пагубных привычек. </a:t>
            </a:r>
          </a:p>
          <a:p>
            <a:r>
              <a:rPr lang="ru-RU" dirty="0" smtClean="0"/>
              <a:t>Человечество веками использовало великое множество веществ благодаря тем или иным их свойствам. Сахароза, поваренная соль, металлы, пластмассы, каучук - вы сами можете продолжить этот список. Но есть вещества, о вреде которых неустанно говорят десятки лет и все-таки используют во всех странах люди разных рас, вероисповеданий, культур. Почему это происходит? Что мы знаем и что надо бы знать каждому об особенностях наркотиков, алкоголя, никотина?</a:t>
            </a:r>
          </a:p>
          <a:p>
            <a:pPr>
              <a:buNone/>
            </a:pPr>
            <a:endParaRPr lang="ru-RU" dirty="0"/>
          </a:p>
        </p:txBody>
      </p:sp>
      <p:pic>
        <p:nvPicPr>
          <p:cNvPr id="1026" name="Picture 2" descr="https://im0-tub-ru.yandex.net/i?id=78b7438580b3b5e8e0538a4cae0ccbae-l&amp;n=13"/>
          <p:cNvPicPr>
            <a:picLocks noChangeAspect="1" noChangeArrowheads="1"/>
          </p:cNvPicPr>
          <p:nvPr/>
        </p:nvPicPr>
        <p:blipFill>
          <a:blip r:embed="rId2"/>
          <a:srcRect/>
          <a:stretch>
            <a:fillRect/>
          </a:stretch>
        </p:blipFill>
        <p:spPr bwMode="auto">
          <a:xfrm>
            <a:off x="857224" y="785794"/>
            <a:ext cx="7143800" cy="2214578"/>
          </a:xfrm>
          <a:prstGeom prst="rect">
            <a:avLst/>
          </a:prstGeom>
          <a:noFill/>
        </p:spPr>
      </p:pic>
    </p:spTree>
  </p:cSld>
  <p:clrMapOvr>
    <a:masterClrMapping/>
  </p:clrMapOvr>
  <p:transition>
    <p:strips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1000108"/>
            <a:ext cx="8229600" cy="1143000"/>
          </a:xfrm>
        </p:spPr>
        <p:txBody>
          <a:bodyPr>
            <a:normAutofit fontScale="90000"/>
          </a:bodyPr>
          <a:lstStyle/>
          <a:p>
            <a:r>
              <a:rPr lang="ru-RU" dirty="0" smtClean="0"/>
              <a:t>АКТУАЛЬНОСТЬ ИССЛЕДОВАТЕЛЬСКОЙ РАБОТЫ</a:t>
            </a:r>
            <a:endParaRPr lang="ru-RU" dirty="0"/>
          </a:p>
        </p:txBody>
      </p:sp>
      <p:sp>
        <p:nvSpPr>
          <p:cNvPr id="3" name="Содержимое 2"/>
          <p:cNvSpPr>
            <a:spLocks noGrp="1"/>
          </p:cNvSpPr>
          <p:nvPr>
            <p:ph idx="1"/>
          </p:nvPr>
        </p:nvSpPr>
        <p:spPr>
          <a:xfrm>
            <a:off x="357158" y="2676516"/>
            <a:ext cx="8258204" cy="4181484"/>
          </a:xfrm>
        </p:spPr>
        <p:txBody>
          <a:bodyPr>
            <a:normAutofit fontScale="70000" lnSpcReduction="20000"/>
          </a:bodyPr>
          <a:lstStyle/>
          <a:p>
            <a:r>
              <a:rPr lang="ru-RU" dirty="0" smtClean="0"/>
              <a:t>1) Проблема профилактики алкоголизма, курения и наркомании остается до настоящего времени весьма актуальной. На основе статистики проведенных социальных опросов 2017-2019 г.г. было выявлено, что большинство школьников и студентов знают о ядовитых свойствах этанола и никотина и отрицательном воздействии его на организм человека, но причины этого им неизвестны. </a:t>
            </a:r>
          </a:p>
          <a:p>
            <a:r>
              <a:rPr lang="ru-RU" dirty="0" smtClean="0"/>
              <a:t>2) Подростки могут грамотно объяснить, что включает в себя понятие здоровый образ жизни, но практически нет ни одного ребенка, который полностью соблюдает правила здорового образа жизни. </a:t>
            </a:r>
          </a:p>
          <a:p>
            <a:r>
              <a:rPr lang="ru-RU" dirty="0" smtClean="0"/>
              <a:t>XXI век объявлен ЮНЕСКО веком образования. Система образования названа стратегически важной сферой человеческой деятельности в решении глобальных проблем выживания и развития человечества. Следовательно, стратегия развития образования XXI века должна разрабатываться с учётом идеи </a:t>
            </a:r>
            <a:r>
              <a:rPr lang="ru-RU" dirty="0" err="1" smtClean="0"/>
              <a:t>гуманизации</a:t>
            </a:r>
            <a:r>
              <a:rPr lang="ru-RU" dirty="0" smtClean="0"/>
              <a:t> и </a:t>
            </a:r>
            <a:r>
              <a:rPr lang="ru-RU" dirty="0" err="1" smtClean="0"/>
              <a:t>экологизации</a:t>
            </a:r>
            <a:r>
              <a:rPr lang="ru-RU" dirty="0" smtClean="0"/>
              <a:t> </a:t>
            </a:r>
          </a:p>
          <a:p>
            <a:endParaRPr lang="ru-RU" dirty="0"/>
          </a:p>
        </p:txBody>
      </p:sp>
    </p:spTree>
  </p:cSld>
  <p:clrMapOvr>
    <a:masterClrMapping/>
  </p:clrMapOvr>
  <p:transition>
    <p:strips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ГИПОТЕЗА ИССЛЕДОВАНИЯ</a:t>
            </a:r>
            <a:endParaRPr lang="ru-RU" dirty="0"/>
          </a:p>
        </p:txBody>
      </p:sp>
      <p:sp>
        <p:nvSpPr>
          <p:cNvPr id="3" name="Содержимое 2"/>
          <p:cNvSpPr>
            <a:spLocks noGrp="1"/>
          </p:cNvSpPr>
          <p:nvPr>
            <p:ph idx="1"/>
          </p:nvPr>
        </p:nvSpPr>
        <p:spPr/>
        <p:txBody>
          <a:bodyPr>
            <a:normAutofit fontScale="62500" lnSpcReduction="20000"/>
          </a:bodyPr>
          <a:lstStyle/>
          <a:p>
            <a:pPr algn="ctr">
              <a:buNone/>
            </a:pPr>
            <a:r>
              <a:rPr lang="ru-RU" b="1" i="1" dirty="0" smtClean="0"/>
              <a:t>Здоровье – это бесценное достояние не только каждого отдельно взятого человека, но и всего общества. В детстве и юности закладываются основы физического и нравственного здоровья. Привычки легче избежать, чем потом от неё отвыкнуть Проблема «вредных привычек» наиболее актуальна в молодежной среде. </a:t>
            </a:r>
          </a:p>
          <a:p>
            <a:r>
              <a:rPr lang="ru-RU" dirty="0" smtClean="0"/>
              <a:t>* Борьба с ними это задача не только государства, но и каждого отдельного гражданина; </a:t>
            </a:r>
          </a:p>
          <a:p>
            <a:r>
              <a:rPr lang="ru-RU" dirty="0" smtClean="0"/>
              <a:t>* Молодежь не желает прислушиваться к разуму старшего поколения, поэтому необходимо донести до неё информацию понятным ей языком; </a:t>
            </a:r>
          </a:p>
          <a:p>
            <a:r>
              <a:rPr lang="ru-RU" dirty="0" smtClean="0"/>
              <a:t>* Сделать это могут такие же молодые люди – мы с тобой! </a:t>
            </a:r>
          </a:p>
          <a:p>
            <a:r>
              <a:rPr lang="ru-RU" dirty="0" smtClean="0"/>
              <a:t>Проект имеет социальный, и педагогический аспекты. Проект подразумевает изучение собственного поселения с параллельной оценкой состояния окружающей среды; предполагает решение воспитательно-образовательных задач с экологической направленностью. </a:t>
            </a:r>
          </a:p>
          <a:p>
            <a:r>
              <a:rPr lang="ru-RU" dirty="0" smtClean="0"/>
              <a:t>Переход от пассивных образовательных и пропагандистских мероприятий к активным природоохранным действиям с привлечением всё большего числа молодёжи, особенно детей, является требованием нынешнего времени. </a:t>
            </a:r>
          </a:p>
          <a:p>
            <a:endParaRPr lang="ru-RU" dirty="0"/>
          </a:p>
        </p:txBody>
      </p:sp>
    </p:spTree>
  </p:cSld>
  <p:clrMapOvr>
    <a:masterClrMapping/>
  </p:clrMapOvr>
  <p:transition>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928670"/>
            <a:ext cx="8229600" cy="1143000"/>
          </a:xfrm>
        </p:spPr>
        <p:txBody>
          <a:bodyPr>
            <a:normAutofit fontScale="90000"/>
          </a:bodyPr>
          <a:lstStyle/>
          <a:p>
            <a:r>
              <a:rPr lang="ru-RU" dirty="0" smtClean="0"/>
              <a:t>ЦЕЛЬ ИССЛЕДОВАТЕЛЬСКОЙ РАБОТЫ</a:t>
            </a:r>
            <a:endParaRPr lang="ru-RU" dirty="0"/>
          </a:p>
        </p:txBody>
      </p:sp>
      <p:sp>
        <p:nvSpPr>
          <p:cNvPr id="3" name="Содержимое 2"/>
          <p:cNvSpPr>
            <a:spLocks noGrp="1"/>
          </p:cNvSpPr>
          <p:nvPr>
            <p:ph idx="1"/>
          </p:nvPr>
        </p:nvSpPr>
        <p:spPr>
          <a:xfrm>
            <a:off x="500034" y="2143116"/>
            <a:ext cx="8229600" cy="4389120"/>
          </a:xfrm>
        </p:spPr>
        <p:txBody>
          <a:bodyPr>
            <a:normAutofit fontScale="85000" lnSpcReduction="20000"/>
          </a:bodyPr>
          <a:lstStyle/>
          <a:p>
            <a:r>
              <a:rPr lang="ru-RU" dirty="0" smtClean="0"/>
              <a:t>Формирование личной негативной позиции молодежи по отношению к вредным привычкам через воздействие на его информационное пространство. </a:t>
            </a:r>
          </a:p>
          <a:p>
            <a:r>
              <a:rPr lang="ru-RU" dirty="0" smtClean="0"/>
              <a:t>Достичь цель можно через решение основных задач: </a:t>
            </a:r>
          </a:p>
          <a:p>
            <a:r>
              <a:rPr lang="ru-RU" dirty="0" smtClean="0"/>
              <a:t>* Обобщение знаний о последствиях употребления табака и алкоголя (характеристика факторов, разрушающих здоровье человека). </a:t>
            </a:r>
          </a:p>
          <a:p>
            <a:r>
              <a:rPr lang="ru-RU" dirty="0" smtClean="0"/>
              <a:t>* Развитие ценностей здорового образа жизни и уменьшение количества поведенческих рисков, опасных для здоровья молодежи (через выделение основных мер профилактики последствий никотиновой и алкогольной зависимостей). </a:t>
            </a:r>
          </a:p>
          <a:p>
            <a:r>
              <a:rPr lang="ru-RU" dirty="0" smtClean="0"/>
              <a:t>* Содействие воспитанию свободной, независимой, ответственной личности, мобильной в принятии решений и способной планировать свое будущее.</a:t>
            </a:r>
          </a:p>
          <a:p>
            <a:endParaRPr lang="ru-RU" dirty="0"/>
          </a:p>
        </p:txBody>
      </p:sp>
    </p:spTree>
  </p:cSld>
  <p:clrMapOvr>
    <a:masterClrMapping/>
  </p:clrMapOvr>
  <p:transition>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786" y="500042"/>
            <a:ext cx="8229600" cy="1143000"/>
          </a:xfrm>
        </p:spPr>
        <p:txBody>
          <a:bodyPr/>
          <a:lstStyle/>
          <a:p>
            <a:r>
              <a:rPr lang="ru-RU" dirty="0" smtClean="0"/>
              <a:t>ЗАДАЧИ</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1. Рассказать учащимся о здоровом образе жизни и его влиянии на организм; </a:t>
            </a:r>
          </a:p>
          <a:p>
            <a:r>
              <a:rPr lang="ru-RU" dirty="0" smtClean="0"/>
              <a:t>2. Заинтересовать учащихся в пользе и моде следования ЗОЖ; </a:t>
            </a:r>
          </a:p>
          <a:p>
            <a:r>
              <a:rPr lang="ru-RU" dirty="0" smtClean="0"/>
              <a:t>3. Воспитание активной жизненной позиции, ответственное отношение к своему здоровью; </a:t>
            </a:r>
          </a:p>
          <a:p>
            <a:r>
              <a:rPr lang="ru-RU" dirty="0" smtClean="0"/>
              <a:t>4. Популяризация преимуществ ЗОЖ; </a:t>
            </a:r>
          </a:p>
          <a:p>
            <a:r>
              <a:rPr lang="ru-RU" dirty="0" smtClean="0"/>
              <a:t>5. Определить, какие факторы оказывают положительное и отрицательное влияние на организм человека; </a:t>
            </a:r>
          </a:p>
          <a:p>
            <a:r>
              <a:rPr lang="ru-RU" dirty="0" smtClean="0"/>
              <a:t>6. Предоставить учащимся объективную информацию о негативном влиянии вредных привычек на организм человека; </a:t>
            </a:r>
          </a:p>
          <a:p>
            <a:endParaRPr lang="ru-RU" dirty="0"/>
          </a:p>
        </p:txBody>
      </p:sp>
    </p:spTree>
  </p:cSld>
  <p:clrMapOvr>
    <a:masterClrMapping/>
  </p:clrMapOvr>
  <p:transition>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1285860"/>
            <a:ext cx="8186766" cy="1428760"/>
          </a:xfrm>
        </p:spPr>
        <p:txBody>
          <a:bodyPr>
            <a:normAutofit fontScale="90000"/>
          </a:bodyPr>
          <a:lstStyle/>
          <a:p>
            <a:r>
              <a:rPr lang="ru-RU" dirty="0" smtClean="0"/>
              <a:t>ЗДОРОВЫЙ ОБРАЗ ЖИЗНИ И ЕГО СОСТАВЛЯЮЩИЕ</a:t>
            </a:r>
            <a:br>
              <a:rPr lang="ru-RU" dirty="0" smtClean="0"/>
            </a:br>
            <a:endParaRPr lang="ru-RU" dirty="0"/>
          </a:p>
        </p:txBody>
      </p:sp>
      <p:sp>
        <p:nvSpPr>
          <p:cNvPr id="3" name="Содержимое 2"/>
          <p:cNvSpPr>
            <a:spLocks noGrp="1"/>
          </p:cNvSpPr>
          <p:nvPr>
            <p:ph idx="1"/>
          </p:nvPr>
        </p:nvSpPr>
        <p:spPr>
          <a:xfrm>
            <a:off x="285720" y="2143116"/>
            <a:ext cx="8229600" cy="4389120"/>
          </a:xfrm>
        </p:spPr>
        <p:txBody>
          <a:bodyPr>
            <a:normAutofit fontScale="85000" lnSpcReduction="10000"/>
          </a:bodyPr>
          <a:lstStyle/>
          <a:p>
            <a:pPr algn="ctr">
              <a:buNone/>
            </a:pPr>
            <a:r>
              <a:rPr lang="ru-RU" b="1" i="1" dirty="0" smtClean="0"/>
              <a:t>Здоровый образ жизни, ЗОЖ </a:t>
            </a:r>
            <a:r>
              <a:rPr lang="ru-RU" i="1" dirty="0" smtClean="0"/>
              <a:t>— образ жизни человека, направленный на сохранение здоровья, профилактику болезней и укрепление человеческого организма в целом</a:t>
            </a:r>
            <a:r>
              <a:rPr lang="ru-RU" dirty="0" smtClean="0"/>
              <a:t>. </a:t>
            </a:r>
          </a:p>
          <a:p>
            <a:r>
              <a:rPr lang="ru-RU" dirty="0" smtClean="0"/>
              <a:t>Понятие “здоровый образ жизни” включает в себя следующие компоненты: </a:t>
            </a:r>
          </a:p>
          <a:p>
            <a:r>
              <a:rPr lang="ru-RU" dirty="0" smtClean="0"/>
              <a:t>* правильное дыхание; </a:t>
            </a:r>
          </a:p>
          <a:p>
            <a:r>
              <a:rPr lang="ru-RU" dirty="0" smtClean="0"/>
              <a:t>* правильное и рациональное питание; </a:t>
            </a:r>
          </a:p>
          <a:p>
            <a:r>
              <a:rPr lang="ru-RU" dirty="0" smtClean="0"/>
              <a:t>* двигательная активность; </a:t>
            </a:r>
          </a:p>
          <a:p>
            <a:r>
              <a:rPr lang="ru-RU" dirty="0" smtClean="0"/>
              <a:t>* положительные эмоции; </a:t>
            </a:r>
          </a:p>
          <a:p>
            <a:r>
              <a:rPr lang="ru-RU" dirty="0" smtClean="0"/>
              <a:t>* закаливание; </a:t>
            </a:r>
          </a:p>
          <a:p>
            <a:r>
              <a:rPr lang="ru-RU" dirty="0" smtClean="0"/>
              <a:t>* любовь к природе и ее сохранение; </a:t>
            </a:r>
          </a:p>
          <a:p>
            <a:r>
              <a:rPr lang="ru-RU" dirty="0" smtClean="0"/>
              <a:t>* предупреждение формирования пагубных привычек.</a:t>
            </a:r>
          </a:p>
          <a:p>
            <a:endParaRPr lang="ru-RU" dirty="0"/>
          </a:p>
        </p:txBody>
      </p:sp>
    </p:spTree>
  </p:cSld>
  <p:clrMapOvr>
    <a:masterClrMapping/>
  </p:clrMapOvr>
  <p:transition>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endParaRPr lang="ru-RU" dirty="0"/>
          </a:p>
        </p:txBody>
      </p:sp>
      <p:pic>
        <p:nvPicPr>
          <p:cNvPr id="16386" name="Picture 2" descr="https://im0-tub-ru.yandex.net/i?id=6435711d364b41711b4205c791312d39-l&amp;n=13"/>
          <p:cNvPicPr>
            <a:picLocks noChangeAspect="1" noChangeArrowheads="1"/>
          </p:cNvPicPr>
          <p:nvPr/>
        </p:nvPicPr>
        <p:blipFill>
          <a:blip r:embed="rId2"/>
          <a:srcRect/>
          <a:stretch>
            <a:fillRect/>
          </a:stretch>
        </p:blipFill>
        <p:spPr bwMode="auto">
          <a:xfrm>
            <a:off x="142844" y="1000108"/>
            <a:ext cx="8810620" cy="5286372"/>
          </a:xfrm>
          <a:prstGeom prst="rect">
            <a:avLst/>
          </a:prstGeom>
          <a:noFill/>
        </p:spPr>
      </p:pic>
    </p:spTree>
  </p:cSld>
  <p:clrMapOvr>
    <a:masterClrMapping/>
  </p:clrMapOvr>
  <p:transition>
    <p:strips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61</TotalTime>
  <Words>2593</Words>
  <PresentationFormat>Экран (4:3)</PresentationFormat>
  <Paragraphs>119</Paragraphs>
  <Slides>22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Поток</vt:lpstr>
      <vt:lpstr>ЗОЖ - это модно</vt:lpstr>
      <vt:lpstr>ВВЕДЕНИЕ  </vt:lpstr>
      <vt:lpstr>Слайд 3</vt:lpstr>
      <vt:lpstr>АКТУАЛЬНОСТЬ ИССЛЕДОВАТЕЛЬСКОЙ РАБОТЫ</vt:lpstr>
      <vt:lpstr>ГИПОТЕЗА ИССЛЕДОВАНИЯ</vt:lpstr>
      <vt:lpstr>ЦЕЛЬ ИССЛЕДОВАТЕЛЬСКОЙ РАБОТЫ</vt:lpstr>
      <vt:lpstr>ЗАДАЧИ</vt:lpstr>
      <vt:lpstr>ЗДОРОВЫЙ ОБРАЗ ЖИЗНИ И ЕГО СОСТАВЛЯЮЩИЕ </vt:lpstr>
      <vt:lpstr>Слайд 9</vt:lpstr>
      <vt:lpstr>ПРАВИЛЬНОЕ ПИТАНИЕ</vt:lpstr>
      <vt:lpstr>ДВИГАТЕЛЬНАЯ АКТИВНОСТЬ</vt:lpstr>
      <vt:lpstr>ЛИЧНАЯ ГИГИЕНА</vt:lpstr>
      <vt:lpstr>ЧТО ТАКОЕ ВРЕДНАЯ ПРИВЫЧКА? </vt:lpstr>
      <vt:lpstr>ВАЖНОСТЬ ЗДОРОВОГО ОБРАЗА ЖИЗНИ И ЕГО ВЛИЯНИЕ НА ОРГАНИЗМ ЧЕЛОВЕКА.  </vt:lpstr>
      <vt:lpstr>Слайд 15</vt:lpstr>
      <vt:lpstr>ВЛИЯНИЕ ВРЕДНЫХ ПРИВЫЧЕК НА ОРГАНИЗМ ЧЕЛОВЕКА  </vt:lpstr>
      <vt:lpstr>ВЛИЯНИЕ АЛКОГОЛЯ НА ОРГАНИЗМ </vt:lpstr>
      <vt:lpstr>ВЛИЯНИЕ НАРКОТИКОВ НА ОРГАНИЗМ</vt:lpstr>
      <vt:lpstr>ВЛИЯНИЕ КУРЕНИЯ НА ОРГАНИЗМ</vt:lpstr>
      <vt:lpstr>Слайд 20</vt:lpstr>
      <vt:lpstr>ЗАКЛЮЧЕНИЕ</vt:lpstr>
      <vt:lpstr>Слайд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ЗОЖ - это модно</dc:title>
  <dc:creator>Любовь Викторовна</dc:creator>
  <cp:lastModifiedBy>Любовь Викторовна</cp:lastModifiedBy>
  <cp:revision>9</cp:revision>
  <dcterms:created xsi:type="dcterms:W3CDTF">2019-03-18T06:01:46Z</dcterms:created>
  <dcterms:modified xsi:type="dcterms:W3CDTF">2019-03-19T05:22:13Z</dcterms:modified>
</cp:coreProperties>
</file>