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Source Sans Pr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7ED3175-A923-4BFB-9750-F8BC6EF0266D}">
  <a:tblStyle styleId="{97ED3175-A923-4BFB-9750-F8BC6EF0266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SourceSansPro-bold.fntdata"/><Relationship Id="rId12" Type="http://schemas.openxmlformats.org/officeDocument/2006/relationships/slide" Target="slides/slide6.xml"/><Relationship Id="rId34" Type="http://schemas.openxmlformats.org/officeDocument/2006/relationships/font" Target="fonts/SourceSansPro-regular.fntdata"/><Relationship Id="rId15" Type="http://schemas.openxmlformats.org/officeDocument/2006/relationships/slide" Target="slides/slide9.xml"/><Relationship Id="rId37" Type="http://schemas.openxmlformats.org/officeDocument/2006/relationships/font" Target="fonts/SourceSansPro-boldItalic.fntdata"/><Relationship Id="rId14" Type="http://schemas.openxmlformats.org/officeDocument/2006/relationships/slide" Target="slides/slide8.xml"/><Relationship Id="rId36" Type="http://schemas.openxmlformats.org/officeDocument/2006/relationships/font" Target="fonts/SourceSansPr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26f14133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226f14133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0d8fd43e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20d8fd43e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26a8e3640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26a8e3640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26f14133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226f14133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26f141335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26f14133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26f141335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226f141335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26f141335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26f141335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26f141335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26f141335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26f14133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226f14133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26a8e3640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226a8e3640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26a8e364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26a8e364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26f14133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226f14133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26f14133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226f14133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26f141335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226f141335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0d8fd43e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20d8fd43e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226a8e3640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226a8e3640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20d8fd43e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20d8fd43e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26a8e364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226a8e364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26a8e364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226a8e364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226a8e3640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226a8e3640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20d8fd43e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20d8fd43e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226a8e364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226a8e364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226f14133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226f14133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26f14133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26f14133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26f14133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226f14133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0d8fd43e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0d8fd43e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cs.stanford.edu/people/karpathy/cnnembed/cnn_embed_full_1k.jpg" TargetMode="External"/><Relationship Id="rId3" Type="http://schemas.openxmlformats.org/officeDocument/2006/relationships/image" Target="../media/image11.png"/><Relationship Id="rId4" Type="http://schemas.openxmlformats.org/officeDocument/2006/relationships/hyperlink" Target="https://cs.stanford.edu/people/karpathy/cnnembed/cnn_embed_full_1k.jpg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0" name="Google Shape;50;p1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098" r="49991" t="0"/>
          <a:stretch/>
        </p:blipFill>
        <p:spPr>
          <a:xfrm flipH="1" rot="-5400000">
            <a:off x="5993800" y="-2074250"/>
            <a:ext cx="1089600" cy="52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2">
            <a:hlinkClick r:id="rId4"/>
          </p:cNvPr>
          <p:cNvPicPr preferRelativeResize="0"/>
          <p:nvPr/>
        </p:nvPicPr>
        <p:blipFill rotWithShape="1">
          <a:blip r:embed="rId3">
            <a:alphaModFix/>
          </a:blip>
          <a:srcRect b="0" l="29098" r="49991" t="23994"/>
          <a:stretch/>
        </p:blipFill>
        <p:spPr>
          <a:xfrm flipH="1" rot="-5400000">
            <a:off x="1408163" y="-1449087"/>
            <a:ext cx="1089600" cy="39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cs.stanford.edu/people/karpathy/cnnembed/cnn_embed_full_1k.jpg" TargetMode="External"/><Relationship Id="rId4" Type="http://schemas.openxmlformats.org/officeDocument/2006/relationships/image" Target="../media/image11.png"/><Relationship Id="rId5" Type="http://schemas.openxmlformats.org/officeDocument/2006/relationships/hyperlink" Target="https://cs.stanford.edu/people/karpathy/cnnembed/cnn_embed_full_1k.jp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ithub.com/facebookresearch/faiss/wiki/Faiss-indexe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towardsdatascience.com/importance-of-distance-metrics-in-machine-learning-modelling-e51395ffe60d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contrib.scikit-learn.org/metric-learn/introduction.html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github.com/erikbern/ann-benchmarks" TargetMode="External"/><Relationship Id="rId4" Type="http://schemas.openxmlformats.org/officeDocument/2006/relationships/hyperlink" Target="https://github.com/facebookresearch/faiss/wiki/Indexing-1M-vectors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segmento.ru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15.png"/><Relationship Id="rId7" Type="http://schemas.openxmlformats.org/officeDocument/2006/relationships/image" Target="../media/image2.png"/><Relationship Id="rId8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gif"/><Relationship Id="rId4" Type="http://schemas.openxmlformats.org/officeDocument/2006/relationships/hyperlink" Target="https://github.com/comptech-winter-school/image-finder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microsoft.com/en-us/research/wp-content/uploads/2016/02/XboxInnerProduct.pdf" TargetMode="External"/><Relationship Id="rId10" Type="http://schemas.openxmlformats.org/officeDocument/2006/relationships/hyperlink" Target="https://github.com/facebookresearch/faiss/wiki/Faiss-indexes" TargetMode="External"/><Relationship Id="rId13" Type="http://schemas.openxmlformats.org/officeDocument/2006/relationships/hyperlink" Target="https://towardsdatascience.com/importance-of-distance-metrics-in-machine-learning-modelling-e51395ffe60d" TargetMode="External"/><Relationship Id="rId12" Type="http://schemas.openxmlformats.org/officeDocument/2006/relationships/hyperlink" Target="https://ru.wikipedia.org/wiki/Locality-sensitive_hashin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nlp.stanford.edu/IR-book/" TargetMode="External"/><Relationship Id="rId4" Type="http://schemas.openxmlformats.org/officeDocument/2006/relationships/hyperlink" Target="https://habr.com/ru/company/dentsuRU/blog/509204/" TargetMode="External"/><Relationship Id="rId9" Type="http://schemas.openxmlformats.org/officeDocument/2006/relationships/hyperlink" Target="https://github.com/facebookresearch/faiss/wiki/MetricType-and-distances" TargetMode="External"/><Relationship Id="rId15" Type="http://schemas.openxmlformats.org/officeDocument/2006/relationships/hyperlink" Target="https://github.com/comptech-winter-school/image-finder" TargetMode="External"/><Relationship Id="rId14" Type="http://schemas.openxmlformats.org/officeDocument/2006/relationships/hyperlink" Target="https://github.com/ods-pet-projects/ods_help_bot" TargetMode="External"/><Relationship Id="rId5" Type="http://schemas.openxmlformats.org/officeDocument/2006/relationships/hyperlink" Target="https://openai.com/blog/clip/" TargetMode="External"/><Relationship Id="rId6" Type="http://schemas.openxmlformats.org/officeDocument/2006/relationships/hyperlink" Target="https://github.com/nmslib/nmslib" TargetMode="External"/><Relationship Id="rId7" Type="http://schemas.openxmlformats.org/officeDocument/2006/relationships/hyperlink" Target="https://github.com/erikbern/ann-benchmarks" TargetMode="External"/><Relationship Id="rId8" Type="http://schemas.openxmlformats.org/officeDocument/2006/relationships/hyperlink" Target="https://github.com/facebookresearch/faiss/wiki/Indexing-1M-vectors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github.com/submaps" TargetMode="External"/><Relationship Id="rId4" Type="http://schemas.openxmlformats.org/officeDocument/2006/relationships/hyperlink" Target="https://www.linkedin.com/in/amir-u/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hyperlink" Target="https://arxiv.org/pdf/1603.09320.pd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Поисковые индексы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машинном обучении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28614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Амир Утеуов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Segmento</a:t>
            </a:r>
            <a:endParaRPr/>
          </a:p>
        </p:txBody>
      </p:sp>
      <p:pic>
        <p:nvPicPr>
          <p:cNvPr id="58" name="Google Shape;58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29098" r="49991" t="0"/>
          <a:stretch/>
        </p:blipFill>
        <p:spPr>
          <a:xfrm flipH="1" rot="-5400000">
            <a:off x="5993800" y="-2074250"/>
            <a:ext cx="1089600" cy="52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5"/>
          </p:cNvPr>
          <p:cNvPicPr preferRelativeResize="0"/>
          <p:nvPr/>
        </p:nvPicPr>
        <p:blipFill rotWithShape="1">
          <a:blip r:embed="rId4">
            <a:alphaModFix/>
          </a:blip>
          <a:srcRect b="0" l="29098" r="49991" t="23994"/>
          <a:stretch/>
        </p:blipFill>
        <p:spPr>
          <a:xfrm flipH="1" rot="-5400000">
            <a:off x="1408163" y="-1449087"/>
            <a:ext cx="1089600" cy="39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Фреймворки</a:t>
            </a:r>
            <a:endParaRPr/>
          </a:p>
        </p:txBody>
      </p:sp>
      <p:sp>
        <p:nvSpPr>
          <p:cNvPr id="131" name="Google Shape;131;p22"/>
          <p:cNvSpPr txBox="1"/>
          <p:nvPr/>
        </p:nvSpPr>
        <p:spPr>
          <a:xfrm>
            <a:off x="465300" y="1315500"/>
            <a:ext cx="82134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ru" sz="1800">
                <a:solidFill>
                  <a:schemeClr val="dk2"/>
                </a:solidFill>
              </a:rPr>
              <a:t>FAISS: Flat, centroid, cosine, negative dot product, L1, L2, поддержка GPU, </a:t>
            </a:r>
            <a:r>
              <a:rPr lang="ru" sz="1800" u="sng">
                <a:solidFill>
                  <a:schemeClr val="hlink"/>
                </a:solidFill>
                <a:hlinkClick r:id="rId3"/>
              </a:rPr>
              <a:t>таблица параметров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ru" sz="1800">
                <a:solidFill>
                  <a:schemeClr val="dk2"/>
                </a:solidFill>
              </a:rPr>
              <a:t>NMSlib: Navigable Small World, cosine, negative dot product, symmetric, zipped, </a:t>
            </a:r>
            <a:r>
              <a:rPr lang="ru" sz="1800">
                <a:solidFill>
                  <a:schemeClr val="dk2"/>
                </a:solidFill>
              </a:rPr>
              <a:t>Levenshtein</a:t>
            </a:r>
            <a:r>
              <a:rPr lang="ru" sz="1800">
                <a:solidFill>
                  <a:schemeClr val="dk2"/>
                </a:solidFill>
              </a:rPr>
              <a:t> distance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Текстовый поисковик</a:t>
            </a:r>
            <a:endParaRPr/>
          </a:p>
        </p:txBody>
      </p:sp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8" name="Google Shape;138;p23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F7F7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7F7F7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9" name="Google Shape;139;p23"/>
          <p:cNvSpPr/>
          <p:nvPr/>
        </p:nvSpPr>
        <p:spPr>
          <a:xfrm>
            <a:off x="366925" y="1746725"/>
            <a:ext cx="2740800" cy="193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9900"/>
                </a:highlight>
              </a:rPr>
              <a:t>Embedding</a:t>
            </a:r>
            <a:endParaRPr sz="1200">
              <a:highlight>
                <a:srgbClr val="FF9900"/>
              </a:highlight>
            </a:endParaRPr>
          </a:p>
        </p:txBody>
      </p:sp>
      <p:sp>
        <p:nvSpPr>
          <p:cNvPr id="140" name="Google Shape;140;p23"/>
          <p:cNvSpPr/>
          <p:nvPr/>
        </p:nvSpPr>
        <p:spPr>
          <a:xfrm>
            <a:off x="366925" y="1968175"/>
            <a:ext cx="2740800" cy="193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9900"/>
                </a:highlight>
              </a:rPr>
              <a:t>Embedding</a:t>
            </a:r>
            <a:endParaRPr sz="1200">
              <a:highlight>
                <a:srgbClr val="FF9900"/>
              </a:highlight>
            </a:endParaRPr>
          </a:p>
        </p:txBody>
      </p:sp>
      <p:sp>
        <p:nvSpPr>
          <p:cNvPr id="141" name="Google Shape;141;p23"/>
          <p:cNvSpPr/>
          <p:nvPr/>
        </p:nvSpPr>
        <p:spPr>
          <a:xfrm>
            <a:off x="366925" y="2189625"/>
            <a:ext cx="2740800" cy="193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9900"/>
                </a:highlight>
              </a:rPr>
              <a:t>Embedding</a:t>
            </a:r>
            <a:endParaRPr sz="1200">
              <a:highlight>
                <a:srgbClr val="FF9900"/>
              </a:highlight>
            </a:endParaRPr>
          </a:p>
        </p:txBody>
      </p:sp>
      <p:sp>
        <p:nvSpPr>
          <p:cNvPr id="142" name="Google Shape;142;p23"/>
          <p:cNvSpPr txBox="1"/>
          <p:nvPr/>
        </p:nvSpPr>
        <p:spPr>
          <a:xfrm>
            <a:off x="366925" y="2355125"/>
            <a:ext cx="27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3" name="Google Shape;143;p23"/>
          <p:cNvSpPr/>
          <p:nvPr/>
        </p:nvSpPr>
        <p:spPr>
          <a:xfrm>
            <a:off x="366925" y="2727625"/>
            <a:ext cx="2740800" cy="193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9900"/>
                </a:highlight>
              </a:rPr>
              <a:t>Embedding</a:t>
            </a:r>
            <a:endParaRPr sz="1200">
              <a:highlight>
                <a:srgbClr val="FF9900"/>
              </a:highlight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366925" y="2949075"/>
            <a:ext cx="2740800" cy="193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9900"/>
                </a:highlight>
              </a:rPr>
              <a:t>Embedding</a:t>
            </a:r>
            <a:endParaRPr sz="1200">
              <a:highlight>
                <a:srgbClr val="FF9900"/>
              </a:highlight>
            </a:endParaRPr>
          </a:p>
        </p:txBody>
      </p:sp>
      <p:sp>
        <p:nvSpPr>
          <p:cNvPr id="145" name="Google Shape;145;p23"/>
          <p:cNvSpPr/>
          <p:nvPr/>
        </p:nvSpPr>
        <p:spPr>
          <a:xfrm>
            <a:off x="366925" y="3170525"/>
            <a:ext cx="2740800" cy="193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9900"/>
                </a:highlight>
              </a:rPr>
              <a:t>Embedding</a:t>
            </a:r>
            <a:endParaRPr sz="1200">
              <a:highlight>
                <a:srgbClr val="FF9900"/>
              </a:highlight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311700" y="1338913"/>
            <a:ext cx="27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Source Sans Pro"/>
                <a:ea typeface="Source Sans Pro"/>
                <a:cs typeface="Source Sans Pro"/>
                <a:sym typeface="Source Sans Pro"/>
              </a:rPr>
              <a:t>База знаний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7" name="Google Shape;147;p23"/>
          <p:cNvSpPr/>
          <p:nvPr/>
        </p:nvSpPr>
        <p:spPr>
          <a:xfrm>
            <a:off x="3511363" y="3075463"/>
            <a:ext cx="2740800" cy="193200"/>
          </a:xfrm>
          <a:prstGeom prst="rect">
            <a:avLst/>
          </a:prstGeom>
          <a:solidFill>
            <a:srgbClr val="4A86E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4A86E8"/>
                </a:highlight>
              </a:rPr>
              <a:t>Embedding</a:t>
            </a:r>
            <a:endParaRPr sz="1200">
              <a:highlight>
                <a:srgbClr val="4A86E8"/>
              </a:highlight>
            </a:endParaRPr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6350" y="1726685"/>
            <a:ext cx="2670825" cy="675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23"/>
          <p:cNvCxnSpPr>
            <a:stCxn id="148" idx="2"/>
            <a:endCxn id="147" idx="0"/>
          </p:cNvCxnSpPr>
          <p:nvPr/>
        </p:nvCxnSpPr>
        <p:spPr>
          <a:xfrm>
            <a:off x="4881762" y="2401985"/>
            <a:ext cx="0" cy="673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0" name="Google Shape;150;p23"/>
          <p:cNvSpPr txBox="1"/>
          <p:nvPr/>
        </p:nvSpPr>
        <p:spPr>
          <a:xfrm>
            <a:off x="815700" y="1096825"/>
            <a:ext cx="17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Source Sans Pro"/>
                <a:ea typeface="Source Sans Pro"/>
                <a:cs typeface="Source Sans Pro"/>
                <a:sym typeface="Source Sans Pro"/>
              </a:rPr>
              <a:t>1.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4015375" y="1096825"/>
            <a:ext cx="17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Source Sans Pro"/>
                <a:ea typeface="Source Sans Pro"/>
                <a:cs typeface="Source Sans Pro"/>
                <a:sym typeface="Source Sans Pro"/>
              </a:rPr>
              <a:t>2.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7159800" y="1083375"/>
            <a:ext cx="17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Source Sans Pro"/>
                <a:ea typeface="Source Sans Pro"/>
                <a:cs typeface="Source Sans Pro"/>
                <a:sym typeface="Source Sans Pro"/>
              </a:rPr>
              <a:t>3.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53" name="Google Shape;153;p23"/>
          <p:cNvCxnSpPr/>
          <p:nvPr/>
        </p:nvCxnSpPr>
        <p:spPr>
          <a:xfrm>
            <a:off x="3355350" y="1063225"/>
            <a:ext cx="0" cy="3155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23"/>
          <p:cNvCxnSpPr/>
          <p:nvPr/>
        </p:nvCxnSpPr>
        <p:spPr>
          <a:xfrm>
            <a:off x="6504850" y="1063225"/>
            <a:ext cx="0" cy="3155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" name="Google Shape;155;p23"/>
          <p:cNvSpPr/>
          <p:nvPr/>
        </p:nvSpPr>
        <p:spPr>
          <a:xfrm>
            <a:off x="6595500" y="2517484"/>
            <a:ext cx="920100" cy="121800"/>
          </a:xfrm>
          <a:prstGeom prst="rect">
            <a:avLst/>
          </a:prstGeom>
          <a:solidFill>
            <a:srgbClr val="4A86E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">
                <a:highlight>
                  <a:srgbClr val="4A86E8"/>
                </a:highlight>
              </a:rPr>
              <a:t>Embedding</a:t>
            </a:r>
            <a:endParaRPr sz="500">
              <a:highlight>
                <a:srgbClr val="4A86E8"/>
              </a:highlight>
            </a:endParaRPr>
          </a:p>
        </p:txBody>
      </p:sp>
      <p:sp>
        <p:nvSpPr>
          <p:cNvPr id="156" name="Google Shape;156;p23"/>
          <p:cNvSpPr/>
          <p:nvPr/>
        </p:nvSpPr>
        <p:spPr>
          <a:xfrm>
            <a:off x="8041690" y="2068831"/>
            <a:ext cx="920100" cy="121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">
                <a:highlight>
                  <a:srgbClr val="FF9900"/>
                </a:highlight>
              </a:rPr>
              <a:t>Embedding</a:t>
            </a:r>
            <a:endParaRPr sz="500">
              <a:highlight>
                <a:srgbClr val="FF9900"/>
              </a:highlight>
            </a:endParaRPr>
          </a:p>
        </p:txBody>
      </p:sp>
      <p:sp>
        <p:nvSpPr>
          <p:cNvPr id="157" name="Google Shape;157;p23"/>
          <p:cNvSpPr/>
          <p:nvPr/>
        </p:nvSpPr>
        <p:spPr>
          <a:xfrm>
            <a:off x="8041690" y="2208393"/>
            <a:ext cx="920100" cy="121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">
                <a:highlight>
                  <a:srgbClr val="FF9900"/>
                </a:highlight>
              </a:rPr>
              <a:t>Embedding</a:t>
            </a:r>
            <a:endParaRPr sz="500">
              <a:highlight>
                <a:srgbClr val="FF9900"/>
              </a:highlight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8041690" y="2347955"/>
            <a:ext cx="920100" cy="121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">
                <a:highlight>
                  <a:srgbClr val="FF9900"/>
                </a:highlight>
              </a:rPr>
              <a:t>Embedding</a:t>
            </a:r>
            <a:endParaRPr sz="500">
              <a:highlight>
                <a:srgbClr val="FF9900"/>
              </a:highlight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8041690" y="2452257"/>
            <a:ext cx="920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"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 sz="5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0" name="Google Shape;160;p23"/>
          <p:cNvSpPr/>
          <p:nvPr/>
        </p:nvSpPr>
        <p:spPr>
          <a:xfrm>
            <a:off x="8041690" y="2687013"/>
            <a:ext cx="920100" cy="121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">
                <a:highlight>
                  <a:srgbClr val="FF9900"/>
                </a:highlight>
              </a:rPr>
              <a:t>Embedding</a:t>
            </a:r>
            <a:endParaRPr sz="500">
              <a:highlight>
                <a:srgbClr val="FF9900"/>
              </a:highlight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8041690" y="2826575"/>
            <a:ext cx="920100" cy="121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">
                <a:highlight>
                  <a:srgbClr val="FF9900"/>
                </a:highlight>
              </a:rPr>
              <a:t>Embedding</a:t>
            </a:r>
            <a:endParaRPr sz="500">
              <a:highlight>
                <a:srgbClr val="FF9900"/>
              </a:highlight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8041690" y="2966137"/>
            <a:ext cx="920100" cy="121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">
                <a:highlight>
                  <a:srgbClr val="FF9900"/>
                </a:highlight>
              </a:rPr>
              <a:t>Embedding</a:t>
            </a:r>
            <a:endParaRPr sz="500">
              <a:highlight>
                <a:srgbClr val="FF9900"/>
              </a:highlight>
            </a:endParaRPr>
          </a:p>
        </p:txBody>
      </p:sp>
      <p:cxnSp>
        <p:nvCxnSpPr>
          <p:cNvPr id="163" name="Google Shape;163;p23"/>
          <p:cNvCxnSpPr>
            <a:stCxn id="155" idx="3"/>
            <a:endCxn id="156" idx="1"/>
          </p:cNvCxnSpPr>
          <p:nvPr/>
        </p:nvCxnSpPr>
        <p:spPr>
          <a:xfrm flipH="1" rot="10800000">
            <a:off x="7515600" y="2129584"/>
            <a:ext cx="526200" cy="448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" name="Google Shape;164;p23"/>
          <p:cNvCxnSpPr>
            <a:stCxn id="155" idx="3"/>
            <a:endCxn id="157" idx="1"/>
          </p:cNvCxnSpPr>
          <p:nvPr/>
        </p:nvCxnSpPr>
        <p:spPr>
          <a:xfrm flipH="1" rot="10800000">
            <a:off x="7515600" y="2269384"/>
            <a:ext cx="526200" cy="309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23"/>
          <p:cNvCxnSpPr>
            <a:stCxn id="155" idx="3"/>
          </p:cNvCxnSpPr>
          <p:nvPr/>
        </p:nvCxnSpPr>
        <p:spPr>
          <a:xfrm flipH="1" rot="10800000">
            <a:off x="7515600" y="2416984"/>
            <a:ext cx="523500" cy="161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" name="Google Shape;166;p23"/>
          <p:cNvCxnSpPr>
            <a:stCxn id="155" idx="3"/>
            <a:endCxn id="160" idx="1"/>
          </p:cNvCxnSpPr>
          <p:nvPr/>
        </p:nvCxnSpPr>
        <p:spPr>
          <a:xfrm>
            <a:off x="7515600" y="2578384"/>
            <a:ext cx="526200" cy="169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23"/>
          <p:cNvCxnSpPr>
            <a:stCxn id="155" idx="3"/>
            <a:endCxn id="161" idx="1"/>
          </p:cNvCxnSpPr>
          <p:nvPr/>
        </p:nvCxnSpPr>
        <p:spPr>
          <a:xfrm>
            <a:off x="7515600" y="2578384"/>
            <a:ext cx="526200" cy="309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23"/>
          <p:cNvCxnSpPr>
            <a:stCxn id="155" idx="3"/>
            <a:endCxn id="162" idx="1"/>
          </p:cNvCxnSpPr>
          <p:nvPr/>
        </p:nvCxnSpPr>
        <p:spPr>
          <a:xfrm>
            <a:off x="7515600" y="2578384"/>
            <a:ext cx="526200" cy="448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9" name="Google Shape;169;p23"/>
          <p:cNvSpPr txBox="1"/>
          <p:nvPr/>
        </p:nvSpPr>
        <p:spPr>
          <a:xfrm>
            <a:off x="8023151" y="1811820"/>
            <a:ext cx="92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latin typeface="Source Sans Pro"/>
                <a:ea typeface="Source Sans Pro"/>
                <a:cs typeface="Source Sans Pro"/>
                <a:sym typeface="Source Sans Pro"/>
              </a:rPr>
              <a:t>База знаний</a:t>
            </a:r>
            <a:endParaRPr sz="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3408275" y="1338913"/>
            <a:ext cx="27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Source Sans Pro"/>
                <a:ea typeface="Source Sans Pro"/>
                <a:cs typeface="Source Sans Pro"/>
                <a:sym typeface="Source Sans Pro"/>
              </a:rPr>
              <a:t>Векторизация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6655800" y="1341613"/>
            <a:ext cx="27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Source Sans Pro"/>
                <a:ea typeface="Source Sans Pro"/>
                <a:cs typeface="Source Sans Pro"/>
                <a:sym typeface="Source Sans Pro"/>
              </a:rPr>
              <a:t>Быстрый поиск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2" name="Google Shape;172;p23"/>
          <p:cNvSpPr/>
          <p:nvPr/>
        </p:nvSpPr>
        <p:spPr>
          <a:xfrm>
            <a:off x="4307150" y="2524675"/>
            <a:ext cx="1245900" cy="276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Модель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Текстовый поисковик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4"/>
          <p:cNvSpPr txBox="1"/>
          <p:nvPr>
            <p:ph idx="1" type="body"/>
          </p:nvPr>
        </p:nvSpPr>
        <p:spPr>
          <a:xfrm>
            <a:off x="311700" y="1152475"/>
            <a:ext cx="8520600" cy="18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ru" sz="1700">
                <a:solidFill>
                  <a:schemeClr val="dk1"/>
                </a:solidFill>
              </a:rPr>
              <a:t>Векторизуем все тексты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ru" sz="1700">
                <a:solidFill>
                  <a:schemeClr val="dk1"/>
                </a:solidFill>
              </a:rPr>
              <a:t>Создаем indexer с фиксированной метрикой расстояния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ru" sz="1700">
                <a:solidFill>
                  <a:schemeClr val="dk1"/>
                </a:solidFill>
              </a:rPr>
              <a:t>Добавляем вектор в индекс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ru" sz="1700">
                <a:solidFill>
                  <a:schemeClr val="dk1"/>
                </a:solidFill>
              </a:rPr>
              <a:t>Входной запрос векторизуем той же моделью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ru" sz="1700">
                <a:solidFill>
                  <a:schemeClr val="dk1"/>
                </a:solidFill>
              </a:rPr>
              <a:t>Находим ближайшие вектора к входному вектору запроса</a:t>
            </a:r>
            <a:endParaRPr sz="1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Метрики расстояния</a:t>
            </a:r>
            <a:endParaRPr/>
          </a:p>
        </p:txBody>
      </p:sp>
      <p:sp>
        <p:nvSpPr>
          <p:cNvPr id="184" name="Google Shape;18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Скалярное произведение </a:t>
            </a:r>
            <a:r>
              <a:rPr lang="ru">
                <a:highlight>
                  <a:schemeClr val="lt2"/>
                </a:highlight>
              </a:rPr>
              <a:t>u * v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Евклидово расстояние </a:t>
            </a:r>
            <a:endParaRPr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Cosine similarity </a:t>
            </a:r>
            <a:r>
              <a:rPr lang="ru">
                <a:highlight>
                  <a:schemeClr val="lt2"/>
                </a:highlight>
              </a:rPr>
              <a:t>u * v / ||u|| * ||v||</a:t>
            </a:r>
            <a:endParaRPr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Custom - необходимо самому модифицировать вектора или писать свой индекс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311700" y="4568875"/>
            <a:ext cx="688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3"/>
              </a:rPr>
              <a:t>https://towardsdatascience.com/importance-of-distance-metrics-in-machine-learning-modelling-e51395ffe60d</a:t>
            </a:r>
            <a:r>
              <a:rPr lang="ru"/>
              <a:t> </a:t>
            </a:r>
            <a:endParaRPr/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4125" y="1580450"/>
            <a:ext cx="800425" cy="4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Кастомная метрика</a:t>
            </a:r>
            <a:endParaRPr/>
          </a:p>
        </p:txBody>
      </p:sp>
      <p:sp>
        <p:nvSpPr>
          <p:cNvPr id="192" name="Google Shape;19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Distance metric learning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Large Margin Nearest Neighbor Metric Learning (LMNN)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Neighborhood Components Analysis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etc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6"/>
          <p:cNvSpPr txBox="1"/>
          <p:nvPr/>
        </p:nvSpPr>
        <p:spPr>
          <a:xfrm>
            <a:off x="311700" y="4306975"/>
            <a:ext cx="57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3"/>
              </a:rPr>
              <a:t>http://contrib.scikit-learn.org/metric-learn/introduction.html</a:t>
            </a:r>
            <a:r>
              <a:rPr lang="ru"/>
              <a:t>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Кастомная метрика</a:t>
            </a:r>
            <a:endParaRPr/>
          </a:p>
        </p:txBody>
      </p:sp>
      <p:sp>
        <p:nvSpPr>
          <p:cNvPr id="199" name="Google Shape;19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Как при фиксированной метрике и построенном индексе использовать другую метрику?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Кастомная метрика</a:t>
            </a:r>
            <a:endParaRPr/>
          </a:p>
        </p:txBody>
      </p:sp>
      <p:sp>
        <p:nvSpPr>
          <p:cNvPr id="205" name="Google Shape;20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при фиксированной метрике и построенном индексе использовать другую метрику?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изменить входной вектор для поиска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Кастомная метрика</a:t>
            </a:r>
            <a:endParaRPr/>
          </a:p>
        </p:txBody>
      </p:sp>
      <p:sp>
        <p:nvSpPr>
          <p:cNvPr id="211" name="Google Shape;21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при фиксированной метрике и построенном индексе использовать другую метрику?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изменить входной вектор для поиска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Пример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Мы использовали скалярное произведение для индекса на 10K tfidf фичах, Получить несколько моделей ранжирования, используя дополнительный вектор весов для входного вектора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v’ = w * v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d(u, v) → d(u, v’)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Сравнение индексов</a:t>
            </a:r>
            <a:endParaRPr/>
          </a:p>
        </p:txBody>
      </p:sp>
      <p:sp>
        <p:nvSpPr>
          <p:cNvPr id="217" name="Google Shape;21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ru" sz="15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https://github.com/erikbern/ann-benchmarks</a:t>
            </a:r>
            <a:r>
              <a:rPr lang="ru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ru" sz="15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https://github.com/facebookresearch/faiss/wiki/Indexing-1M-vectors</a:t>
            </a:r>
            <a:r>
              <a:rPr lang="ru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dk1"/>
                </a:solidFill>
              </a:rPr>
              <a:t>Производительность поисковых индексов зависит от многих аспектов, включая структуру данных, железо, используемую степень сжатия, постобработку.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dk1"/>
                </a:solidFill>
              </a:rPr>
              <a:t>В среднем по бенчмаркам nmslib показал лучшую производительность на CPU, FAISS на GPU.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Влияние индекса на качество выдачи</a:t>
            </a:r>
            <a:endParaRPr/>
          </a:p>
        </p:txBody>
      </p:sp>
      <p:graphicFrame>
        <p:nvGraphicFramePr>
          <p:cNvPr id="223" name="Google Shape;223;p31"/>
          <p:cNvGraphicFramePr/>
          <p:nvPr/>
        </p:nvGraphicFramePr>
        <p:xfrm>
          <a:off x="1814150" y="13277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{97ED3175-A923-4BFB-9750-F8BC6EF0266D}</a:tableStyleId>
              </a:tblPr>
              <a:tblGrid>
                <a:gridCol w="1209675"/>
                <a:gridCol w="2085975"/>
                <a:gridCol w="2124075"/>
              </a:tblGrid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acc@1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acc@4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nmslib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BERT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29,00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31,67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BPE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3,33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4,33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USE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51,00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63,00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 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 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 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FAISS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BERT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41,00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49,67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BPE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32,67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38,00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USE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57,00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68,67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/>
              <a:t>Об авторе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11700" y="1411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000000"/>
                </a:solidFill>
              </a:rPr>
              <a:t>Утеуов Амир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595959"/>
                </a:solidFill>
              </a:rPr>
              <a:t>Lead </a:t>
            </a:r>
            <a:r>
              <a:rPr lang="ru" sz="1800">
                <a:solidFill>
                  <a:srgbClr val="595959"/>
                </a:solidFill>
              </a:rPr>
              <a:t>Data Scientist,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u="sng">
                <a:solidFill>
                  <a:schemeClr val="hlink"/>
                </a:solidFill>
                <a:hlinkClick r:id="rId3"/>
              </a:rPr>
              <a:t>Segmento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595959"/>
                </a:solidFill>
              </a:rPr>
              <a:t>ML, DL, Ads,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595959"/>
                </a:solidFill>
              </a:rPr>
              <a:t>Time series, NLP, CV,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rgbClr val="595959"/>
                </a:solidFill>
              </a:rPr>
              <a:t>Hackathons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8300" y="1592125"/>
            <a:ext cx="1747400" cy="16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7499" y="989700"/>
            <a:ext cx="1571513" cy="65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8053" y="2024501"/>
            <a:ext cx="1552075" cy="109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b="28488" l="34142" r="32913" t="25234"/>
          <a:stretch/>
        </p:blipFill>
        <p:spPr>
          <a:xfrm>
            <a:off x="7760425" y="1592125"/>
            <a:ext cx="939450" cy="7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b="34643" l="0" r="0" t="29418"/>
          <a:stretch/>
        </p:blipFill>
        <p:spPr>
          <a:xfrm>
            <a:off x="7213128" y="3121750"/>
            <a:ext cx="1552075" cy="55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9">
            <a:alphaModFix/>
          </a:blip>
          <a:srcRect b="0" l="0" r="0" t="12982"/>
          <a:stretch/>
        </p:blipFill>
        <p:spPr>
          <a:xfrm>
            <a:off x="5987499" y="3836950"/>
            <a:ext cx="1462374" cy="8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Влияние индекса на качество выдачи</a:t>
            </a:r>
            <a:endParaRPr/>
          </a:p>
        </p:txBody>
      </p:sp>
      <p:graphicFrame>
        <p:nvGraphicFramePr>
          <p:cNvPr id="229" name="Google Shape;229;p32"/>
          <p:cNvGraphicFramePr/>
          <p:nvPr/>
        </p:nvGraphicFramePr>
        <p:xfrm>
          <a:off x="1814150" y="13277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{97ED3175-A923-4BFB-9750-F8BC6EF0266D}</a:tableStyleId>
              </a:tblPr>
              <a:tblGrid>
                <a:gridCol w="1209675"/>
                <a:gridCol w="2085975"/>
                <a:gridCol w="2124075"/>
              </a:tblGrid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acc@1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acc@4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nmslib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BERT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29,00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31,67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BPE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3,33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4,33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USE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51,00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63,00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 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 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 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FAISS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BERT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41,00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49,67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BPE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32,67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38,00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USE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57,00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68,67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0" name="Google Shape;230;p32"/>
          <p:cNvSpPr txBox="1"/>
          <p:nvPr/>
        </p:nvSpPr>
        <p:spPr>
          <a:xfrm>
            <a:off x="536550" y="4181400"/>
            <a:ext cx="644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Для BPE эмбеддинг потеря качества выдачи на nmslib слишком большая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Влияние индекса на качество выдачи</a:t>
            </a:r>
            <a:endParaRPr/>
          </a:p>
        </p:txBody>
      </p:sp>
      <p:graphicFrame>
        <p:nvGraphicFramePr>
          <p:cNvPr id="236" name="Google Shape;236;p33"/>
          <p:cNvGraphicFramePr/>
          <p:nvPr/>
        </p:nvGraphicFramePr>
        <p:xfrm>
          <a:off x="1814150" y="13277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{97ED3175-A923-4BFB-9750-F8BC6EF0266D}</a:tableStyleId>
              </a:tblPr>
              <a:tblGrid>
                <a:gridCol w="1209675"/>
                <a:gridCol w="2085975"/>
                <a:gridCol w="2124075"/>
              </a:tblGrid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acc@1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acc@4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nmslib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BERT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29,00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31,67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BPE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3,33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4,33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USE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51,00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63,00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BPE fixed index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31,07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37,91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FAISS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BERT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41,00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49,67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BPE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32,67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38,00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USE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57,00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68,67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7" name="Google Shape;237;p33"/>
          <p:cNvSpPr txBox="1"/>
          <p:nvPr/>
        </p:nvSpPr>
        <p:spPr>
          <a:xfrm>
            <a:off x="536550" y="4181400"/>
            <a:ext cx="6447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Для BPE эмбеддинг потеря качества выдачи на nmslib слишком большая.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Посмотрим на эмбеддинги и изменим параметры индекса для nmslib - теперь выдача работает.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Текстовый поисковик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4"/>
          <p:cNvSpPr txBox="1"/>
          <p:nvPr>
            <p:ph idx="1" type="body"/>
          </p:nvPr>
        </p:nvSpPr>
        <p:spPr>
          <a:xfrm>
            <a:off x="311700" y="1152475"/>
            <a:ext cx="8520600" cy="14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Векторизуем все тексты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Создаем indexer с фиксированной метрикой расстояния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Добавляем вектор в индекс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Входной запрос векторизуем той же моделью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Находим ближайшие вектора к входному вектору запроса</a:t>
            </a:r>
            <a:endParaRPr sz="1400"/>
          </a:p>
        </p:txBody>
      </p:sp>
      <p:sp>
        <p:nvSpPr>
          <p:cNvPr id="244" name="Google Shape;244;p34"/>
          <p:cNvSpPr txBox="1"/>
          <p:nvPr>
            <p:ph type="title"/>
          </p:nvPr>
        </p:nvSpPr>
        <p:spPr>
          <a:xfrm>
            <a:off x="408600" y="2725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Настраиваем параметры индекса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4"/>
          <p:cNvSpPr txBox="1"/>
          <p:nvPr>
            <p:ph idx="1" type="body"/>
          </p:nvPr>
        </p:nvSpPr>
        <p:spPr>
          <a:xfrm>
            <a:off x="501100" y="3404325"/>
            <a:ext cx="8520600" cy="15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Смотрим на эмбеддинги: sparse, dense, нормированы ли, loss нейросети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Выбираем метрику расстояния (L1, L2, cosine, custom)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Оцениваем скор выдачи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Поиск по фото</a:t>
            </a:r>
            <a:endParaRPr/>
          </a:p>
        </p:txBody>
      </p:sp>
      <p:pic>
        <p:nvPicPr>
          <p:cNvPr id="251" name="Google Shape;2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0850" y="1128600"/>
            <a:ext cx="6082099" cy="18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3" name="Google Shape;253;p35"/>
          <p:cNvSpPr txBox="1"/>
          <p:nvPr/>
        </p:nvSpPr>
        <p:spPr>
          <a:xfrm>
            <a:off x="342275" y="3126800"/>
            <a:ext cx="8372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Векторизуем все изображения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Добавляем вектор в индекс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Входной запрос (текст/изображение) векторизуем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Находим ближайшие вектора к входному вектору запроса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Формируем выдачу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04550"/>
            <a:ext cx="4341450" cy="35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Поиск по фотографиям</a:t>
            </a:r>
            <a:endParaRPr/>
          </a:p>
        </p:txBody>
      </p:sp>
      <p:sp>
        <p:nvSpPr>
          <p:cNvPr id="260" name="Google Shape;260;p36"/>
          <p:cNvSpPr txBox="1"/>
          <p:nvPr>
            <p:ph idx="1" type="body"/>
          </p:nvPr>
        </p:nvSpPr>
        <p:spPr>
          <a:xfrm>
            <a:off x="311700" y="904575"/>
            <a:ext cx="4202700" cy="35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2 млн фото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CLIP и ruCLIP модели для embedding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nmslib + cosine similarity + post2 mode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применение поискового индекса уменьшило время выдачи с</a:t>
            </a:r>
            <a:r>
              <a:rPr lang="ru"/>
              <a:t> </a:t>
            </a:r>
            <a:r>
              <a:rPr b="1" lang="ru"/>
              <a:t>6000 ms</a:t>
            </a:r>
            <a:r>
              <a:rPr lang="ru"/>
              <a:t> до </a:t>
            </a:r>
            <a:r>
              <a:rPr b="1" lang="ru"/>
              <a:t>0.72 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время построения индекса (add index) ~40 мин. на одной VPS</a:t>
            </a:r>
            <a:endParaRPr/>
          </a:p>
        </p:txBody>
      </p:sp>
      <p:sp>
        <p:nvSpPr>
          <p:cNvPr id="261" name="Google Shape;261;p36"/>
          <p:cNvSpPr txBox="1"/>
          <p:nvPr/>
        </p:nvSpPr>
        <p:spPr>
          <a:xfrm>
            <a:off x="311700" y="4505550"/>
            <a:ext cx="566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https://github.com/comptech-winter-school/image-finder</a:t>
            </a:r>
            <a:r>
              <a:rPr lang="ru"/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Выводы</a:t>
            </a:r>
            <a:endParaRPr/>
          </a:p>
        </p:txBody>
      </p:sp>
      <p:sp>
        <p:nvSpPr>
          <p:cNvPr id="267" name="Google Shape;26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Поисковые индексы увеличивают производительность ML сервисов   O(n) → O(log(n)). В примере с изображениями в 8000 раз.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Для лучшей производительности индекса следует подбирать параметры в HNSW, FAISS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Если у вас sparse embedding, то следует использовать индекс, который их сжимает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Следует оценить влияние метрики расстояния dot product, cosine, или попробовать свою через distance metric learning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Если эмбеддингов немного, то можно и не использовать индекс</a:t>
            </a:r>
            <a:endParaRPr/>
          </a:p>
        </p:txBody>
      </p:sp>
      <p:sp>
        <p:nvSpPr>
          <p:cNvPr id="268" name="Google Shape;26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Материалы</a:t>
            </a:r>
            <a:endParaRPr/>
          </a:p>
        </p:txBody>
      </p:sp>
      <p:sp>
        <p:nvSpPr>
          <p:cNvPr id="274" name="Google Shape;274;p38"/>
          <p:cNvSpPr txBox="1"/>
          <p:nvPr>
            <p:ph idx="1" type="body"/>
          </p:nvPr>
        </p:nvSpPr>
        <p:spPr>
          <a:xfrm>
            <a:off x="311700" y="1146500"/>
            <a:ext cx="8520600" cy="20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024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" sz="1500" u="sng">
                <a:solidFill>
                  <a:schemeClr val="hlink"/>
                </a:solidFill>
                <a:hlinkClick r:id="rId3"/>
              </a:rPr>
              <a:t>https://nlp.stanford.edu/IR-book/</a:t>
            </a:r>
            <a:r>
              <a:rPr lang="ru" sz="1500"/>
              <a:t> </a:t>
            </a:r>
            <a:endParaRPr sz="1500"/>
          </a:p>
          <a:p>
            <a:pPr indent="-3024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" sz="1500" u="sng">
                <a:solidFill>
                  <a:schemeClr val="hlink"/>
                </a:solidFill>
                <a:hlinkClick r:id="rId4"/>
              </a:rPr>
              <a:t>https://habr.com/ru/company/dentsuRU/blog/509204/</a:t>
            </a:r>
            <a:r>
              <a:rPr lang="ru" sz="1500"/>
              <a:t> </a:t>
            </a:r>
            <a:endParaRPr sz="2200"/>
          </a:p>
          <a:p>
            <a:pPr indent="-3024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" sz="1500" u="sng">
                <a:solidFill>
                  <a:schemeClr val="hlink"/>
                </a:solidFill>
                <a:hlinkClick r:id="rId5"/>
              </a:rPr>
              <a:t>https://openai.com/blog/clip/</a:t>
            </a:r>
            <a:r>
              <a:rPr lang="ru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0241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" sz="1500" u="sng">
                <a:solidFill>
                  <a:schemeClr val="hlink"/>
                </a:solidFill>
                <a:hlinkClick r:id="rId6"/>
              </a:rPr>
              <a:t>https://github.com/nmslib/nmslib</a:t>
            </a:r>
            <a:r>
              <a:rPr lang="ru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0241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" sz="1500" u="sng">
                <a:solidFill>
                  <a:schemeClr val="hlink"/>
                </a:solidFill>
                <a:hlinkClick r:id="rId7"/>
              </a:rPr>
              <a:t>https://github.com/erikbern/ann-benchmarks</a:t>
            </a:r>
            <a:r>
              <a:rPr lang="ru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0241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" sz="1500" u="sng">
                <a:solidFill>
                  <a:schemeClr val="hlink"/>
                </a:solidFill>
                <a:hlinkClick r:id="rId8"/>
              </a:rPr>
              <a:t>https://github.com/facebookresearch/faiss/wiki/Indexing-1M-vectors</a:t>
            </a:r>
            <a:r>
              <a:rPr lang="ru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0241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" sz="1500" u="sng">
                <a:solidFill>
                  <a:schemeClr val="hlink"/>
                </a:solidFill>
                <a:hlinkClick r:id="rId9"/>
              </a:rPr>
              <a:t>https://github.com/facebookresearch/faiss/wiki/MetricType-and-distances</a:t>
            </a:r>
            <a:r>
              <a:rPr lang="ru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0241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" sz="1500" u="sng">
                <a:solidFill>
                  <a:schemeClr val="hlink"/>
                </a:solidFill>
                <a:hlinkClick r:id="rId10"/>
              </a:rPr>
              <a:t>https://github.com/facebookresearch/faiss/wiki/Faiss-indexes</a:t>
            </a:r>
            <a:r>
              <a:rPr lang="ru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0241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" sz="1500" u="sng">
                <a:solidFill>
                  <a:schemeClr val="hlink"/>
                </a:solidFill>
                <a:hlinkClick r:id="rId11"/>
              </a:rPr>
              <a:t>https://www.microsoft.com/en-us/research/wp-content/uploads/2016/02/XboxInnerProduct.pdf</a:t>
            </a:r>
            <a:endParaRPr sz="1500">
              <a:solidFill>
                <a:schemeClr val="dk1"/>
              </a:solidFill>
            </a:endParaRPr>
          </a:p>
          <a:p>
            <a:pPr indent="-302418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" sz="1500" u="sng">
                <a:solidFill>
                  <a:schemeClr val="hlink"/>
                </a:solidFill>
                <a:hlinkClick r:id="rId12"/>
              </a:rPr>
              <a:t>https://ru.wikipedia.org/wiki/Locality-sensitive_hashing</a:t>
            </a:r>
            <a:r>
              <a:rPr lang="ru" sz="1500">
                <a:solidFill>
                  <a:schemeClr val="dk1"/>
                </a:solidFill>
              </a:rPr>
              <a:t>  </a:t>
            </a:r>
            <a:endParaRPr sz="1500">
              <a:solidFill>
                <a:schemeClr val="dk1"/>
              </a:solidFill>
            </a:endParaRPr>
          </a:p>
          <a:p>
            <a:pPr indent="-302418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142"/>
              <a:buChar char="●"/>
            </a:pPr>
            <a:r>
              <a:rPr lang="ru" sz="1400" u="sng">
                <a:solidFill>
                  <a:schemeClr val="accent5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https://towardsdatascience.com/importance-of-distance-metrics-in-machine-learning-modelling-e51395ffe60d</a:t>
            </a:r>
            <a:r>
              <a:rPr lang="ru" sz="14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75" name="Google Shape;27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76" name="Google Shape;276;p38"/>
          <p:cNvSpPr txBox="1"/>
          <p:nvPr/>
        </p:nvSpPr>
        <p:spPr>
          <a:xfrm>
            <a:off x="311700" y="3882925"/>
            <a:ext cx="669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" sz="1500" u="sng">
                <a:solidFill>
                  <a:schemeClr val="hlink"/>
                </a:solidFill>
                <a:hlinkClick r:id="rId14"/>
              </a:rPr>
              <a:t>https://github.com/ods-pet-projects/ods_help_bot</a:t>
            </a:r>
            <a:r>
              <a:rPr lang="ru" sz="1500"/>
              <a:t>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" sz="1500" u="sng">
                <a:solidFill>
                  <a:schemeClr val="hlink"/>
                </a:solidFill>
                <a:hlinkClick r:id="rId15"/>
              </a:rPr>
              <a:t>https://github.com/comptech-winter-school/image-finder</a:t>
            </a:r>
            <a:r>
              <a:rPr lang="ru" sz="1500"/>
              <a:t> </a:t>
            </a:r>
            <a:endParaRPr sz="1500"/>
          </a:p>
        </p:txBody>
      </p:sp>
      <p:sp>
        <p:nvSpPr>
          <p:cNvPr id="277" name="Google Shape;277;p38"/>
          <p:cNvSpPr txBox="1"/>
          <p:nvPr>
            <p:ph type="title"/>
          </p:nvPr>
        </p:nvSpPr>
        <p:spPr>
          <a:xfrm>
            <a:off x="311700" y="3187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Проекты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/>
          <p:nvPr>
            <p:ph idx="1" type="body"/>
          </p:nvPr>
        </p:nvSpPr>
        <p:spPr>
          <a:xfrm>
            <a:off x="2085300" y="3349050"/>
            <a:ext cx="65625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/>
              <a:t>tg: @submaps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https://github.com/submaps</a:t>
            </a:r>
            <a:r>
              <a:rPr lang="ru" sz="1600"/>
              <a:t> 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https://www.linkedin.com/in/amir-u/</a:t>
            </a:r>
            <a:r>
              <a:rPr lang="ru" sz="1600"/>
              <a:t> </a:t>
            </a:r>
            <a:endParaRPr/>
          </a:p>
        </p:txBody>
      </p:sp>
      <p:sp>
        <p:nvSpPr>
          <p:cNvPr id="283" name="Google Shape;283;p39"/>
          <p:cNvSpPr txBox="1"/>
          <p:nvPr/>
        </p:nvSpPr>
        <p:spPr>
          <a:xfrm>
            <a:off x="311700" y="450250"/>
            <a:ext cx="8520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/>
              <a:t>Вопросы</a:t>
            </a:r>
            <a:r>
              <a:rPr lang="ru" sz="2500"/>
              <a:t>?</a:t>
            </a:r>
            <a:endParaRPr sz="2500"/>
          </a:p>
        </p:txBody>
      </p:sp>
      <p:pic>
        <p:nvPicPr>
          <p:cNvPr id="284" name="Google Shape;28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50" y="3349050"/>
            <a:ext cx="1296099" cy="12961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86" name="Google Shape;28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9900" y="1019650"/>
            <a:ext cx="4531001" cy="15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Disclaimer</a:t>
            </a:r>
            <a:endParaRPr/>
          </a:p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311700" y="1202125"/>
            <a:ext cx="8520600" cy="38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что будет в докладе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основные идеи поисковых индексов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как устроены поисковые индексы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практические советы при применении поисковых индексов </a:t>
            </a:r>
            <a:r>
              <a:rPr lang="ru"/>
              <a:t>в задачах машинного обучения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Про что НЕ будет в докладе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глубокие теоретические исследования всех подходов (но ссылки приложу)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петабайтные примеры для поиска (если у вас есть буду рад услышать)</a:t>
            </a:r>
            <a:endParaRPr/>
          </a:p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Поисковые индексы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Идеи поисковых индексов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Применение индексов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Нюансы применения индексов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Выводы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Материалы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Вопросы</a:t>
            </a:r>
            <a:endParaRPr/>
          </a:p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/>
          <p:nvPr/>
        </p:nvSpPr>
        <p:spPr>
          <a:xfrm>
            <a:off x="1605225" y="1673050"/>
            <a:ext cx="5735100" cy="264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93" name="Google Shape;93;p17"/>
          <p:cNvGrpSpPr/>
          <p:nvPr/>
        </p:nvGrpSpPr>
        <p:grpSpPr>
          <a:xfrm>
            <a:off x="2087478" y="1782936"/>
            <a:ext cx="5252798" cy="2482037"/>
            <a:chOff x="1592250" y="1518425"/>
            <a:chExt cx="6109326" cy="3423500"/>
          </a:xfrm>
        </p:grpSpPr>
        <p:pic>
          <p:nvPicPr>
            <p:cNvPr id="94" name="Google Shape;94;p17"/>
            <p:cNvPicPr preferRelativeResize="0"/>
            <p:nvPr/>
          </p:nvPicPr>
          <p:blipFill rotWithShape="1">
            <a:blip r:embed="rId3">
              <a:alphaModFix/>
            </a:blip>
            <a:srcRect b="0" l="-10125" r="-10125" t="-18427"/>
            <a:stretch/>
          </p:blipFill>
          <p:spPr>
            <a:xfrm>
              <a:off x="4579497" y="1881020"/>
              <a:ext cx="3122078" cy="3060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7"/>
            <p:cNvPicPr preferRelativeResize="0"/>
            <p:nvPr/>
          </p:nvPicPr>
          <p:blipFill rotWithShape="1">
            <a:blip r:embed="rId4">
              <a:alphaModFix/>
            </a:blip>
            <a:srcRect b="0" l="5499" r="0" t="16436"/>
            <a:stretch/>
          </p:blipFill>
          <p:spPr>
            <a:xfrm>
              <a:off x="1734983" y="2367720"/>
              <a:ext cx="2453332" cy="24737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17"/>
            <p:cNvSpPr txBox="1"/>
            <p:nvPr/>
          </p:nvSpPr>
          <p:spPr>
            <a:xfrm>
              <a:off x="1592250" y="1518425"/>
              <a:ext cx="2596200" cy="84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latin typeface="Source Sans Pro"/>
                  <a:ea typeface="Source Sans Pro"/>
                  <a:cs typeface="Source Sans Pro"/>
                  <a:sym typeface="Source Sans Pro"/>
                </a:rPr>
                <a:t>Small world </a:t>
              </a:r>
              <a:r>
                <a:rPr lang="ru">
                  <a:latin typeface="Source Sans Pro"/>
                  <a:ea typeface="Source Sans Pro"/>
                  <a:cs typeface="Source Sans Pro"/>
                  <a:sym typeface="Source Sans Pro"/>
                </a:rPr>
                <a:t>of ordinary people</a:t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7" name="Google Shape;97;p17"/>
            <p:cNvSpPr txBox="1"/>
            <p:nvPr/>
          </p:nvSpPr>
          <p:spPr>
            <a:xfrm>
              <a:off x="4850050" y="1518425"/>
              <a:ext cx="2383500" cy="55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My</a:t>
              </a:r>
              <a:r>
                <a:rPr lang="ru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small world</a:t>
              </a:r>
              <a:endPara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98" name="Google Shape;98;p17"/>
          <p:cNvSpPr txBox="1"/>
          <p:nvPr/>
        </p:nvSpPr>
        <p:spPr>
          <a:xfrm>
            <a:off x="293950" y="4322725"/>
            <a:ext cx="73734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88">
                <a:solidFill>
                  <a:srgbClr val="24292E"/>
                </a:solidFill>
                <a:highlight>
                  <a:schemeClr val="lt1"/>
                </a:highlight>
              </a:rPr>
              <a:t>Efficient and robust approximate nearest neighbor search using Hierarchical Navigable Small World graphs </a:t>
            </a:r>
            <a:endParaRPr sz="888">
              <a:solidFill>
                <a:srgbClr val="24292E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88">
                <a:solidFill>
                  <a:srgbClr val="24292E"/>
                </a:solidFill>
                <a:highlight>
                  <a:schemeClr val="lt1"/>
                </a:highlight>
              </a:rPr>
              <a:t>Yu. A. Malkov, D. A. Yashunin, 2016</a:t>
            </a:r>
            <a:endParaRPr sz="888">
              <a:solidFill>
                <a:srgbClr val="24292E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u="sng">
                <a:solidFill>
                  <a:schemeClr val="accent5"/>
                </a:solidFill>
                <a:highlight>
                  <a:schemeClr val="lt1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https://arxiv.org/pdf/1603.09320.pdf</a:t>
            </a:r>
            <a:endParaRPr sz="1200"/>
          </a:p>
        </p:txBody>
      </p:sp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Поисковый индекс</a:t>
            </a:r>
            <a:endParaRPr/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Эффективная структура данных для хранения и поиска ближайших объектов.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Где можно применить поисковые индексы?</a:t>
            </a:r>
            <a:endParaRPr/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Текстовый поиск: найти ближайшие документы к запросу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Поиск по изображениям: найти ближайшие картинки к запросу/изображению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Где можно применить поисковые индексы?</a:t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Текстовый поиск: найти ближайшие документы к запросу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Поиск по изображениям: найти ближайшие картинки к запросу/изображению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Поиск дубликатов: найти похожие/точно такие же документы на расстоянии 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Матчинг документов: определить степень похожести двух документов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Где можно применить поисковые индексы?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Текстовый поиск: найти ближайшие документы к запросу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Поиск по изображениям: найти ближайшие картинки к запросу/изображению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Поиск дубликатов: найти похожие/точно такие же документы на расстоянии 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Матчинг документов: определить степень похожести двух документов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Lookalike: найти похожих пользователей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Ранжирование: найти пользователей с максимальной вероятностью действия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Геосервисы: выдать множество ближайших объектов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Поисковый индекс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11700" y="1152475"/>
            <a:ext cx="8520600" cy="17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"/>
              <a:t>Множество входных векторов фиксированной размерности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"/>
              <a:t>Метрика расстояния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"/>
              <a:t>Ограничения на память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"/>
              <a:t>Ограничения на скорость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"/>
              <a:t>Критерий выдачи - top k элементов, threshold расстояния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"/>
              <a:t>Постобработка, сжатие векторов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ru"/>
              <a:t>Добавление новых векторов</a:t>
            </a:r>
            <a:endParaRPr/>
          </a:p>
        </p:txBody>
      </p:sp>
      <p:sp>
        <p:nvSpPr>
          <p:cNvPr id="125" name="Google Shape;12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