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16200425" cx="28800425"/>
  <p:notesSz cx="6858000" cy="9144000"/>
  <p:embeddedFontLst>
    <p:embeddedFont>
      <p:font typeface="Manrope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B314BBB-2DA4-4BFD-B7AD-9662ED1DF616}">
  <a:tblStyle styleId="{CB314BBB-2DA4-4BFD-B7AD-9662ED1DF6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anrope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anrope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81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531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361cb36f89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1361cb36f89_0_58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361cb36f89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361cb36f89_0_75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61cb36f89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1361cb36f89_0_84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361cb36f89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1361cb36f89_0_104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361cb36f89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361cb36f89_0_13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61cb36f89_0_1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361cb36f89_0_129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61cb36f89_0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1361cb36f89_0_140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361cb36f89_0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361cb36f89_0_150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361cb36f89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361cb36f89_0_121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61cb36f89_0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g1361cb36f89_0_175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361cb36f89_0_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1361cb36f89_0_187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361cb36f89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1361cb36f89_0_204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361cb36f89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1361cb36f89_0_167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361cb36f89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1361cb36f89_0_196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61cb36f89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1361cb36f89_0_159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361cb36f89_0_2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1361cb36f89_0_212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361cb36f89_0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361cb36f89_0_220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361cb36f89_0_2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361cb36f89_0_228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361cb36f89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361cb36f89_0_237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361cb36f89_0_1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1361cb36f89_0_113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4bc7f1a13_1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134bc7f1a13_1_8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361cb36f89_0_2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361cb36f89_0_252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61cb36f89_0_2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361cb36f89_0_260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361cb36f89_0_246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361cb36f89_0_2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1361cb36f89_0_2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361cb36f89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1361cb36f89_0_22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361cb36f89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1361cb36f89_0_31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61cb36f89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1361cb36f89_0_40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4bc7f1a13_1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134bc7f1a13_1_19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361cb36f89_0_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1361cb36f89_0_49:notes"/>
          <p:cNvSpPr/>
          <p:nvPr>
            <p:ph idx="2" type="sldImg"/>
          </p:nvPr>
        </p:nvSpPr>
        <p:spPr>
          <a:xfrm>
            <a:off x="687388" y="1143000"/>
            <a:ext cx="54831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_фото">
  <p:cSld name="Титульный слайд 1_фото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18254820" y="0"/>
            <a:ext cx="10457339" cy="16200438"/>
            <a:chOff x="17845715" y="1171659"/>
            <a:chExt cx="8944737" cy="13857124"/>
          </a:xfrm>
        </p:grpSpPr>
        <p:sp>
          <p:nvSpPr>
            <p:cNvPr id="12" name="Google Shape;12;p2"/>
            <p:cNvSpPr/>
            <p:nvPr/>
          </p:nvSpPr>
          <p:spPr>
            <a:xfrm>
              <a:off x="18022223" y="3019436"/>
              <a:ext cx="8644358" cy="35634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1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3;p2"/>
            <p:cNvPicPr preferRelativeResize="0"/>
            <p:nvPr/>
          </p:nvPicPr>
          <p:blipFill rotWithShape="1">
            <a:blip r:embed="rId2">
              <a:alphaModFix/>
            </a:blip>
            <a:srcRect b="5486" l="-632" r="24212" t="0"/>
            <a:stretch/>
          </p:blipFill>
          <p:spPr>
            <a:xfrm>
              <a:off x="17845715" y="1171659"/>
              <a:ext cx="8944737" cy="13857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4;p2"/>
          <p:cNvSpPr txBox="1"/>
          <p:nvPr/>
        </p:nvSpPr>
        <p:spPr>
          <a:xfrm>
            <a:off x="3965591" y="1859605"/>
            <a:ext cx="5861363" cy="1337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St. Petersburg </a:t>
            </a:r>
            <a:b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Data Science</a:t>
            </a:r>
            <a:endParaRPr b="0" i="0" sz="404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15" y="1248048"/>
            <a:ext cx="2319987" cy="247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/>
          <p:nvPr>
            <p:ph type="title"/>
          </p:nvPr>
        </p:nvSpPr>
        <p:spPr>
          <a:xfrm>
            <a:off x="1366838" y="5957972"/>
            <a:ext cx="14469953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b="0" i="0" sz="9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763274" y="10156968"/>
            <a:ext cx="10774017" cy="85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588581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b="0" i="0" sz="56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8574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b="0" i="0" sz="47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8602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8601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2" type="body"/>
          </p:nvPr>
        </p:nvSpPr>
        <p:spPr>
          <a:xfrm>
            <a:off x="4763273" y="11016417"/>
            <a:ext cx="10774017" cy="859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588581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b="0" i="0" sz="56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8574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b="0" i="0" sz="47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8602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8601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2"/>
          <p:cNvSpPr/>
          <p:nvPr>
            <p:ph idx="3" type="pic"/>
          </p:nvPr>
        </p:nvSpPr>
        <p:spPr>
          <a:xfrm>
            <a:off x="1490346" y="9778794"/>
            <a:ext cx="2475245" cy="2475245"/>
          </a:xfrm>
          <a:prstGeom prst="ellipse">
            <a:avLst/>
          </a:prstGeom>
          <a:solidFill>
            <a:srgbClr val="EE9A1B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Разделитель">
  <p:cSld name="2_Разделитель">
    <p:bg>
      <p:bgPr>
        <a:solidFill>
          <a:srgbClr val="181A1B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365760" y="-221340"/>
            <a:ext cx="29291282" cy="16680541"/>
            <a:chOff x="-16549" y="0"/>
            <a:chExt cx="9666122" cy="5504578"/>
          </a:xfrm>
        </p:grpSpPr>
        <p:pic>
          <p:nvPicPr>
            <p:cNvPr id="22" name="Google Shape;22;p3"/>
            <p:cNvPicPr preferRelativeResize="0"/>
            <p:nvPr/>
          </p:nvPicPr>
          <p:blipFill rotWithShape="1">
            <a:blip r:embed="rId2">
              <a:alphaModFix amt="9000"/>
            </a:blip>
            <a:srcRect b="3696" l="0" r="0" t="0"/>
            <a:stretch/>
          </p:blipFill>
          <p:spPr>
            <a:xfrm>
              <a:off x="-16549" y="0"/>
              <a:ext cx="7080266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3"/>
            <p:cNvPicPr preferRelativeResize="0"/>
            <p:nvPr/>
          </p:nvPicPr>
          <p:blipFill rotWithShape="1">
            <a:blip r:embed="rId3">
              <a:alphaModFix amt="9000"/>
            </a:blip>
            <a:srcRect b="3696" l="4948" r="58497" t="0"/>
            <a:stretch/>
          </p:blipFill>
          <p:spPr>
            <a:xfrm>
              <a:off x="7061363" y="0"/>
              <a:ext cx="2588210" cy="5504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24;p3"/>
          <p:cNvPicPr preferRelativeResize="0"/>
          <p:nvPr/>
        </p:nvPicPr>
        <p:blipFill rotWithShape="1">
          <a:blip r:embed="rId4">
            <a:alphaModFix/>
          </a:blip>
          <a:srcRect b="284" l="7031" r="38362" t="47623"/>
          <a:stretch/>
        </p:blipFill>
        <p:spPr>
          <a:xfrm>
            <a:off x="19167426" y="1"/>
            <a:ext cx="11733759" cy="1312401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>
            <p:ph idx="1" type="body"/>
          </p:nvPr>
        </p:nvSpPr>
        <p:spPr>
          <a:xfrm>
            <a:off x="20983718" y="6696636"/>
            <a:ext cx="6593958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Font typeface="Arial"/>
              <a:buNone/>
              <a:defRPr b="0" i="0" sz="26000" u="none" cap="none" strike="noStrike">
                <a:solidFill>
                  <a:srgbClr val="EC77A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88581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b="0" i="0" sz="56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8574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b="0" i="0" sz="47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8602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8601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1438275" y="6696636"/>
            <a:ext cx="17729151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Основной слайд">
  <p:cSld name="3_Основной слайд">
    <p:bg>
      <p:bgPr>
        <a:solidFill>
          <a:srgbClr val="181A1B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1366838" y="862524"/>
            <a:ext cx="2606675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  <a:defRPr b="0" i="0" sz="9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1366838" y="3779739"/>
            <a:ext cx="26066749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508000" lvl="0" marL="457200" marR="0" rtl="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Char char="•"/>
              <a:defRPr b="0" i="0" sz="4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61">
          <p15:clr>
            <a:srgbClr val="FBAE40"/>
          </p15:clr>
        </p15:guide>
        <p15:guide id="2" pos="172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Заключительный слайд">
  <p:cSld name="4_Заключительный слайд">
    <p:bg>
      <p:bgPr>
        <a:solidFill>
          <a:srgbClr val="181A1B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-9755082" y="-551653"/>
            <a:ext cx="33302708" cy="37341945"/>
          </a:xfrm>
          <a:prstGeom prst="ellipse">
            <a:avLst/>
          </a:prstGeom>
          <a:gradFill>
            <a:gsLst>
              <a:gs pos="0">
                <a:srgbClr val="7030A0">
                  <a:alpha val="56862"/>
                </a:srgbClr>
              </a:gs>
              <a:gs pos="70000">
                <a:srgbClr val="0F1213">
                  <a:alpha val="0"/>
                </a:srgbClr>
              </a:gs>
              <a:gs pos="100000">
                <a:srgbClr val="0F121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314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-16550352" y="-3459915"/>
            <a:ext cx="33100703" cy="35028517"/>
          </a:xfrm>
          <a:prstGeom prst="ellipse">
            <a:avLst/>
          </a:prstGeom>
          <a:gradFill>
            <a:gsLst>
              <a:gs pos="0">
                <a:srgbClr val="DC6C61">
                  <a:alpha val="37254"/>
                </a:srgbClr>
              </a:gs>
              <a:gs pos="70000">
                <a:srgbClr val="0F1213">
                  <a:alpha val="0"/>
                </a:srgbClr>
              </a:gs>
              <a:gs pos="100000">
                <a:srgbClr val="0F121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314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oogle Shape;33;p5"/>
          <p:cNvGrpSpPr/>
          <p:nvPr/>
        </p:nvGrpSpPr>
        <p:grpSpPr>
          <a:xfrm>
            <a:off x="-365760" y="-221340"/>
            <a:ext cx="29291282" cy="16680541"/>
            <a:chOff x="-16549" y="0"/>
            <a:chExt cx="9666122" cy="5504578"/>
          </a:xfrm>
        </p:grpSpPr>
        <p:pic>
          <p:nvPicPr>
            <p:cNvPr id="34" name="Google Shape;34;p5"/>
            <p:cNvPicPr preferRelativeResize="0"/>
            <p:nvPr/>
          </p:nvPicPr>
          <p:blipFill rotWithShape="1">
            <a:blip r:embed="rId2">
              <a:alphaModFix amt="9000"/>
            </a:blip>
            <a:srcRect b="3696" l="0" r="0" t="0"/>
            <a:stretch/>
          </p:blipFill>
          <p:spPr>
            <a:xfrm>
              <a:off x="-16549" y="0"/>
              <a:ext cx="7080266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5"/>
            <p:cNvPicPr preferRelativeResize="0"/>
            <p:nvPr/>
          </p:nvPicPr>
          <p:blipFill rotWithShape="1">
            <a:blip r:embed="rId3">
              <a:alphaModFix amt="9000"/>
            </a:blip>
            <a:srcRect b="3696" l="4948" r="58497" t="0"/>
            <a:stretch/>
          </p:blipFill>
          <p:spPr>
            <a:xfrm>
              <a:off x="7061363" y="0"/>
              <a:ext cx="2588210" cy="5504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 b="284" l="7031" r="38362" t="47623"/>
          <a:stretch/>
        </p:blipFill>
        <p:spPr>
          <a:xfrm>
            <a:off x="19167426" y="1"/>
            <a:ext cx="11733759" cy="1312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3315" y="1248048"/>
            <a:ext cx="2319987" cy="247524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 txBox="1"/>
          <p:nvPr/>
        </p:nvSpPr>
        <p:spPr>
          <a:xfrm>
            <a:off x="3965591" y="1859605"/>
            <a:ext cx="5861363" cy="1337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St. Petersburg </a:t>
            </a:r>
            <a:b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Data Science</a:t>
            </a:r>
            <a:endParaRPr b="0" i="0" sz="404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1438275" y="6696636"/>
            <a:ext cx="17729151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1390490" y="10641269"/>
            <a:ext cx="17729151" cy="3699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588581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b="0" i="0" sz="56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8574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b="0" i="0" sz="47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8602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8601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861">
          <p15:clr>
            <a:srgbClr val="FBAE40"/>
          </p15:clr>
        </p15:guide>
        <p15:guide id="2" pos="1728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итульный слайд 2_без фото">
  <p:cSld name="1_Титульный слайд 2_без фото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18254820" y="0"/>
            <a:ext cx="10457339" cy="16200438"/>
            <a:chOff x="17845715" y="1171659"/>
            <a:chExt cx="8944737" cy="13857124"/>
          </a:xfrm>
        </p:grpSpPr>
        <p:sp>
          <p:nvSpPr>
            <p:cNvPr id="43" name="Google Shape;43;p6"/>
            <p:cNvSpPr/>
            <p:nvPr/>
          </p:nvSpPr>
          <p:spPr>
            <a:xfrm>
              <a:off x="18022223" y="3019436"/>
              <a:ext cx="8644358" cy="356349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4199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44;p6"/>
            <p:cNvPicPr preferRelativeResize="0"/>
            <p:nvPr/>
          </p:nvPicPr>
          <p:blipFill rotWithShape="1">
            <a:blip r:embed="rId2">
              <a:alphaModFix/>
            </a:blip>
            <a:srcRect b="5486" l="-632" r="24212" t="0"/>
            <a:stretch/>
          </p:blipFill>
          <p:spPr>
            <a:xfrm>
              <a:off x="17845715" y="1171659"/>
              <a:ext cx="8944737" cy="13857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Google Shape;45;p6"/>
          <p:cNvSpPr txBox="1"/>
          <p:nvPr/>
        </p:nvSpPr>
        <p:spPr>
          <a:xfrm>
            <a:off x="3965591" y="1859605"/>
            <a:ext cx="5861363" cy="13370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St. Petersburg </a:t>
            </a:r>
            <a:b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4043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 Data Science</a:t>
            </a:r>
            <a:endParaRPr b="0" i="0" sz="4043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3315" y="1248048"/>
            <a:ext cx="2319987" cy="247524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type="title"/>
          </p:nvPr>
        </p:nvSpPr>
        <p:spPr>
          <a:xfrm>
            <a:off x="1366838" y="5957972"/>
            <a:ext cx="14469953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b="0" i="0" sz="9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1366838" y="10156968"/>
            <a:ext cx="10774017" cy="85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588581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b="0" i="0" sz="56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8574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b="0" i="0" sz="47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8602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8601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2" type="body"/>
          </p:nvPr>
        </p:nvSpPr>
        <p:spPr>
          <a:xfrm>
            <a:off x="1366838" y="11016417"/>
            <a:ext cx="10774017" cy="859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2362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588581" lvl="1" marL="914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5669"/>
              <a:buFont typeface="Arial"/>
              <a:buChar char="•"/>
              <a:defRPr b="0" i="0" sz="566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28574" lvl="2" marL="1371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724"/>
              <a:buFont typeface="Arial"/>
              <a:buChar char="•"/>
              <a:defRPr b="0" i="0" sz="47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98602" lvl="3" marL="1828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98601" lvl="4" marL="22860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98601" lvl="5" marL="27432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98601" lvl="6" marL="32004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98601" lvl="7" marL="36576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98602" lvl="8" marL="4114800" marR="0" rtl="0" algn="l">
              <a:lnSpc>
                <a:spcPct val="90000"/>
              </a:lnSpc>
              <a:spcBef>
                <a:spcPts val="1181"/>
              </a:spcBef>
              <a:spcAft>
                <a:spcPts val="0"/>
              </a:spcAft>
              <a:buClr>
                <a:schemeClr val="dk1"/>
              </a:buClr>
              <a:buSzPts val="4252"/>
              <a:buFont typeface="Arial"/>
              <a:buChar char="•"/>
              <a:defRPr b="0" i="0" sz="425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81A1B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9071">
          <p15:clr>
            <a:srgbClr val="F26B43"/>
          </p15:clr>
        </p15:guide>
        <p15:guide id="2" pos="861">
          <p15:clr>
            <a:srgbClr val="F26B43"/>
          </p15:clr>
        </p15:guide>
        <p15:guide id="3" pos="172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Relationship Id="rId6" Type="http://schemas.openxmlformats.org/officeDocument/2006/relationships/image" Target="../media/image15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7.png"/><Relationship Id="rId8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zen.yandex.ru/media/id/610966c64918ac544891a6fd/kak-vyigrat-hakaton-6127bc539e9c865e4375119e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/>
          <p:nvPr>
            <p:ph type="title"/>
          </p:nvPr>
        </p:nvSpPr>
        <p:spPr>
          <a:xfrm>
            <a:off x="1366850" y="4763150"/>
            <a:ext cx="16241700" cy="43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/>
              <a:t>Как заработать 825 000 </a:t>
            </a:r>
            <a:r>
              <a:rPr lang="en-US" sz="5000"/>
              <a:t>₽</a:t>
            </a:r>
            <a:r>
              <a:rPr lang="en-US" sz="5000"/>
              <a:t>, не ходя на работу, и почему хакатоны убыточны?</a:t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/>
              <a:t>Методики подготовки, разработка в режиме хакатона, быстрое создание MVP, некоторые секреты побед.</a:t>
            </a:r>
            <a:endParaRPr sz="5000"/>
          </a:p>
        </p:txBody>
      </p:sp>
      <p:sp>
        <p:nvSpPr>
          <p:cNvPr id="55" name="Google Shape;55;p7"/>
          <p:cNvSpPr txBox="1"/>
          <p:nvPr>
            <p:ph idx="1" type="body"/>
          </p:nvPr>
        </p:nvSpPr>
        <p:spPr>
          <a:xfrm>
            <a:off x="4763274" y="10156968"/>
            <a:ext cx="10774017" cy="859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/>
              <a:t>Павел</a:t>
            </a:r>
            <a:endParaRPr/>
          </a:p>
        </p:txBody>
      </p:sp>
      <p:sp>
        <p:nvSpPr>
          <p:cNvPr id="56" name="Google Shape;56;p7"/>
          <p:cNvSpPr txBox="1"/>
          <p:nvPr>
            <p:ph idx="2" type="body"/>
          </p:nvPr>
        </p:nvSpPr>
        <p:spPr>
          <a:xfrm>
            <a:off x="4763273" y="11016417"/>
            <a:ext cx="10774017" cy="859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/>
              <a:t>Алексеев</a:t>
            </a:r>
            <a:endParaRPr/>
          </a:p>
        </p:txBody>
      </p:sp>
      <p:pic>
        <p:nvPicPr>
          <p:cNvPr id="57" name="Google Shape;57;p7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346" y="9778794"/>
            <a:ext cx="2475300" cy="2475300"/>
          </a:xfrm>
          <a:prstGeom prst="ellipse">
            <a:avLst/>
          </a:prstGeom>
          <a:solidFill>
            <a:srgbClr val="EE9A1B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Уровень счастья первичен</a:t>
            </a:r>
            <a:endParaRPr/>
          </a:p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697" y="3779750"/>
            <a:ext cx="4623900" cy="616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6850" y="9310250"/>
            <a:ext cx="7027600" cy="52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37849" y="4288333"/>
            <a:ext cx="7338012" cy="978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50100" y="4462282"/>
            <a:ext cx="5655752" cy="424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19250" y="9310248"/>
            <a:ext cx="6014400" cy="45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893923" y="5583060"/>
            <a:ext cx="5395925" cy="719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7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148" name="Google Shape;148;p17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7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17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7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#4</a:t>
            </a:r>
            <a:endParaRPr/>
          </a:p>
        </p:txBody>
      </p:sp>
      <p:sp>
        <p:nvSpPr>
          <p:cNvPr id="152" name="Google Shape;152;p17"/>
          <p:cNvSpPr txBox="1"/>
          <p:nvPr>
            <p:ph type="title"/>
          </p:nvPr>
        </p:nvSpPr>
        <p:spPr>
          <a:xfrm>
            <a:off x="1438275" y="6696636"/>
            <a:ext cx="17729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Процесс</a:t>
            </a:r>
            <a:endParaRPr sz="24000"/>
          </a:p>
        </p:txBody>
      </p:sp>
      <p:sp>
        <p:nvSpPr>
          <p:cNvPr id="153" name="Google Shape;153;p17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Фан - </a:t>
            </a:r>
            <a:r>
              <a:rPr lang="en-US" sz="5000" u="sng">
                <a:solidFill>
                  <a:srgbClr val="F2F2F2"/>
                </a:solidFill>
              </a:rPr>
              <a:t>Процесс</a:t>
            </a:r>
            <a:r>
              <a:rPr lang="en-US" sz="5000">
                <a:solidFill>
                  <a:srgbClr val="F2F2F2"/>
                </a:solidFill>
              </a:rPr>
              <a:t> - Экономика - Участие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Что там вообще происходит?</a:t>
            </a:r>
            <a:endParaRPr/>
          </a:p>
        </p:txBody>
      </p:sp>
      <p:sp>
        <p:nvSpPr>
          <p:cNvPr id="159" name="Google Shape;159;p18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160" name="Google Shape;160;p18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24711791" y="393059"/>
            <a:ext cx="1802504" cy="180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484" y="4080121"/>
            <a:ext cx="6326768" cy="485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84955" y="4079613"/>
            <a:ext cx="7278653" cy="485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5750" y="9326615"/>
            <a:ext cx="6326769" cy="4216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4955" y="9326642"/>
            <a:ext cx="7278653" cy="4854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8">
            <a:alphaModFix/>
          </a:blip>
          <a:srcRect b="4085" l="4085" r="0" t="0"/>
          <a:stretch/>
        </p:blipFill>
        <p:spPr>
          <a:xfrm>
            <a:off x="17995311" y="4079613"/>
            <a:ext cx="7278642" cy="485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996045" y="9426289"/>
            <a:ext cx="7278653" cy="4854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19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172" name="Google Shape;172;p19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9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4" name="Google Shape;174;p19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#5</a:t>
            </a:r>
            <a:endParaRPr/>
          </a:p>
        </p:txBody>
      </p:sp>
      <p:sp>
        <p:nvSpPr>
          <p:cNvPr id="176" name="Google Shape;176;p19"/>
          <p:cNvSpPr txBox="1"/>
          <p:nvPr>
            <p:ph type="title"/>
          </p:nvPr>
        </p:nvSpPr>
        <p:spPr>
          <a:xfrm>
            <a:off x="1438275" y="6696636"/>
            <a:ext cx="17729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Экономика</a:t>
            </a:r>
            <a:endParaRPr sz="24000"/>
          </a:p>
        </p:txBody>
      </p:sp>
      <p:sp>
        <p:nvSpPr>
          <p:cNvPr id="177" name="Google Shape;177;p19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Фан - Процесс - </a:t>
            </a:r>
            <a:r>
              <a:rPr lang="en-US" sz="5000" u="sng">
                <a:solidFill>
                  <a:srgbClr val="F2F2F2"/>
                </a:solidFill>
              </a:rPr>
              <a:t>Экономика</a:t>
            </a:r>
            <a:r>
              <a:rPr lang="en-US" sz="5000">
                <a:solidFill>
                  <a:srgbClr val="F2F2F2"/>
                </a:solidFill>
              </a:rPr>
              <a:t> - Участие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Призовые места и ₽</a:t>
            </a:r>
            <a:endParaRPr/>
          </a:p>
        </p:txBody>
      </p:sp>
      <p:sp>
        <p:nvSpPr>
          <p:cNvPr id="183" name="Google Shape;183;p20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1 место X 3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3 место X 3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200 * 3 + 75 * 3 = 825 000 ₽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8292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НЕТ, Я НЕ ЖИВУ НА ПРИЗОВЫЕ!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0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24711791" y="393059"/>
            <a:ext cx="1802504" cy="1802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42000" y="3002638"/>
            <a:ext cx="13593526" cy="101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Почему хакатоны убыточны?</a:t>
            </a:r>
            <a:endParaRPr/>
          </a:p>
        </p:txBody>
      </p:sp>
      <p:sp>
        <p:nvSpPr>
          <p:cNvPr id="191" name="Google Shape;191;p21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Налоги. 13%.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Делим </a:t>
            </a:r>
            <a:r>
              <a:rPr lang="en-US" sz="7200">
                <a:latin typeface="Arial"/>
                <a:ea typeface="Arial"/>
                <a:cs typeface="Arial"/>
                <a:sym typeface="Arial"/>
              </a:rPr>
              <a:t>₽ 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на команду.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Дорога, отели, время.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Оптимизации?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Удовольствие. Бесценно.</a:t>
            </a:r>
            <a:endParaRPr sz="6000"/>
          </a:p>
        </p:txBody>
      </p:sp>
      <p:pic>
        <p:nvPicPr>
          <p:cNvPr id="192" name="Google Shape;1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6050" y="3265700"/>
            <a:ext cx="14496451" cy="966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В чём профит? </a:t>
            </a:r>
            <a:r>
              <a:rPr lang="en-US" sz="7200">
                <a:solidFill>
                  <a:schemeClr val="lt1"/>
                </a:solidFill>
              </a:rPr>
              <a:t>Как заработать?</a:t>
            </a:r>
            <a:endParaRPr/>
          </a:p>
        </p:txBody>
      </p:sp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09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Удовольствие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Научиться новому: технологии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Научиться новому: продукт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Научиться новому: менеджмент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Приглашения на работу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Новые клиенты (6 - 3 - 1)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Стартапы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Новые тиммейты и сотрудники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4483" y="3193970"/>
            <a:ext cx="9812501" cy="981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23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205" name="Google Shape;205;p23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23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" name="Google Shape;207;p23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#6</a:t>
            </a:r>
            <a:endParaRPr/>
          </a:p>
        </p:txBody>
      </p:sp>
      <p:sp>
        <p:nvSpPr>
          <p:cNvPr id="209" name="Google Shape;209;p23"/>
          <p:cNvSpPr txBox="1"/>
          <p:nvPr>
            <p:ph type="title"/>
          </p:nvPr>
        </p:nvSpPr>
        <p:spPr>
          <a:xfrm>
            <a:off x="1438275" y="6696636"/>
            <a:ext cx="17729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Участие</a:t>
            </a:r>
            <a:endParaRPr sz="24000"/>
          </a:p>
        </p:txBody>
      </p:sp>
      <p:sp>
        <p:nvSpPr>
          <p:cNvPr id="210" name="Google Shape;210;p23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Фан - Процесс - Экономика - </a:t>
            </a:r>
            <a:r>
              <a:rPr lang="en-US" sz="5000" u="sng">
                <a:solidFill>
                  <a:srgbClr val="F2F2F2"/>
                </a:solidFill>
              </a:rPr>
              <a:t>Участие</a:t>
            </a:r>
            <a:r>
              <a:rPr lang="en-US" sz="5000">
                <a:solidFill>
                  <a:srgbClr val="F2F2F2"/>
                </a:solidFill>
              </a:rPr>
              <a:t>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Первый хакатон?</a:t>
            </a:r>
            <a:endParaRPr/>
          </a:p>
        </p:txBody>
      </p:sp>
      <p:sp>
        <p:nvSpPr>
          <p:cNvPr id="216" name="Google Shape;216;p24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1. Что вы умеете? DS, backend, Frontend, дизайн?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2. Сообщества с анонсами: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https://ods.ai/competitions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https://russianhackers.org/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https://vk.com/hacklist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3. Присоединиться к команде или придти со своей.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4. Profit!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9000" y="9749000"/>
            <a:ext cx="6451426" cy="645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Не первый хакатон?</a:t>
            </a:r>
            <a:endParaRPr sz="7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1. Классно провести время. Тащить. Лучшие тиммейты.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2. Оптимизация всего. Подготовка. Что можно сделать заранее?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3. Фан, тимбилдинг. Путешествие, поход в музей. О работе не говорим.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4. Работа над ошибками. Места не важны. Бесконечные улучшения.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5. Profit!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5000" u="sng">
                <a:latin typeface="Arial"/>
                <a:ea typeface="Arial"/>
                <a:cs typeface="Arial"/>
                <a:sym typeface="Arial"/>
                <a:hlinkClick r:id="rId3"/>
              </a:rPr>
              <a:t>Статья - как выиграть хакатон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86025" y="8181184"/>
            <a:ext cx="6014400" cy="8019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/>
          <p:nvPr>
            <p:ph type="title"/>
          </p:nvPr>
        </p:nvSpPr>
        <p:spPr>
          <a:xfrm>
            <a:off x="1366838" y="862524"/>
            <a:ext cx="2606675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Почему я?</a:t>
            </a:r>
            <a:endParaRPr/>
          </a:p>
        </p:txBody>
      </p:sp>
      <p:sp>
        <p:nvSpPr>
          <p:cNvPr id="63" name="Google Shape;63;p8"/>
          <p:cNvSpPr txBox="1"/>
          <p:nvPr>
            <p:ph idx="1" type="body"/>
          </p:nvPr>
        </p:nvSpPr>
        <p:spPr>
          <a:xfrm>
            <a:off x="1366838" y="3779739"/>
            <a:ext cx="26066749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-наставник в Яндекс.Практикум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-владелец студии разработки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-участник, победитель, эксперт на хакатонах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-член сборной Russian Hack Team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Интересы: ML, DL, сервисы для бизнеса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1025" y="3440562"/>
            <a:ext cx="9303601" cy="93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6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230" name="Google Shape;230;p26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6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2" name="Google Shape;232;p26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6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#7</a:t>
            </a:r>
            <a:endParaRPr/>
          </a:p>
        </p:txBody>
      </p:sp>
      <p:sp>
        <p:nvSpPr>
          <p:cNvPr id="234" name="Google Shape;234;p26"/>
          <p:cNvSpPr txBox="1"/>
          <p:nvPr>
            <p:ph type="title"/>
          </p:nvPr>
        </p:nvSpPr>
        <p:spPr>
          <a:xfrm>
            <a:off x="1438275" y="6696636"/>
            <a:ext cx="17729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Методики</a:t>
            </a:r>
            <a:endParaRPr sz="24000"/>
          </a:p>
        </p:txBody>
      </p:sp>
      <p:sp>
        <p:nvSpPr>
          <p:cNvPr id="235" name="Google Shape;235;p26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Фан - Процесс - Экономика - Участие - </a:t>
            </a:r>
            <a:r>
              <a:rPr lang="en-US" sz="5000" u="sng">
                <a:solidFill>
                  <a:srgbClr val="F2F2F2"/>
                </a:solidFill>
              </a:rPr>
              <a:t>Методики</a:t>
            </a:r>
            <a:r>
              <a:rPr lang="en-US" sz="5000">
                <a:solidFill>
                  <a:srgbClr val="F2F2F2"/>
                </a:solidFill>
              </a:rPr>
              <a:t>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Что можно сделать заранее?</a:t>
            </a:r>
            <a:endParaRPr/>
          </a:p>
        </p:txBody>
      </p:sp>
      <p:sp>
        <p:nvSpPr>
          <p:cNvPr id="241" name="Google Shape;241;p27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Команда: собрать, сонастроиться, подготовиться.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Задача: порисёрчить, сформулировать гипотезы.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Технологии: выбрать, согласовать, протестировать.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Данные: собрать, поисследовать.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Рабочая среда: согласовать, настроить, протестировать.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Оптимизируем всё! Если можно взять готовое, берём готовое.</a:t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Команда</a:t>
            </a:r>
            <a:endParaRPr/>
          </a:p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Классно провести время. Тащить.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Кого мы выбираем? Лучших из тех, кто нам нравится?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Смотрим на задачу и функции (DS, Backend)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Как найти тех, кто тащит? Предсказание одним вопросом: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Оффлайн.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Подготовка = неделя +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Лучшие часто бывают заняты.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Команда</a:t>
            </a:r>
            <a:endParaRPr/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Классно провести время. Тащить.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Кого мы выбираем? Лучших из тех, кто нам нравится?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Смотрим на задачу и функции (DS, Backend)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Как найти тех, кто тащит? Предсказание одним вопросом: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   КАКИЕ ХАКИ РАЗНОСИЛ?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Оффлайн.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Font typeface="Arial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Подготовка = неделя +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-5461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Лучшие часто бывают заняты.</a:t>
            </a:r>
            <a:endParaRPr sz="5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29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24711791" y="393059"/>
            <a:ext cx="1802504" cy="180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Задача и рисёрч</a:t>
            </a:r>
            <a:endParaRPr/>
          </a:p>
        </p:txBody>
      </p:sp>
      <p:sp>
        <p:nvSpPr>
          <p:cNvPr id="260" name="Google Shape;260;p30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Задача</a:t>
            </a:r>
            <a:r>
              <a:rPr lang="en-US" sz="5000"/>
              <a:t>: на основе обращений жителей создать карту потребностей в объектах городской среды. Чебоксары.</a:t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Общий документ.</a:t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Первоначальная задача? Модальность? Технологии? (NLP, сервис карт)</a:t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Похожие решения?</a:t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Рисёрчим все вместе.</a:t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Ищем тех, кто работает в данной сфере.</a:t>
            </a:r>
            <a:r>
              <a:rPr lang="en-US" sz="5000"/>
              <a:t>Читаем законы.</a:t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Формулируем с точки зрения бизнеса.</a:t>
            </a:r>
            <a:endParaRPr sz="5000"/>
          </a:p>
          <a:p>
            <a:pPr indent="-546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Интерпретируемость!</a:t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После рисёрча: индекс качества городской среды. Собрать открытые данные, проверить ИКГС, использовать обращения как дополнительный источник данных. Выдать рекомендации для повышения ИКГС + учесть архитектурные нормы.</a:t>
            </a:r>
            <a:endParaRPr sz="5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1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Задача и технологии</a:t>
            </a:r>
            <a:endParaRPr/>
          </a:p>
        </p:txBody>
      </p:sp>
      <p:sp>
        <p:nvSpPr>
          <p:cNvPr id="266" name="Google Shape;266;p31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0" u="sng"/>
              <a:t>Задача:</a:t>
            </a:r>
            <a:r>
              <a:rPr lang="en-US" sz="5000"/>
              <a:t> на основе обращений жителей создать карту потребностей в объектах городской среды.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5000" u="sng"/>
              <a:t>После рисёрча:</a:t>
            </a:r>
            <a:r>
              <a:rPr lang="en-US" sz="5000"/>
              <a:t> собрать открытые данные, проверить ИКГС, использовать обращения как дополнительный источник данных. Рекомендации для повышения ИКГС. Отобразить на карте.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Парсинг: BS4 + ЖКХ источники данных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NLP: Natasha для адресов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Классификация текстов spacy, bert =&gt; spacy 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Mapbox, 2Gis, Kepler.gl, Yandex.карты =&gt; Kepler.gl + 2Gis запасной вариант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Flask, Streamlit =&gt; streamlit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ИКГС + дерево решений\алгоритм =&gt; ИКГС + алгоритм</a:t>
            </a:r>
            <a:endParaRPr sz="5000"/>
          </a:p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267" name="Google Shape;267;p31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24711791" y="393059"/>
            <a:ext cx="1802504" cy="180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Рабочая среда. Критерии.</a:t>
            </a:r>
            <a:endParaRPr/>
          </a:p>
        </p:txBody>
      </p:sp>
      <p:sp>
        <p:nvSpPr>
          <p:cNvPr id="273" name="Google Shape;273;p32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Видение задачи согласовано</a:t>
            </a:r>
            <a:endParaRPr sz="5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Общий сервер, у всех работает доступ (ya.cloud, vk cloud)</a:t>
            </a:r>
            <a:endParaRPr sz="5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Все технологии согласованы</a:t>
            </a:r>
            <a:endParaRPr sz="5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Все нужные библиотеки установлены</a:t>
            </a:r>
            <a:endParaRPr sz="5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Каждая технология работает (web сервер, предсказание на тестовых данных)</a:t>
            </a:r>
            <a:endParaRPr sz="5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* каждому интересно работать со своей частью!</a:t>
            </a:r>
            <a:endParaRPr sz="5000"/>
          </a:p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Рабочий цикл</a:t>
            </a:r>
            <a:endParaRPr/>
          </a:p>
        </p:txBody>
      </p:sp>
      <p:sp>
        <p:nvSpPr>
          <p:cNvPr id="279" name="Google Shape;279;p33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Контрольные точки + будильник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Запасные варианты (лежащий github)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Общение с кейсодержателем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Сон! Наша работа = интеграл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Принцип MVP, 1 фича лучше 10 идей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Презентация, доносящая ценность</a:t>
            </a:r>
            <a:endParaRPr sz="50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СРЕДНИЙ уровень мотивации</a:t>
            </a:r>
            <a:endParaRPr sz="5000"/>
          </a:p>
          <a:p>
            <a:pPr indent="-546100" lvl="0" marL="457200" rtl="0" algn="l">
              <a:spcBef>
                <a:spcPts val="0"/>
              </a:spcBef>
              <a:spcAft>
                <a:spcPts val="0"/>
              </a:spcAft>
              <a:buSzPts val="5000"/>
              <a:buAutoNum type="arabicPeriod"/>
            </a:pPr>
            <a:r>
              <a:rPr lang="en-US" sz="5000"/>
              <a:t>В своё удовольствие!</a:t>
            </a:r>
            <a:endParaRPr sz="5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/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4575" y="4416337"/>
            <a:ext cx="11261926" cy="736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4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286" name="Google Shape;286;p34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34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8" name="Google Shape;288;p34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#8</a:t>
            </a:r>
            <a:endParaRPr/>
          </a:p>
        </p:txBody>
      </p:sp>
      <p:sp>
        <p:nvSpPr>
          <p:cNvPr id="290" name="Google Shape;290;p34"/>
          <p:cNvSpPr txBox="1"/>
          <p:nvPr>
            <p:ph type="title"/>
          </p:nvPr>
        </p:nvSpPr>
        <p:spPr>
          <a:xfrm>
            <a:off x="1438275" y="6696625"/>
            <a:ext cx="192594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А что после?</a:t>
            </a:r>
            <a:endParaRPr sz="24000"/>
          </a:p>
        </p:txBody>
      </p:sp>
      <p:sp>
        <p:nvSpPr>
          <p:cNvPr id="291" name="Google Shape;291;p34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Фан - Процесс - Экономика - Участие - Методики - </a:t>
            </a:r>
            <a:r>
              <a:rPr lang="en-US" sz="5000" u="sng">
                <a:solidFill>
                  <a:srgbClr val="F2F2F2"/>
                </a:solidFill>
              </a:rPr>
              <a:t>А что после?</a:t>
            </a:r>
            <a:endParaRPr sz="5000" u="sng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Что остаётся?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Новые знания и навыки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Команда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MVP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Потенциальные клиенты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Классные истории и фоточки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Призовые. Но это не точно.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План</a:t>
            </a:r>
            <a:endParaRPr sz="7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0" name="Google Shape;70;p9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Хакатоны?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7 городов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Фан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Процесс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Экономика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Участие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Методики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А что после?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Благодарности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27848" y="2699613"/>
            <a:ext cx="16205757" cy="1080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Интересное</a:t>
            </a:r>
            <a:endParaRPr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1366850" y="3074851"/>
            <a:ext cx="26066700" cy="115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Ф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ан + развитие + путешествия + дружба после 25.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Хак = свиданка. Ярче и проще, чем семейная жизнь.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Психология, роли и командообразован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ие.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На хаки часто ходят за эмоциями.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Полный рабочий цикл в миниатюре (подготовка, research, тимбилдинг, custdev, разработка, MVP, презентация)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-60960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SzPts val="6000"/>
              <a:buFont typeface="Arial"/>
              <a:buAutoNum type="arabicPeriod"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Что делать, если что-то пошло не так?</a:t>
            </a:r>
            <a:endParaRPr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4000">
              <a:latin typeface="Arial"/>
              <a:ea typeface="Arial"/>
              <a:cs typeface="Arial"/>
              <a:sym typeface="Arial"/>
            </a:endParaRPr>
          </a:p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p37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309" name="Google Shape;309;p37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37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1" name="Google Shape;311;p37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7"/>
          <p:cNvSpPr txBox="1"/>
          <p:nvPr>
            <p:ph idx="1" type="body"/>
          </p:nvPr>
        </p:nvSpPr>
        <p:spPr>
          <a:xfrm>
            <a:off x="23337299" y="6696625"/>
            <a:ext cx="5102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#9</a:t>
            </a:r>
            <a:endParaRPr/>
          </a:p>
        </p:txBody>
      </p:sp>
      <p:sp>
        <p:nvSpPr>
          <p:cNvPr id="313" name="Google Shape;313;p37"/>
          <p:cNvSpPr txBox="1"/>
          <p:nvPr>
            <p:ph type="title"/>
          </p:nvPr>
        </p:nvSpPr>
        <p:spPr>
          <a:xfrm>
            <a:off x="294550" y="6696625"/>
            <a:ext cx="230427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 Благодарности</a:t>
            </a:r>
            <a:endParaRPr sz="24000"/>
          </a:p>
        </p:txBody>
      </p:sp>
      <p:sp>
        <p:nvSpPr>
          <p:cNvPr id="314" name="Google Shape;314;p37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Фан - Процесс - Экономика - Участие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sng">
                <a:solidFill>
                  <a:srgbClr val="F2F2F2"/>
                </a:solidFill>
              </a:rPr>
              <a:t>Благодарности</a:t>
            </a:r>
            <a:endParaRPr u="sng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Благодарности. В чём таки Profit?</a:t>
            </a:r>
            <a:endParaRPr/>
          </a:p>
        </p:txBody>
      </p:sp>
      <p:sp>
        <p:nvSpPr>
          <p:cNvPr id="321" name="Google Shape;321;p38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644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7000">
                <a:latin typeface="Arial"/>
                <a:ea typeface="Arial"/>
                <a:cs typeface="Arial"/>
                <a:sym typeface="Arial"/>
              </a:rPr>
              <a:t>Амир, Егор, Таня, Надя, Саша, Никита, Дима, Даша, Вова</a:t>
            </a:r>
            <a:endParaRPr sz="7000"/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663" y="5805125"/>
            <a:ext cx="11701117" cy="877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9"/>
          <p:cNvSpPr txBox="1"/>
          <p:nvPr>
            <p:ph type="title"/>
          </p:nvPr>
        </p:nvSpPr>
        <p:spPr>
          <a:xfrm>
            <a:off x="1438275" y="6696636"/>
            <a:ext cx="17729151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/>
              <a:t>Спасибо!</a:t>
            </a:r>
            <a:endParaRPr/>
          </a:p>
        </p:txBody>
      </p:sp>
      <p:sp>
        <p:nvSpPr>
          <p:cNvPr id="328" name="Google Shape;328;p39"/>
          <p:cNvSpPr txBox="1"/>
          <p:nvPr>
            <p:ph idx="1" type="body"/>
          </p:nvPr>
        </p:nvSpPr>
        <p:spPr>
          <a:xfrm>
            <a:off x="1390490" y="10641269"/>
            <a:ext cx="17729151" cy="3699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7000">
                <a:latin typeface="Arial"/>
                <a:ea typeface="Arial"/>
                <a:cs typeface="Arial"/>
                <a:sym typeface="Arial"/>
              </a:rPr>
              <a:t>tg, insta, vk: Alekseev_pv</a:t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7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7000">
                <a:latin typeface="Arial"/>
                <a:ea typeface="Arial"/>
                <a:cs typeface="Arial"/>
                <a:sym typeface="Arial"/>
              </a:rPr>
              <a:t>Павел Алексеев</a:t>
            </a:r>
            <a:endParaRPr sz="7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1925" y="5604900"/>
            <a:ext cx="5314800" cy="53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9975" y="5604900"/>
            <a:ext cx="5314800" cy="53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0"/>
          <p:cNvGrpSpPr/>
          <p:nvPr/>
        </p:nvGrpSpPr>
        <p:grpSpPr>
          <a:xfrm>
            <a:off x="-365760" y="-221340"/>
            <a:ext cx="29291282" cy="16680541"/>
            <a:chOff x="-16549" y="0"/>
            <a:chExt cx="9666122" cy="5504578"/>
          </a:xfrm>
        </p:grpSpPr>
        <p:pic>
          <p:nvPicPr>
            <p:cNvPr id="77" name="Google Shape;77;p10"/>
            <p:cNvPicPr preferRelativeResize="0"/>
            <p:nvPr/>
          </p:nvPicPr>
          <p:blipFill rotWithShape="1">
            <a:blip r:embed="rId3">
              <a:alphaModFix amt="9000"/>
            </a:blip>
            <a:srcRect b="3696" l="0" r="0" t="0"/>
            <a:stretch/>
          </p:blipFill>
          <p:spPr>
            <a:xfrm>
              <a:off x="-16549" y="0"/>
              <a:ext cx="7080266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0"/>
            <p:cNvPicPr preferRelativeResize="0"/>
            <p:nvPr/>
          </p:nvPicPr>
          <p:blipFill rotWithShape="1">
            <a:blip r:embed="rId4">
              <a:alphaModFix amt="9000"/>
            </a:blip>
            <a:srcRect b="3696" l="4948" r="58497" t="0"/>
            <a:stretch/>
          </p:blipFill>
          <p:spPr>
            <a:xfrm>
              <a:off x="7061363" y="0"/>
              <a:ext cx="2588210" cy="55045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0"/>
          <p:cNvPicPr preferRelativeResize="0"/>
          <p:nvPr/>
        </p:nvPicPr>
        <p:blipFill rotWithShape="1">
          <a:blip r:embed="rId5">
            <a:alphaModFix/>
          </a:blip>
          <a:srcRect b="284" l="7031" r="38362" t="47623"/>
          <a:stretch/>
        </p:blipFill>
        <p:spPr>
          <a:xfrm>
            <a:off x="19167426" y="1"/>
            <a:ext cx="11733759" cy="1312401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0"/>
          <p:cNvSpPr txBox="1"/>
          <p:nvPr>
            <p:ph idx="1" type="body"/>
          </p:nvPr>
        </p:nvSpPr>
        <p:spPr>
          <a:xfrm>
            <a:off x="20983718" y="6696636"/>
            <a:ext cx="6593958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#1</a:t>
            </a:r>
            <a:endParaRPr/>
          </a:p>
        </p:txBody>
      </p:sp>
      <p:sp>
        <p:nvSpPr>
          <p:cNvPr id="81" name="Google Shape;81;p10"/>
          <p:cNvSpPr txBox="1"/>
          <p:nvPr>
            <p:ph type="title"/>
          </p:nvPr>
        </p:nvSpPr>
        <p:spPr>
          <a:xfrm>
            <a:off x="1438275" y="6696636"/>
            <a:ext cx="17729151" cy="3131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Хакатоны?</a:t>
            </a:r>
            <a:endParaRPr sz="24000"/>
          </a:p>
        </p:txBody>
      </p:sp>
      <p:sp>
        <p:nvSpPr>
          <p:cNvPr id="82" name="Google Shape;82;p10"/>
          <p:cNvSpPr txBox="1"/>
          <p:nvPr>
            <p:ph idx="1" type="body"/>
          </p:nvPr>
        </p:nvSpPr>
        <p:spPr>
          <a:xfrm>
            <a:off x="1246513" y="5468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5000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u="sng">
                <a:solidFill>
                  <a:srgbClr val="F2F2F2"/>
                </a:solidFill>
              </a:rPr>
              <a:t>Хакатоны</a:t>
            </a:r>
            <a:r>
              <a:rPr lang="en-US" sz="5000">
                <a:solidFill>
                  <a:srgbClr val="F2F2F2"/>
                </a:solidFill>
              </a:rPr>
              <a:t> - 7 городов - Фан - Процесс - Экономика - Участие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0"/>
              <a:buFont typeface="Arial"/>
              <a:buNone/>
            </a:pPr>
            <a:r>
              <a:rPr lang="en-US"/>
              <a:t>Что за движ?</a:t>
            </a:r>
            <a:endParaRPr/>
          </a:p>
        </p:txBody>
      </p:sp>
      <p:sp>
        <p:nvSpPr>
          <p:cNvPr id="89" name="Google Shape;89;p11"/>
          <p:cNvSpPr txBox="1"/>
          <p:nvPr>
            <p:ph idx="1" type="body"/>
          </p:nvPr>
        </p:nvSpPr>
        <p:spPr>
          <a:xfrm>
            <a:off x="1366838" y="3779739"/>
            <a:ext cx="26066700" cy="10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0598" lvl="0" marL="53999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90" name="Google Shape;9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187" y="3919763"/>
            <a:ext cx="15774075" cy="1052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2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96" name="Google Shape;96;p12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2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" name="Google Shape;98;p12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#2</a:t>
            </a:r>
            <a:endParaRPr/>
          </a:p>
        </p:txBody>
      </p:sp>
      <p:sp>
        <p:nvSpPr>
          <p:cNvPr id="100" name="Google Shape;100;p12"/>
          <p:cNvSpPr txBox="1"/>
          <p:nvPr>
            <p:ph type="title"/>
          </p:nvPr>
        </p:nvSpPr>
        <p:spPr>
          <a:xfrm>
            <a:off x="1438275" y="6696636"/>
            <a:ext cx="17729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7 городов</a:t>
            </a:r>
            <a:endParaRPr sz="24000"/>
          </a:p>
        </p:txBody>
      </p:sp>
      <p:sp>
        <p:nvSpPr>
          <p:cNvPr id="101" name="Google Shape;101;p12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</a:t>
            </a:r>
            <a:r>
              <a:rPr lang="en-US" sz="5000" u="sng">
                <a:solidFill>
                  <a:srgbClr val="F2F2F2"/>
                </a:solidFill>
              </a:rPr>
              <a:t>7 городов</a:t>
            </a:r>
            <a:r>
              <a:rPr lang="en-US" sz="5000">
                <a:solidFill>
                  <a:srgbClr val="F2F2F2"/>
                </a:solidFill>
              </a:rPr>
              <a:t> - Фан - Процесс - Экономика - Участие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7 городов за 3 месяца?</a:t>
            </a:r>
            <a:endParaRPr/>
          </a:p>
        </p:txBody>
      </p:sp>
      <p:sp>
        <p:nvSpPr>
          <p:cNvPr id="107" name="Google Shape;107;p13"/>
          <p:cNvSpPr txBox="1"/>
          <p:nvPr>
            <p:ph idx="1" type="body"/>
          </p:nvPr>
        </p:nvSpPr>
        <p:spPr>
          <a:xfrm>
            <a:off x="1110000" y="862520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92499" y="3683625"/>
            <a:ext cx="6624876" cy="883317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9" name="Google Shape;109;p13"/>
          <p:cNvGraphicFramePr/>
          <p:nvPr/>
        </p:nvGraphicFramePr>
        <p:xfrm>
          <a:off x="695625" y="2842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{CB314BBB-2DA4-4BFD-B7AD-9662ED1DF616}</a:tableStyleId>
              </a:tblPr>
              <a:tblGrid>
                <a:gridCol w="6580150"/>
                <a:gridCol w="4762850"/>
                <a:gridCol w="6479750"/>
                <a:gridCol w="2348825"/>
              </a:tblGrid>
              <a:tr h="1326925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Калининград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20-22 августа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NLP\ML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1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26925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Ставрополь 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3-5 сентября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ML\CV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1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000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Великий Новгород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10-12 сентября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NLP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3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000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Пермь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15-17 октября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RecSys\NLP\CV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1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26925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Чебоксары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29-31 октября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RecSys\NLP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3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000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Санкт-Петербург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12-14 ноября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ML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3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10" name="Google Shape;110;p13"/>
          <p:cNvGraphicFramePr/>
          <p:nvPr/>
        </p:nvGraphicFramePr>
        <p:xfrm>
          <a:off x="695613" y="13458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{CB314BBB-2DA4-4BFD-B7AD-9662ED1DF616}</a:tableStyleId>
              </a:tblPr>
              <a:tblGrid>
                <a:gridCol w="6580150"/>
                <a:gridCol w="4762850"/>
                <a:gridCol w="6479750"/>
                <a:gridCol w="2348850"/>
              </a:tblGrid>
              <a:tr h="1804975"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Самара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l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24-28 ноября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0">
                          <a:solidFill>
                            <a:schemeClr val="lt1"/>
                          </a:solidFill>
                        </a:rPr>
                        <a:t>CV</a:t>
                      </a:r>
                      <a:endParaRPr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5000">
                          <a:solidFill>
                            <a:schemeClr val="lt1"/>
                          </a:solidFill>
                        </a:rPr>
                        <a:t>???</a:t>
                      </a:r>
                      <a:endParaRPr b="1" sz="5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11" name="Google Shape;111;p13"/>
          <p:cNvSpPr txBox="1"/>
          <p:nvPr/>
        </p:nvSpPr>
        <p:spPr>
          <a:xfrm>
            <a:off x="22386048" y="14308975"/>
            <a:ext cx="57315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rtl="0" algn="l">
              <a:lnSpc>
                <a:spcPct val="1182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</a:rPr>
              <a:t>https://hacks-ai.ru/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/>
          <p:nvPr>
            <p:ph type="title"/>
          </p:nvPr>
        </p:nvSpPr>
        <p:spPr>
          <a:xfrm>
            <a:off x="1366838" y="862524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7200"/>
              <a:buFont typeface="Arial"/>
              <a:buNone/>
            </a:pPr>
            <a:r>
              <a:rPr lang="en-US" sz="7200">
                <a:solidFill>
                  <a:schemeClr val="lt1"/>
                </a:solidFill>
              </a:rPr>
              <a:t>7 городов за 3 месяца?</a:t>
            </a:r>
            <a:endParaRPr/>
          </a:p>
        </p:txBody>
      </p:sp>
      <p:sp>
        <p:nvSpPr>
          <p:cNvPr id="117" name="Google Shape;117;p14"/>
          <p:cNvSpPr txBox="1"/>
          <p:nvPr>
            <p:ph idx="1" type="body"/>
          </p:nvPr>
        </p:nvSpPr>
        <p:spPr>
          <a:xfrm>
            <a:off x="1110000" y="862520"/>
            <a:ext cx="260667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6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</a:pPr>
            <a:r>
              <a:t/>
            </a:r>
            <a:endParaRPr/>
          </a:p>
        </p:txBody>
      </p:sp>
      <p:pic>
        <p:nvPicPr>
          <p:cNvPr id="118" name="Google Shape;1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5775" y="2829413"/>
            <a:ext cx="7906200" cy="10541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9" name="Google Shape;119;p14"/>
          <p:cNvGraphicFramePr/>
          <p:nvPr/>
        </p:nvGraphicFramePr>
        <p:xfrm>
          <a:off x="1109988" y="71977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{CB314BBB-2DA4-4BFD-B7AD-9662ED1DF616}</a:tableStyleId>
              </a:tblPr>
              <a:tblGrid>
                <a:gridCol w="3303850"/>
                <a:gridCol w="5263150"/>
                <a:gridCol w="2362225"/>
                <a:gridCol w="4895925"/>
              </a:tblGrid>
              <a:tr h="1805000"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solidFill>
                            <a:schemeClr val="lt1"/>
                          </a:solidFill>
                        </a:rPr>
                        <a:t>Самара</a:t>
                      </a:r>
                      <a:endParaRPr sz="6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solidFill>
                            <a:schemeClr val="lt1"/>
                          </a:solidFill>
                        </a:rPr>
                        <a:t>24-28 ноября</a:t>
                      </a:r>
                      <a:endParaRPr sz="6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0">
                          <a:solidFill>
                            <a:schemeClr val="lt1"/>
                          </a:solidFill>
                        </a:rPr>
                        <a:t>CV</a:t>
                      </a:r>
                      <a:endParaRPr sz="6000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5080" rtl="0" algn="ctr">
                        <a:lnSpc>
                          <a:spcPct val="88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6000">
                          <a:solidFill>
                            <a:schemeClr val="lt1"/>
                          </a:solidFill>
                        </a:rPr>
                        <a:t>-</a:t>
                      </a:r>
                      <a:endParaRPr b="1" sz="60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5"/>
          <p:cNvGrpSpPr/>
          <p:nvPr/>
        </p:nvGrpSpPr>
        <p:grpSpPr>
          <a:xfrm>
            <a:off x="-365760" y="-221340"/>
            <a:ext cx="29291252" cy="16680524"/>
            <a:chOff x="-16549" y="0"/>
            <a:chExt cx="9666123" cy="5504578"/>
          </a:xfrm>
        </p:grpSpPr>
        <p:pic>
          <p:nvPicPr>
            <p:cNvPr id="125" name="Google Shape;125;p15"/>
            <p:cNvPicPr preferRelativeResize="0"/>
            <p:nvPr/>
          </p:nvPicPr>
          <p:blipFill rotWithShape="1">
            <a:blip r:embed="rId3">
              <a:alphaModFix amt="9000"/>
            </a:blip>
            <a:srcRect b="3698" l="0" r="0" t="0"/>
            <a:stretch/>
          </p:blipFill>
          <p:spPr>
            <a:xfrm>
              <a:off x="-16549" y="0"/>
              <a:ext cx="7080265" cy="55045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5"/>
            <p:cNvPicPr preferRelativeResize="0"/>
            <p:nvPr/>
          </p:nvPicPr>
          <p:blipFill rotWithShape="1">
            <a:blip r:embed="rId4">
              <a:alphaModFix amt="9000"/>
            </a:blip>
            <a:srcRect b="3698" l="4949" r="58495" t="0"/>
            <a:stretch/>
          </p:blipFill>
          <p:spPr>
            <a:xfrm>
              <a:off x="7061363" y="0"/>
              <a:ext cx="2588211" cy="55045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15"/>
          <p:cNvPicPr preferRelativeResize="0"/>
          <p:nvPr/>
        </p:nvPicPr>
        <p:blipFill rotWithShape="1">
          <a:blip r:embed="rId5">
            <a:alphaModFix/>
          </a:blip>
          <a:srcRect b="286" l="7033" r="38360" t="47622"/>
          <a:stretch/>
        </p:blipFill>
        <p:spPr>
          <a:xfrm>
            <a:off x="19167426" y="1"/>
            <a:ext cx="11733759" cy="13124021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 txBox="1"/>
          <p:nvPr>
            <p:ph idx="1" type="body"/>
          </p:nvPr>
        </p:nvSpPr>
        <p:spPr>
          <a:xfrm>
            <a:off x="20983718" y="6696636"/>
            <a:ext cx="65940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7A7"/>
              </a:buClr>
              <a:buSzPts val="26000"/>
              <a:buNone/>
            </a:pPr>
            <a:r>
              <a:rPr lang="en-US"/>
              <a:t>#3</a:t>
            </a:r>
            <a:endParaRPr/>
          </a:p>
        </p:txBody>
      </p:sp>
      <p:sp>
        <p:nvSpPr>
          <p:cNvPr id="129" name="Google Shape;129;p15"/>
          <p:cNvSpPr txBox="1"/>
          <p:nvPr>
            <p:ph type="title"/>
          </p:nvPr>
        </p:nvSpPr>
        <p:spPr>
          <a:xfrm>
            <a:off x="1438275" y="6696636"/>
            <a:ext cx="177291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rial"/>
              <a:buNone/>
            </a:pPr>
            <a:r>
              <a:rPr lang="en-US" sz="24000"/>
              <a:t>Фан</a:t>
            </a:r>
            <a:endParaRPr sz="24000"/>
          </a:p>
        </p:txBody>
      </p:sp>
      <p:sp>
        <p:nvSpPr>
          <p:cNvPr id="130" name="Google Shape;130;p15"/>
          <p:cNvSpPr txBox="1"/>
          <p:nvPr/>
        </p:nvSpPr>
        <p:spPr>
          <a:xfrm>
            <a:off x="261663" y="13506350"/>
            <a:ext cx="282771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Хакатоны - 7 городов - </a:t>
            </a:r>
            <a:r>
              <a:rPr lang="en-US" sz="5000" u="sng">
                <a:solidFill>
                  <a:srgbClr val="F2F2F2"/>
                </a:solidFill>
              </a:rPr>
              <a:t>Фан</a:t>
            </a:r>
            <a:r>
              <a:rPr lang="en-US" sz="5000">
                <a:solidFill>
                  <a:srgbClr val="F2F2F2"/>
                </a:solidFill>
              </a:rPr>
              <a:t> - Процесс - Экономика - Участие - Методики - А что после?</a:t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0">
              <a:solidFill>
                <a:srgbClr val="F2F2F2"/>
              </a:solidFill>
            </a:endParaRPr>
          </a:p>
          <a:p>
            <a:pPr indent="0" lvl="0" marL="0" marR="5080" rtl="0" algn="l">
              <a:lnSpc>
                <a:spcPct val="88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F2F2F2"/>
                </a:solidFill>
              </a:rPr>
              <a:t>Благодарности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