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9" r:id="rId1"/>
  </p:sldMasterIdLst>
  <p:notesMasterIdLst>
    <p:notesMasterId r:id="rId42"/>
  </p:notesMasterIdLst>
  <p:handoutMasterIdLst>
    <p:handoutMasterId r:id="rId43"/>
  </p:handoutMasterIdLst>
  <p:sldIdLst>
    <p:sldId id="288" r:id="rId2"/>
    <p:sldId id="269" r:id="rId3"/>
    <p:sldId id="292" r:id="rId4"/>
    <p:sldId id="293" r:id="rId5"/>
    <p:sldId id="300" r:id="rId6"/>
    <p:sldId id="294" r:id="rId7"/>
    <p:sldId id="295" r:id="rId8"/>
    <p:sldId id="299" r:id="rId9"/>
    <p:sldId id="304" r:id="rId10"/>
    <p:sldId id="291" r:id="rId11"/>
    <p:sldId id="305" r:id="rId12"/>
    <p:sldId id="297" r:id="rId13"/>
    <p:sldId id="307" r:id="rId14"/>
    <p:sldId id="320" r:id="rId15"/>
    <p:sldId id="321" r:id="rId16"/>
    <p:sldId id="322" r:id="rId17"/>
    <p:sldId id="329" r:id="rId18"/>
    <p:sldId id="318" r:id="rId19"/>
    <p:sldId id="312" r:id="rId20"/>
    <p:sldId id="308" r:id="rId21"/>
    <p:sldId id="309" r:id="rId22"/>
    <p:sldId id="298" r:id="rId23"/>
    <p:sldId id="323" r:id="rId24"/>
    <p:sldId id="325" r:id="rId25"/>
    <p:sldId id="324" r:id="rId26"/>
    <p:sldId id="328" r:id="rId27"/>
    <p:sldId id="311" r:id="rId28"/>
    <p:sldId id="310" r:id="rId29"/>
    <p:sldId id="301" r:id="rId30"/>
    <p:sldId id="327" r:id="rId31"/>
    <p:sldId id="326" r:id="rId32"/>
    <p:sldId id="313" r:id="rId33"/>
    <p:sldId id="315" r:id="rId34"/>
    <p:sldId id="330" r:id="rId35"/>
    <p:sldId id="331" r:id="rId36"/>
    <p:sldId id="302" r:id="rId37"/>
    <p:sldId id="332" r:id="rId38"/>
    <p:sldId id="316" r:id="rId39"/>
    <p:sldId id="317" r:id="rId40"/>
    <p:sldId id="290" r:id="rId41"/>
  </p:sldIdLst>
  <p:sldSz cx="28800425" cy="16200438"/>
  <p:notesSz cx="6858000" cy="9144000"/>
  <p:embeddedFontLst>
    <p:embeddedFont>
      <p:font typeface="Asgard Bold" pitchFamily="2" charset="0"/>
      <p:bold r:id="rId44"/>
    </p:embeddedFont>
    <p:embeddedFont>
      <p:font typeface="Asgard Regular Italic" pitchFamily="2" charset="0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anrope" pitchFamily="2" charset="0"/>
      <p:regular r:id="rId50"/>
      <p:bold r:id="rId51"/>
    </p:embeddedFont>
  </p:embeddedFontLst>
  <p:defaultTextStyle>
    <a:defPPr>
      <a:defRPr lang="en-US"/>
    </a:defPPr>
    <a:lvl1pPr marL="0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1pPr>
    <a:lvl2pPr marL="1349404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2pPr>
    <a:lvl3pPr marL="2698808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3pPr>
    <a:lvl4pPr marL="4048211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4pPr>
    <a:lvl5pPr marL="5397615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5pPr>
    <a:lvl6pPr marL="6747019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6pPr>
    <a:lvl7pPr marL="8096423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7pPr>
    <a:lvl8pPr marL="9445826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8pPr>
    <a:lvl9pPr marL="10795227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7A7"/>
    <a:srgbClr val="CD5946"/>
    <a:srgbClr val="EE9A1B"/>
    <a:srgbClr val="171A1B"/>
    <a:srgbClr val="181A1B"/>
    <a:srgbClr val="101213"/>
    <a:srgbClr val="00A86B"/>
    <a:srgbClr val="2A66D8"/>
    <a:srgbClr val="770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5" autoAdjust="0"/>
    <p:restoredTop sz="96047" autoAdjust="0"/>
  </p:normalViewPr>
  <p:slideViewPr>
    <p:cSldViewPr snapToObjects="1">
      <p:cViewPr>
        <p:scale>
          <a:sx n="50" d="100"/>
          <a:sy n="50" d="100"/>
        </p:scale>
        <p:origin x="440" y="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93" d="100"/>
          <a:sy n="93" d="100"/>
        </p:scale>
        <p:origin x="23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DFE2CE-5ED4-B42C-CB0C-81CD9B26F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2E4B2-ACB1-C253-B5DA-054AAD6032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A6D3-7787-4C42-AF15-BA03BC26CF8E}" type="datetimeFigureOut">
              <a:rPr lang="x-none" smtClean="0"/>
              <a:t>21.06.2022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EA6DB-F011-BF29-32DD-BBC919DB4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DF3DE-CB0A-68BB-6971-8DCFAD71D0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9CCB-CB3D-774B-8FA4-E6DE7C519B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5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3F8A-3D81-8049-9754-83E39BAB11F2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7084-0C7A-834E-89CE-211F4D379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4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1pPr>
    <a:lvl2pPr marL="1071025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2pPr>
    <a:lvl3pPr marL="2142045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3pPr>
    <a:lvl4pPr marL="3213067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4pPr>
    <a:lvl5pPr marL="4284088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5pPr>
    <a:lvl6pPr marL="5355107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6pPr>
    <a:lvl7pPr marL="6426127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7pPr>
    <a:lvl8pPr marL="7497152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8pPr>
    <a:lvl9pPr marL="8568171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7084-0C7A-834E-89CE-211F4D3793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4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7084-0C7A-834E-89CE-211F4D3793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0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_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EA04ACD-8931-94EA-E12E-39D1DFA59A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254820" y="0"/>
            <a:ext cx="10457339" cy="16200438"/>
            <a:chOff x="17845715" y="1171659"/>
            <a:chExt cx="8944737" cy="1385712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580C016-A141-CEF8-0872-DD0F4F985C1F}"/>
                </a:ext>
              </a:extLst>
            </p:cNvPr>
            <p:cNvSpPr/>
            <p:nvPr/>
          </p:nvSpPr>
          <p:spPr>
            <a:xfrm>
              <a:off x="18022223" y="3019436"/>
              <a:ext cx="8644358" cy="3563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6510"/>
              <a:endParaRPr lang="ru-RU" sz="4199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2E364DA-F140-7225-330B-C394AD32E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632" r="24212" b="5486"/>
            <a:stretch/>
          </p:blipFill>
          <p:spPr>
            <a:xfrm>
              <a:off x="17845715" y="1171659"/>
              <a:ext cx="8944737" cy="1385712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0A8549-4CF8-A873-4167-8F455C72E638}"/>
              </a:ext>
            </a:extLst>
          </p:cNvPr>
          <p:cNvSpPr txBox="1"/>
          <p:nvPr userDrawn="1"/>
        </p:nvSpPr>
        <p:spPr>
          <a:xfrm>
            <a:off x="3965591" y="1859605"/>
            <a:ext cx="5861363" cy="133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4044" i="0" dirty="0">
                <a:latin typeface="Asgard Bold" pitchFamily="2" charset="0"/>
              </a:rPr>
              <a:t>St. Petersburg </a:t>
            </a:r>
            <a:br>
              <a:rPr lang="en-US" sz="4044" i="0" dirty="0">
                <a:latin typeface="Asgard Bold" pitchFamily="2" charset="0"/>
              </a:rPr>
            </a:br>
            <a:r>
              <a:rPr lang="en-US" sz="4044" i="0" dirty="0">
                <a:latin typeface="Asgard Bold" pitchFamily="2" charset="0"/>
              </a:rPr>
              <a:t>Open Data Science</a:t>
            </a:r>
            <a:endParaRPr lang="ru-RU" sz="4044" i="0" dirty="0">
              <a:latin typeface="Asgard Bold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EDC29F-62F6-1DA7-E935-5B566FC10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15" y="1248048"/>
            <a:ext cx="2319987" cy="2475246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8633B24F-F272-C3A9-A6E3-3F95736DA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8" y="5957972"/>
            <a:ext cx="14469953" cy="3131336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1349404" rtl="0" eaLnBrk="1" latinLnBrk="0" hangingPunct="1">
              <a:defRPr lang="ru-RU" sz="9000" i="0" kern="1200" spc="40" dirty="0">
                <a:solidFill>
                  <a:schemeClr val="bg1"/>
                </a:solidFill>
                <a:latin typeface="Asgard Bold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Тема выступления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DDA476A-4C21-D579-05E5-5DFAD4B345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3274" y="10156968"/>
            <a:ext cx="10774017" cy="859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133021" rtl="0" eaLnBrk="1" latinLnBrk="0" hangingPunct="1">
              <a:buNone/>
              <a:defRPr lang="ru-RU" sz="4800" b="0" i="0" kern="12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спикера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E4B63142-7C2C-C13E-8C91-FF149411B2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3273" y="11016417"/>
            <a:ext cx="10774017" cy="859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133021" rtl="0" eaLnBrk="1" latinLnBrk="0" hangingPunct="1">
              <a:buNone/>
              <a:defRPr lang="ru-RU" sz="4800" b="1" i="0" kern="12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Фамилия спикера</a:t>
            </a:r>
          </a:p>
        </p:txBody>
      </p:sp>
      <p:sp>
        <p:nvSpPr>
          <p:cNvPr id="25" name="Picture Placeholder 27">
            <a:extLst>
              <a:ext uri="{FF2B5EF4-FFF2-40B4-BE49-F238E27FC236}">
                <a16:creationId xmlns:a16="http://schemas.microsoft.com/office/drawing/2014/main" id="{D6D2AF66-7D03-3A84-7880-A6E537A82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90346" y="9778794"/>
            <a:ext cx="2475245" cy="2475245"/>
          </a:xfrm>
          <a:prstGeom prst="ellipse">
            <a:avLst/>
          </a:prstGeom>
          <a:solidFill>
            <a:srgbClr val="EE9A1B"/>
          </a:solidFill>
        </p:spPr>
        <p:txBody>
          <a:bodyPr>
            <a:normAutofit/>
          </a:bodyPr>
          <a:lstStyle>
            <a:lvl1pPr marL="0" indent="0" algn="ctr">
              <a:buNone/>
              <a:defRPr sz="2000" b="0" i="1">
                <a:solidFill>
                  <a:schemeClr val="tx1"/>
                </a:solidFill>
                <a:latin typeface="Asgard Regular Italic" pitchFamily="2" charset="0"/>
              </a:defRPr>
            </a:lvl1pPr>
          </a:lstStyle>
          <a:p>
            <a:r>
              <a:rPr lang="ru-RU" dirty="0"/>
              <a:t>ФОТО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2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2_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EA04ACD-8931-94EA-E12E-39D1DFA59A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254820" y="0"/>
            <a:ext cx="10457339" cy="16200438"/>
            <a:chOff x="17845715" y="1171659"/>
            <a:chExt cx="8944737" cy="1385712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580C016-A141-CEF8-0872-DD0F4F985C1F}"/>
                </a:ext>
              </a:extLst>
            </p:cNvPr>
            <p:cNvSpPr/>
            <p:nvPr/>
          </p:nvSpPr>
          <p:spPr>
            <a:xfrm>
              <a:off x="18022223" y="3019436"/>
              <a:ext cx="8644358" cy="3563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6510"/>
              <a:endParaRPr lang="ru-RU" sz="4199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2E364DA-F140-7225-330B-C394AD32E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632" r="24212" b="5486"/>
            <a:stretch/>
          </p:blipFill>
          <p:spPr>
            <a:xfrm>
              <a:off x="17845715" y="1171659"/>
              <a:ext cx="8944737" cy="1385712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0A8549-4CF8-A873-4167-8F455C72E638}"/>
              </a:ext>
            </a:extLst>
          </p:cNvPr>
          <p:cNvSpPr txBox="1"/>
          <p:nvPr userDrawn="1"/>
        </p:nvSpPr>
        <p:spPr>
          <a:xfrm>
            <a:off x="3965591" y="1859605"/>
            <a:ext cx="5861363" cy="133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4044" i="0" dirty="0">
                <a:latin typeface="Asgard Bold" pitchFamily="2" charset="0"/>
              </a:rPr>
              <a:t>St. Petersburg </a:t>
            </a:r>
            <a:br>
              <a:rPr lang="en-US" sz="4044" i="0" dirty="0">
                <a:latin typeface="Asgard Bold" pitchFamily="2" charset="0"/>
              </a:rPr>
            </a:br>
            <a:r>
              <a:rPr lang="en-US" sz="4044" i="0" dirty="0">
                <a:latin typeface="Asgard Bold" pitchFamily="2" charset="0"/>
              </a:rPr>
              <a:t>Open Data Science</a:t>
            </a:r>
            <a:endParaRPr lang="ru-RU" sz="4044" i="0" dirty="0">
              <a:latin typeface="Asgard Bold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EDC29F-62F6-1DA7-E935-5B566FC10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15" y="1248048"/>
            <a:ext cx="2319987" cy="2475246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8633B24F-F272-C3A9-A6E3-3F95736DA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8" y="5957972"/>
            <a:ext cx="14469953" cy="3131336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1349404" rtl="0" eaLnBrk="1" latinLnBrk="0" hangingPunct="1">
              <a:defRPr lang="ru-RU" sz="9000" i="0" kern="1200" spc="40" dirty="0">
                <a:solidFill>
                  <a:schemeClr val="bg1"/>
                </a:solidFill>
                <a:latin typeface="Asgard Bold" pitchFamily="2" charset="0"/>
                <a:ea typeface="+mn-ea"/>
                <a:cs typeface="+mn-cs"/>
              </a:defRPr>
            </a:lvl1pPr>
          </a:lstStyle>
          <a:p>
            <a:r>
              <a:rPr lang="ru-RU" dirty="0"/>
              <a:t>Тема выступления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DDA476A-4C21-D579-05E5-5DFAD4B345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6838" y="10156968"/>
            <a:ext cx="10774017" cy="859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133021" rtl="0" eaLnBrk="1" latinLnBrk="0" hangingPunct="1">
              <a:buNone/>
              <a:defRPr lang="ru-RU" sz="4800" b="0" i="0" kern="12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спикера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E4B63142-7C2C-C13E-8C91-FF149411B2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6838" y="11016417"/>
            <a:ext cx="10774017" cy="859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133021" rtl="0" eaLnBrk="1" latinLnBrk="0" hangingPunct="1">
              <a:buNone/>
              <a:defRPr lang="ru-RU" sz="4800" b="1" i="0" kern="12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Фамилия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1187455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"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ADE57E1-982F-AF91-BD47-6FF229F2B66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65760" y="-221340"/>
            <a:ext cx="29291282" cy="16680541"/>
            <a:chOff x="-16549" y="0"/>
            <a:chExt cx="9666122" cy="5504578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9507373-13CB-5CD6-7D25-51B69AF63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000"/>
            </a:blip>
            <a:srcRect b="3696"/>
            <a:stretch/>
          </p:blipFill>
          <p:spPr>
            <a:xfrm>
              <a:off x="-16549" y="0"/>
              <a:ext cx="7080266" cy="5504578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44041D6-FA4C-0081-1759-AA134B813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000"/>
            </a:blip>
            <a:srcRect l="4948" r="58497" b="3696"/>
            <a:stretch/>
          </p:blipFill>
          <p:spPr>
            <a:xfrm>
              <a:off x="7061363" y="0"/>
              <a:ext cx="2588210" cy="5504578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CA8BFD6-D115-AFEF-7406-4E5F92234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031" t="47624" r="38363" b="284"/>
          <a:stretch/>
        </p:blipFill>
        <p:spPr>
          <a:xfrm>
            <a:off x="19167426" y="1"/>
            <a:ext cx="11733759" cy="13124019"/>
          </a:xfrm>
          <a:prstGeom prst="rect">
            <a:avLst/>
          </a:prstGeom>
        </p:spPr>
      </p:pic>
      <p:sp>
        <p:nvSpPr>
          <p:cNvPr id="27" name="Текст 26">
            <a:extLst>
              <a:ext uri="{FF2B5EF4-FFF2-40B4-BE49-F238E27FC236}">
                <a16:creationId xmlns:a16="http://schemas.microsoft.com/office/drawing/2014/main" id="{F77A77D2-6BDD-B102-FF76-4CE4A97D2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83718" y="6696636"/>
            <a:ext cx="6593958" cy="3131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34940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6000" i="0" kern="1200" spc="40" dirty="0">
                <a:solidFill>
                  <a:srgbClr val="EC77A7"/>
                </a:solidFill>
                <a:latin typeface="Asgard Bold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#1</a:t>
            </a:r>
            <a:endParaRPr lang="ru-RU" dirty="0"/>
          </a:p>
        </p:txBody>
      </p:sp>
      <p:sp>
        <p:nvSpPr>
          <p:cNvPr id="30" name="Заголовок 29">
            <a:extLst>
              <a:ext uri="{FF2B5EF4-FFF2-40B4-BE49-F238E27FC236}">
                <a16:creationId xmlns:a16="http://schemas.microsoft.com/office/drawing/2014/main" id="{4D990153-D939-43D0-8A33-34419BB40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8275" y="6696636"/>
            <a:ext cx="17729151" cy="31313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3494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0" i="0" kern="1200" spc="40" noProof="0" dirty="0">
                <a:solidFill>
                  <a:schemeClr val="bg1"/>
                </a:solidFill>
                <a:latin typeface="Asgard Bold" pitchFamily="2" charset="0"/>
                <a:ea typeface="+mn-ea"/>
                <a:cs typeface="+mn-cs"/>
              </a:defRPr>
            </a:lvl1pPr>
          </a:lstStyle>
          <a:p>
            <a:r>
              <a:rPr lang="ru-RU" sz="16600" dirty="0"/>
              <a:t>Название</a:t>
            </a:r>
            <a:r>
              <a:rPr lang="en-US" sz="16600" dirty="0"/>
              <a:t> </a:t>
            </a:r>
            <a:r>
              <a:rPr lang="ru-RU" sz="16600" dirty="0"/>
              <a:t>части</a:t>
            </a:r>
          </a:p>
        </p:txBody>
      </p:sp>
    </p:spTree>
    <p:extLst>
      <p:ext uri="{BB962C8B-B14F-4D97-AF65-F5344CB8AC3E}">
        <p14:creationId xmlns:p14="http://schemas.microsoft.com/office/powerpoint/2010/main" val="55515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сновной слайд"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2B601-9171-6BDC-A1A0-4E9E9A7CD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8" y="862524"/>
            <a:ext cx="26066750" cy="1477328"/>
          </a:xfrm>
          <a:prstGeom prst="rect">
            <a:avLst/>
          </a:prstGeom>
        </p:spPr>
        <p:txBody>
          <a:bodyPr/>
          <a:lstStyle>
            <a:lvl1pPr marL="0" marR="0" indent="0" algn="l" defTabSz="13494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9000" i="0" kern="1200" spc="40" dirty="0">
                <a:solidFill>
                  <a:prstClr val="white"/>
                </a:solidFill>
                <a:latin typeface="Asgard Bold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21599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i="0" dirty="0">
                <a:solidFill>
                  <a:prstClr val="white"/>
                </a:solidFill>
                <a:latin typeface="Asgard Bold" pitchFamily="2" charset="0"/>
              </a:rPr>
              <a:t>Slide caption</a:t>
            </a:r>
            <a:endParaRPr lang="ru-RU" sz="9600" i="0" dirty="0">
              <a:solidFill>
                <a:prstClr val="white"/>
              </a:solidFill>
              <a:latin typeface="Asgard Bold" pitchFamily="2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B2055D-97CD-0246-AE95-E0E7A04E52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6838" y="3779739"/>
            <a:ext cx="26066749" cy="1080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Manrope" pitchFamily="2" charset="0"/>
              </a:defRPr>
            </a:lvl1pPr>
            <a:lvl2pPr>
              <a:defRPr sz="3600">
                <a:solidFill>
                  <a:schemeClr val="bg1"/>
                </a:solidFill>
                <a:latin typeface="Manrope" pitchFamily="2" charset="0"/>
              </a:defRPr>
            </a:lvl2pPr>
            <a:lvl3pPr>
              <a:defRPr sz="2800">
                <a:solidFill>
                  <a:schemeClr val="bg1"/>
                </a:solidFill>
                <a:latin typeface="Manrope" pitchFamily="2" charset="0"/>
              </a:defRPr>
            </a:lvl3pPr>
            <a:lvl4pPr>
              <a:defRPr sz="2400">
                <a:solidFill>
                  <a:schemeClr val="bg1"/>
                </a:solidFill>
                <a:latin typeface="Manrope" pitchFamily="2" charset="0"/>
              </a:defRPr>
            </a:lvl4pPr>
            <a:lvl5pPr>
              <a:defRPr sz="2400">
                <a:solidFill>
                  <a:schemeClr val="bg1"/>
                </a:solidFill>
                <a:latin typeface="Manrope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3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1" userDrawn="1">
          <p15:clr>
            <a:srgbClr val="FBAE40"/>
          </p15:clr>
        </p15:guide>
        <p15:guide id="2" pos="1728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ключительный слайд"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CE7E8989-03BC-5F4C-8D16-88DAAC7E572B}"/>
              </a:ext>
            </a:extLst>
          </p:cNvPr>
          <p:cNvSpPr/>
          <p:nvPr userDrawn="1"/>
        </p:nvSpPr>
        <p:spPr>
          <a:xfrm>
            <a:off x="-9755082" y="-551653"/>
            <a:ext cx="33302708" cy="37341945"/>
          </a:xfrm>
          <a:prstGeom prst="ellipse">
            <a:avLst/>
          </a:prstGeom>
          <a:gradFill>
            <a:gsLst>
              <a:gs pos="70000">
                <a:srgbClr val="0F1213">
                  <a:alpha val="0"/>
                </a:srgbClr>
              </a:gs>
              <a:gs pos="0">
                <a:srgbClr val="7030A0">
                  <a:alpha val="57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E17757F-9A92-1864-3763-1F6B99ED928C}"/>
              </a:ext>
            </a:extLst>
          </p:cNvPr>
          <p:cNvSpPr/>
          <p:nvPr userDrawn="1"/>
        </p:nvSpPr>
        <p:spPr>
          <a:xfrm>
            <a:off x="-16550352" y="-3459915"/>
            <a:ext cx="33100703" cy="35028517"/>
          </a:xfrm>
          <a:prstGeom prst="ellipse">
            <a:avLst/>
          </a:prstGeom>
          <a:gradFill>
            <a:gsLst>
              <a:gs pos="70000">
                <a:srgbClr val="0F1213">
                  <a:alpha val="0"/>
                </a:srgbClr>
              </a:gs>
              <a:gs pos="0">
                <a:srgbClr val="DC6C61">
                  <a:alpha val="37317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C49A49F-A7A6-79B3-5547-E6D0824F31A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65760" y="-221340"/>
            <a:ext cx="29291282" cy="16680541"/>
            <a:chOff x="-16549" y="0"/>
            <a:chExt cx="9666122" cy="550457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9D1EAEA-8925-16E3-EC7D-70ACB2890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000"/>
            </a:blip>
            <a:srcRect b="3696"/>
            <a:stretch/>
          </p:blipFill>
          <p:spPr>
            <a:xfrm>
              <a:off x="-16549" y="0"/>
              <a:ext cx="7080266" cy="550457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1ABFDC7-0ABA-5C27-4A44-8312A3524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000"/>
            </a:blip>
            <a:srcRect l="4948" r="58497" b="3696"/>
            <a:stretch/>
          </p:blipFill>
          <p:spPr>
            <a:xfrm>
              <a:off x="7061363" y="0"/>
              <a:ext cx="2588210" cy="5504578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2506A7-870E-187E-18EB-F711E37E0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031" t="47624" r="38363" b="284"/>
          <a:stretch/>
        </p:blipFill>
        <p:spPr>
          <a:xfrm>
            <a:off x="19167426" y="1"/>
            <a:ext cx="11733759" cy="131240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E613B8-DF13-D30F-D075-682F1DFA6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15" y="1248048"/>
            <a:ext cx="2319987" cy="24752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D725D9-A1FB-5A8F-7739-FCA14B9DB5CE}"/>
              </a:ext>
            </a:extLst>
          </p:cNvPr>
          <p:cNvSpPr txBox="1"/>
          <p:nvPr userDrawn="1"/>
        </p:nvSpPr>
        <p:spPr>
          <a:xfrm>
            <a:off x="3965591" y="1859605"/>
            <a:ext cx="5861363" cy="133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4044" i="0" dirty="0">
                <a:latin typeface="Asgard Bold" pitchFamily="2" charset="0"/>
              </a:rPr>
              <a:t>St. Petersburg </a:t>
            </a:r>
            <a:br>
              <a:rPr lang="en-US" sz="4044" i="0" dirty="0">
                <a:latin typeface="Asgard Bold" pitchFamily="2" charset="0"/>
              </a:rPr>
            </a:br>
            <a:r>
              <a:rPr lang="en-US" sz="4044" i="0" dirty="0">
                <a:latin typeface="Asgard Bold" pitchFamily="2" charset="0"/>
              </a:rPr>
              <a:t>Open Data Science</a:t>
            </a:r>
            <a:endParaRPr lang="ru-RU" sz="4044" i="0" dirty="0">
              <a:latin typeface="Asgard Bold" pitchFamily="2" charset="0"/>
            </a:endParaRPr>
          </a:p>
        </p:txBody>
      </p:sp>
      <p:sp>
        <p:nvSpPr>
          <p:cNvPr id="14" name="Заголовок 29">
            <a:extLst>
              <a:ext uri="{FF2B5EF4-FFF2-40B4-BE49-F238E27FC236}">
                <a16:creationId xmlns:a16="http://schemas.microsoft.com/office/drawing/2014/main" id="{EED609F5-B707-8429-3B9E-3F4C7DC46D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8275" y="6696636"/>
            <a:ext cx="17729151" cy="313133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34940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0" i="0" kern="1200" spc="40" noProof="0" dirty="0">
                <a:solidFill>
                  <a:schemeClr val="bg1"/>
                </a:solidFill>
                <a:latin typeface="Asgard Bold" pitchFamily="2" charset="0"/>
                <a:ea typeface="+mn-ea"/>
                <a:cs typeface="+mn-cs"/>
              </a:defRPr>
            </a:lvl1pPr>
          </a:lstStyle>
          <a:p>
            <a:r>
              <a:rPr lang="ru-RU" sz="16600" dirty="0"/>
              <a:t>Спасибо!</a:t>
            </a: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id="{7B2DA142-DFCD-3B6E-90D4-8957E9F162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0490" y="10641269"/>
            <a:ext cx="17729151" cy="3699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133021" rtl="0" eaLnBrk="1" latinLnBrk="0" hangingPunct="1">
              <a:buNone/>
              <a:defRPr lang="ru-RU" sz="4800" b="0" i="0" kern="1200" dirty="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Контакты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731344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1" userDrawn="1">
          <p15:clr>
            <a:srgbClr val="FBAE40"/>
          </p15:clr>
        </p15:guide>
        <p15:guide id="2" pos="172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hf hdr="0" ftr="0" dt="0"/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071" userDrawn="1">
          <p15:clr>
            <a:srgbClr val="F26B43"/>
          </p15:clr>
        </p15:guide>
        <p15:guide id="2" pos="861" userDrawn="1">
          <p15:clr>
            <a:srgbClr val="F26B43"/>
          </p15:clr>
        </p15:guide>
        <p15:guide id="3" pos="172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1.svg"/><Relationship Id="rId9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B79333-D006-5797-19EF-A1190D1A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Структура Центра Искусственного Интеллекта — опыт Контура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159649-DA59-FDAC-2AF3-7F726EF4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Н</a:t>
            </a:r>
            <a:r>
              <a:rPr lang="ru-RU" dirty="0" err="1"/>
              <a:t>икита</a:t>
            </a:r>
            <a:r>
              <a:rPr lang="ru-RU" dirty="0"/>
              <a:t>	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5070DA9-761A-A865-FC67-B8818FF87F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Тарасов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66B96F5-EEAA-3BF2-BF30-A2439534A3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37" t="-496" r="2778" b="28884"/>
          <a:stretch/>
        </p:blipFill>
        <p:spPr>
          <a:xfrm>
            <a:off x="1483807" y="9778794"/>
            <a:ext cx="2475245" cy="2475245"/>
          </a:xfrm>
        </p:spPr>
      </p:pic>
    </p:spTree>
    <p:extLst>
      <p:ext uri="{BB962C8B-B14F-4D97-AF65-F5344CB8AC3E}">
        <p14:creationId xmlns:p14="http://schemas.microsoft.com/office/powerpoint/2010/main" val="130936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Прикладные проекты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Команды и группы проектов:</a:t>
            </a:r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Прикладные проекты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Команды и группы проектов:</a:t>
            </a:r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BC804A-82D1-8901-99D9-CF3374A4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9737585" y="4610126"/>
            <a:ext cx="881989" cy="864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3D402-CDFE-D70F-AD27-C099C8D1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0673689" y="4610126"/>
            <a:ext cx="881989" cy="8640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84E6F-EA70-52CD-FB46-2B254F63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609793" y="4610126"/>
            <a:ext cx="881989" cy="8640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ACED6D-B855-1A8B-2960-9DF04993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555678" y="8100219"/>
            <a:ext cx="881989" cy="864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71B254-1CF6-1F5A-B5F2-FD6512ED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491782" y="8100219"/>
            <a:ext cx="881989" cy="8640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BC694F-DF6A-65B6-0E9F-620241DD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311980" y="8964315"/>
            <a:ext cx="881989" cy="8640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097FA-8E68-6A8C-55B4-45C63971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248084" y="8964315"/>
            <a:ext cx="881989" cy="8640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7EEA62-5EE9-BC65-DAA1-0CB76CE8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4184188" y="8964315"/>
            <a:ext cx="881989" cy="864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D1E9B6-0A97-C454-F00F-F25F1B37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5759252" y="13683902"/>
            <a:ext cx="881989" cy="864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7314C4-67A8-48BB-2254-6D8B4944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695356" y="13683902"/>
            <a:ext cx="881989" cy="8640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FF3595-B212-654C-B026-541CD59E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479332" y="11667815"/>
            <a:ext cx="881989" cy="8640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5D17646-01BD-091B-15C4-589C0ABF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415436" y="11667815"/>
            <a:ext cx="881989" cy="8640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FF0DD0-0409-C4E1-9D82-3BA01E4A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483323" y="12531911"/>
            <a:ext cx="881989" cy="8640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3A7D46-CC69-2F32-3639-256F4DB0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50" y="9828411"/>
            <a:ext cx="881989" cy="864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8B3129-C066-EE55-34A2-518838CF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49" y="10748113"/>
            <a:ext cx="88198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9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Scientist</a:t>
            </a:r>
            <a:r>
              <a:rPr lang="ru-RU" dirty="0"/>
              <a:t>!?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Кто такой? Какая его роль? Какие зоны ответственности?</a:t>
            </a:r>
            <a:endParaRPr lang="en-US" dirty="0"/>
          </a:p>
          <a:p>
            <a:r>
              <a:rPr lang="ru-RU" dirty="0"/>
              <a:t>Какие </a:t>
            </a:r>
            <a:r>
              <a:rPr lang="en-US" dirty="0"/>
              <a:t>hard</a:t>
            </a:r>
            <a:r>
              <a:rPr lang="ru-RU" dirty="0"/>
              <a:t> и</a:t>
            </a:r>
            <a:r>
              <a:rPr lang="en-US" dirty="0"/>
              <a:t> soft</a:t>
            </a:r>
            <a:r>
              <a:rPr lang="ru-RU" dirty="0"/>
              <a:t> </a:t>
            </a:r>
            <a:r>
              <a:rPr lang="en-US" dirty="0"/>
              <a:t>skills?</a:t>
            </a:r>
            <a:r>
              <a:rPr lang="ru-RU" dirty="0"/>
              <a:t> Как их прокачивать?</a:t>
            </a:r>
          </a:p>
          <a:p>
            <a:r>
              <a:rPr lang="ru-RU" dirty="0"/>
              <a:t>Как оценивать? Как модель развития? Как происходит рост?</a:t>
            </a:r>
          </a:p>
          <a:p>
            <a:r>
              <a:rPr lang="ru-RU" dirty="0"/>
              <a:t>Как нанимать? Как привлекать?</a:t>
            </a:r>
          </a:p>
          <a:p>
            <a:r>
              <a:rPr lang="ru-RU" dirty="0"/>
              <a:t>Как обеспечить горизонтальную мобильность?</a:t>
            </a:r>
          </a:p>
          <a:p>
            <a:r>
              <a:rPr lang="ru-RU" dirty="0"/>
              <a:t>Какие процессы и инструменты нужны для эффективной работы?</a:t>
            </a:r>
          </a:p>
          <a:p>
            <a:r>
              <a:rPr lang="ru-RU" dirty="0"/>
              <a:t>Где найти экспертов, чтобы посоветоваться или </a:t>
            </a:r>
            <a:r>
              <a:rPr lang="ru-RU" dirty="0" err="1"/>
              <a:t>поревьюить</a:t>
            </a:r>
            <a:r>
              <a:rPr lang="ru-RU" dirty="0"/>
              <a:t> решение?</a:t>
            </a:r>
          </a:p>
          <a:p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8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Функциональная зона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Отвечает на все эти вопросы:</a:t>
            </a:r>
            <a:endParaRPr lang="en-US" dirty="0"/>
          </a:p>
          <a:p>
            <a:r>
              <a:rPr lang="ru-RU" dirty="0"/>
              <a:t>Кто такой? Какая его роль? Какие зоны ответственности?</a:t>
            </a:r>
            <a:endParaRPr lang="en-US" dirty="0"/>
          </a:p>
          <a:p>
            <a:r>
              <a:rPr lang="ru-RU" dirty="0"/>
              <a:t>Какие </a:t>
            </a:r>
            <a:r>
              <a:rPr lang="en-US" dirty="0"/>
              <a:t>hard</a:t>
            </a:r>
            <a:r>
              <a:rPr lang="ru-RU" dirty="0"/>
              <a:t> и</a:t>
            </a:r>
            <a:r>
              <a:rPr lang="en-US" dirty="0"/>
              <a:t> soft</a:t>
            </a:r>
            <a:r>
              <a:rPr lang="ru-RU" dirty="0"/>
              <a:t> </a:t>
            </a:r>
            <a:r>
              <a:rPr lang="en-US" dirty="0"/>
              <a:t>skills?</a:t>
            </a:r>
            <a:r>
              <a:rPr lang="ru-RU" dirty="0"/>
              <a:t> Как их прокачивать?</a:t>
            </a:r>
          </a:p>
          <a:p>
            <a:r>
              <a:rPr lang="ru-RU" dirty="0"/>
              <a:t>Как оценивать? Как модель развития? Как происходит рост?</a:t>
            </a:r>
          </a:p>
          <a:p>
            <a:r>
              <a:rPr lang="ru-RU" dirty="0"/>
              <a:t>Как нанимать? Как привлекать?</a:t>
            </a:r>
          </a:p>
          <a:p>
            <a:r>
              <a:rPr lang="ru-RU" dirty="0"/>
              <a:t>Как обеспечить горизонтальную мобильность?</a:t>
            </a:r>
          </a:p>
          <a:p>
            <a:r>
              <a:rPr lang="ru-RU" dirty="0"/>
              <a:t>Какие процессы и инструменты нужны для эффективной работы?</a:t>
            </a:r>
          </a:p>
          <a:p>
            <a:r>
              <a:rPr lang="ru-RU" dirty="0"/>
              <a:t>Где найти экспертов, чтобы посоветоваться или </a:t>
            </a:r>
            <a:r>
              <a:rPr lang="ru-RU" dirty="0" err="1"/>
              <a:t>поревьюить</a:t>
            </a:r>
            <a:r>
              <a:rPr lang="ru-RU" dirty="0"/>
              <a:t> решение?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6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Функциональная зона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Структура:</a:t>
            </a:r>
            <a:endParaRPr lang="en-US" dirty="0"/>
          </a:p>
          <a:p>
            <a:r>
              <a:rPr lang="ru-RU" dirty="0"/>
              <a:t>20+ человек</a:t>
            </a:r>
          </a:p>
          <a:p>
            <a:r>
              <a:rPr lang="ru-RU" dirty="0"/>
              <a:t>Функциональный руководитель</a:t>
            </a:r>
          </a:p>
          <a:p>
            <a:r>
              <a:rPr lang="ru-RU" dirty="0"/>
              <a:t>Кластеры и руководители кластеров</a:t>
            </a:r>
          </a:p>
          <a:p>
            <a:r>
              <a:rPr lang="ru-RU" dirty="0"/>
              <a:t>Целеполагание про развитие функции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6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Функциональная зона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Группы и процессы</a:t>
            </a:r>
            <a:r>
              <a:rPr lang="en-US" dirty="0"/>
              <a:t>:</a:t>
            </a:r>
          </a:p>
          <a:p>
            <a:r>
              <a:rPr lang="ru-RU" dirty="0"/>
              <a:t>Группа найма</a:t>
            </a:r>
          </a:p>
          <a:p>
            <a:r>
              <a:rPr lang="ru-RU" dirty="0"/>
              <a:t>Группа пиара</a:t>
            </a:r>
          </a:p>
          <a:p>
            <a:r>
              <a:rPr lang="ru-RU" dirty="0"/>
              <a:t>…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Функциональная зона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Проекты и рабочие группы:</a:t>
            </a:r>
          </a:p>
          <a:p>
            <a:r>
              <a:rPr lang="ru-RU" dirty="0"/>
              <a:t>Улучшить модели развития и процесса полугодовой оценки</a:t>
            </a:r>
          </a:p>
          <a:p>
            <a:r>
              <a:rPr lang="ru-RU" dirty="0"/>
              <a:t>Пересмотреть зоны ответственности </a:t>
            </a:r>
            <a:r>
              <a:rPr lang="ru-RU" dirty="0" err="1"/>
              <a:t>D</a:t>
            </a:r>
            <a:r>
              <a:rPr lang="en-US" dirty="0" err="1"/>
              <a:t>S’а</a:t>
            </a:r>
            <a:r>
              <a:rPr lang="ru-RU" dirty="0"/>
              <a:t> в части деплоя алгоритмов на </a:t>
            </a:r>
            <a:r>
              <a:rPr lang="ru-RU" dirty="0" err="1"/>
              <a:t>прод</a:t>
            </a:r>
            <a:endParaRPr lang="ru-RU" dirty="0"/>
          </a:p>
          <a:p>
            <a:r>
              <a:rPr lang="ru-RU" dirty="0"/>
              <a:t>…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5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Функциональная зона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Взаимодействие:</a:t>
            </a:r>
          </a:p>
          <a:p>
            <a:r>
              <a:rPr lang="ru-RU" dirty="0"/>
              <a:t>Каждый </a:t>
            </a:r>
            <a:r>
              <a:rPr lang="en-US" dirty="0"/>
              <a:t>Data Scientist </a:t>
            </a:r>
            <a:r>
              <a:rPr lang="ru-RU" dirty="0"/>
              <a:t>влияет на ФЗ</a:t>
            </a:r>
            <a:r>
              <a:rPr lang="en-US" dirty="0"/>
              <a:t> (</a:t>
            </a:r>
            <a:r>
              <a:rPr lang="ru-RU" dirty="0"/>
              <a:t>функциональная зона)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2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AB45-F78E-242A-7C97-32998191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Функциональная зона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6AE5A-94BC-C7E1-2C06-6593F418FD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Плюсы и минусы зависят от компромисса между свободой в командах и влиянием ФЗ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551469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Прикладные проекты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Команды и группы проектов:</a:t>
            </a:r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BC804A-82D1-8901-99D9-CF3374A4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9737585" y="4610126"/>
            <a:ext cx="881989" cy="864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3D402-CDFE-D70F-AD27-C099C8D1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0673689" y="4610126"/>
            <a:ext cx="881989" cy="8640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84E6F-EA70-52CD-FB46-2B254F63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609793" y="4610126"/>
            <a:ext cx="881989" cy="8640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ACED6D-B855-1A8B-2960-9DF04993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555678" y="8100219"/>
            <a:ext cx="881989" cy="864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71B254-1CF6-1F5A-B5F2-FD6512ED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491782" y="8100219"/>
            <a:ext cx="881989" cy="8640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BC694F-DF6A-65B6-0E9F-620241DD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311980" y="8964315"/>
            <a:ext cx="881989" cy="8640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097FA-8E68-6A8C-55B4-45C63971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248084" y="8964315"/>
            <a:ext cx="881989" cy="8640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7EEA62-5EE9-BC65-DAA1-0CB76CE8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4184188" y="8964315"/>
            <a:ext cx="881989" cy="864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D1E9B6-0A97-C454-F00F-F25F1B37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5759252" y="13683902"/>
            <a:ext cx="881989" cy="864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7314C4-67A8-48BB-2254-6D8B4944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695356" y="13683902"/>
            <a:ext cx="881989" cy="8640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FF3595-B212-654C-B026-541CD59E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479332" y="11667815"/>
            <a:ext cx="881989" cy="8640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5D17646-01BD-091B-15C4-589C0ABF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415436" y="11667815"/>
            <a:ext cx="881989" cy="8640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FF0DD0-0409-C4E1-9D82-3BA01E4A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483323" y="12531911"/>
            <a:ext cx="881989" cy="8640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3A7D46-CC69-2F32-3639-256F4DB0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50" y="9828411"/>
            <a:ext cx="881989" cy="864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8B3129-C066-EE55-34A2-518838CF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49" y="10748113"/>
            <a:ext cx="881989" cy="8640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99283F-F02F-C2D2-F68D-6F4D76C35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6388" y="12099863"/>
            <a:ext cx="5694484" cy="33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Быстрое знакомство. Про себя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10 лет опыта работы с </a:t>
            </a:r>
            <a:r>
              <a:rPr lang="ru-RU" dirty="0" err="1"/>
              <a:t>M</a:t>
            </a:r>
            <a:r>
              <a:rPr lang="en-US" dirty="0"/>
              <a:t>L</a:t>
            </a:r>
          </a:p>
          <a:p>
            <a:r>
              <a:rPr lang="ru-RU" dirty="0"/>
              <a:t>Начинал разработчиком и делал поиск в справочно-правовой системе</a:t>
            </a:r>
          </a:p>
          <a:p>
            <a:r>
              <a:rPr lang="ru-RU" dirty="0"/>
              <a:t>Сейчас </a:t>
            </a:r>
            <a:r>
              <a:rPr lang="en-US" dirty="0"/>
              <a:t>Head of Data Science </a:t>
            </a:r>
            <a:r>
              <a:rPr lang="en-US" dirty="0" err="1"/>
              <a:t>в</a:t>
            </a:r>
            <a:r>
              <a:rPr lang="ru-RU" dirty="0"/>
              <a:t> Контуре</a:t>
            </a:r>
          </a:p>
          <a:p>
            <a:r>
              <a:rPr lang="ru-RU" dirty="0"/>
              <a:t>Интересы: </a:t>
            </a:r>
            <a:r>
              <a:rPr lang="en-GB" dirty="0"/>
              <a:t>ML, </a:t>
            </a:r>
            <a:r>
              <a:rPr lang="en-GB" dirty="0" err="1"/>
              <a:t>MLOps</a:t>
            </a:r>
            <a:r>
              <a:rPr lang="en-GB" dirty="0"/>
              <a:t>, </a:t>
            </a:r>
            <a:r>
              <a:rPr lang="ru-RU" dirty="0"/>
              <a:t>речевые технологии, </a:t>
            </a:r>
            <a:r>
              <a:rPr lang="en-GB" dirty="0"/>
              <a:t>AI </a:t>
            </a:r>
            <a:r>
              <a:rPr lang="ru-RU" dirty="0"/>
              <a:t>продукты и стартапы, руководство командами, </a:t>
            </a:r>
            <a:r>
              <a:rPr lang="en-GB" dirty="0"/>
              <a:t>time management</a:t>
            </a:r>
            <a:r>
              <a:rPr lang="en-US" dirty="0"/>
              <a:t>, work-life harmony, </a:t>
            </a:r>
            <a:r>
              <a:rPr lang="ru-RU" dirty="0"/>
              <a:t>путешествия и </a:t>
            </a:r>
            <a:r>
              <a:rPr lang="en-US" dirty="0"/>
              <a:t>digital nomads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97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Прикладные проекты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Команды и группы проектов:</a:t>
            </a:r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BC804A-82D1-8901-99D9-CF3374A4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9737585" y="4610126"/>
            <a:ext cx="881989" cy="864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3D402-CDFE-D70F-AD27-C099C8D1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0673689" y="4610126"/>
            <a:ext cx="881989" cy="8640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84E6F-EA70-52CD-FB46-2B254F63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609793" y="4610126"/>
            <a:ext cx="881989" cy="8640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ACED6D-B855-1A8B-2960-9DF04993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555678" y="8100219"/>
            <a:ext cx="881989" cy="864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71B254-1CF6-1F5A-B5F2-FD6512ED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491782" y="8100219"/>
            <a:ext cx="881989" cy="8640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BC694F-DF6A-65B6-0E9F-620241DD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311980" y="8964315"/>
            <a:ext cx="881989" cy="8640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097FA-8E68-6A8C-55B4-45C63971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248084" y="8964315"/>
            <a:ext cx="881989" cy="8640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7EEA62-5EE9-BC65-DAA1-0CB76CE8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4184188" y="8964315"/>
            <a:ext cx="881989" cy="864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D1E9B6-0A97-C454-F00F-F25F1B37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5759252" y="13683902"/>
            <a:ext cx="881989" cy="864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7314C4-67A8-48BB-2254-6D8B4944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695356" y="13683902"/>
            <a:ext cx="881989" cy="8640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FF3595-B212-654C-B026-541CD59E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479332" y="11667815"/>
            <a:ext cx="881989" cy="8640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5D17646-01BD-091B-15C4-589C0ABF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415436" y="11667815"/>
            <a:ext cx="881989" cy="8640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FF0DD0-0409-C4E1-9D82-3BA01E4A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483323" y="12531911"/>
            <a:ext cx="881989" cy="8640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3A7D46-CC69-2F32-3639-256F4DB0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50" y="9828411"/>
            <a:ext cx="881989" cy="864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8B3129-C066-EE55-34A2-518838CF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49" y="10748113"/>
            <a:ext cx="881989" cy="864096"/>
          </a:xfrm>
          <a:prstGeom prst="rect">
            <a:avLst/>
          </a:prstGeom>
        </p:spPr>
      </p:pic>
      <p:pic>
        <p:nvPicPr>
          <p:cNvPr id="11266" name="Picture 2" descr=":bert:">
            <a:extLst>
              <a:ext uri="{FF2B5EF4-FFF2-40B4-BE49-F238E27FC236}">
                <a16:creationId xmlns:a16="http://schemas.microsoft.com/office/drawing/2014/main" id="{DEA4BD12-B31D-E8D3-C03D-032248D4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057" y="46101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:bert:">
            <a:extLst>
              <a:ext uri="{FF2B5EF4-FFF2-40B4-BE49-F238E27FC236}">
                <a16:creationId xmlns:a16="http://schemas.microsoft.com/office/drawing/2014/main" id="{AFE72644-728F-C98B-58E9-E8914D5F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428" y="46101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:bert:">
            <a:extLst>
              <a:ext uri="{FF2B5EF4-FFF2-40B4-BE49-F238E27FC236}">
                <a16:creationId xmlns:a16="http://schemas.microsoft.com/office/drawing/2014/main" id="{AF12E93B-CE1C-157A-8AA6-B9EB514D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935" y="810021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:bert:">
            <a:extLst>
              <a:ext uri="{FF2B5EF4-FFF2-40B4-BE49-F238E27FC236}">
                <a16:creationId xmlns:a16="http://schemas.microsoft.com/office/drawing/2014/main" id="{1E55EAC1-58EF-300E-7FFC-1B0F368A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514" y="1253191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:bert:">
            <a:extLst>
              <a:ext uri="{FF2B5EF4-FFF2-40B4-BE49-F238E27FC236}">
                <a16:creationId xmlns:a16="http://schemas.microsoft.com/office/drawing/2014/main" id="{3964A024-CC38-C7C9-6A86-13611C26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60" y="1368390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7E6E01-3BF5-181A-8DFE-F8F458705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6388" y="12099863"/>
            <a:ext cx="5694484" cy="33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75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Прикладные проекты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Команды и группы проектов:</a:t>
            </a:r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BC804A-82D1-8901-99D9-CF3374A4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9737585" y="4610126"/>
            <a:ext cx="881989" cy="864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3D402-CDFE-D70F-AD27-C099C8D1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0673689" y="4610126"/>
            <a:ext cx="881989" cy="8640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84E6F-EA70-52CD-FB46-2B254F63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609793" y="4610126"/>
            <a:ext cx="881989" cy="8640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ACED6D-B855-1A8B-2960-9DF04993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555678" y="8100219"/>
            <a:ext cx="881989" cy="864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71B254-1CF6-1F5A-B5F2-FD6512ED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491782" y="8100219"/>
            <a:ext cx="881989" cy="8640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BC694F-DF6A-65B6-0E9F-620241DD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311980" y="8964315"/>
            <a:ext cx="881989" cy="8640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097FA-8E68-6A8C-55B4-45C63971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248084" y="8964315"/>
            <a:ext cx="881989" cy="8640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7EEA62-5EE9-BC65-DAA1-0CB76CE8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4184188" y="8964315"/>
            <a:ext cx="881989" cy="864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D1E9B6-0A97-C454-F00F-F25F1B37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5759252" y="13683902"/>
            <a:ext cx="881989" cy="864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7314C4-67A8-48BB-2254-6D8B4944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695356" y="13683902"/>
            <a:ext cx="881989" cy="8640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FF3595-B212-654C-B026-541CD59E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479332" y="11667815"/>
            <a:ext cx="881989" cy="8640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5D17646-01BD-091B-15C4-589C0ABF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415436" y="11667815"/>
            <a:ext cx="881989" cy="8640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FF0DD0-0409-C4E1-9D82-3BA01E4A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483323" y="12531911"/>
            <a:ext cx="881989" cy="8640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3A7D46-CC69-2F32-3639-256F4DB0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50" y="9828411"/>
            <a:ext cx="881989" cy="864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8B3129-C066-EE55-34A2-518838CF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49" y="10748113"/>
            <a:ext cx="881989" cy="864096"/>
          </a:xfrm>
          <a:prstGeom prst="rect">
            <a:avLst/>
          </a:prstGeom>
        </p:spPr>
      </p:pic>
      <p:pic>
        <p:nvPicPr>
          <p:cNvPr id="11266" name="Picture 2" descr=":bert:">
            <a:extLst>
              <a:ext uri="{FF2B5EF4-FFF2-40B4-BE49-F238E27FC236}">
                <a16:creationId xmlns:a16="http://schemas.microsoft.com/office/drawing/2014/main" id="{DEA4BD12-B31D-E8D3-C03D-032248D4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057" y="46101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:bert:">
            <a:extLst>
              <a:ext uri="{FF2B5EF4-FFF2-40B4-BE49-F238E27FC236}">
                <a16:creationId xmlns:a16="http://schemas.microsoft.com/office/drawing/2014/main" id="{AFE72644-728F-C98B-58E9-E8914D5F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428" y="46101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:bert:">
            <a:extLst>
              <a:ext uri="{FF2B5EF4-FFF2-40B4-BE49-F238E27FC236}">
                <a16:creationId xmlns:a16="http://schemas.microsoft.com/office/drawing/2014/main" id="{AF12E93B-CE1C-157A-8AA6-B9EB514D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935" y="810021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:bert:">
            <a:extLst>
              <a:ext uri="{FF2B5EF4-FFF2-40B4-BE49-F238E27FC236}">
                <a16:creationId xmlns:a16="http://schemas.microsoft.com/office/drawing/2014/main" id="{1E55EAC1-58EF-300E-7FFC-1B0F368A0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514" y="1253191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:bert:">
            <a:extLst>
              <a:ext uri="{FF2B5EF4-FFF2-40B4-BE49-F238E27FC236}">
                <a16:creationId xmlns:a16="http://schemas.microsoft.com/office/drawing/2014/main" id="{3964A024-CC38-C7C9-6A86-13611C26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60" y="1368390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peechBrain: A PyTorch Speech Toolkit">
            <a:extLst>
              <a:ext uri="{FF2B5EF4-FFF2-40B4-BE49-F238E27FC236}">
                <a16:creationId xmlns:a16="http://schemas.microsoft.com/office/drawing/2014/main" id="{54ECE91D-F2F4-5F43-0E92-74E3C4B8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146" y="8125059"/>
            <a:ext cx="862523" cy="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peechBrain: A PyTorch Speech Toolkit">
            <a:extLst>
              <a:ext uri="{FF2B5EF4-FFF2-40B4-BE49-F238E27FC236}">
                <a16:creationId xmlns:a16="http://schemas.microsoft.com/office/drawing/2014/main" id="{D2F892F8-FF2A-3FFA-D463-9D3C8CDC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39" y="4611699"/>
            <a:ext cx="862523" cy="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9F578BE-39B3-12AF-45FD-E57D2FB1C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6388" y="12099863"/>
            <a:ext cx="5694484" cy="33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4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Лаборатории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Задачи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Обобщение существующих технологий и методологий работы с ними</a:t>
            </a:r>
          </a:p>
          <a:p>
            <a:r>
              <a:rPr lang="ru-RU" dirty="0"/>
              <a:t>Создание общих технологий с нуля для нескольких проектов сразу</a:t>
            </a:r>
          </a:p>
          <a:p>
            <a:r>
              <a:rPr lang="ru-RU" dirty="0"/>
              <a:t>Исследование и </a:t>
            </a:r>
            <a:r>
              <a:rPr lang="ru-RU" dirty="0" err="1"/>
              <a:t>R</a:t>
            </a:r>
            <a:r>
              <a:rPr lang="en-US" dirty="0"/>
              <a:t>&amp;D </a:t>
            </a:r>
            <a:r>
              <a:rPr lang="ru-RU" dirty="0"/>
              <a:t>новых технологий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24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Лаборатории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Использование</a:t>
            </a:r>
            <a:r>
              <a:rPr lang="en-US" dirty="0"/>
              <a:t>:</a:t>
            </a:r>
          </a:p>
          <a:p>
            <a:r>
              <a:rPr lang="ru-RU" dirty="0"/>
              <a:t>Прикладными проектами Центра ИИ</a:t>
            </a:r>
          </a:p>
          <a:p>
            <a:r>
              <a:rPr lang="ru-RU" dirty="0"/>
              <a:t>Напрямую в других командах разработки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04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Лаборатории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Взаимодействие:</a:t>
            </a:r>
            <a:endParaRPr lang="en-US" dirty="0"/>
          </a:p>
          <a:p>
            <a:r>
              <a:rPr lang="ru-RU" dirty="0"/>
              <a:t>Лаборатории изучают потребности в технологиях в прикладных командах и часть из них превращается в проекты</a:t>
            </a:r>
          </a:p>
          <a:p>
            <a:r>
              <a:rPr lang="ru-RU" dirty="0"/>
              <a:t>В лаборатории приходят запросы из прикладных проектов</a:t>
            </a:r>
          </a:p>
          <a:p>
            <a:r>
              <a:rPr lang="ru-RU" dirty="0"/>
              <a:t>Некоторые из новых гипотез сразу попадают в лабораторию минуя этап появления прикладного проекта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2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Лаборатории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Структура:</a:t>
            </a:r>
            <a:endParaRPr lang="en-US" dirty="0"/>
          </a:p>
          <a:p>
            <a:r>
              <a:rPr lang="en-US" dirty="0" err="1"/>
              <a:t>Speech&amp;NLP</a:t>
            </a:r>
            <a:endParaRPr lang="en-US" dirty="0"/>
          </a:p>
          <a:p>
            <a:r>
              <a:rPr lang="en-US" dirty="0"/>
              <a:t>CV</a:t>
            </a:r>
          </a:p>
          <a:p>
            <a:r>
              <a:rPr lang="en-US" dirty="0"/>
              <a:t>ML4SE</a:t>
            </a:r>
            <a:r>
              <a:rPr lang="ru-RU" dirty="0"/>
              <a:t> (</a:t>
            </a:r>
            <a:r>
              <a:rPr lang="en-US" dirty="0"/>
              <a:t>Machine Learning for Software Engineering)</a:t>
            </a:r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4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Лаборатории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Плюсы:</a:t>
            </a:r>
          </a:p>
          <a:p>
            <a:r>
              <a:rPr lang="ru-RU" dirty="0"/>
              <a:t>Явное</a:t>
            </a:r>
            <a:r>
              <a:rPr lang="en-US" dirty="0"/>
              <a:t> </a:t>
            </a:r>
            <a:r>
              <a:rPr lang="ru-RU" dirty="0"/>
              <a:t>выделение роли </a:t>
            </a:r>
            <a:r>
              <a:rPr lang="en-US" dirty="0"/>
              <a:t>ML Research Engineer</a:t>
            </a:r>
            <a:r>
              <a:rPr lang="ru-RU" dirty="0"/>
              <a:t> из </a:t>
            </a:r>
            <a:r>
              <a:rPr lang="en-US" dirty="0"/>
              <a:t>ML Engineer</a:t>
            </a:r>
            <a:r>
              <a:rPr lang="ru-RU" dirty="0"/>
              <a:t>, понятнее портрет и развитие</a:t>
            </a:r>
          </a:p>
          <a:p>
            <a:r>
              <a:rPr lang="ru-RU" dirty="0"/>
              <a:t>Ускоренная прокачка экспертности в технологиях и появление центра экспертизы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Минусы:</a:t>
            </a:r>
            <a:endParaRPr lang="en-US" dirty="0"/>
          </a:p>
          <a:p>
            <a:r>
              <a:rPr lang="ru-RU" dirty="0"/>
              <a:t>Дальше от бизнеса</a:t>
            </a:r>
          </a:p>
          <a:p>
            <a:r>
              <a:rPr lang="ru-RU" dirty="0"/>
              <a:t>Дополнительные коммуникации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7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6839" y="3779739"/>
            <a:ext cx="14617549" cy="10801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Прикладные проекты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BC804A-82D1-8901-99D9-CF3374A4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9737585" y="4610126"/>
            <a:ext cx="881989" cy="864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3D402-CDFE-D70F-AD27-C099C8D1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0673689" y="4610126"/>
            <a:ext cx="881989" cy="8640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84E6F-EA70-52CD-FB46-2B254F63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609793" y="4610126"/>
            <a:ext cx="881989" cy="8640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ACED6D-B855-1A8B-2960-9DF04993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555678" y="8100219"/>
            <a:ext cx="881989" cy="864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71B254-1CF6-1F5A-B5F2-FD6512ED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491782" y="8100219"/>
            <a:ext cx="881989" cy="8640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BC694F-DF6A-65B6-0E9F-620241DD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311980" y="8964315"/>
            <a:ext cx="881989" cy="8640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097FA-8E68-6A8C-55B4-45C63971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248084" y="8964315"/>
            <a:ext cx="881989" cy="8640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7EEA62-5EE9-BC65-DAA1-0CB76CE8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4184188" y="8964315"/>
            <a:ext cx="881989" cy="864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D1E9B6-0A97-C454-F00F-F25F1B37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5759252" y="13683902"/>
            <a:ext cx="881989" cy="864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7314C4-67A8-48BB-2254-6D8B4944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695356" y="13683902"/>
            <a:ext cx="881989" cy="8640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FF3595-B212-654C-B026-541CD59E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479332" y="11667815"/>
            <a:ext cx="881989" cy="8640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5D17646-01BD-091B-15C4-589C0ABF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415436" y="11667815"/>
            <a:ext cx="881989" cy="8640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FF0DD0-0409-C4E1-9D82-3BA01E4A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483323" y="12531911"/>
            <a:ext cx="881989" cy="8640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3A7D46-CC69-2F32-3639-256F4DB0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50" y="9828411"/>
            <a:ext cx="881989" cy="864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8B3129-C066-EE55-34A2-518838CF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49" y="10748113"/>
            <a:ext cx="881989" cy="864096"/>
          </a:xfrm>
          <a:prstGeom prst="rect">
            <a:avLst/>
          </a:prstGeom>
        </p:spPr>
      </p:pic>
      <p:pic>
        <p:nvPicPr>
          <p:cNvPr id="23" name="Picture 2" descr=":bert:">
            <a:extLst>
              <a:ext uri="{FF2B5EF4-FFF2-40B4-BE49-F238E27FC236}">
                <a16:creationId xmlns:a16="http://schemas.microsoft.com/office/drawing/2014/main" id="{AFE72644-728F-C98B-58E9-E8914D5F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49" y="461545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peechBrain: A PyTorch Speech Toolkit">
            <a:extLst>
              <a:ext uri="{FF2B5EF4-FFF2-40B4-BE49-F238E27FC236}">
                <a16:creationId xmlns:a16="http://schemas.microsoft.com/office/drawing/2014/main" id="{D2F892F8-FF2A-3FFA-D463-9D3C8CDC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951" y="4617029"/>
            <a:ext cx="862523" cy="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Объект 14">
            <a:extLst>
              <a:ext uri="{FF2B5EF4-FFF2-40B4-BE49-F238E27FC236}">
                <a16:creationId xmlns:a16="http://schemas.microsoft.com/office/drawing/2014/main" id="{DD9F4418-16CB-BFEA-6E5C-EAB9D594228E}"/>
              </a:ext>
            </a:extLst>
          </p:cNvPr>
          <p:cNvSpPr txBox="1">
            <a:spLocks/>
          </p:cNvSpPr>
          <p:nvPr/>
        </p:nvSpPr>
        <p:spPr>
          <a:xfrm>
            <a:off x="17046359" y="3779739"/>
            <a:ext cx="10387227" cy="10801200"/>
          </a:xfrm>
          <a:prstGeom prst="rect">
            <a:avLst/>
          </a:prstGeom>
        </p:spPr>
        <p:txBody>
          <a:bodyPr>
            <a:normAutofit/>
          </a:bodyPr>
          <a:lstStyle>
            <a:lvl1pPr marL="539999" indent="-539999" algn="l" defTabSz="2159996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1619997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2699995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377999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4859990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5939988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19986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99984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7998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Лаборатории</a:t>
            </a:r>
            <a:r>
              <a:rPr lang="en-US" dirty="0"/>
              <a:t>:</a:t>
            </a:r>
          </a:p>
          <a:p>
            <a:pPr marL="685800" indent="-685800"/>
            <a:r>
              <a:rPr lang="en-US" dirty="0" err="1"/>
              <a:t>Speech&amp;NLP</a:t>
            </a:r>
            <a:endParaRPr lang="ru-RU" dirty="0"/>
          </a:p>
          <a:p>
            <a:pPr marL="685800" indent="-685800"/>
            <a:r>
              <a:rPr lang="en-US" dirty="0"/>
              <a:t>CV</a:t>
            </a:r>
          </a:p>
          <a:p>
            <a:pPr marL="685800" indent="-685800"/>
            <a:r>
              <a:rPr lang="en-US" dirty="0"/>
              <a:t>ML4SE</a:t>
            </a:r>
            <a:endParaRPr lang="ru-RU" dirty="0"/>
          </a:p>
          <a:p>
            <a:pPr marL="685800" indent="-685800"/>
            <a:endParaRPr lang="ru-RU" dirty="0"/>
          </a:p>
          <a:p>
            <a:pPr marL="685800" indent="-685800"/>
            <a:endParaRPr lang="ru-RU" dirty="0"/>
          </a:p>
          <a:p>
            <a:pPr marL="685800" indent="-685800"/>
            <a:endParaRPr lang="en-RU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285513-6EBC-EDD0-1A9D-DABE8E4D5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6388" y="12099863"/>
            <a:ext cx="5694484" cy="332581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61CC2AD-9B8A-E1BA-4D9F-C9407ADD4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1214627" y="4592137"/>
            <a:ext cx="881989" cy="86409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2ABCFDD-7C31-E003-BA41-CD5542B0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2150731" y="4592137"/>
            <a:ext cx="881989" cy="86409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96B4F09-8DF2-5496-F83E-CB54A78C0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3086835" y="4592137"/>
            <a:ext cx="881989" cy="86409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AB1180F1-291D-DB39-5FD3-E2284BF34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4022939" y="4592137"/>
            <a:ext cx="881989" cy="864096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42097225-A418-5822-EC0A-AAC1C342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8657885" y="5404535"/>
            <a:ext cx="881989" cy="86409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01424DC-0F57-7134-498A-F3B51205F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593989" y="5404535"/>
            <a:ext cx="881989" cy="86409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8F25B08-9AA5-9230-BDB7-65279F2356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0530093" y="5404535"/>
            <a:ext cx="881989" cy="86409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EBF40869-FEFC-493C-D0C3-3E3EB4483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653731" y="6294902"/>
            <a:ext cx="88198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52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6839" y="3779739"/>
            <a:ext cx="14617549" cy="10801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Прикладные проекты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BC804A-82D1-8901-99D9-CF3374A4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9737585" y="4610126"/>
            <a:ext cx="881989" cy="864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3D402-CDFE-D70F-AD27-C099C8D1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0673689" y="4610126"/>
            <a:ext cx="881989" cy="8640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84E6F-EA70-52CD-FB46-2B254F63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609793" y="4610126"/>
            <a:ext cx="881989" cy="8640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ACED6D-B855-1A8B-2960-9DF04993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555678" y="8100219"/>
            <a:ext cx="881989" cy="864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71B254-1CF6-1F5A-B5F2-FD6512ED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491782" y="8100219"/>
            <a:ext cx="881989" cy="8640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BC694F-DF6A-65B6-0E9F-620241DD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311980" y="8964315"/>
            <a:ext cx="881989" cy="8640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097FA-8E68-6A8C-55B4-45C63971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248084" y="8964315"/>
            <a:ext cx="881989" cy="8640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7EEA62-5EE9-BC65-DAA1-0CB76CE8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4184188" y="8964315"/>
            <a:ext cx="881989" cy="864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D1E9B6-0A97-C454-F00F-F25F1B37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5759252" y="13683902"/>
            <a:ext cx="881989" cy="864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7314C4-67A8-48BB-2254-6D8B4944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695356" y="13683902"/>
            <a:ext cx="881989" cy="8640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FF3595-B212-654C-B026-541CD59E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479332" y="11667815"/>
            <a:ext cx="881989" cy="8640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5D17646-01BD-091B-15C4-589C0ABF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415436" y="11667815"/>
            <a:ext cx="881989" cy="8640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FF0DD0-0409-C4E1-9D82-3BA01E4A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483323" y="12531911"/>
            <a:ext cx="881989" cy="8640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3A7D46-CC69-2F32-3639-256F4DB0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50" y="9828411"/>
            <a:ext cx="881989" cy="864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8B3129-C066-EE55-34A2-518838CF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49" y="10748113"/>
            <a:ext cx="881989" cy="864096"/>
          </a:xfrm>
          <a:prstGeom prst="rect">
            <a:avLst/>
          </a:prstGeom>
        </p:spPr>
      </p:pic>
      <p:sp>
        <p:nvSpPr>
          <p:cNvPr id="30" name="Объект 14">
            <a:extLst>
              <a:ext uri="{FF2B5EF4-FFF2-40B4-BE49-F238E27FC236}">
                <a16:creationId xmlns:a16="http://schemas.microsoft.com/office/drawing/2014/main" id="{DD9F4418-16CB-BFEA-6E5C-EAB9D594228E}"/>
              </a:ext>
            </a:extLst>
          </p:cNvPr>
          <p:cNvSpPr txBox="1">
            <a:spLocks/>
          </p:cNvSpPr>
          <p:nvPr/>
        </p:nvSpPr>
        <p:spPr>
          <a:xfrm>
            <a:off x="17046359" y="3779739"/>
            <a:ext cx="10387227" cy="10801200"/>
          </a:xfrm>
          <a:prstGeom prst="rect">
            <a:avLst/>
          </a:prstGeom>
        </p:spPr>
        <p:txBody>
          <a:bodyPr>
            <a:normAutofit/>
          </a:bodyPr>
          <a:lstStyle>
            <a:lvl1pPr marL="539999" indent="-539999" algn="l" defTabSz="2159996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1619997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2699995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377999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4859990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5939988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19986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99984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7998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Лаборатории</a:t>
            </a:r>
            <a:r>
              <a:rPr lang="en-US" dirty="0"/>
              <a:t>:</a:t>
            </a:r>
          </a:p>
          <a:p>
            <a:pPr marL="685800" indent="-685800"/>
            <a:r>
              <a:rPr lang="en-US" dirty="0" err="1"/>
              <a:t>Speech&amp;NLP</a:t>
            </a:r>
            <a:endParaRPr lang="ru-RU" dirty="0"/>
          </a:p>
          <a:p>
            <a:pPr marL="685800" indent="-685800"/>
            <a:r>
              <a:rPr lang="en-US" dirty="0"/>
              <a:t>CV</a:t>
            </a:r>
          </a:p>
          <a:p>
            <a:pPr marL="685800" indent="-685800"/>
            <a:r>
              <a:rPr lang="en-US" dirty="0"/>
              <a:t>ML4SE</a:t>
            </a:r>
            <a:endParaRPr lang="ru-RU" dirty="0"/>
          </a:p>
          <a:p>
            <a:pPr marL="685800" indent="-685800"/>
            <a:endParaRPr lang="ru-RU" dirty="0"/>
          </a:p>
          <a:p>
            <a:pPr marL="685800" indent="-685800"/>
            <a:endParaRPr lang="ru-RU" dirty="0"/>
          </a:p>
          <a:p>
            <a:pPr marL="685800" indent="-685800"/>
            <a:endParaRPr lang="en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F1AD8C8-CD91-06E8-E037-0FEDEA5E0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897" y="46101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67D73244-576E-3B01-ECD1-8C442A239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76" y="982841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948ABA9-34E2-75B3-373A-5E138301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114" y="1253191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15409225-688F-B187-9308-4BCFB6628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60" y="1371684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6A5A11-FDF5-3E6B-042D-671A94EA7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6388" y="12099863"/>
            <a:ext cx="5694484" cy="3325811"/>
          </a:xfrm>
          <a:prstGeom prst="rect">
            <a:avLst/>
          </a:prstGeom>
        </p:spPr>
      </p:pic>
      <p:pic>
        <p:nvPicPr>
          <p:cNvPr id="40" name="Picture 2" descr=":bert:">
            <a:extLst>
              <a:ext uri="{FF2B5EF4-FFF2-40B4-BE49-F238E27FC236}">
                <a16:creationId xmlns:a16="http://schemas.microsoft.com/office/drawing/2014/main" id="{20DCFCDE-1C5C-F856-CEC5-23769808F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49" y="461545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SpeechBrain: A PyTorch Speech Toolkit">
            <a:extLst>
              <a:ext uri="{FF2B5EF4-FFF2-40B4-BE49-F238E27FC236}">
                <a16:creationId xmlns:a16="http://schemas.microsoft.com/office/drawing/2014/main" id="{39712F90-8A33-9C6D-DC5E-36FCB5A71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951" y="4617029"/>
            <a:ext cx="862523" cy="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254A6BD3-CD9A-2696-DABF-F9F0873837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1214627" y="4592137"/>
            <a:ext cx="881989" cy="864096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1DFD9352-11B1-560D-AF7A-0E1CF69B5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2150731" y="4592137"/>
            <a:ext cx="881989" cy="864096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7FD7BD7-58C2-C964-DDB1-C02B813B54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3086835" y="4592137"/>
            <a:ext cx="881989" cy="86409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31ED3D42-9D1D-8ECE-703E-A3A380626B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4022939" y="4592137"/>
            <a:ext cx="881989" cy="86409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2F6A458C-6496-9789-1E3E-8D853C694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8657885" y="5404535"/>
            <a:ext cx="881989" cy="86409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5907E16-2109-6CE1-B99D-EDF72F9B9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593989" y="5404535"/>
            <a:ext cx="881989" cy="86409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E8BA8552-B41B-A565-A67A-FA4223799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0530093" y="5404535"/>
            <a:ext cx="881989" cy="86409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653DA88-D317-F004-AC5F-1E0D51C93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653731" y="6294902"/>
            <a:ext cx="881989" cy="864096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E97BF0C7-84A1-F36D-A266-58BA71BC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320" y="461012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EA67C948-6341-AFBC-FDED-01BCA376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58" y="545623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37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Асессорская служба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Единое окно для разметки данных</a:t>
            </a:r>
          </a:p>
          <a:p>
            <a:r>
              <a:rPr lang="ru-RU" dirty="0"/>
              <a:t>А заодно и для всего применения </a:t>
            </a:r>
            <a:r>
              <a:rPr lang="en-US" dirty="0"/>
              <a:t>crowd sourcing </a:t>
            </a:r>
            <a:r>
              <a:rPr lang="ru-RU" dirty="0"/>
              <a:t>во всей компании</a:t>
            </a:r>
          </a:p>
          <a:p>
            <a:r>
              <a:rPr lang="ru-RU" dirty="0"/>
              <a:t>Эффективность на масштабе большого количество задач</a:t>
            </a:r>
          </a:p>
          <a:p>
            <a:r>
              <a:rPr lang="ru-RU" dirty="0"/>
              <a:t>Работа со всеми доступными и наиболее подходящими под задачу ресурсами:</a:t>
            </a:r>
            <a:endParaRPr lang="en-US" dirty="0"/>
          </a:p>
          <a:p>
            <a:pPr lvl="1"/>
            <a:r>
              <a:rPr lang="ru-RU" dirty="0"/>
              <a:t>Альтернативные работы внутри компании</a:t>
            </a:r>
          </a:p>
          <a:p>
            <a:pPr lvl="1"/>
            <a:r>
              <a:rPr lang="ru-RU" dirty="0"/>
              <a:t>Внутренний штат асессоров</a:t>
            </a:r>
          </a:p>
          <a:p>
            <a:pPr lvl="1"/>
            <a:r>
              <a:rPr lang="ru-RU" dirty="0" err="1"/>
              <a:t>Аутсорс</a:t>
            </a:r>
            <a:r>
              <a:rPr lang="ru-RU" dirty="0"/>
              <a:t> разметки</a:t>
            </a:r>
          </a:p>
          <a:p>
            <a:pPr lvl="1"/>
            <a:r>
              <a:rPr lang="ru-RU" dirty="0"/>
              <a:t>Толока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9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Быстрое знакомство. Про </a:t>
            </a:r>
            <a:r>
              <a:rPr lang="ru-RU" dirty="0" err="1"/>
              <a:t>M</a:t>
            </a:r>
            <a:r>
              <a:rPr lang="en-US" dirty="0"/>
              <a:t>L </a:t>
            </a:r>
            <a:r>
              <a:rPr lang="en-US" dirty="0" err="1"/>
              <a:t>в</a:t>
            </a:r>
            <a:r>
              <a:rPr lang="ru-RU" dirty="0"/>
              <a:t> Контуре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10 лет существует </a:t>
            </a:r>
            <a:r>
              <a:rPr lang="ru-RU" dirty="0" err="1"/>
              <a:t>M</a:t>
            </a:r>
            <a:r>
              <a:rPr lang="en-US" dirty="0"/>
              <a:t>L</a:t>
            </a:r>
            <a:r>
              <a:rPr lang="en-RU" dirty="0"/>
              <a:t> в</a:t>
            </a:r>
            <a:r>
              <a:rPr lang="ru-RU" dirty="0"/>
              <a:t> Контуре</a:t>
            </a:r>
            <a:endParaRPr lang="en-US" dirty="0"/>
          </a:p>
          <a:p>
            <a:r>
              <a:rPr lang="en-US" dirty="0"/>
              <a:t>5 </a:t>
            </a:r>
            <a:r>
              <a:rPr lang="ru-RU" dirty="0"/>
              <a:t>лет существует Центр ИИ</a:t>
            </a:r>
          </a:p>
          <a:p>
            <a:r>
              <a:rPr lang="ru-RU" dirty="0"/>
              <a:t>Начинался с команды в 3 человек</a:t>
            </a:r>
          </a:p>
          <a:p>
            <a:r>
              <a:rPr lang="ru-RU" dirty="0"/>
              <a:t>60+ человек работает сейчас</a:t>
            </a:r>
          </a:p>
          <a:p>
            <a:r>
              <a:rPr lang="ru-RU" dirty="0"/>
              <a:t>100+</a:t>
            </a:r>
            <a:r>
              <a:rPr lang="en-US" dirty="0"/>
              <a:t>+</a:t>
            </a:r>
            <a:r>
              <a:rPr lang="ru-RU" dirty="0"/>
              <a:t> моделей работает на </a:t>
            </a:r>
            <a:r>
              <a:rPr lang="en-US" dirty="0"/>
              <a:t>production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8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Асессорская служба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Взаимодействие:</a:t>
            </a:r>
            <a:endParaRPr lang="en-US" dirty="0"/>
          </a:p>
          <a:p>
            <a:r>
              <a:rPr lang="ru-RU" dirty="0"/>
              <a:t>Прикладные команды и лаборатории приходят с запросом на запуск проектов по разметке</a:t>
            </a:r>
          </a:p>
          <a:p>
            <a:r>
              <a:rPr lang="ru-RU" dirty="0"/>
              <a:t>Сначала это пилотные проекты, а потом некоторые из них становятся постоянным процессами</a:t>
            </a:r>
          </a:p>
          <a:p>
            <a:r>
              <a:rPr lang="ru-RU" dirty="0"/>
              <a:t>Аналогично с </a:t>
            </a:r>
            <a:r>
              <a:rPr lang="en-US" dirty="0"/>
              <a:t>Crowd Sourcing</a:t>
            </a:r>
            <a:r>
              <a:rPr lang="ru-RU" dirty="0"/>
              <a:t> внутри компании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2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Асессорская служба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Плюсы:</a:t>
            </a:r>
            <a:endParaRPr lang="en-US" dirty="0"/>
          </a:p>
          <a:p>
            <a:r>
              <a:rPr lang="ru-RU" dirty="0"/>
              <a:t>Оптимизация процессов на масштабе</a:t>
            </a:r>
          </a:p>
          <a:p>
            <a:r>
              <a:rPr lang="ru-RU" dirty="0"/>
              <a:t>Короче </a:t>
            </a:r>
            <a:r>
              <a:rPr lang="ru-RU" dirty="0" err="1"/>
              <a:t>T</a:t>
            </a:r>
            <a:r>
              <a:rPr lang="en-US" dirty="0" err="1"/>
              <a:t>ime</a:t>
            </a:r>
            <a:r>
              <a:rPr lang="en-US" dirty="0"/>
              <a:t> To Market </a:t>
            </a:r>
            <a:r>
              <a:rPr lang="ru-RU" dirty="0"/>
              <a:t>новых процессов разметки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Минусы</a:t>
            </a:r>
            <a:r>
              <a:rPr lang="en-US" dirty="0"/>
              <a:t>:</a:t>
            </a:r>
          </a:p>
          <a:p>
            <a:r>
              <a:rPr lang="ru-RU" dirty="0"/>
              <a:t>Дополнительные коммуникации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1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6839" y="3779739"/>
            <a:ext cx="14617549" cy="10801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Прикладные проекты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BC804A-82D1-8901-99D9-CF3374A4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9737585" y="4610126"/>
            <a:ext cx="881989" cy="864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3D402-CDFE-D70F-AD27-C099C8D1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0673689" y="4610126"/>
            <a:ext cx="881989" cy="8640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84E6F-EA70-52CD-FB46-2B254F63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609793" y="4610126"/>
            <a:ext cx="881989" cy="8640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ACED6D-B855-1A8B-2960-9DF04993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555678" y="8100219"/>
            <a:ext cx="881989" cy="864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71B254-1CF6-1F5A-B5F2-FD6512ED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491782" y="8100219"/>
            <a:ext cx="881989" cy="8640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BC694F-DF6A-65B6-0E9F-620241DD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311980" y="8964315"/>
            <a:ext cx="881989" cy="8640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097FA-8E68-6A8C-55B4-45C63971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248084" y="8964315"/>
            <a:ext cx="881989" cy="8640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7EEA62-5EE9-BC65-DAA1-0CB76CE8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4184188" y="8964315"/>
            <a:ext cx="881989" cy="864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D1E9B6-0A97-C454-F00F-F25F1B37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5759252" y="13683902"/>
            <a:ext cx="881989" cy="864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7314C4-67A8-48BB-2254-6D8B4944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695356" y="13683902"/>
            <a:ext cx="881989" cy="8640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FF3595-B212-654C-B026-541CD59E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479332" y="11667815"/>
            <a:ext cx="881989" cy="8640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5D17646-01BD-091B-15C4-589C0ABF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415436" y="11667815"/>
            <a:ext cx="881989" cy="8640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FF0DD0-0409-C4E1-9D82-3BA01E4A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483323" y="12531911"/>
            <a:ext cx="881989" cy="8640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3A7D46-CC69-2F32-3639-256F4DB0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50" y="9828411"/>
            <a:ext cx="881989" cy="864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8B3129-C066-EE55-34A2-518838CF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49" y="10748113"/>
            <a:ext cx="881989" cy="864096"/>
          </a:xfrm>
          <a:prstGeom prst="rect">
            <a:avLst/>
          </a:prstGeom>
        </p:spPr>
      </p:pic>
      <p:sp>
        <p:nvSpPr>
          <p:cNvPr id="30" name="Объект 14">
            <a:extLst>
              <a:ext uri="{FF2B5EF4-FFF2-40B4-BE49-F238E27FC236}">
                <a16:creationId xmlns:a16="http://schemas.microsoft.com/office/drawing/2014/main" id="{DD9F4418-16CB-BFEA-6E5C-EAB9D594228E}"/>
              </a:ext>
            </a:extLst>
          </p:cNvPr>
          <p:cNvSpPr txBox="1">
            <a:spLocks/>
          </p:cNvSpPr>
          <p:nvPr/>
        </p:nvSpPr>
        <p:spPr>
          <a:xfrm>
            <a:off x="17046359" y="3779739"/>
            <a:ext cx="10387227" cy="10801200"/>
          </a:xfrm>
          <a:prstGeom prst="rect">
            <a:avLst/>
          </a:prstGeom>
        </p:spPr>
        <p:txBody>
          <a:bodyPr>
            <a:normAutofit/>
          </a:bodyPr>
          <a:lstStyle>
            <a:lvl1pPr marL="539999" indent="-539999" algn="l" defTabSz="2159996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1619997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2699995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377999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4859990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5939988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19986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99984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7998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Лаборатории</a:t>
            </a:r>
            <a:r>
              <a:rPr lang="en-US" dirty="0"/>
              <a:t>:</a:t>
            </a:r>
          </a:p>
          <a:p>
            <a:pPr marL="685800" indent="-685800"/>
            <a:r>
              <a:rPr lang="en-US" dirty="0" err="1"/>
              <a:t>Speech&amp;NLP</a:t>
            </a:r>
            <a:endParaRPr lang="ru-RU" dirty="0"/>
          </a:p>
          <a:p>
            <a:pPr marL="685800" indent="-685800"/>
            <a:r>
              <a:rPr lang="en-US" dirty="0"/>
              <a:t>CV</a:t>
            </a:r>
          </a:p>
          <a:p>
            <a:pPr marL="685800" indent="-685800"/>
            <a:r>
              <a:rPr lang="en-US" dirty="0"/>
              <a:t>ML4SE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Асессорская служба</a:t>
            </a:r>
          </a:p>
          <a:p>
            <a:pPr marL="685800" indent="-685800"/>
            <a:endParaRPr lang="ru-RU" dirty="0"/>
          </a:p>
          <a:p>
            <a:pPr marL="685800" indent="-685800"/>
            <a:endParaRPr lang="en-RU" dirty="0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948ABA9-34E2-75B3-373A-5E138301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584" y="828871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47965E-0D80-15E3-7F0E-1F42A98EC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06388" y="12099863"/>
            <a:ext cx="5694484" cy="3325811"/>
          </a:xfrm>
          <a:prstGeom prst="rect">
            <a:avLst/>
          </a:prstGeom>
        </p:spPr>
      </p:pic>
      <p:pic>
        <p:nvPicPr>
          <p:cNvPr id="42" name="Picture 2" descr=":bert:">
            <a:extLst>
              <a:ext uri="{FF2B5EF4-FFF2-40B4-BE49-F238E27FC236}">
                <a16:creationId xmlns:a16="http://schemas.microsoft.com/office/drawing/2014/main" id="{70040C54-CF62-53BD-56DD-A61053C54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49" y="461545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SpeechBrain: A PyTorch Speech Toolkit">
            <a:extLst>
              <a:ext uri="{FF2B5EF4-FFF2-40B4-BE49-F238E27FC236}">
                <a16:creationId xmlns:a16="http://schemas.microsoft.com/office/drawing/2014/main" id="{4A266C7C-33F0-A377-6240-5ECE55FA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951" y="4617029"/>
            <a:ext cx="862523" cy="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52C4D19C-909F-187E-63CC-9556A5F83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1214627" y="4592137"/>
            <a:ext cx="881989" cy="86409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2A199A2-EE9D-EDCD-3FAA-09DEB2189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2150731" y="4592137"/>
            <a:ext cx="881989" cy="86409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150842-C95F-4102-C840-9A6D9A94F0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3086835" y="4592137"/>
            <a:ext cx="881989" cy="86409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FE5A6F06-3A6C-235E-6139-DD0497DE2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4022939" y="4592137"/>
            <a:ext cx="881989" cy="86409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B2B1810-DAD6-A48D-F0B2-29828D774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8657885" y="5404535"/>
            <a:ext cx="881989" cy="86409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FD76F230-91A0-535C-39B3-EBD302372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593989" y="5404535"/>
            <a:ext cx="881989" cy="864096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17922842-D85A-0E67-8EC0-FEBB5A383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0530093" y="5404535"/>
            <a:ext cx="881989" cy="86409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F8BFB1C8-4408-0723-41CE-6127F9D342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653731" y="6294902"/>
            <a:ext cx="88198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59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6839" y="3779739"/>
            <a:ext cx="14617549" cy="10801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Прикладные проекты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BC804A-82D1-8901-99D9-CF3374A4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9737585" y="4610126"/>
            <a:ext cx="881989" cy="864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3D402-CDFE-D70F-AD27-C099C8D1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0673689" y="4610126"/>
            <a:ext cx="881989" cy="8640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84E6F-EA70-52CD-FB46-2B254F63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609793" y="4610126"/>
            <a:ext cx="881989" cy="8640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ACED6D-B855-1A8B-2960-9DF04993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555678" y="8100219"/>
            <a:ext cx="881989" cy="864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71B254-1CF6-1F5A-B5F2-FD6512ED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491782" y="8100219"/>
            <a:ext cx="881989" cy="8640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BC694F-DF6A-65B6-0E9F-620241DD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311980" y="8964315"/>
            <a:ext cx="881989" cy="8640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097FA-8E68-6A8C-55B4-45C63971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248084" y="8964315"/>
            <a:ext cx="881989" cy="8640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7EEA62-5EE9-BC65-DAA1-0CB76CE8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4184188" y="8964315"/>
            <a:ext cx="881989" cy="864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D1E9B6-0A97-C454-F00F-F25F1B37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5759252" y="13683902"/>
            <a:ext cx="881989" cy="864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7314C4-67A8-48BB-2254-6D8B4944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695356" y="13683902"/>
            <a:ext cx="881989" cy="8640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FF3595-B212-654C-B026-541CD59E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479332" y="11667815"/>
            <a:ext cx="881989" cy="8640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5D17646-01BD-091B-15C4-589C0ABF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415436" y="11667815"/>
            <a:ext cx="881989" cy="8640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FF0DD0-0409-C4E1-9D82-3BA01E4A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483323" y="12531911"/>
            <a:ext cx="881989" cy="8640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3A7D46-CC69-2F32-3639-256F4DB0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50" y="9828411"/>
            <a:ext cx="881989" cy="864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8B3129-C066-EE55-34A2-518838CF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49" y="10748113"/>
            <a:ext cx="881989" cy="864096"/>
          </a:xfrm>
          <a:prstGeom prst="rect">
            <a:avLst/>
          </a:prstGeom>
        </p:spPr>
      </p:pic>
      <p:sp>
        <p:nvSpPr>
          <p:cNvPr id="30" name="Объект 14">
            <a:extLst>
              <a:ext uri="{FF2B5EF4-FFF2-40B4-BE49-F238E27FC236}">
                <a16:creationId xmlns:a16="http://schemas.microsoft.com/office/drawing/2014/main" id="{DD9F4418-16CB-BFEA-6E5C-EAB9D594228E}"/>
              </a:ext>
            </a:extLst>
          </p:cNvPr>
          <p:cNvSpPr txBox="1">
            <a:spLocks/>
          </p:cNvSpPr>
          <p:nvPr/>
        </p:nvSpPr>
        <p:spPr>
          <a:xfrm>
            <a:off x="17046359" y="3779739"/>
            <a:ext cx="10387227" cy="10801200"/>
          </a:xfrm>
          <a:prstGeom prst="rect">
            <a:avLst/>
          </a:prstGeom>
        </p:spPr>
        <p:txBody>
          <a:bodyPr>
            <a:normAutofit/>
          </a:bodyPr>
          <a:lstStyle>
            <a:lvl1pPr marL="539999" indent="-539999" algn="l" defTabSz="2159996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1619997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2699995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377999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4859990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5939988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19986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99984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7998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Лаборатории</a:t>
            </a:r>
            <a:r>
              <a:rPr lang="en-US" dirty="0"/>
              <a:t>:</a:t>
            </a:r>
          </a:p>
          <a:p>
            <a:pPr marL="685800" indent="-685800"/>
            <a:r>
              <a:rPr lang="en-US" dirty="0" err="1"/>
              <a:t>Speech&amp;NLP</a:t>
            </a:r>
            <a:endParaRPr lang="ru-RU" dirty="0"/>
          </a:p>
          <a:p>
            <a:pPr marL="685800" indent="-685800"/>
            <a:r>
              <a:rPr lang="en-US" dirty="0"/>
              <a:t>CV</a:t>
            </a:r>
          </a:p>
          <a:p>
            <a:pPr marL="685800" indent="-685800"/>
            <a:r>
              <a:rPr lang="en-US" dirty="0"/>
              <a:t>ML4SE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Асессорская служба</a:t>
            </a:r>
          </a:p>
          <a:p>
            <a:pPr marL="685800" indent="-685800"/>
            <a:endParaRPr lang="ru-RU" dirty="0"/>
          </a:p>
          <a:p>
            <a:pPr marL="685800" indent="-685800"/>
            <a:endParaRPr lang="en-RU" dirty="0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948ABA9-34E2-75B3-373A-5E138301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584" y="828871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F2DE9819-7441-D1C1-A5A8-95C22D29F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149" y="4635781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62107309-930E-10E9-CE4F-1BF39CE3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386" y="8313618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D886802C-9303-2F6F-0683-4A26AEEC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921" y="8097594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087FAC6B-B6D6-1530-7F67-B6FC149A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445" y="8964315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F4F9B845-E2E4-1CDA-4149-A56B906F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23" y="9828411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417F2629-1A9D-3C56-8264-E67CF2C7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23" y="10796481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74880387-A491-E4F7-885C-8EA61998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40" y="11706825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33193A05-607E-5C9F-BC88-13DD668E1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183" y="12531911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9EDAE0AD-C89F-FB3A-4356-C4A7168A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57" y="13689012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A86C17-3BC6-01DD-06D8-B55AC275A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6388" y="12099863"/>
            <a:ext cx="5694484" cy="3325811"/>
          </a:xfrm>
          <a:prstGeom prst="rect">
            <a:avLst/>
          </a:prstGeom>
        </p:spPr>
      </p:pic>
      <p:pic>
        <p:nvPicPr>
          <p:cNvPr id="44" name="Picture 2" descr=":bert:">
            <a:extLst>
              <a:ext uri="{FF2B5EF4-FFF2-40B4-BE49-F238E27FC236}">
                <a16:creationId xmlns:a16="http://schemas.microsoft.com/office/drawing/2014/main" id="{F29674AB-F49F-E093-B1AD-4E48C7DF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49" y="461545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SpeechBrain: A PyTorch Speech Toolkit">
            <a:extLst>
              <a:ext uri="{FF2B5EF4-FFF2-40B4-BE49-F238E27FC236}">
                <a16:creationId xmlns:a16="http://schemas.microsoft.com/office/drawing/2014/main" id="{F89F9435-A0F1-4FF3-4635-E4D0BDD6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951" y="4617029"/>
            <a:ext cx="862523" cy="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E401AAE-515C-EE6A-7D80-178607FA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1214627" y="4592137"/>
            <a:ext cx="881989" cy="86409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5635FB4-9279-E1AB-1945-ED570BF857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2150731" y="4592137"/>
            <a:ext cx="881989" cy="86409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18A822CA-546D-C43F-81EE-143019334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3086835" y="4592137"/>
            <a:ext cx="881989" cy="86409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B4ED5302-B59B-B33F-26BF-41F6230F8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4022939" y="4592137"/>
            <a:ext cx="881989" cy="864096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BDA751C-E812-78DA-6A1C-AA963EDFB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8657885" y="5404535"/>
            <a:ext cx="881989" cy="86409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F2D8C6F-714E-25A0-6269-844692D1E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593989" y="5404535"/>
            <a:ext cx="881989" cy="864096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2AE539F1-1412-F747-50F3-B70BCD596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0530093" y="5404535"/>
            <a:ext cx="881989" cy="864096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D436E20B-4F8D-74DC-D931-BFDB388A0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653731" y="6294902"/>
            <a:ext cx="881989" cy="864096"/>
          </a:xfrm>
          <a:prstGeom prst="rect">
            <a:avLst/>
          </a:prstGeom>
        </p:spPr>
      </p:pic>
      <p:pic>
        <p:nvPicPr>
          <p:cNvPr id="54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E160F2DC-236C-759D-8ABD-7208FC1D3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095" y="4610126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F1069CE3-CCD1-5E8C-7157-0C04E340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800" y="5428181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49E19952-DBE1-223D-D94D-904F310D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857" y="6292277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01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Инфраструктура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Задачи:</a:t>
            </a:r>
          </a:p>
          <a:p>
            <a:r>
              <a:rPr lang="ru-RU" dirty="0"/>
              <a:t>Разработка и поддержка собственных сервисов и инструментов</a:t>
            </a:r>
          </a:p>
          <a:p>
            <a:r>
              <a:rPr lang="ru-RU" dirty="0"/>
              <a:t>Разворачивание и поддержка </a:t>
            </a:r>
            <a:r>
              <a:rPr lang="en-US" dirty="0"/>
              <a:t>open source (</a:t>
            </a:r>
            <a:r>
              <a:rPr lang="ru-RU" dirty="0"/>
              <a:t>и не только) инструментов</a:t>
            </a:r>
          </a:p>
          <a:p>
            <a:r>
              <a:rPr lang="ru-RU" dirty="0"/>
              <a:t>Специфичные для </a:t>
            </a:r>
            <a:r>
              <a:rPr lang="en-US" dirty="0"/>
              <a:t>DS/ML/</a:t>
            </a:r>
            <a:r>
              <a:rPr lang="en-US" dirty="0" err="1"/>
              <a:t>BigData</a:t>
            </a:r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5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Инфраструктура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Взаимодействие:</a:t>
            </a:r>
            <a:endParaRPr lang="en-US" dirty="0"/>
          </a:p>
          <a:p>
            <a:r>
              <a:rPr lang="ru-RU" dirty="0" err="1"/>
              <a:t>Продакты</a:t>
            </a:r>
            <a:r>
              <a:rPr lang="ru-RU" dirty="0"/>
              <a:t> инфраструктуры исследуют пользователей и развивают </a:t>
            </a:r>
            <a:r>
              <a:rPr lang="ru-RU" dirty="0" err="1"/>
              <a:t>инфру</a:t>
            </a:r>
            <a:r>
              <a:rPr lang="ru-RU" dirty="0"/>
              <a:t> как продукт</a:t>
            </a:r>
          </a:p>
          <a:p>
            <a:r>
              <a:rPr lang="ru-RU" dirty="0"/>
              <a:t>Входящие запросы от прикладных проектов, лабораторий и асессорской службы</a:t>
            </a:r>
          </a:p>
          <a:p>
            <a:r>
              <a:rPr lang="ru-RU" dirty="0"/>
              <a:t>Входящие запросы от функциональной зоны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55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Инфраструктура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Структура:</a:t>
            </a:r>
            <a:endParaRPr lang="en-US" dirty="0"/>
          </a:p>
          <a:p>
            <a:r>
              <a:rPr lang="ru-RU" dirty="0" err="1"/>
              <a:t>P</a:t>
            </a:r>
            <a:r>
              <a:rPr lang="en-US" dirty="0" err="1"/>
              <a:t>ython</a:t>
            </a:r>
            <a:r>
              <a:rPr lang="en-US" dirty="0"/>
              <a:t> </a:t>
            </a:r>
            <a:r>
              <a:rPr lang="en-US" dirty="0" err="1"/>
              <a:t>ModelOps</a:t>
            </a:r>
            <a:r>
              <a:rPr lang="ru-RU" dirty="0"/>
              <a:t> — команда разработки сервисов, у которых основной стек </a:t>
            </a:r>
            <a:r>
              <a:rPr lang="ru-RU" dirty="0" err="1"/>
              <a:t>p</a:t>
            </a:r>
            <a:r>
              <a:rPr lang="en-US" dirty="0" err="1"/>
              <a:t>ython</a:t>
            </a:r>
            <a:endParaRPr lang="en-US" dirty="0"/>
          </a:p>
          <a:p>
            <a:r>
              <a:rPr lang="en-US" dirty="0"/>
              <a:t>C# </a:t>
            </a:r>
            <a:r>
              <a:rPr lang="en-US" dirty="0" err="1"/>
              <a:t>ModelOps</a:t>
            </a:r>
            <a:r>
              <a:rPr lang="en-US" dirty="0"/>
              <a:t> —</a:t>
            </a:r>
            <a:r>
              <a:rPr lang="ru-RU" dirty="0"/>
              <a:t> команда разработки сервисов, у которых основной стек </a:t>
            </a:r>
            <a:r>
              <a:rPr lang="en-US" dirty="0"/>
              <a:t>C#</a:t>
            </a:r>
          </a:p>
          <a:p>
            <a:r>
              <a:rPr lang="en-US" dirty="0" err="1"/>
              <a:t>StarOps</a:t>
            </a:r>
            <a:r>
              <a:rPr lang="en-US" dirty="0"/>
              <a:t> —</a:t>
            </a:r>
            <a:r>
              <a:rPr lang="ru-RU" dirty="0"/>
              <a:t> </a:t>
            </a:r>
            <a:r>
              <a:rPr lang="ru-RU" dirty="0" err="1"/>
              <a:t>D</a:t>
            </a:r>
            <a:r>
              <a:rPr lang="en-US" dirty="0" err="1"/>
              <a:t>evOps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ru-RU" dirty="0" err="1"/>
              <a:t>оманда</a:t>
            </a:r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04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Инфраструктура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Плюсы и минусы зависят от:</a:t>
            </a:r>
            <a:endParaRPr lang="en-US" dirty="0"/>
          </a:p>
          <a:p>
            <a:r>
              <a:rPr lang="ru-RU" dirty="0"/>
              <a:t>Компромисса между свободой в командах и обязательным использованием общей инфраструктуры</a:t>
            </a:r>
          </a:p>
          <a:p>
            <a:r>
              <a:rPr lang="ru-RU" dirty="0"/>
              <a:t>Наличие контакта и обратной связи между инфраструктурой и ее пользователями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Минусы:</a:t>
            </a:r>
            <a:endParaRPr lang="en-US" dirty="0"/>
          </a:p>
          <a:p>
            <a:r>
              <a:rPr lang="ru-RU" dirty="0"/>
              <a:t>Ресурсов инфраструктуры всегда мало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6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6839" y="3779739"/>
            <a:ext cx="14617549" cy="10801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Прикладные проекты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Оптимизация техподдержки</a:t>
            </a:r>
          </a:p>
          <a:p>
            <a:pPr lvl="1"/>
            <a:r>
              <a:rPr lang="ru-RU" dirty="0"/>
              <a:t>Чат-бот</a:t>
            </a:r>
          </a:p>
          <a:p>
            <a:pPr lvl="1"/>
            <a:r>
              <a:rPr lang="ru-RU" dirty="0"/>
              <a:t>Речевой робот</a:t>
            </a:r>
          </a:p>
          <a:p>
            <a:pPr lvl="1"/>
            <a:r>
              <a:rPr lang="ru-RU" dirty="0"/>
              <a:t>Речевая аналитика</a:t>
            </a:r>
          </a:p>
          <a:p>
            <a:pPr lvl="1"/>
            <a:r>
              <a:rPr lang="ru-RU" dirty="0"/>
              <a:t>…</a:t>
            </a:r>
          </a:p>
          <a:p>
            <a:r>
              <a:rPr lang="ru-RU" dirty="0"/>
              <a:t>Оптимизация маркетинга и продаж</a:t>
            </a:r>
          </a:p>
          <a:p>
            <a:r>
              <a:rPr lang="ru-RU" dirty="0"/>
              <a:t>Оптимизация удостоверяющего центра</a:t>
            </a:r>
          </a:p>
          <a:p>
            <a:r>
              <a:rPr lang="ru-RU" dirty="0"/>
              <a:t>Товарные сервисы</a:t>
            </a:r>
          </a:p>
          <a:p>
            <a:r>
              <a:rPr lang="ru-RU" dirty="0"/>
              <a:t>Торговые сервисы</a:t>
            </a:r>
          </a:p>
          <a:p>
            <a:r>
              <a:rPr lang="ru-RU" dirty="0" err="1"/>
              <a:t>Финтех</a:t>
            </a:r>
            <a:r>
              <a:rPr lang="ru-RU" dirty="0"/>
              <a:t> сервисы</a:t>
            </a:r>
          </a:p>
          <a:p>
            <a:r>
              <a:rPr lang="ru-RU" dirty="0"/>
              <a:t>Сервисы поиска и рекомендаций контента</a:t>
            </a:r>
          </a:p>
          <a:p>
            <a:r>
              <a:rPr lang="ru-RU" dirty="0" err="1"/>
              <a:t>Контур.Фокус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BC804A-82D1-8901-99D9-CF3374A42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9737585" y="4610126"/>
            <a:ext cx="881989" cy="86409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C3D402-CDFE-D70F-AD27-C099C8D1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0673689" y="4610126"/>
            <a:ext cx="881989" cy="8640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1E84E6F-EA70-52CD-FB46-2B254F63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609793" y="4610126"/>
            <a:ext cx="881989" cy="8640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ACED6D-B855-1A8B-2960-9DF04993F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1555678" y="8100219"/>
            <a:ext cx="881989" cy="8640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71B254-1CF6-1F5A-B5F2-FD6512ED3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491782" y="8100219"/>
            <a:ext cx="881989" cy="8640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EBC694F-DF6A-65B6-0E9F-620241DD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2311980" y="8964315"/>
            <a:ext cx="881989" cy="8640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91097FA-8E68-6A8C-55B4-45C63971C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248084" y="8964315"/>
            <a:ext cx="881989" cy="8640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97EEA62-5EE9-BC65-DAA1-0CB76CE8F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4184188" y="8964315"/>
            <a:ext cx="881989" cy="864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D1E9B6-0A97-C454-F00F-F25F1B37F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5759252" y="13683902"/>
            <a:ext cx="881989" cy="8640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B7314C4-67A8-48BB-2254-6D8B49441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695356" y="13683902"/>
            <a:ext cx="881989" cy="86409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FF3595-B212-654C-B026-541CD59EC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6479332" y="11667815"/>
            <a:ext cx="881989" cy="86409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5D17646-01BD-091B-15C4-589C0ABFD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415436" y="11667815"/>
            <a:ext cx="881989" cy="8640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FF0DD0-0409-C4E1-9D82-3BA01E4A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3483323" y="12531911"/>
            <a:ext cx="881989" cy="86409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23A7D46-CC69-2F32-3639-256F4DB0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50" y="9828411"/>
            <a:ext cx="881989" cy="8640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98B3129-C066-EE55-34A2-518838CF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7136349" y="10748113"/>
            <a:ext cx="881989" cy="8640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B3C6D2-CCB1-06C0-C7EB-513BF5BC3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6388" y="12099863"/>
            <a:ext cx="5694484" cy="3325811"/>
          </a:xfrm>
          <a:prstGeom prst="rect">
            <a:avLst/>
          </a:prstGeom>
        </p:spPr>
      </p:pic>
      <p:sp>
        <p:nvSpPr>
          <p:cNvPr id="30" name="Объект 14">
            <a:extLst>
              <a:ext uri="{FF2B5EF4-FFF2-40B4-BE49-F238E27FC236}">
                <a16:creationId xmlns:a16="http://schemas.microsoft.com/office/drawing/2014/main" id="{DD9F4418-16CB-BFEA-6E5C-EAB9D594228E}"/>
              </a:ext>
            </a:extLst>
          </p:cNvPr>
          <p:cNvSpPr txBox="1">
            <a:spLocks/>
          </p:cNvSpPr>
          <p:nvPr/>
        </p:nvSpPr>
        <p:spPr>
          <a:xfrm>
            <a:off x="17046359" y="3779739"/>
            <a:ext cx="10387227" cy="10801200"/>
          </a:xfrm>
          <a:prstGeom prst="rect">
            <a:avLst/>
          </a:prstGeom>
        </p:spPr>
        <p:txBody>
          <a:bodyPr>
            <a:normAutofit/>
          </a:bodyPr>
          <a:lstStyle>
            <a:lvl1pPr marL="539999" indent="-539999" algn="l" defTabSz="2159996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1pPr>
            <a:lvl2pPr marL="1619997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2pPr>
            <a:lvl3pPr marL="2699995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3pPr>
            <a:lvl4pPr marL="377999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4pPr>
            <a:lvl5pPr marL="4859990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Manrope" pitchFamily="2" charset="0"/>
                <a:ea typeface="+mn-ea"/>
                <a:cs typeface="+mn-cs"/>
              </a:defRPr>
            </a:lvl5pPr>
            <a:lvl6pPr marL="5939988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19986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99984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79982" indent="-539999" algn="l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Char char="•"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Лаборатории</a:t>
            </a:r>
            <a:r>
              <a:rPr lang="en-US" dirty="0"/>
              <a:t>:</a:t>
            </a:r>
          </a:p>
          <a:p>
            <a:pPr marL="685800" indent="-685800"/>
            <a:r>
              <a:rPr lang="en-US" dirty="0" err="1"/>
              <a:t>Speech&amp;NLP</a:t>
            </a:r>
            <a:endParaRPr lang="ru-RU" dirty="0"/>
          </a:p>
          <a:p>
            <a:pPr marL="685800" indent="-685800"/>
            <a:r>
              <a:rPr lang="en-US" dirty="0"/>
              <a:t>CV</a:t>
            </a:r>
          </a:p>
          <a:p>
            <a:pPr marL="685800" indent="-685800"/>
            <a:r>
              <a:rPr lang="en-US" dirty="0"/>
              <a:t>ML4SE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Асессорская служба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Инфраструктура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 err="1"/>
              <a:t>P</a:t>
            </a:r>
            <a:r>
              <a:rPr lang="en-US" dirty="0" err="1"/>
              <a:t>ython</a:t>
            </a:r>
            <a:r>
              <a:rPr lang="en-US" dirty="0"/>
              <a:t> </a:t>
            </a:r>
            <a:r>
              <a:rPr lang="en-US" dirty="0" err="1"/>
              <a:t>ModelOps</a:t>
            </a:r>
            <a:endParaRPr lang="ru-RU" dirty="0"/>
          </a:p>
          <a:p>
            <a:r>
              <a:rPr lang="en-US" dirty="0"/>
              <a:t>C# </a:t>
            </a:r>
            <a:r>
              <a:rPr lang="en-US" dirty="0" err="1"/>
              <a:t>ModelOps</a:t>
            </a:r>
            <a:endParaRPr lang="ru-RU" dirty="0"/>
          </a:p>
          <a:p>
            <a:r>
              <a:rPr lang="en-US" dirty="0" err="1"/>
              <a:t>StarOps</a:t>
            </a:r>
            <a:endParaRPr lang="ru-RU" dirty="0"/>
          </a:p>
          <a:p>
            <a:pPr marL="685800" indent="-685800"/>
            <a:endParaRPr lang="en-RU" dirty="0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948ABA9-34E2-75B3-373A-5E138301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584" y="828871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Неисправен инструмент — можешь пострадать в момент!">
            <a:extLst>
              <a:ext uri="{FF2B5EF4-FFF2-40B4-BE49-F238E27FC236}">
                <a16:creationId xmlns:a16="http://schemas.microsoft.com/office/drawing/2014/main" id="{40D40902-61A3-596B-62C8-AEA7E8AC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000" y="10043921"/>
            <a:ext cx="851943" cy="86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:bert:">
            <a:extLst>
              <a:ext uri="{FF2B5EF4-FFF2-40B4-BE49-F238E27FC236}">
                <a16:creationId xmlns:a16="http://schemas.microsoft.com/office/drawing/2014/main" id="{24DA6F77-C6C3-3127-A53D-F5A73404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49" y="461545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SpeechBrain: A PyTorch Speech Toolkit">
            <a:extLst>
              <a:ext uri="{FF2B5EF4-FFF2-40B4-BE49-F238E27FC236}">
                <a16:creationId xmlns:a16="http://schemas.microsoft.com/office/drawing/2014/main" id="{DD75C48E-980B-42A8-B845-171EDADF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951" y="4617029"/>
            <a:ext cx="862523" cy="8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34CEDBF-C5F1-BD2F-5A0F-0089AB2E4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1214627" y="4592137"/>
            <a:ext cx="881989" cy="86409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D5346B5-E001-3ACF-9551-154E9399C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2150731" y="4592137"/>
            <a:ext cx="881989" cy="86409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3E1D5B1-D5D9-9A83-4A7D-85E97F1411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3086835" y="4592137"/>
            <a:ext cx="881989" cy="86409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546F71A0-0EC3-B13C-A48E-04521DB9B1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4022939" y="4592137"/>
            <a:ext cx="881989" cy="864096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B026B3C2-6C54-FA21-42C1-579EE74CE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8657885" y="5404535"/>
            <a:ext cx="881989" cy="86409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0B7C18EB-CB67-B2CC-48EE-C87F3296A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593989" y="5404535"/>
            <a:ext cx="881989" cy="864096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EDE3040A-AFD6-878A-0833-C87A4C676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20530093" y="5404535"/>
            <a:ext cx="881989" cy="864096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68FF2ABC-8893-1D1D-D767-DCF925660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4861"/>
          <a:stretch/>
        </p:blipFill>
        <p:spPr>
          <a:xfrm>
            <a:off x="19653731" y="6294902"/>
            <a:ext cx="881989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54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6839" y="3779739"/>
            <a:ext cx="26066749" cy="10801200"/>
          </a:xfrm>
        </p:spPr>
        <p:txBody>
          <a:bodyPr/>
          <a:lstStyle/>
          <a:p>
            <a:r>
              <a:rPr lang="ru-RU" dirty="0"/>
              <a:t>Обсудили</a:t>
            </a:r>
          </a:p>
          <a:p>
            <a:pPr lvl="1"/>
            <a:r>
              <a:rPr lang="ru-RU" dirty="0"/>
              <a:t>Из каких частей состоит Центр ИИ</a:t>
            </a:r>
          </a:p>
          <a:p>
            <a:pPr lvl="1"/>
            <a:r>
              <a:rPr lang="ru-RU" dirty="0"/>
              <a:t>Почему каждая часть существует</a:t>
            </a:r>
          </a:p>
          <a:p>
            <a:pPr lvl="1"/>
            <a:r>
              <a:rPr lang="ru-RU" dirty="0"/>
              <a:t>Как они взаимодействуют друг с другом</a:t>
            </a:r>
            <a:endParaRPr lang="en-US" dirty="0"/>
          </a:p>
          <a:p>
            <a:pPr lvl="1"/>
            <a:r>
              <a:rPr lang="ru-RU" dirty="0"/>
              <a:t>Какие есть плюсы и минусы</a:t>
            </a:r>
          </a:p>
          <a:p>
            <a:r>
              <a:rPr lang="ru-RU" dirty="0"/>
              <a:t>Опыт в разной мере применим любым компаниям, где больше одной </a:t>
            </a:r>
            <a:r>
              <a:rPr lang="en-US" dirty="0"/>
              <a:t>DS</a:t>
            </a:r>
            <a:r>
              <a:rPr lang="ru-RU" dirty="0"/>
              <a:t> команды</a:t>
            </a:r>
          </a:p>
          <a:p>
            <a:r>
              <a:rPr lang="ru-RU" dirty="0"/>
              <a:t>Организационный дизайн необходимый инструмент, когда количество команд увеличивается</a:t>
            </a:r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8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Из каких частей состоит Центр ИИ</a:t>
            </a:r>
          </a:p>
          <a:p>
            <a:r>
              <a:rPr lang="ru-RU" dirty="0"/>
              <a:t>Почему каждая часть существует</a:t>
            </a:r>
          </a:p>
          <a:p>
            <a:r>
              <a:rPr lang="ru-RU" dirty="0"/>
              <a:t>Как они взаимодействуют друг с другом</a:t>
            </a:r>
          </a:p>
          <a:p>
            <a:r>
              <a:rPr lang="ru-RU" dirty="0"/>
              <a:t>Какие есть плюсы и минусы</a:t>
            </a:r>
          </a:p>
          <a:p>
            <a:r>
              <a:rPr lang="ru-RU" dirty="0"/>
              <a:t>Обсудим эти части по очереди</a:t>
            </a:r>
          </a:p>
        </p:txBody>
      </p:sp>
    </p:spTree>
    <p:extLst>
      <p:ext uri="{BB962C8B-B14F-4D97-AF65-F5344CB8AC3E}">
        <p14:creationId xmlns:p14="http://schemas.microsoft.com/office/powerpoint/2010/main" val="618539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E7A676-254E-17A7-B9B0-DD908ABA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94154C-5DB3-4881-4B80-66B867CE12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ods</a:t>
            </a:r>
            <a:r>
              <a:rPr lang="en-US" dirty="0"/>
              <a:t>: @</a:t>
            </a:r>
            <a:r>
              <a:rPr lang="en-US" dirty="0" err="1"/>
              <a:t>ntarasov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ntarasovekb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49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1583EC7-296E-F344-8627-2E03DDC98703}"/>
              </a:ext>
            </a:extLst>
          </p:cNvPr>
          <p:cNvGrpSpPr>
            <a:grpSpLocks noChangeAspect="1"/>
          </p:cNvGrpSpPr>
          <p:nvPr/>
        </p:nvGrpSpPr>
        <p:grpSpPr>
          <a:xfrm>
            <a:off x="-365760" y="-221340"/>
            <a:ext cx="29291282" cy="16680541"/>
            <a:chOff x="-16549" y="0"/>
            <a:chExt cx="9666122" cy="550457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B66787C-9697-044E-A1D7-74CE61859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000"/>
            </a:blip>
            <a:srcRect b="3696"/>
            <a:stretch/>
          </p:blipFill>
          <p:spPr>
            <a:xfrm>
              <a:off x="-16549" y="0"/>
              <a:ext cx="7080266" cy="550457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7032084-58EB-464C-960A-04C883086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000"/>
            </a:blip>
            <a:srcRect l="4948" r="58497" b="3696"/>
            <a:stretch/>
          </p:blipFill>
          <p:spPr>
            <a:xfrm>
              <a:off x="7061363" y="0"/>
              <a:ext cx="2588210" cy="5504578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35A133-DF30-7748-8C49-630F94B66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1" t="47624" r="38363" b="284"/>
          <a:stretch/>
        </p:blipFill>
        <p:spPr>
          <a:xfrm>
            <a:off x="19167426" y="1"/>
            <a:ext cx="11733759" cy="13124019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0DA8B534-9D49-59C6-39FF-8BDB2B8BB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A1106-71DF-B5D5-9F93-ECD41305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76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М</a:t>
            </a:r>
            <a:r>
              <a:rPr lang="ru-RU" dirty="0" err="1"/>
              <a:t>ультипродуктовая</a:t>
            </a:r>
            <a:r>
              <a:rPr lang="ru-RU" dirty="0"/>
              <a:t> компания</a:t>
            </a:r>
          </a:p>
          <a:p>
            <a:r>
              <a:rPr lang="en-US" dirty="0"/>
              <a:t>B2B SaaS</a:t>
            </a:r>
            <a:r>
              <a:rPr lang="ru-RU" dirty="0"/>
              <a:t> в первую очередь</a:t>
            </a:r>
          </a:p>
          <a:p>
            <a:r>
              <a:rPr lang="ru-RU" dirty="0"/>
              <a:t>60+ продуктов</a:t>
            </a:r>
          </a:p>
          <a:p>
            <a:r>
              <a:rPr lang="ru-RU" dirty="0"/>
              <a:t>10,000+ сотрудников всего</a:t>
            </a:r>
          </a:p>
          <a:p>
            <a:r>
              <a:rPr lang="ru-RU" dirty="0"/>
              <a:t>1,500+ в разработке</a:t>
            </a:r>
          </a:p>
          <a:p>
            <a:r>
              <a:rPr lang="ru-RU" dirty="0"/>
              <a:t>Высокая горизонтальная мобильность</a:t>
            </a:r>
          </a:p>
          <a:p>
            <a:r>
              <a:rPr lang="ru-RU" dirty="0"/>
              <a:t>Матричная структура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84365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Матричная структура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785CDA-F3F2-1274-814E-14BB8B1407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29159" y="4283795"/>
            <a:ext cx="22342105" cy="9000000"/>
          </a:xfrm>
        </p:spPr>
      </p:pic>
    </p:spTree>
    <p:extLst>
      <p:ext uri="{BB962C8B-B14F-4D97-AF65-F5344CB8AC3E}">
        <p14:creationId xmlns:p14="http://schemas.microsoft.com/office/powerpoint/2010/main" val="64672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1583EC7-296E-F344-8627-2E03DDC98703}"/>
              </a:ext>
            </a:extLst>
          </p:cNvPr>
          <p:cNvGrpSpPr>
            <a:grpSpLocks noChangeAspect="1"/>
          </p:cNvGrpSpPr>
          <p:nvPr/>
        </p:nvGrpSpPr>
        <p:grpSpPr>
          <a:xfrm>
            <a:off x="-365760" y="-221340"/>
            <a:ext cx="29291282" cy="16680541"/>
            <a:chOff x="-16549" y="0"/>
            <a:chExt cx="9666122" cy="550457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B66787C-9697-044E-A1D7-74CE61859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000"/>
            </a:blip>
            <a:srcRect b="3696"/>
            <a:stretch/>
          </p:blipFill>
          <p:spPr>
            <a:xfrm>
              <a:off x="-16549" y="0"/>
              <a:ext cx="7080266" cy="550457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7032084-58EB-464C-960A-04C883086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000"/>
            </a:blip>
            <a:srcRect l="4948" r="58497" b="3696"/>
            <a:stretch/>
          </p:blipFill>
          <p:spPr>
            <a:xfrm>
              <a:off x="7061363" y="0"/>
              <a:ext cx="2588210" cy="5504578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35A133-DF30-7748-8C49-630F94B66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1" t="47624" r="38363" b="284"/>
          <a:stretch/>
        </p:blipFill>
        <p:spPr>
          <a:xfrm>
            <a:off x="19167426" y="1"/>
            <a:ext cx="11733759" cy="13124019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0DA8B534-9D49-59C6-39FF-8BDB2B8BB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A1106-71DF-B5D5-9F93-ECD41305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388747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D5A32-7DC1-33D6-5A1F-34E63FC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Прикладные проекты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D264A1F-C9A3-402E-A701-DD0507B5DC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60C307D6-A688-050C-1607-B0F06C8160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4711791" y="393059"/>
            <a:ext cx="1802504" cy="1802504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96474C1-0437-1190-ECE2-6727E668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59" y="3203675"/>
            <a:ext cx="16623506" cy="110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1855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4941</TotalTime>
  <Words>1180</Words>
  <Application>Microsoft Macintosh PowerPoint</Application>
  <PresentationFormat>Custom</PresentationFormat>
  <Paragraphs>327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Asgard Bold</vt:lpstr>
      <vt:lpstr>Asgard Regular Italic</vt:lpstr>
      <vt:lpstr>Arial</vt:lpstr>
      <vt:lpstr>Manrope</vt:lpstr>
      <vt:lpstr>1_Тема Office</vt:lpstr>
      <vt:lpstr>Структура Центра Искусственного Интеллекта — опыт Контура</vt:lpstr>
      <vt:lpstr>Быстрое знакомство. Про себя</vt:lpstr>
      <vt:lpstr>Быстрое знакомство. Про ML в Контуре</vt:lpstr>
      <vt:lpstr>Agenda</vt:lpstr>
      <vt:lpstr>Environment</vt:lpstr>
      <vt:lpstr>Environment</vt:lpstr>
      <vt:lpstr>Матричная структура</vt:lpstr>
      <vt:lpstr>Структура</vt:lpstr>
      <vt:lpstr>Прикладные проекты</vt:lpstr>
      <vt:lpstr>Прикладные проекты</vt:lpstr>
      <vt:lpstr>Прикладные проекты</vt:lpstr>
      <vt:lpstr>Data Scientist!?</vt:lpstr>
      <vt:lpstr>Функциональная зона</vt:lpstr>
      <vt:lpstr>Функциональная зона</vt:lpstr>
      <vt:lpstr>Функциональная зона</vt:lpstr>
      <vt:lpstr>Функциональная зона</vt:lpstr>
      <vt:lpstr>Функциональная зона</vt:lpstr>
      <vt:lpstr>Функциональная зона</vt:lpstr>
      <vt:lpstr>Прикладные проекты</vt:lpstr>
      <vt:lpstr>Прикладные проекты</vt:lpstr>
      <vt:lpstr>Прикладные проекты</vt:lpstr>
      <vt:lpstr>Лаборатории</vt:lpstr>
      <vt:lpstr>Лаборатории</vt:lpstr>
      <vt:lpstr>Лаборатории</vt:lpstr>
      <vt:lpstr>Лаборатории</vt:lpstr>
      <vt:lpstr>Лаборатории</vt:lpstr>
      <vt:lpstr>Структура</vt:lpstr>
      <vt:lpstr>Структура</vt:lpstr>
      <vt:lpstr>Асессорская служба</vt:lpstr>
      <vt:lpstr>Асессорская служба</vt:lpstr>
      <vt:lpstr>Асессорская служба</vt:lpstr>
      <vt:lpstr>Структура</vt:lpstr>
      <vt:lpstr>Структура</vt:lpstr>
      <vt:lpstr>Инфраструктура</vt:lpstr>
      <vt:lpstr>Инфраструктура</vt:lpstr>
      <vt:lpstr>Инфраструктура</vt:lpstr>
      <vt:lpstr>Инфраструктура</vt:lpstr>
      <vt:lpstr>Структура</vt:lpstr>
      <vt:lpstr>Итоги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Алексеева</dc:creator>
  <cp:lastModifiedBy>Microsoft Office User</cp:lastModifiedBy>
  <cp:revision>71</cp:revision>
  <dcterms:created xsi:type="dcterms:W3CDTF">2022-03-09T07:40:14Z</dcterms:created>
  <dcterms:modified xsi:type="dcterms:W3CDTF">2022-06-24T13:16:54Z</dcterms:modified>
</cp:coreProperties>
</file>