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15.jpg" ContentType="image/jpeg"/>
  <Override PartName="/ppt/media/image116.jpg" ContentType="image/jpeg"/>
  <Override PartName="/ppt/media/image118.jpg" ContentType="image/jpeg"/>
  <Override PartName="/ppt/media/image119.jpg" ContentType="image/jpeg"/>
  <Override PartName="/ppt/media/image12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1153" r:id="rId2"/>
    <p:sldId id="1154" r:id="rId3"/>
    <p:sldId id="1155" r:id="rId4"/>
    <p:sldId id="1152" r:id="rId5"/>
    <p:sldId id="1156" r:id="rId6"/>
    <p:sldId id="1136" r:id="rId7"/>
    <p:sldId id="1157" r:id="rId8"/>
    <p:sldId id="1138" r:id="rId9"/>
    <p:sldId id="1126" r:id="rId10"/>
    <p:sldId id="675" r:id="rId11"/>
    <p:sldId id="1128" r:id="rId12"/>
    <p:sldId id="1158" r:id="rId13"/>
    <p:sldId id="1131" r:id="rId14"/>
    <p:sldId id="1142" r:id="rId15"/>
    <p:sldId id="1161" r:id="rId16"/>
    <p:sldId id="1159" r:id="rId17"/>
    <p:sldId id="1160" r:id="rId18"/>
    <p:sldId id="1162" r:id="rId19"/>
    <p:sldId id="1100" r:id="rId20"/>
    <p:sldId id="1111" r:id="rId21"/>
    <p:sldId id="1112" r:id="rId22"/>
    <p:sldId id="1113" r:id="rId23"/>
    <p:sldId id="1125" r:id="rId24"/>
    <p:sldId id="1107" r:id="rId25"/>
    <p:sldId id="1124" r:id="rId26"/>
    <p:sldId id="1122" r:id="rId27"/>
    <p:sldId id="1123" r:id="rId28"/>
    <p:sldId id="1120" r:id="rId29"/>
    <p:sldId id="1121" r:id="rId30"/>
    <p:sldId id="1118" r:id="rId31"/>
    <p:sldId id="1119" r:id="rId32"/>
    <p:sldId id="1116" r:id="rId33"/>
    <p:sldId id="1117" r:id="rId34"/>
    <p:sldId id="1110" r:id="rId35"/>
    <p:sldId id="1115" r:id="rId36"/>
    <p:sldId id="1163" r:id="rId37"/>
    <p:sldId id="1140" r:id="rId38"/>
    <p:sldId id="1141" r:id="rId39"/>
    <p:sldId id="1164" r:id="rId40"/>
    <p:sldId id="1144" r:id="rId41"/>
    <p:sldId id="1146" r:id="rId42"/>
    <p:sldId id="309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7" userDrawn="1">
          <p15:clr>
            <a:srgbClr val="A4A3A4"/>
          </p15:clr>
        </p15:guide>
        <p15:guide id="2" pos="28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Шаржанов Владимир Викторович" initials="ШВВ" lastIdx="4" clrIdx="0">
    <p:extLst>
      <p:ext uri="{19B8F6BF-5375-455C-9EA6-DF929625EA0E}">
        <p15:presenceInfo xmlns:p15="http://schemas.microsoft.com/office/powerpoint/2012/main" userId="Шаржанов Владимир Викторович" providerId="None"/>
      </p:ext>
    </p:extLst>
  </p:cmAuthor>
  <p:cmAuthor id="2" name="Шаржанов Владимир Викторович" initials="ШВВ [2]" lastIdx="3" clrIdx="1">
    <p:extLst>
      <p:ext uri="{19B8F6BF-5375-455C-9EA6-DF929625EA0E}">
        <p15:presenceInfo xmlns:p15="http://schemas.microsoft.com/office/powerpoint/2012/main" userId="S::v.sharzhanov@ekf.su::d4625ab3-5558-4fe0-b6cb-df563fd79eb6" providerId="AD"/>
      </p:ext>
    </p:extLst>
  </p:cmAuthor>
  <p:cmAuthor id="3" name="Владимир" initials="В" lastIdx="2" clrIdx="2">
    <p:extLst>
      <p:ext uri="{19B8F6BF-5375-455C-9EA6-DF929625EA0E}">
        <p15:presenceInfo xmlns:p15="http://schemas.microsoft.com/office/powerpoint/2012/main" userId="Владимир" providerId="None"/>
      </p:ext>
    </p:extLst>
  </p:cmAuthor>
  <p:cmAuthor id="4" name="Ларшников Алексей Игоревич" initials="ЛАИ" lastIdx="3" clrIdx="3">
    <p:extLst>
      <p:ext uri="{19B8F6BF-5375-455C-9EA6-DF929625EA0E}">
        <p15:presenceInfo xmlns:p15="http://schemas.microsoft.com/office/powerpoint/2012/main" userId="S::a.larshnikov@ekf.su::065ec6f9-1019-4dcf-a513-337e201dfd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812"/>
    <a:srgbClr val="FF0000"/>
    <a:srgbClr val="C91B25"/>
    <a:srgbClr val="C00000"/>
    <a:srgbClr val="C1590A"/>
    <a:srgbClr val="D31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9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" y="432"/>
      </p:cViewPr>
      <p:guideLst>
        <p:guide orient="horz" pos="777"/>
        <p:guide pos="284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170BA-049D-498D-AECE-933B377BEE38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FA6ED-9568-4AEC-A9AC-FE391C115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23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271" y="109253"/>
            <a:ext cx="1765016" cy="733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55921" y="6364777"/>
            <a:ext cx="22793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ЭНЕРГИЯ ДЛЯ ЖИЗНИ</a:t>
            </a:r>
            <a:endParaRPr lang="en-RU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4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70761" y="6091869"/>
            <a:ext cx="227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ekfgroup.com</a:t>
            </a:r>
            <a:endParaRPr kumimoji="0" lang="en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D6006-CC0D-755B-DFE7-E6D064A2F32F}"/>
              </a:ext>
            </a:extLst>
          </p:cNvPr>
          <p:cNvSpPr txBox="1"/>
          <p:nvPr userDrawn="1"/>
        </p:nvSpPr>
        <p:spPr>
          <a:xfrm>
            <a:off x="5480179" y="5737925"/>
            <a:ext cx="309231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Центральный офис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EKF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127273,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Россия, г. Москва, ул. Отрадная,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2Б, строение 9,«Технопарк Отрадное»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+7 (495)788-88-15</a:t>
            </a:r>
            <a:endParaRPr kumimoji="0" lang="en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34B33-BC1C-8FB7-94D0-6BEB01C4637C}"/>
              </a:ext>
            </a:extLst>
          </p:cNvPr>
          <p:cNvSpPr txBox="1"/>
          <p:nvPr userDrawn="1"/>
        </p:nvSpPr>
        <p:spPr>
          <a:xfrm>
            <a:off x="9099685" y="5737926"/>
            <a:ext cx="309231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Офис в Санкт-Петербурге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197341, Россия, г. Санкт-Петербург,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ул. Афонская, 2, офис 3-304,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БЦ «Афонская 2» +7 (800) 333-88-15</a:t>
            </a:r>
            <a:endParaRPr kumimoji="0" lang="en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1" name="Graphic 5">
            <a:extLst>
              <a:ext uri="{FF2B5EF4-FFF2-40B4-BE49-F238E27FC236}">
                <a16:creationId xmlns:a16="http://schemas.microsoft.com/office/drawing/2014/main" id="{C29C3C03-9328-8154-F859-24929AF6A3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101" y="557513"/>
            <a:ext cx="1916151" cy="7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95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618" y="102178"/>
            <a:ext cx="1780032" cy="7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4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618" y="102178"/>
            <a:ext cx="1780032" cy="7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47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ЛОЖКА-2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9" y="256032"/>
            <a:ext cx="1109767" cy="338588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9328826" y="194494"/>
            <a:ext cx="2616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spc="15" dirty="0">
                <a:solidFill>
                  <a:srgbClr val="D20000"/>
                </a:solidFill>
                <a:latin typeface="+mn-lt"/>
              </a:rPr>
              <a:t>EKF – </a:t>
            </a:r>
            <a:r>
              <a:rPr lang="ru-RU" sz="1200" b="1" spc="15" dirty="0">
                <a:solidFill>
                  <a:srgbClr val="D20000"/>
                </a:solidFill>
                <a:latin typeface="+mn-lt"/>
              </a:rPr>
              <a:t>КАЧЕСТВО,  </a:t>
            </a:r>
            <a:br>
              <a:rPr lang="ru-RU" sz="1200" b="1" spc="15" dirty="0">
                <a:solidFill>
                  <a:srgbClr val="D20000"/>
                </a:solidFill>
                <a:latin typeface="+mn-lt"/>
              </a:rPr>
            </a:br>
            <a:r>
              <a:rPr lang="ru-RU" sz="1200" b="1" spc="15" dirty="0">
                <a:solidFill>
                  <a:srgbClr val="D20000"/>
                </a:solidFill>
                <a:latin typeface="+mn-lt"/>
              </a:rPr>
              <a:t>ДОСТУПНОЕ  ЛЮДЯМ</a:t>
            </a:r>
            <a:endParaRPr lang="ru-RU" sz="4000" b="1" spc="15" dirty="0">
              <a:solidFill>
                <a:srgbClr val="D2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7484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A099-5750-4362-A54E-96E3A159D3C2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87A5-12FA-490A-9CA8-B8F751F79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455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89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271" y="109253"/>
            <a:ext cx="1765016" cy="733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55921" y="6364777"/>
            <a:ext cx="22793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ЭНЕРГИЯ ДЛЯ ЖИЗНИ</a:t>
            </a:r>
            <a:endParaRPr kumimoji="0" lang="en-RU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265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C29C3C03-9328-8154-F859-24929AF6A3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101" y="557513"/>
            <a:ext cx="1916151" cy="725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60128" y="6172775"/>
            <a:ext cx="22793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ekfgroup.com</a:t>
            </a:r>
            <a:endParaRPr kumimoji="0" lang="en-RU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608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23" t="-87" r="323" b="87"/>
          <a:stretch/>
        </p:blipFill>
        <p:spPr>
          <a:xfrm rot="5400000">
            <a:off x="4447822" y="-886178"/>
            <a:ext cx="3296356" cy="12192000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C29C3C03-9328-8154-F859-24929AF6A3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101" y="557513"/>
            <a:ext cx="1916151" cy="725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10273979" y="6236570"/>
            <a:ext cx="22793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ekfgroup.com</a:t>
            </a:r>
            <a:endParaRPr kumimoji="0" lang="en-RU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90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55921" y="6364777"/>
            <a:ext cx="22793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ЭНЕРГИЯ ДЛЯ ЖИЗНИ</a:t>
            </a:r>
            <a:endParaRPr kumimoji="0" lang="en-RU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37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8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  <p:pic>
        <p:nvPicPr>
          <p:cNvPr id="9" name="Graphic 5">
            <a:extLst>
              <a:ext uri="{FF2B5EF4-FFF2-40B4-BE49-F238E27FC236}">
                <a16:creationId xmlns:a16="http://schemas.microsoft.com/office/drawing/2014/main" id="{EDF4653F-A3D7-A2F8-7F94-BC49E407F6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101" y="557513"/>
            <a:ext cx="1916151" cy="502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60128" y="6172775"/>
            <a:ext cx="22793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ekfgroup.com</a:t>
            </a:r>
            <a:endParaRPr kumimoji="0" lang="en-RU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406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55921" y="6364777"/>
            <a:ext cx="22793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ЭНЕРГИЯ ДЛЯ ЖИЗНИ</a:t>
            </a:r>
            <a:endParaRPr kumimoji="0" lang="en-RU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7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23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8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  <p:pic>
        <p:nvPicPr>
          <p:cNvPr id="9" name="Graphic 5">
            <a:extLst>
              <a:ext uri="{FF2B5EF4-FFF2-40B4-BE49-F238E27FC236}">
                <a16:creationId xmlns:a16="http://schemas.microsoft.com/office/drawing/2014/main" id="{EDF4653F-A3D7-A2F8-7F94-BC49E407F6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101" y="557513"/>
            <a:ext cx="1916151" cy="502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70761" y="6091869"/>
            <a:ext cx="227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ekfgroup.com</a:t>
            </a:r>
            <a:endParaRPr kumimoji="0" lang="en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D6006-CC0D-755B-DFE7-E6D064A2F32F}"/>
              </a:ext>
            </a:extLst>
          </p:cNvPr>
          <p:cNvSpPr txBox="1"/>
          <p:nvPr userDrawn="1"/>
        </p:nvSpPr>
        <p:spPr>
          <a:xfrm>
            <a:off x="3677682" y="5737926"/>
            <a:ext cx="309231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Центральный офис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EKF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127273,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Россия, г. Москва, ул. Отрадная,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2Б, строение 9,«Технопарк Отрадное»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+7 (495)788-88-15</a:t>
            </a:r>
            <a:endParaRPr kumimoji="0" lang="en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34B33-BC1C-8FB7-94D0-6BEB01C4637C}"/>
              </a:ext>
            </a:extLst>
          </p:cNvPr>
          <p:cNvSpPr txBox="1"/>
          <p:nvPr userDrawn="1"/>
        </p:nvSpPr>
        <p:spPr>
          <a:xfrm>
            <a:off x="7297188" y="5737927"/>
            <a:ext cx="309231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Офис в Санкт-Петербурге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197341, Россия, г. Санкт-Петербург,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ул. Афонская, 2, офис 3-304,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БЦ «Афонская 2» +7 (800) 333-88-15</a:t>
            </a:r>
            <a:endParaRPr kumimoji="0" lang="en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389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44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C00000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ru-RU" sz="1800" kern="1200" smtClean="0">
          <a:solidFill>
            <a:srgbClr val="000000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414">
          <p15:clr>
            <a:srgbClr val="F26B43"/>
          </p15:clr>
        </p15:guide>
        <p15:guide id="3" orient="horz" pos="1162">
          <p15:clr>
            <a:srgbClr val="F26B43"/>
          </p15:clr>
        </p15:guide>
        <p15:guide id="4" pos="665">
          <p15:clr>
            <a:srgbClr val="F26B43"/>
          </p15:clr>
        </p15:guide>
        <p15:guide id="5" pos="13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38.png"/><Relationship Id="rId4" Type="http://schemas.openxmlformats.org/officeDocument/2006/relationships/image" Target="../media/image55.tiff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38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4.png"/><Relationship Id="rId7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sv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sv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6400800" cy="6858000"/>
          </a:xfrm>
          <a:prstGeom prst="rect">
            <a:avLst/>
          </a:prstGeom>
          <a:gradFill flip="none" rotWithShape="1">
            <a:gsLst>
              <a:gs pos="8000">
                <a:schemeClr val="tx1">
                  <a:alpha val="31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850470-C4F9-4D3D-A026-0ED31452DBEA}"/>
              </a:ext>
            </a:extLst>
          </p:cNvPr>
          <p:cNvSpPr/>
          <p:nvPr/>
        </p:nvSpPr>
        <p:spPr>
          <a:xfrm flipV="1">
            <a:off x="0" y="-9750"/>
            <a:ext cx="12191999" cy="264510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3628900D-08EC-4D83-A114-3EEFB2F59C3B}"/>
              </a:ext>
            </a:extLst>
          </p:cNvPr>
          <p:cNvSpPr txBox="1">
            <a:spLocks/>
          </p:cNvSpPr>
          <p:nvPr/>
        </p:nvSpPr>
        <p:spPr>
          <a:xfrm>
            <a:off x="440250" y="494265"/>
            <a:ext cx="79218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ru-RU" sz="4000" dirty="0">
                <a:solidFill>
                  <a:schemeClr val="bg1"/>
                </a:solidFill>
              </a:rPr>
              <a:t>ДИЗАЙНЕРСКИЕ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КОРПУСА</a:t>
            </a:r>
            <a:endParaRPr lang="en-RU" sz="4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/>
        </p:nvSpPr>
        <p:spPr>
          <a:xfrm>
            <a:off x="460128" y="6172775"/>
            <a:ext cx="22793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ekfgroup.com</a:t>
            </a:r>
            <a:endParaRPr lang="en-RU" sz="1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58224F3-BBE9-4819-9A24-9663A805F147}"/>
              </a:ext>
            </a:extLst>
          </p:cNvPr>
          <p:cNvSpPr/>
          <p:nvPr/>
        </p:nvSpPr>
        <p:spPr>
          <a:xfrm>
            <a:off x="8471536" y="3198414"/>
            <a:ext cx="3204527" cy="3204529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9999F8C-A665-451E-9E0A-696884BC85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601" y="3292266"/>
            <a:ext cx="2893510" cy="1203700"/>
          </a:xfrm>
          <a:prstGeom prst="rect">
            <a:avLst/>
          </a:prstGeom>
        </p:spPr>
      </p:pic>
      <p:pic>
        <p:nvPicPr>
          <p:cNvPr id="18" name="Graphic 18">
            <a:extLst>
              <a:ext uri="{FF2B5EF4-FFF2-40B4-BE49-F238E27FC236}">
                <a16:creationId xmlns:a16="http://schemas.microsoft.com/office/drawing/2014/main" id="{819AE022-49F1-49CB-A82E-82068F0913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9888" y="5628738"/>
            <a:ext cx="1387401" cy="4193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D8F294-8610-483C-B9C1-51B480540C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82" y="1182955"/>
            <a:ext cx="3765339" cy="14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0A4FF4-4184-4804-8817-137E45D779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" b="959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E7532F-5D1F-47FB-941B-30BFFF4EDE32}"/>
              </a:ext>
            </a:extLst>
          </p:cNvPr>
          <p:cNvSpPr/>
          <p:nvPr/>
        </p:nvSpPr>
        <p:spPr>
          <a:xfrm>
            <a:off x="0" y="2982350"/>
            <a:ext cx="12192000" cy="387564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AF1265-55C4-40E1-83E6-6B30568435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57" y="4648014"/>
            <a:ext cx="3804485" cy="16598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6E91A9-C271-4F3E-807F-1791BF50866F}"/>
              </a:ext>
            </a:extLst>
          </p:cNvPr>
          <p:cNvSpPr/>
          <p:nvPr/>
        </p:nvSpPr>
        <p:spPr>
          <a:xfrm>
            <a:off x="8553157" y="4541844"/>
            <a:ext cx="3638842" cy="1659800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Текст 1">
            <a:extLst>
              <a:ext uri="{FF2B5EF4-FFF2-40B4-BE49-F238E27FC236}">
                <a16:creationId xmlns:a16="http://schemas.microsoft.com/office/drawing/2014/main" id="{5F4DC34E-5156-485A-A81D-8D11B6E88C24}"/>
              </a:ext>
            </a:extLst>
          </p:cNvPr>
          <p:cNvSpPr txBox="1">
            <a:spLocks/>
          </p:cNvSpPr>
          <p:nvPr/>
        </p:nvSpPr>
        <p:spPr>
          <a:xfrm>
            <a:off x="9230433" y="4754184"/>
            <a:ext cx="2578710" cy="1447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54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endParaRPr lang="en-US" sz="5400" b="1" dirty="0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Белое стекло</a:t>
            </a:r>
          </a:p>
        </p:txBody>
      </p:sp>
    </p:spTree>
    <p:extLst>
      <p:ext uri="{BB962C8B-B14F-4D97-AF65-F5344CB8AC3E}">
        <p14:creationId xmlns:p14="http://schemas.microsoft.com/office/powerpoint/2010/main" val="1577134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DCF88D-C09D-400D-AC89-57086C6914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49" y="54219"/>
            <a:ext cx="6858000" cy="6858000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CB5DA4D-EEB5-4CAA-8296-93BABA684C6B}"/>
              </a:ext>
            </a:extLst>
          </p:cNvPr>
          <p:cNvCxnSpPr>
            <a:cxnSpLocks/>
          </p:cNvCxnSpPr>
          <p:nvPr/>
        </p:nvCxnSpPr>
        <p:spPr>
          <a:xfrm flipV="1">
            <a:off x="7258050" y="1695450"/>
            <a:ext cx="1114425" cy="561975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244AE55-07F4-4AFD-9C12-30332B5B05F5}"/>
              </a:ext>
            </a:extLst>
          </p:cNvPr>
          <p:cNvSpPr txBox="1"/>
          <p:nvPr/>
        </p:nvSpPr>
        <p:spPr>
          <a:xfrm>
            <a:off x="8553450" y="1200150"/>
            <a:ext cx="2484976" cy="892552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Основание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Отверстия для ввода кабеля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сверху / снизу / по бокам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Шины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N/PE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в комплекте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6041F4F-8D4C-4EAE-8436-BDA2C0CD6504}"/>
              </a:ext>
            </a:extLst>
          </p:cNvPr>
          <p:cNvCxnSpPr>
            <a:cxnSpLocks/>
          </p:cNvCxnSpPr>
          <p:nvPr/>
        </p:nvCxnSpPr>
        <p:spPr>
          <a:xfrm>
            <a:off x="7229474" y="3883937"/>
            <a:ext cx="1790701" cy="392788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CCACFB-38BC-440F-BA89-C4C09B50ADE8}"/>
              </a:ext>
            </a:extLst>
          </p:cNvPr>
          <p:cNvSpPr txBox="1"/>
          <p:nvPr/>
        </p:nvSpPr>
        <p:spPr>
          <a:xfrm>
            <a:off x="9204963" y="3988712"/>
            <a:ext cx="2297424" cy="707886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DIN-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рейка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Надежная фиксация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модульного оборудования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6DE5F07-6291-4129-9594-312D424CA679}"/>
              </a:ext>
            </a:extLst>
          </p:cNvPr>
          <p:cNvCxnSpPr>
            <a:cxnSpLocks/>
          </p:cNvCxnSpPr>
          <p:nvPr/>
        </p:nvCxnSpPr>
        <p:spPr>
          <a:xfrm>
            <a:off x="5726906" y="5082926"/>
            <a:ext cx="1315002" cy="1032900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9E9D18D-06CE-4582-BB2C-74520E5BBD0B}"/>
              </a:ext>
            </a:extLst>
          </p:cNvPr>
          <p:cNvSpPr txBox="1"/>
          <p:nvPr/>
        </p:nvSpPr>
        <p:spPr>
          <a:xfrm>
            <a:off x="7229474" y="5956577"/>
            <a:ext cx="3009157" cy="52322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Клипсы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Для быстрой установки пластрона 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F9D91A8-6FC2-4E35-B621-A47D4E4C82BE}"/>
              </a:ext>
            </a:extLst>
          </p:cNvPr>
          <p:cNvCxnSpPr>
            <a:cxnSpLocks/>
          </p:cNvCxnSpPr>
          <p:nvPr/>
        </p:nvCxnSpPr>
        <p:spPr>
          <a:xfrm>
            <a:off x="2538413" y="1543612"/>
            <a:ext cx="2138381" cy="1102237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9A294D3-9A93-4204-BBAF-F650C7FD68B0}"/>
              </a:ext>
            </a:extLst>
          </p:cNvPr>
          <p:cNvSpPr txBox="1"/>
          <p:nvPr/>
        </p:nvSpPr>
        <p:spPr>
          <a:xfrm>
            <a:off x="1009468" y="1373645"/>
            <a:ext cx="1482053" cy="707886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Пластрон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 информацией о щите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531EC9-116E-4CC3-AFE1-A0B0E3FE041C}"/>
              </a:ext>
            </a:extLst>
          </p:cNvPr>
          <p:cNvSpPr txBox="1"/>
          <p:nvPr/>
        </p:nvSpPr>
        <p:spPr>
          <a:xfrm>
            <a:off x="848314" y="5297199"/>
            <a:ext cx="1482052" cy="707886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Дверь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Со встроенными магнитами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65E2922-4C60-49B6-827A-CF7D1530AC67}"/>
              </a:ext>
            </a:extLst>
          </p:cNvPr>
          <p:cNvCxnSpPr>
            <a:cxnSpLocks/>
          </p:cNvCxnSpPr>
          <p:nvPr/>
        </p:nvCxnSpPr>
        <p:spPr>
          <a:xfrm flipV="1">
            <a:off x="1838325" y="4276725"/>
            <a:ext cx="1995487" cy="1103438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">
            <a:extLst>
              <a:ext uri="{FF2B5EF4-FFF2-40B4-BE49-F238E27FC236}">
                <a16:creationId xmlns:a16="http://schemas.microsoft.com/office/drawing/2014/main" id="{41CF74D4-6701-40BE-AAFF-50085E29D6F3}"/>
              </a:ext>
            </a:extLst>
          </p:cNvPr>
          <p:cNvSpPr txBox="1">
            <a:spLocks/>
          </p:cNvSpPr>
          <p:nvPr/>
        </p:nvSpPr>
        <p:spPr>
          <a:xfrm>
            <a:off x="474510" y="304482"/>
            <a:ext cx="4857145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Elegance</a:t>
            </a:r>
            <a:r>
              <a:rPr lang="ru-RU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22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417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007C39B-9338-4EEB-A709-BC314D584777}"/>
              </a:ext>
            </a:extLst>
          </p:cNvPr>
          <p:cNvSpPr/>
          <p:nvPr/>
        </p:nvSpPr>
        <p:spPr>
          <a:xfrm>
            <a:off x="7144881" y="1233488"/>
            <a:ext cx="3017521" cy="2581547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C21044-4845-4109-B034-2FA669A221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637" y="2153162"/>
            <a:ext cx="4570265" cy="45702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B545FE8-CB3B-4FAE-9AF4-DD5BC12F4EA7}"/>
              </a:ext>
            </a:extLst>
          </p:cNvPr>
          <p:cNvSpPr txBox="1"/>
          <p:nvPr/>
        </p:nvSpPr>
        <p:spPr>
          <a:xfrm>
            <a:off x="7554957" y="1613974"/>
            <a:ext cx="2037737" cy="170816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  <a:p>
            <a:pPr marL="0" indent="0">
              <a:buNone/>
            </a:pPr>
            <a:endParaRPr lang="en-US" sz="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двери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310х470х14мм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основания</a:t>
            </a:r>
          </a:p>
          <a:p>
            <a:pPr marL="0" indent="0">
              <a:buNone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270х44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х100мм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761838E-36D9-4B15-8226-780223309D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012" y="1843369"/>
            <a:ext cx="2389965" cy="2389965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3E0E585-B005-4084-88C0-2F9F18D5E3A9}"/>
              </a:ext>
            </a:extLst>
          </p:cNvPr>
          <p:cNvGrpSpPr/>
          <p:nvPr/>
        </p:nvGrpSpPr>
        <p:grpSpPr>
          <a:xfrm>
            <a:off x="543393" y="4982217"/>
            <a:ext cx="6499066" cy="1169880"/>
            <a:chOff x="464158" y="2192929"/>
            <a:chExt cx="11625984" cy="226111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49D0778-ED5A-4EEE-B4C4-287621BA8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831" t="27936" r="24020" b="28876"/>
            <a:stretch/>
          </p:blipFill>
          <p:spPr>
            <a:xfrm>
              <a:off x="464158" y="2192930"/>
              <a:ext cx="1794000" cy="133122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C43C27-8D9E-45D1-9833-C0C70DCCDA76}"/>
                </a:ext>
              </a:extLst>
            </p:cNvPr>
            <p:cNvSpPr txBox="1"/>
            <p:nvPr/>
          </p:nvSpPr>
          <p:spPr>
            <a:xfrm>
              <a:off x="474382" y="3572784"/>
              <a:ext cx="1773548" cy="693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Чёрное</a:t>
              </a:r>
            </a:p>
            <a:p>
              <a:pPr marL="0" indent="0" algn="ctr">
                <a:buNone/>
              </a:pP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стекло</a:t>
              </a:r>
              <a:endParaRPr lang="ru-RU" sz="7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63AD8C3-640B-42A4-B85D-602986EED6EE}"/>
                </a:ext>
              </a:extLst>
            </p:cNvPr>
            <p:cNvSpPr txBox="1"/>
            <p:nvPr/>
          </p:nvSpPr>
          <p:spPr>
            <a:xfrm>
              <a:off x="7435368" y="3561750"/>
              <a:ext cx="2295795" cy="8922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Серебристый металлик</a:t>
              </a:r>
              <a:endParaRPr lang="ru-RU" sz="7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1CBC360-63BE-47BC-881F-2AB19F5A5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61" t="23149" r="9861" b="23767"/>
            <a:stretch/>
          </p:blipFill>
          <p:spPr>
            <a:xfrm>
              <a:off x="7573075" y="2192929"/>
              <a:ext cx="2013174" cy="1331224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72643CE2-E835-4238-8310-845DF0FEA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00" t="23611" r="10555" b="23768"/>
            <a:stretch/>
          </p:blipFill>
          <p:spPr>
            <a:xfrm>
              <a:off x="2642225" y="2192930"/>
              <a:ext cx="2009803" cy="133122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D79CBF-8757-41DB-B67D-0384570D3229}"/>
                </a:ext>
              </a:extLst>
            </p:cNvPr>
            <p:cNvSpPr txBox="1"/>
            <p:nvPr/>
          </p:nvSpPr>
          <p:spPr>
            <a:xfrm>
              <a:off x="2760352" y="3572784"/>
              <a:ext cx="1773549" cy="693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Белое</a:t>
              </a:r>
            </a:p>
            <a:p>
              <a:pPr marL="0" indent="0" algn="ctr">
                <a:buNone/>
              </a:pP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стекло</a:t>
              </a:r>
              <a:endParaRPr lang="ru-RU" sz="7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32282DF-FB81-4150-AE2E-D7A417B45E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576" t="13135" r="8002" b="15633"/>
            <a:stretch/>
          </p:blipFill>
          <p:spPr>
            <a:xfrm>
              <a:off x="10043103" y="2221419"/>
              <a:ext cx="2009803" cy="130273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30C264-BFFB-46FC-AF6B-9D155314555E}"/>
                </a:ext>
              </a:extLst>
            </p:cNvPr>
            <p:cNvSpPr txBox="1"/>
            <p:nvPr/>
          </p:nvSpPr>
          <p:spPr>
            <a:xfrm>
              <a:off x="10005868" y="3572782"/>
              <a:ext cx="2084274" cy="693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Золотой металлик</a:t>
              </a:r>
              <a:endParaRPr lang="ru-RU" sz="7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F6B3CE91-64B8-4F8B-A0BA-DCB7BF9A2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6095" y="2221420"/>
              <a:ext cx="2117364" cy="13484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A5C045-8DCE-4B89-9CE1-D6D2E34CD9FA}"/>
                </a:ext>
              </a:extLst>
            </p:cNvPr>
            <p:cNvSpPr txBox="1"/>
            <p:nvPr/>
          </p:nvSpPr>
          <p:spPr>
            <a:xfrm>
              <a:off x="5052640" y="3572782"/>
              <a:ext cx="2084274" cy="693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Прозрачная</a:t>
              </a:r>
            </a:p>
            <a:p>
              <a:pPr marL="0" indent="0" algn="ctr">
                <a:buNone/>
              </a:pP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с рамкой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0BD74A1-4C59-44CD-A3A2-ED49A989CC41}"/>
              </a:ext>
            </a:extLst>
          </p:cNvPr>
          <p:cNvSpPr txBox="1"/>
          <p:nvPr/>
        </p:nvSpPr>
        <p:spPr>
          <a:xfrm>
            <a:off x="543392" y="1191809"/>
            <a:ext cx="1447832" cy="106182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Силовой</a:t>
            </a:r>
          </a:p>
          <a:p>
            <a:pPr marL="0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22 модуля</a:t>
            </a:r>
          </a:p>
          <a:p>
            <a:pPr marL="0" indent="0">
              <a:buNone/>
            </a:pP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06957A-579D-4338-B06E-21129CC0F81F}"/>
              </a:ext>
            </a:extLst>
          </p:cNvPr>
          <p:cNvSpPr txBox="1"/>
          <p:nvPr/>
        </p:nvSpPr>
        <p:spPr>
          <a:xfrm>
            <a:off x="3271506" y="1167568"/>
            <a:ext cx="2177199" cy="615553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Слаботочный</a:t>
            </a:r>
          </a:p>
          <a:p>
            <a:pPr marL="0" indent="0">
              <a:buNone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места под роутеры</a:t>
            </a: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278334-0678-46F8-BBFA-1C3456728D64}"/>
              </a:ext>
            </a:extLst>
          </p:cNvPr>
          <p:cNvSpPr txBox="1"/>
          <p:nvPr/>
        </p:nvSpPr>
        <p:spPr>
          <a:xfrm>
            <a:off x="464304" y="4438295"/>
            <a:ext cx="2410627" cy="338554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Варианты дверей: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F9E411-4012-481B-857E-CDA9B41DC07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50" y="1843369"/>
            <a:ext cx="2394172" cy="2394172"/>
          </a:xfrm>
          <a:prstGeom prst="rect">
            <a:avLst/>
          </a:prstGeom>
        </p:spPr>
      </p:pic>
      <p:sp>
        <p:nvSpPr>
          <p:cNvPr id="24" name="Текст 1">
            <a:extLst>
              <a:ext uri="{FF2B5EF4-FFF2-40B4-BE49-F238E27FC236}">
                <a16:creationId xmlns:a16="http://schemas.microsoft.com/office/drawing/2014/main" id="{C3422EB7-D6F7-499E-813B-518E96B0376E}"/>
              </a:ext>
            </a:extLst>
          </p:cNvPr>
          <p:cNvSpPr txBox="1">
            <a:spLocks/>
          </p:cNvSpPr>
          <p:nvPr/>
        </p:nvSpPr>
        <p:spPr>
          <a:xfrm>
            <a:off x="468357" y="305360"/>
            <a:ext cx="4321932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Elegance</a:t>
            </a:r>
            <a:r>
              <a:rPr lang="ru-RU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22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7F3F15C-D62F-4941-A683-6FE4C6F305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271" y="109253"/>
            <a:ext cx="1765016" cy="73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0A4FF4-4184-4804-8817-137E45D779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2" b="987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3" name="Текст 1">
            <a:extLst>
              <a:ext uri="{FF2B5EF4-FFF2-40B4-BE49-F238E27FC236}">
                <a16:creationId xmlns:a16="http://schemas.microsoft.com/office/drawing/2014/main" id="{5F4DC34E-5156-485A-A81D-8D11B6E88C24}"/>
              </a:ext>
            </a:extLst>
          </p:cNvPr>
          <p:cNvSpPr txBox="1">
            <a:spLocks/>
          </p:cNvSpPr>
          <p:nvPr/>
        </p:nvSpPr>
        <p:spPr>
          <a:xfrm>
            <a:off x="8926830" y="-1339681"/>
            <a:ext cx="3609975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Elegance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72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Белое стекло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C1C73B9-3FC8-485C-93A7-6BEC030C2702}"/>
              </a:ext>
            </a:extLst>
          </p:cNvPr>
          <p:cNvSpPr/>
          <p:nvPr/>
        </p:nvSpPr>
        <p:spPr>
          <a:xfrm>
            <a:off x="0" y="2982350"/>
            <a:ext cx="12192000" cy="387564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9A9DB1-26F7-4B1A-B2BF-C28D4ACBE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57" y="4648014"/>
            <a:ext cx="3804485" cy="16598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B58FFC-ADCD-4A9C-9CF0-847450210AFB}"/>
              </a:ext>
            </a:extLst>
          </p:cNvPr>
          <p:cNvSpPr/>
          <p:nvPr/>
        </p:nvSpPr>
        <p:spPr>
          <a:xfrm>
            <a:off x="8553157" y="4541844"/>
            <a:ext cx="3638842" cy="1659800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id="{46A15829-BC64-4C85-9230-632A556A8E40}"/>
              </a:ext>
            </a:extLst>
          </p:cNvPr>
          <p:cNvSpPr txBox="1">
            <a:spLocks/>
          </p:cNvSpPr>
          <p:nvPr/>
        </p:nvSpPr>
        <p:spPr>
          <a:xfrm>
            <a:off x="9230433" y="4754184"/>
            <a:ext cx="2578710" cy="1447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ru-RU" sz="54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sz="5400" b="1" dirty="0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Белое стекло</a:t>
            </a:r>
          </a:p>
        </p:txBody>
      </p:sp>
    </p:spTree>
    <p:extLst>
      <p:ext uri="{BB962C8B-B14F-4D97-AF65-F5344CB8AC3E}">
        <p14:creationId xmlns:p14="http://schemas.microsoft.com/office/powerpoint/2010/main" val="616643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28E188-ACE6-4107-B81D-30F6CA00A2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28" y="0"/>
            <a:ext cx="6858000" cy="6858000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CB5DA4D-EEB5-4CAA-8296-93BABA684C6B}"/>
              </a:ext>
            </a:extLst>
          </p:cNvPr>
          <p:cNvCxnSpPr>
            <a:cxnSpLocks/>
          </p:cNvCxnSpPr>
          <p:nvPr/>
        </p:nvCxnSpPr>
        <p:spPr>
          <a:xfrm flipV="1">
            <a:off x="7701354" y="1695451"/>
            <a:ext cx="671121" cy="233361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244AE55-07F4-4AFD-9C12-30332B5B05F5}"/>
              </a:ext>
            </a:extLst>
          </p:cNvPr>
          <p:cNvSpPr txBox="1"/>
          <p:nvPr/>
        </p:nvSpPr>
        <p:spPr>
          <a:xfrm>
            <a:off x="8553450" y="1200150"/>
            <a:ext cx="2484976" cy="892552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Основание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Отверстия для ввода кабеля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сверху / снизу / по бокам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Шины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N/PE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в комплекте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6041F4F-8D4C-4EAE-8436-BDA2C0CD6504}"/>
              </a:ext>
            </a:extLst>
          </p:cNvPr>
          <p:cNvCxnSpPr>
            <a:cxnSpLocks/>
          </p:cNvCxnSpPr>
          <p:nvPr/>
        </p:nvCxnSpPr>
        <p:spPr>
          <a:xfrm>
            <a:off x="7073900" y="4224159"/>
            <a:ext cx="1952625" cy="1040489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CCACFB-38BC-440F-BA89-C4C09B50ADE8}"/>
              </a:ext>
            </a:extLst>
          </p:cNvPr>
          <p:cNvSpPr txBox="1"/>
          <p:nvPr/>
        </p:nvSpPr>
        <p:spPr>
          <a:xfrm>
            <a:off x="9152528" y="4810393"/>
            <a:ext cx="1702710" cy="707886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DIN-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рейка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Расстояние 135мм.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между рейками 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6DE5F07-6291-4129-9594-312D424CA679}"/>
              </a:ext>
            </a:extLst>
          </p:cNvPr>
          <p:cNvCxnSpPr>
            <a:cxnSpLocks/>
          </p:cNvCxnSpPr>
          <p:nvPr/>
        </p:nvCxnSpPr>
        <p:spPr>
          <a:xfrm>
            <a:off x="5448300" y="5380163"/>
            <a:ext cx="1593608" cy="735663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9E9D18D-06CE-4582-BB2C-74520E5BBD0B}"/>
              </a:ext>
            </a:extLst>
          </p:cNvPr>
          <p:cNvSpPr txBox="1"/>
          <p:nvPr/>
        </p:nvSpPr>
        <p:spPr>
          <a:xfrm>
            <a:off x="7067550" y="5956577"/>
            <a:ext cx="2848857" cy="52322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Клипсы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Для быстрой установки панелей 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F9D91A8-6FC2-4E35-B621-A47D4E4C82BE}"/>
              </a:ext>
            </a:extLst>
          </p:cNvPr>
          <p:cNvCxnSpPr>
            <a:cxnSpLocks/>
          </p:cNvCxnSpPr>
          <p:nvPr/>
        </p:nvCxnSpPr>
        <p:spPr>
          <a:xfrm>
            <a:off x="2836068" y="1780032"/>
            <a:ext cx="2402946" cy="687703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9A294D3-9A93-4204-BBAF-F650C7FD68B0}"/>
              </a:ext>
            </a:extLst>
          </p:cNvPr>
          <p:cNvSpPr txBox="1"/>
          <p:nvPr/>
        </p:nvSpPr>
        <p:spPr>
          <a:xfrm>
            <a:off x="1624194" y="1403029"/>
            <a:ext cx="1743681" cy="954107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Защитные панели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 информацией </a:t>
            </a:r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о щите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531EC9-116E-4CC3-AFE1-A0B0E3FE041C}"/>
              </a:ext>
            </a:extLst>
          </p:cNvPr>
          <p:cNvSpPr txBox="1"/>
          <p:nvPr/>
        </p:nvSpPr>
        <p:spPr>
          <a:xfrm>
            <a:off x="881348" y="5341291"/>
            <a:ext cx="910827" cy="338554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Дверь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65E2922-4C60-49B6-827A-CF7D1530AC67}"/>
              </a:ext>
            </a:extLst>
          </p:cNvPr>
          <p:cNvCxnSpPr>
            <a:cxnSpLocks/>
          </p:cNvCxnSpPr>
          <p:nvPr/>
        </p:nvCxnSpPr>
        <p:spPr>
          <a:xfrm flipV="1">
            <a:off x="1838325" y="4276725"/>
            <a:ext cx="1995487" cy="1103438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0D7684C-BD99-4E7A-934B-2FFBCB3C73B6}"/>
              </a:ext>
            </a:extLst>
          </p:cNvPr>
          <p:cNvCxnSpPr>
            <a:cxnSpLocks/>
          </p:cNvCxnSpPr>
          <p:nvPr/>
        </p:nvCxnSpPr>
        <p:spPr>
          <a:xfrm>
            <a:off x="6769602" y="2699324"/>
            <a:ext cx="2256923" cy="1124802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A6F3F80-20BD-40C3-971C-78E32282E040}"/>
              </a:ext>
            </a:extLst>
          </p:cNvPr>
          <p:cNvSpPr txBox="1"/>
          <p:nvPr/>
        </p:nvSpPr>
        <p:spPr>
          <a:xfrm>
            <a:off x="9152528" y="3657184"/>
            <a:ext cx="2390398" cy="52322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Рамка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Со встроенными магнитами</a:t>
            </a:r>
          </a:p>
        </p:txBody>
      </p:sp>
      <p:sp>
        <p:nvSpPr>
          <p:cNvPr id="17" name="Текст 1">
            <a:extLst>
              <a:ext uri="{FF2B5EF4-FFF2-40B4-BE49-F238E27FC236}">
                <a16:creationId xmlns:a16="http://schemas.microsoft.com/office/drawing/2014/main" id="{BCF98A80-5404-47B7-B0B1-2750B250C861}"/>
              </a:ext>
            </a:extLst>
          </p:cNvPr>
          <p:cNvSpPr txBox="1">
            <a:spLocks/>
          </p:cNvSpPr>
          <p:nvPr/>
        </p:nvSpPr>
        <p:spPr>
          <a:xfrm>
            <a:off x="460443" y="304482"/>
            <a:ext cx="4945654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Elegance</a:t>
            </a:r>
            <a:r>
              <a:rPr lang="ru-RU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28-72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25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F630CA8-B7E6-4CF2-A061-1126C9160608}"/>
              </a:ext>
            </a:extLst>
          </p:cNvPr>
          <p:cNvSpPr/>
          <p:nvPr/>
        </p:nvSpPr>
        <p:spPr>
          <a:xfrm>
            <a:off x="6406254" y="1241555"/>
            <a:ext cx="3017521" cy="2581547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278334-0678-46F8-BBFA-1C3456728D64}"/>
              </a:ext>
            </a:extLst>
          </p:cNvPr>
          <p:cNvSpPr txBox="1"/>
          <p:nvPr/>
        </p:nvSpPr>
        <p:spPr>
          <a:xfrm>
            <a:off x="456927" y="4082448"/>
            <a:ext cx="2410627" cy="338554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Варианты дверей: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E74CBB3-BAB8-49D8-89A9-19B16FD45CF8}"/>
              </a:ext>
            </a:extLst>
          </p:cNvPr>
          <p:cNvGrpSpPr/>
          <p:nvPr/>
        </p:nvGrpSpPr>
        <p:grpSpPr>
          <a:xfrm>
            <a:off x="456927" y="4629297"/>
            <a:ext cx="4327839" cy="1517158"/>
            <a:chOff x="1495347" y="2729777"/>
            <a:chExt cx="8749358" cy="306715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52BACF2-6479-4403-996C-3694BA3FA20E}"/>
                </a:ext>
              </a:extLst>
            </p:cNvPr>
            <p:cNvSpPr txBox="1"/>
            <p:nvPr/>
          </p:nvSpPr>
          <p:spPr>
            <a:xfrm>
              <a:off x="7342054" y="4890988"/>
              <a:ext cx="2902651" cy="905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Серебристый металлик</a:t>
              </a:r>
              <a:endParaRPr lang="ru-RU" sz="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AFEBF4F-29FC-43AC-AEA8-0ED396F5B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61" t="23150" r="9861" b="25618"/>
            <a:stretch/>
          </p:blipFill>
          <p:spPr>
            <a:xfrm>
              <a:off x="8059576" y="2776093"/>
              <a:ext cx="1467606" cy="201113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B6C9CB2-2E74-4C1C-85B5-2E270B7E1F66}"/>
                </a:ext>
              </a:extLst>
            </p:cNvPr>
            <p:cNvSpPr txBox="1"/>
            <p:nvPr/>
          </p:nvSpPr>
          <p:spPr>
            <a:xfrm>
              <a:off x="1495347" y="4890987"/>
              <a:ext cx="1616266" cy="9059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Белое</a:t>
              </a:r>
            </a:p>
            <a:p>
              <a:pPr marL="0" indent="0" algn="ctr">
                <a:buNone/>
              </a:pPr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стекло</a:t>
              </a:r>
              <a:endParaRPr lang="ru-RU" sz="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3C464FA-5412-4B57-850E-E420D1B7F7F1}"/>
                </a:ext>
              </a:extLst>
            </p:cNvPr>
            <p:cNvSpPr txBox="1"/>
            <p:nvPr/>
          </p:nvSpPr>
          <p:spPr>
            <a:xfrm>
              <a:off x="4051235" y="4890988"/>
              <a:ext cx="2748721" cy="905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Прозрачная</a:t>
              </a:r>
            </a:p>
            <a:p>
              <a:pPr marL="0" indent="0" algn="ctr">
                <a:buNone/>
              </a:pPr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с рамкой</a:t>
              </a: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F6F3541B-C3AA-4CC7-9DE8-6DCE452DE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4855" y="2747662"/>
              <a:ext cx="1441482" cy="2011138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783BCE7-3625-4ED9-B7A7-41CCD6B26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852" t="8519" r="22222" b="9074"/>
            <a:stretch/>
          </p:blipFill>
          <p:spPr>
            <a:xfrm>
              <a:off x="1652629" y="2729777"/>
              <a:ext cx="1458982" cy="2029024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7CE0837-46B6-4912-9DD4-AB71883CE2BD}"/>
              </a:ext>
            </a:extLst>
          </p:cNvPr>
          <p:cNvSpPr txBox="1"/>
          <p:nvPr/>
        </p:nvSpPr>
        <p:spPr>
          <a:xfrm>
            <a:off x="1901148" y="1076890"/>
            <a:ext cx="1447832" cy="106182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Силовой</a:t>
            </a:r>
          </a:p>
          <a:p>
            <a:pPr marL="0" indent="0">
              <a:buNone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28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модулей</a:t>
            </a:r>
          </a:p>
          <a:p>
            <a:pPr marL="0" indent="0">
              <a:buNone/>
            </a:pP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Текст 1">
            <a:extLst>
              <a:ext uri="{FF2B5EF4-FFF2-40B4-BE49-F238E27FC236}">
                <a16:creationId xmlns:a16="http://schemas.microsoft.com/office/drawing/2014/main" id="{9A2895FD-A119-4519-A4C5-723AEE969B48}"/>
              </a:ext>
            </a:extLst>
          </p:cNvPr>
          <p:cNvSpPr txBox="1">
            <a:spLocks/>
          </p:cNvSpPr>
          <p:nvPr/>
        </p:nvSpPr>
        <p:spPr>
          <a:xfrm>
            <a:off x="456927" y="305360"/>
            <a:ext cx="4880884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Elegance</a:t>
            </a:r>
            <a:r>
              <a:rPr lang="ru-RU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53FF7C-6EFB-484E-86C6-99D1F10BA711}"/>
              </a:ext>
            </a:extLst>
          </p:cNvPr>
          <p:cNvSpPr txBox="1"/>
          <p:nvPr/>
        </p:nvSpPr>
        <p:spPr>
          <a:xfrm>
            <a:off x="6783633" y="1548468"/>
            <a:ext cx="1622560" cy="198515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28</a:t>
            </a:r>
            <a:endParaRPr lang="ru-RU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двери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463х323х17мм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</a:t>
            </a:r>
            <a:b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основания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450х288х100мм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D23D900-1EB6-48CE-97B0-4D0CA0E078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271" y="109253"/>
            <a:ext cx="1765016" cy="7335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6ADA6C-5887-469B-AAD6-18D13059EE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379" y="1506148"/>
            <a:ext cx="4633908" cy="46339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D2DD7B0-E9D7-44AE-9138-D43289A0B4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69" y="1716375"/>
            <a:ext cx="2148931" cy="214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35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B1278334-0678-46F8-BBFA-1C3456728D64}"/>
              </a:ext>
            </a:extLst>
          </p:cNvPr>
          <p:cNvSpPr txBox="1"/>
          <p:nvPr/>
        </p:nvSpPr>
        <p:spPr>
          <a:xfrm>
            <a:off x="456927" y="4082448"/>
            <a:ext cx="2410627" cy="338554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Варианты дверей: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E74CBB3-BAB8-49D8-89A9-19B16FD45CF8}"/>
              </a:ext>
            </a:extLst>
          </p:cNvPr>
          <p:cNvGrpSpPr/>
          <p:nvPr/>
        </p:nvGrpSpPr>
        <p:grpSpPr>
          <a:xfrm>
            <a:off x="456927" y="4629297"/>
            <a:ext cx="4327839" cy="1517158"/>
            <a:chOff x="1495347" y="2729777"/>
            <a:chExt cx="8749358" cy="306715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52BACF2-6479-4403-996C-3694BA3FA20E}"/>
                </a:ext>
              </a:extLst>
            </p:cNvPr>
            <p:cNvSpPr txBox="1"/>
            <p:nvPr/>
          </p:nvSpPr>
          <p:spPr>
            <a:xfrm>
              <a:off x="7342054" y="4890988"/>
              <a:ext cx="2902651" cy="905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Серебристый металлик</a:t>
              </a:r>
              <a:endParaRPr lang="ru-RU" sz="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AFEBF4F-29FC-43AC-AEA8-0ED396F5B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61" t="23150" r="9861" b="25618"/>
            <a:stretch/>
          </p:blipFill>
          <p:spPr>
            <a:xfrm>
              <a:off x="8059576" y="2776093"/>
              <a:ext cx="1467606" cy="201113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B6C9CB2-2E74-4C1C-85B5-2E270B7E1F66}"/>
                </a:ext>
              </a:extLst>
            </p:cNvPr>
            <p:cNvSpPr txBox="1"/>
            <p:nvPr/>
          </p:nvSpPr>
          <p:spPr>
            <a:xfrm>
              <a:off x="1495347" y="4890987"/>
              <a:ext cx="1616266" cy="9059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Белое</a:t>
              </a:r>
            </a:p>
            <a:p>
              <a:pPr marL="0" indent="0" algn="ctr">
                <a:buNone/>
              </a:pPr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стекло</a:t>
              </a:r>
              <a:endParaRPr lang="ru-RU" sz="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3C464FA-5412-4B57-850E-E420D1B7F7F1}"/>
                </a:ext>
              </a:extLst>
            </p:cNvPr>
            <p:cNvSpPr txBox="1"/>
            <p:nvPr/>
          </p:nvSpPr>
          <p:spPr>
            <a:xfrm>
              <a:off x="4051235" y="4890988"/>
              <a:ext cx="2748721" cy="905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Прозрачная</a:t>
              </a:r>
            </a:p>
            <a:p>
              <a:pPr marL="0" indent="0" algn="ctr">
                <a:buNone/>
              </a:pPr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с рамкой</a:t>
              </a: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F6F3541B-C3AA-4CC7-9DE8-6DCE452DE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4855" y="2747662"/>
              <a:ext cx="1441482" cy="2011138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783BCE7-3625-4ED9-B7A7-41CCD6B26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852" t="8519" r="22222" b="9074"/>
            <a:stretch/>
          </p:blipFill>
          <p:spPr>
            <a:xfrm>
              <a:off x="1652629" y="2729777"/>
              <a:ext cx="1458982" cy="2029024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7CE0837-46B6-4912-9DD4-AB71883CE2BD}"/>
              </a:ext>
            </a:extLst>
          </p:cNvPr>
          <p:cNvSpPr txBox="1"/>
          <p:nvPr/>
        </p:nvSpPr>
        <p:spPr>
          <a:xfrm>
            <a:off x="458348" y="982576"/>
            <a:ext cx="1447832" cy="106182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Силовой</a:t>
            </a:r>
          </a:p>
          <a:p>
            <a:pPr marL="0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36 модулей</a:t>
            </a:r>
          </a:p>
          <a:p>
            <a:pPr marL="0" indent="0">
              <a:buNone/>
            </a:pP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7CDD20-665D-48D3-82BF-5D2AB83355A9}"/>
              </a:ext>
            </a:extLst>
          </p:cNvPr>
          <p:cNvSpPr txBox="1"/>
          <p:nvPr/>
        </p:nvSpPr>
        <p:spPr>
          <a:xfrm>
            <a:off x="4878846" y="982576"/>
            <a:ext cx="2177199" cy="66172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Слаботочный</a:t>
            </a:r>
          </a:p>
          <a:p>
            <a:pPr marL="0" indent="0">
              <a:buNone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места под роутеры</a:t>
            </a: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2A5495-7B58-402D-9011-42985F8BB0D5}"/>
              </a:ext>
            </a:extLst>
          </p:cNvPr>
          <p:cNvSpPr txBox="1"/>
          <p:nvPr/>
        </p:nvSpPr>
        <p:spPr>
          <a:xfrm>
            <a:off x="2651580" y="974552"/>
            <a:ext cx="2167354" cy="877163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Комби</a:t>
            </a:r>
          </a:p>
          <a:p>
            <a:pPr marL="0" indent="0">
              <a:buNone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18 модулей + </a:t>
            </a:r>
          </a:p>
          <a:p>
            <a:pPr marL="0" indent="0">
              <a:buNone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2 места под роутеры</a:t>
            </a: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FCA34D-B6FD-4359-9982-BE986E722A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941" y="1867076"/>
            <a:ext cx="1901582" cy="174304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F56201-F37E-4669-9E22-D4542BFAF6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906" y="1931967"/>
            <a:ext cx="1669990" cy="166201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4E799E7-7D06-4DCC-AB5E-278DFD8ED18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47" y="1826329"/>
            <a:ext cx="1901581" cy="1813232"/>
          </a:xfrm>
          <a:prstGeom prst="rect">
            <a:avLst/>
          </a:prstGeom>
        </p:spPr>
      </p:pic>
      <p:sp>
        <p:nvSpPr>
          <p:cNvPr id="20" name="Текст 1">
            <a:extLst>
              <a:ext uri="{FF2B5EF4-FFF2-40B4-BE49-F238E27FC236}">
                <a16:creationId xmlns:a16="http://schemas.microsoft.com/office/drawing/2014/main" id="{9A2895FD-A119-4519-A4C5-723AEE969B48}"/>
              </a:ext>
            </a:extLst>
          </p:cNvPr>
          <p:cNvSpPr txBox="1">
            <a:spLocks/>
          </p:cNvSpPr>
          <p:nvPr/>
        </p:nvSpPr>
        <p:spPr>
          <a:xfrm>
            <a:off x="456927" y="305360"/>
            <a:ext cx="4880884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Elegance</a:t>
            </a:r>
            <a:r>
              <a:rPr lang="ru-RU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36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D23D900-1EB6-48CE-97B0-4D0CA0E0784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271" y="109253"/>
            <a:ext cx="1765016" cy="73351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9FBFD93-C491-4352-B909-8874B0E1E30B}"/>
              </a:ext>
            </a:extLst>
          </p:cNvPr>
          <p:cNvSpPr/>
          <p:nvPr/>
        </p:nvSpPr>
        <p:spPr>
          <a:xfrm>
            <a:off x="7451428" y="1233488"/>
            <a:ext cx="3017521" cy="2581547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53FF7C-6EFB-484E-86C6-99D1F10BA711}"/>
              </a:ext>
            </a:extLst>
          </p:cNvPr>
          <p:cNvSpPr txBox="1"/>
          <p:nvPr/>
        </p:nvSpPr>
        <p:spPr>
          <a:xfrm>
            <a:off x="7894954" y="1525934"/>
            <a:ext cx="1622560" cy="198515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36</a:t>
            </a:r>
          </a:p>
          <a:p>
            <a:pPr marL="0" indent="0">
              <a:buNone/>
            </a:pPr>
            <a:endParaRPr lang="en-US" sz="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двери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500х395х17мм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</a:t>
            </a:r>
            <a:b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основания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475х360х100мм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6ADA6C-5887-469B-AAD6-18D13059EE8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356" y="2379409"/>
            <a:ext cx="4083185" cy="408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55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8456384-41AB-49C4-B193-ACD59EE1D439}"/>
              </a:ext>
            </a:extLst>
          </p:cNvPr>
          <p:cNvGrpSpPr/>
          <p:nvPr/>
        </p:nvGrpSpPr>
        <p:grpSpPr>
          <a:xfrm>
            <a:off x="462061" y="4504646"/>
            <a:ext cx="3105927" cy="1830836"/>
            <a:chOff x="8164763" y="5217130"/>
            <a:chExt cx="3105927" cy="183083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1278334-0678-46F8-BBFA-1C3456728D64}"/>
                </a:ext>
              </a:extLst>
            </p:cNvPr>
            <p:cNvSpPr txBox="1"/>
            <p:nvPr/>
          </p:nvSpPr>
          <p:spPr>
            <a:xfrm>
              <a:off x="8164763" y="5217130"/>
              <a:ext cx="2410627" cy="338554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marL="0" indent="0">
                <a:buNone/>
              </a:pPr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Варианты дверей: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52BACF2-6479-4403-996C-3694BA3FA20E}"/>
                </a:ext>
              </a:extLst>
            </p:cNvPr>
            <p:cNvSpPr txBox="1"/>
            <p:nvPr/>
          </p:nvSpPr>
          <p:spPr>
            <a:xfrm>
              <a:off x="9594290" y="6524304"/>
              <a:ext cx="16764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Серебристый металлик</a:t>
              </a:r>
              <a:endParaRPr lang="ru-RU" sz="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AFEBF4F-29FC-43AC-AEA8-0ED396F5B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61" t="23150" r="9861" b="25618"/>
            <a:stretch/>
          </p:blipFill>
          <p:spPr>
            <a:xfrm rot="5400000">
              <a:off x="10008689" y="5471834"/>
              <a:ext cx="847602" cy="116151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B6C9CB2-2E74-4C1C-85B5-2E270B7E1F66}"/>
                </a:ext>
              </a:extLst>
            </p:cNvPr>
            <p:cNvSpPr txBox="1"/>
            <p:nvPr/>
          </p:nvSpPr>
          <p:spPr>
            <a:xfrm>
              <a:off x="8284556" y="6524746"/>
              <a:ext cx="102429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Белое</a:t>
              </a:r>
            </a:p>
            <a:p>
              <a:pPr marL="0" indent="0" algn="ctr">
                <a:buNone/>
              </a:pPr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стекло</a:t>
              </a:r>
              <a:endParaRPr lang="ru-RU" sz="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783BCE7-3625-4ED9-B7A7-41CCD6B26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852" t="8519" r="22222" b="9074"/>
            <a:stretch/>
          </p:blipFill>
          <p:spPr>
            <a:xfrm rot="5400000">
              <a:off x="8425130" y="5450102"/>
              <a:ext cx="842622" cy="1171845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5972CAB-A943-4DBE-9A16-07F1DBD7AF88}"/>
              </a:ext>
            </a:extLst>
          </p:cNvPr>
          <p:cNvSpPr txBox="1"/>
          <p:nvPr/>
        </p:nvSpPr>
        <p:spPr>
          <a:xfrm>
            <a:off x="468357" y="1258285"/>
            <a:ext cx="2037737" cy="1061829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Силовой</a:t>
            </a:r>
          </a:p>
          <a:p>
            <a:pPr marL="0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54 модуля</a:t>
            </a:r>
          </a:p>
          <a:p>
            <a:pPr marL="0" indent="0">
              <a:buNone/>
            </a:pP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7FCD585-8BE3-4CDD-85ED-478F45C3D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09"/>
          <a:stretch/>
        </p:blipFill>
        <p:spPr>
          <a:xfrm>
            <a:off x="488350" y="1996908"/>
            <a:ext cx="2123044" cy="201371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0828616-6511-44C2-8CD3-DBD1C5D5A7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682" y="1979601"/>
            <a:ext cx="1804966" cy="2073714"/>
          </a:xfrm>
          <a:prstGeom prst="rect">
            <a:avLst/>
          </a:prstGeom>
        </p:spPr>
      </p:pic>
      <p:sp>
        <p:nvSpPr>
          <p:cNvPr id="14" name="Текст 1">
            <a:extLst>
              <a:ext uri="{FF2B5EF4-FFF2-40B4-BE49-F238E27FC236}">
                <a16:creationId xmlns:a16="http://schemas.microsoft.com/office/drawing/2014/main" id="{BD092631-77DF-4F4F-AE4C-C27BE3E80A85}"/>
              </a:ext>
            </a:extLst>
          </p:cNvPr>
          <p:cNvSpPr txBox="1">
            <a:spLocks/>
          </p:cNvSpPr>
          <p:nvPr/>
        </p:nvSpPr>
        <p:spPr>
          <a:xfrm>
            <a:off x="468357" y="305360"/>
            <a:ext cx="5593354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Elegance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54 и 72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9C08B4F-629A-4DB8-AAB3-DF12F4347084}"/>
              </a:ext>
            </a:extLst>
          </p:cNvPr>
          <p:cNvSpPr txBox="1"/>
          <p:nvPr/>
        </p:nvSpPr>
        <p:spPr>
          <a:xfrm>
            <a:off x="3378504" y="1251133"/>
            <a:ext cx="1447832" cy="106182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Силовой</a:t>
            </a:r>
          </a:p>
          <a:p>
            <a:pPr marL="0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72 модуля</a:t>
            </a:r>
          </a:p>
          <a:p>
            <a:pPr marL="0" indent="0">
              <a:buNone/>
            </a:pP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38F29EF-CFED-4AFF-A327-11600B3362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271" y="109253"/>
            <a:ext cx="1765016" cy="73351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2675277-14A2-4070-8C7E-EB67C0B0F477}"/>
              </a:ext>
            </a:extLst>
          </p:cNvPr>
          <p:cNvSpPr/>
          <p:nvPr/>
        </p:nvSpPr>
        <p:spPr>
          <a:xfrm>
            <a:off x="6227539" y="1233488"/>
            <a:ext cx="5195427" cy="2581547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EBF47C-2BBB-406B-BB2C-C9974E167782}"/>
              </a:ext>
            </a:extLst>
          </p:cNvPr>
          <p:cNvSpPr txBox="1"/>
          <p:nvPr/>
        </p:nvSpPr>
        <p:spPr>
          <a:xfrm>
            <a:off x="6639851" y="1458077"/>
            <a:ext cx="2037737" cy="170816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54</a:t>
            </a:r>
          </a:p>
          <a:p>
            <a:pPr marL="0" indent="0">
              <a:buNone/>
            </a:pPr>
            <a:endParaRPr lang="en-US" sz="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двери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637х395х17мм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основания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610х360х100мм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9EBEBC-9C4F-42A7-9D29-9A6F4EA1FEA0}"/>
              </a:ext>
            </a:extLst>
          </p:cNvPr>
          <p:cNvSpPr txBox="1"/>
          <p:nvPr/>
        </p:nvSpPr>
        <p:spPr>
          <a:xfrm>
            <a:off x="8908571" y="1446354"/>
            <a:ext cx="2037737" cy="170816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72</a:t>
            </a:r>
          </a:p>
          <a:p>
            <a:pPr marL="0" indent="0">
              <a:buNone/>
            </a:pPr>
            <a:endParaRPr lang="en-US" sz="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двери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772х395х17мм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основания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745х360х100мм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4D2B8E-F5C0-4A80-8EA0-3987B7A6147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406" y="2463917"/>
            <a:ext cx="3530672" cy="408145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DCC4755-7595-4027-AB6A-9B21AF72F5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737" y="3067505"/>
            <a:ext cx="3703701" cy="370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02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045B1E-92F6-462B-A150-07AB8558B4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14153" r="-12" b="40528"/>
          <a:stretch/>
        </p:blipFill>
        <p:spPr>
          <a:xfrm flipH="1">
            <a:off x="-5" y="-1"/>
            <a:ext cx="12192004" cy="684825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1C6F5F0-8C1C-46E7-9D7F-18AF62106228}"/>
              </a:ext>
            </a:extLst>
          </p:cNvPr>
          <p:cNvSpPr/>
          <p:nvPr/>
        </p:nvSpPr>
        <p:spPr>
          <a:xfrm flipV="1">
            <a:off x="0" y="-9750"/>
            <a:ext cx="12191999" cy="305339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BBB258-ECF4-4C4C-BFAF-AAEF4F6517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39" y="956303"/>
            <a:ext cx="3592888" cy="139518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B99FF59-BC38-45A0-B469-BF03296E97C8}"/>
              </a:ext>
            </a:extLst>
          </p:cNvPr>
          <p:cNvSpPr/>
          <p:nvPr/>
        </p:nvSpPr>
        <p:spPr>
          <a:xfrm rot="5400000" flipV="1">
            <a:off x="7427848" y="2093845"/>
            <a:ext cx="6857998" cy="267031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8" name="Graphic 11">
            <a:extLst>
              <a:ext uri="{FF2B5EF4-FFF2-40B4-BE49-F238E27FC236}">
                <a16:creationId xmlns:a16="http://schemas.microsoft.com/office/drawing/2014/main" id="{108DB60C-F2A2-4537-955C-C0E159435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  <p:sp>
        <p:nvSpPr>
          <p:cNvPr id="9" name="Текст 7">
            <a:extLst>
              <a:ext uri="{FF2B5EF4-FFF2-40B4-BE49-F238E27FC236}">
                <a16:creationId xmlns:a16="http://schemas.microsoft.com/office/drawing/2014/main" id="{70F62C20-A1DA-4B9E-8DD5-4CF6560D18ED}"/>
              </a:ext>
            </a:extLst>
          </p:cNvPr>
          <p:cNvSpPr txBox="1">
            <a:spLocks/>
          </p:cNvSpPr>
          <p:nvPr/>
        </p:nvSpPr>
        <p:spPr>
          <a:xfrm>
            <a:off x="457875" y="580405"/>
            <a:ext cx="4904539" cy="434491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+mj-lt"/>
              </a:rPr>
              <a:t>Дизайнерские корпуса</a:t>
            </a:r>
          </a:p>
        </p:txBody>
      </p:sp>
    </p:spTree>
    <p:extLst>
      <p:ext uri="{BB962C8B-B14F-4D97-AF65-F5344CB8AC3E}">
        <p14:creationId xmlns:p14="http://schemas.microsoft.com/office/powerpoint/2010/main" val="1721227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BF88A6-AE27-43ED-B90C-6315468C5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800" y="3760508"/>
            <a:ext cx="2591897" cy="259189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FE9F87E-043C-4FD9-8D1F-E33FAEEA9A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76" y="3655344"/>
            <a:ext cx="2697061" cy="2697061"/>
          </a:xfrm>
          <a:prstGeom prst="rect">
            <a:avLst/>
          </a:prstGeom>
        </p:spPr>
      </p:pic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098772F8-A7FA-4752-9EE5-7563628AC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399398"/>
              </p:ext>
            </p:extLst>
          </p:nvPr>
        </p:nvGraphicFramePr>
        <p:xfrm>
          <a:off x="5453673" y="1562792"/>
          <a:ext cx="6222511" cy="20925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5407">
                  <a:extLst>
                    <a:ext uri="{9D8B030D-6E8A-4147-A177-3AD203B41FA5}">
                      <a16:colId xmlns:a16="http://schemas.microsoft.com/office/drawing/2014/main" val="2201318624"/>
                    </a:ext>
                  </a:extLst>
                </a:gridCol>
                <a:gridCol w="2887104">
                  <a:extLst>
                    <a:ext uri="{9D8B030D-6E8A-4147-A177-3AD203B41FA5}">
                      <a16:colId xmlns:a16="http://schemas.microsoft.com/office/drawing/2014/main" val="1746789183"/>
                    </a:ext>
                  </a:extLst>
                </a:gridCol>
              </a:tblGrid>
              <a:tr h="290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Характеристики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0979"/>
                  </a:ext>
                </a:extLst>
              </a:tr>
              <a:tr h="5816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Тип щита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Clr>
                          <a:srgbClr val="DA081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Силовой</a:t>
                      </a:r>
                    </a:p>
                    <a:p>
                      <a:pPr marL="171450" indent="-171450" algn="l" fontAlgn="ctr">
                        <a:buClr>
                          <a:srgbClr val="DA081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Слаботочный</a:t>
                      </a:r>
                    </a:p>
                    <a:p>
                      <a:pPr marL="171450" indent="-171450" algn="l" fontAlgn="ctr">
                        <a:buClr>
                          <a:srgbClr val="DA081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Комбинированный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699077"/>
                  </a:ext>
                </a:extLst>
              </a:tr>
              <a:tr h="3501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модулей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от 24 до 144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231085"/>
                  </a:ext>
                </a:extLst>
              </a:tr>
              <a:tr h="2901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Толщина металла основания, мм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/ 1,2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002957"/>
                  </a:ext>
                </a:extLst>
              </a:tr>
              <a:tr h="2901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Глубина установочная (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встраив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.),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120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/ 150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762371"/>
                  </a:ext>
                </a:extLst>
              </a:tr>
              <a:tr h="2901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Дверь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Закаленное стекло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296168"/>
                  </a:ext>
                </a:extLst>
              </a:tr>
            </a:tbl>
          </a:graphicData>
        </a:graphic>
      </p:graphicFrame>
      <p:sp>
        <p:nvSpPr>
          <p:cNvPr id="19" name="Текст 1">
            <a:extLst>
              <a:ext uri="{FF2B5EF4-FFF2-40B4-BE49-F238E27FC236}">
                <a16:creationId xmlns:a16="http://schemas.microsoft.com/office/drawing/2014/main" id="{C2E5A11B-BAF2-4925-83AC-5B0556D76A9E}"/>
              </a:ext>
            </a:extLst>
          </p:cNvPr>
          <p:cNvSpPr txBox="1">
            <a:spLocks/>
          </p:cNvSpPr>
          <p:nvPr/>
        </p:nvSpPr>
        <p:spPr>
          <a:xfrm>
            <a:off x="5420800" y="877819"/>
            <a:ext cx="6367975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Aesthetic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AABD09C8-23E2-4947-BB01-F9EDDFDA5D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0"/>
            <a:ext cx="4548188" cy="6859588"/>
            <a:chOff x="0" y="0"/>
            <a:chExt cx="2865" cy="4321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64192FD6-387B-4C0B-90D5-5A12042C689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253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D41ECC7C-1F86-4986-87C8-F3E9861AB1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" t="-536" r="16314" b="536"/>
            <a:stretch/>
          </p:blipFill>
          <p:spPr bwMode="auto">
            <a:xfrm>
              <a:off x="0" y="0"/>
              <a:ext cx="2865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1433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2466B9B-1F8C-4603-8685-AADD849ABB46}"/>
              </a:ext>
            </a:extLst>
          </p:cNvPr>
          <p:cNvSpPr txBox="1">
            <a:spLocks/>
          </p:cNvSpPr>
          <p:nvPr/>
        </p:nvSpPr>
        <p:spPr>
          <a:xfrm>
            <a:off x="459547" y="292200"/>
            <a:ext cx="2088683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endParaRPr kumimoji="0" lang="ru-RU" sz="28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4795FB0-805B-4EF0-A258-E35D85BA76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4" t="8208" r="23023" b="26448"/>
          <a:stretch/>
        </p:blipFill>
        <p:spPr>
          <a:xfrm>
            <a:off x="6203063" y="2137692"/>
            <a:ext cx="1764589" cy="3282836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FC16787-131A-47F0-A7B0-307FD9E7BA12}"/>
              </a:ext>
            </a:extLst>
          </p:cNvPr>
          <p:cNvSpPr/>
          <p:nvPr/>
        </p:nvSpPr>
        <p:spPr>
          <a:xfrm>
            <a:off x="724293" y="1611474"/>
            <a:ext cx="1588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Round</a:t>
            </a: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800E82D-5D67-4B94-8CB8-19EBC70087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50" t="17257" r="60069" b="32570"/>
          <a:stretch/>
        </p:blipFill>
        <p:spPr>
          <a:xfrm flipH="1">
            <a:off x="9131241" y="2173869"/>
            <a:ext cx="1758517" cy="3260475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990BDB0-CE86-46CE-8568-2ED63805E72B}"/>
              </a:ext>
            </a:extLst>
          </p:cNvPr>
          <p:cNvSpPr/>
          <p:nvPr/>
        </p:nvSpPr>
        <p:spPr>
          <a:xfrm>
            <a:off x="550863" y="1434205"/>
            <a:ext cx="116111" cy="559397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BCAAABD-0ABF-41B8-9E80-5CAFF597AC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487" t="23757" r="20992" b="41011"/>
          <a:stretch/>
        </p:blipFill>
        <p:spPr>
          <a:xfrm>
            <a:off x="574810" y="2146235"/>
            <a:ext cx="1737916" cy="3260476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660E73C-2D23-4223-8FA7-46C0E1CC787F}"/>
              </a:ext>
            </a:extLst>
          </p:cNvPr>
          <p:cNvSpPr/>
          <p:nvPr/>
        </p:nvSpPr>
        <p:spPr>
          <a:xfrm>
            <a:off x="3517133" y="1625291"/>
            <a:ext cx="1588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Elegance</a:t>
            </a: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5FB7485-9F44-4678-8AB5-8823AF2A07FF}"/>
              </a:ext>
            </a:extLst>
          </p:cNvPr>
          <p:cNvSpPr/>
          <p:nvPr/>
        </p:nvSpPr>
        <p:spPr>
          <a:xfrm>
            <a:off x="3343703" y="1448022"/>
            <a:ext cx="116111" cy="559397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A6A2CD8-C20E-41BA-89AF-32B2694DC185}"/>
              </a:ext>
            </a:extLst>
          </p:cNvPr>
          <p:cNvSpPr/>
          <p:nvPr/>
        </p:nvSpPr>
        <p:spPr>
          <a:xfrm>
            <a:off x="6519860" y="1625291"/>
            <a:ext cx="18172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Aesthetic</a:t>
            </a: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E3B0FB6-1F0E-4F59-8FB2-6C19F4D7B0B0}"/>
              </a:ext>
            </a:extLst>
          </p:cNvPr>
          <p:cNvSpPr/>
          <p:nvPr/>
        </p:nvSpPr>
        <p:spPr>
          <a:xfrm>
            <a:off x="6188970" y="1434205"/>
            <a:ext cx="116111" cy="559397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27FCBDF-10C5-4ADF-A0B8-EACBD331B410}"/>
              </a:ext>
            </a:extLst>
          </p:cNvPr>
          <p:cNvSpPr/>
          <p:nvPr/>
        </p:nvSpPr>
        <p:spPr>
          <a:xfrm>
            <a:off x="9456011" y="1625291"/>
            <a:ext cx="18172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Intelligent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4AD5DA4-1913-49F0-B970-599DE95A7BA6}"/>
              </a:ext>
            </a:extLst>
          </p:cNvPr>
          <p:cNvSpPr/>
          <p:nvPr/>
        </p:nvSpPr>
        <p:spPr>
          <a:xfrm>
            <a:off x="9125121" y="1437473"/>
            <a:ext cx="116111" cy="559397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041BBAD-DD32-4226-BE6B-A819D3E063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26" t="20402" r="23837" b="43963"/>
          <a:stretch/>
        </p:blipFill>
        <p:spPr>
          <a:xfrm>
            <a:off x="3350205" y="2137691"/>
            <a:ext cx="1723419" cy="328283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75DDC09-860A-41BF-9CF4-4EBAC7E3B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16" t="50633" r="52707" b="1083"/>
          <a:stretch/>
        </p:blipFill>
        <p:spPr>
          <a:xfrm>
            <a:off x="6203063" y="2137690"/>
            <a:ext cx="1821014" cy="328283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D6BAE57-7613-4783-8E6A-0BCAA32585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21" t="25194" r="65149" b="33973"/>
          <a:stretch/>
        </p:blipFill>
        <p:spPr>
          <a:xfrm>
            <a:off x="9125121" y="2160052"/>
            <a:ext cx="1764638" cy="326047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BE4775B-527F-46F1-BD53-8DAFD094A7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42" t="23015" r="60283" b="29442"/>
          <a:stretch/>
        </p:blipFill>
        <p:spPr>
          <a:xfrm>
            <a:off x="6206788" y="2146235"/>
            <a:ext cx="1817289" cy="326047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0AE4452-6B09-4E69-886D-57E8291D944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214" y="3915574"/>
            <a:ext cx="2099872" cy="209987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BC93BCA-07AC-4606-A005-FA4C1444450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28" y="3803232"/>
            <a:ext cx="2474364" cy="247436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2220144-79C6-45DA-86F0-35F7D029275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200" y="3915574"/>
            <a:ext cx="2132834" cy="213283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C3A6EDB-023C-4812-B006-4DF8C54BA8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327" y="3911755"/>
            <a:ext cx="2313380" cy="209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03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">
            <a:extLst>
              <a:ext uri="{FF2B5EF4-FFF2-40B4-BE49-F238E27FC236}">
                <a16:creationId xmlns:a16="http://schemas.microsoft.com/office/drawing/2014/main" id="{C2E5A11B-BAF2-4925-83AC-5B0556D76A9E}"/>
              </a:ext>
            </a:extLst>
          </p:cNvPr>
          <p:cNvSpPr txBox="1">
            <a:spLocks/>
          </p:cNvSpPr>
          <p:nvPr/>
        </p:nvSpPr>
        <p:spPr>
          <a:xfrm>
            <a:off x="419180" y="276346"/>
            <a:ext cx="11744684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Aesthetic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6A2713D-C57F-4ABE-A076-94E1107E697F}"/>
              </a:ext>
            </a:extLst>
          </p:cNvPr>
          <p:cNvGrpSpPr/>
          <p:nvPr/>
        </p:nvGrpSpPr>
        <p:grpSpPr>
          <a:xfrm>
            <a:off x="419180" y="901184"/>
            <a:ext cx="1564852" cy="5430759"/>
            <a:chOff x="452091" y="853559"/>
            <a:chExt cx="1564852" cy="543075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7912062B-7FCE-406F-83C9-BD5F27417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5" t="24574" b="25676"/>
            <a:stretch/>
          </p:blipFill>
          <p:spPr>
            <a:xfrm rot="5400000">
              <a:off x="-740471" y="3526904"/>
              <a:ext cx="3973776" cy="154105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151C7A-ED01-4BF3-AAEF-B15641260BDC}"/>
                </a:ext>
              </a:extLst>
            </p:cNvPr>
            <p:cNvSpPr txBox="1"/>
            <p:nvPr/>
          </p:nvSpPr>
          <p:spPr>
            <a:xfrm>
              <a:off x="452091" y="853559"/>
              <a:ext cx="1564852" cy="1369606"/>
            </a:xfrm>
            <a:prstGeom prst="rect">
              <a:avLst/>
            </a:prstGeom>
          </p:spPr>
          <p:txBody>
            <a:bodyPr wrap="none" rtlCol="0" anchor="t">
              <a:spAutoFit/>
            </a:bodyPr>
            <a:lstStyle/>
            <a:p>
              <a:pPr marL="0" indent="0">
                <a:buNone/>
              </a:pPr>
              <a:r>
                <a:rPr lang="en-US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144</a:t>
              </a:r>
              <a:endParaRPr lang="ru-RU" sz="24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endParaRPr lang="en-US" sz="3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двери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1610х420х12мм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основания</a:t>
              </a:r>
            </a:p>
            <a:p>
              <a:pPr marL="0" indent="0">
                <a:buNone/>
              </a:pP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1580х390х150мм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0ED0FFB-D573-49A4-8787-C5FEA41EAA01}"/>
              </a:ext>
            </a:extLst>
          </p:cNvPr>
          <p:cNvGrpSpPr/>
          <p:nvPr/>
        </p:nvGrpSpPr>
        <p:grpSpPr>
          <a:xfrm>
            <a:off x="2377534" y="912862"/>
            <a:ext cx="1574377" cy="4681061"/>
            <a:chOff x="2322372" y="865237"/>
            <a:chExt cx="1574377" cy="4681061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7242BBD-3E32-4510-AEFD-03A0C2508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6" t="24574" b="25676"/>
            <a:stretch/>
          </p:blipFill>
          <p:spPr>
            <a:xfrm rot="5400000">
              <a:off x="1475020" y="3157895"/>
              <a:ext cx="3235755" cy="154105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5570152-5E71-4817-9A5D-3C2BA5AB0313}"/>
                </a:ext>
              </a:extLst>
            </p:cNvPr>
            <p:cNvSpPr txBox="1"/>
            <p:nvPr/>
          </p:nvSpPr>
          <p:spPr>
            <a:xfrm>
              <a:off x="2331897" y="865237"/>
              <a:ext cx="1564852" cy="1369606"/>
            </a:xfrm>
            <a:prstGeom prst="rect">
              <a:avLst/>
            </a:prstGeom>
          </p:spPr>
          <p:txBody>
            <a:bodyPr wrap="none" rtlCol="0" anchor="t">
              <a:spAutoFit/>
            </a:bodyPr>
            <a:lstStyle/>
            <a:p>
              <a:pPr marL="0" indent="0">
                <a:buNone/>
              </a:pPr>
              <a:r>
                <a:rPr lang="ru-RU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108</a:t>
              </a:r>
            </a:p>
            <a:p>
              <a:pPr marL="0" indent="0">
                <a:buNone/>
              </a:pPr>
              <a:endParaRPr lang="en-US" sz="3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двери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1300х420х12мм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основания</a:t>
              </a:r>
            </a:p>
            <a:p>
              <a:pPr marL="0" indent="0">
                <a:buNone/>
              </a:pP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1270х390х150мм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2D71806-CF2A-4989-90F7-E398201B87A9}"/>
              </a:ext>
            </a:extLst>
          </p:cNvPr>
          <p:cNvGrpSpPr/>
          <p:nvPr/>
        </p:nvGrpSpPr>
        <p:grpSpPr>
          <a:xfrm>
            <a:off x="4345413" y="901184"/>
            <a:ext cx="1564852" cy="3870395"/>
            <a:chOff x="4120620" y="853559"/>
            <a:chExt cx="1564852" cy="387039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FAA6C3B-2904-471C-8BBC-5D66BB248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2" t="24574" b="25676"/>
            <a:stretch/>
          </p:blipFill>
          <p:spPr>
            <a:xfrm rot="5400000">
              <a:off x="3675228" y="2798482"/>
              <a:ext cx="2413412" cy="143753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2929FB-078D-4686-9DDB-16CEA9156B44}"/>
                </a:ext>
              </a:extLst>
            </p:cNvPr>
            <p:cNvSpPr txBox="1"/>
            <p:nvPr/>
          </p:nvSpPr>
          <p:spPr>
            <a:xfrm>
              <a:off x="4120620" y="853559"/>
              <a:ext cx="1564852" cy="1369606"/>
            </a:xfrm>
            <a:prstGeom prst="rect">
              <a:avLst/>
            </a:prstGeom>
          </p:spPr>
          <p:txBody>
            <a:bodyPr wrap="none" rtlCol="0" anchor="t">
              <a:spAutoFit/>
            </a:bodyPr>
            <a:lstStyle/>
            <a:p>
              <a:pPr marL="0" indent="0">
                <a:buNone/>
              </a:pPr>
              <a:r>
                <a:rPr lang="ru-RU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72</a:t>
              </a:r>
            </a:p>
            <a:p>
              <a:pPr marL="0" indent="0">
                <a:buNone/>
              </a:pPr>
              <a:endParaRPr lang="en-US" sz="3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двери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990х420х12мм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основания</a:t>
              </a:r>
            </a:p>
            <a:p>
              <a:pPr marL="0" indent="0">
                <a:buNone/>
              </a:pP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1270х390х150мм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0034C7C-2594-428E-9188-4420A234D8E2}"/>
              </a:ext>
            </a:extLst>
          </p:cNvPr>
          <p:cNvGrpSpPr/>
          <p:nvPr/>
        </p:nvGrpSpPr>
        <p:grpSpPr>
          <a:xfrm>
            <a:off x="6303767" y="901184"/>
            <a:ext cx="1564852" cy="5623914"/>
            <a:chOff x="7108636" y="853559"/>
            <a:chExt cx="1564852" cy="562391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E9541C6-BEC1-4B01-AF47-948BAAC81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" t="24574" b="25676"/>
            <a:stretch/>
          </p:blipFill>
          <p:spPr>
            <a:xfrm rot="5400000">
              <a:off x="5740922" y="3940418"/>
              <a:ext cx="4166930" cy="90717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B3CAEE-1870-4EDD-8556-2F9367CC6493}"/>
                </a:ext>
              </a:extLst>
            </p:cNvPr>
            <p:cNvSpPr txBox="1"/>
            <p:nvPr/>
          </p:nvSpPr>
          <p:spPr>
            <a:xfrm>
              <a:off x="7108636" y="853559"/>
              <a:ext cx="1564852" cy="1369606"/>
            </a:xfrm>
            <a:prstGeom prst="rect">
              <a:avLst/>
            </a:prstGeom>
          </p:spPr>
          <p:txBody>
            <a:bodyPr wrap="none" rtlCol="0" anchor="t">
              <a:spAutoFit/>
            </a:bodyPr>
            <a:lstStyle/>
            <a:p>
              <a:pPr marL="0" indent="0">
                <a:buNone/>
              </a:pPr>
              <a:r>
                <a:rPr lang="ru-RU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72</a:t>
              </a:r>
              <a:r>
                <a:rPr lang="en-US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  <a:endParaRPr lang="ru-RU" sz="24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endParaRPr lang="en-US" sz="3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двери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1610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25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0х12мм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основания</a:t>
              </a:r>
            </a:p>
            <a:p>
              <a:pPr marL="0" indent="0">
                <a:buNone/>
              </a:pP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1580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220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х1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0мм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32EFE07-366C-4308-A05A-848A8EFF7B0F}"/>
              </a:ext>
            </a:extLst>
          </p:cNvPr>
          <p:cNvGrpSpPr/>
          <p:nvPr/>
        </p:nvGrpSpPr>
        <p:grpSpPr>
          <a:xfrm>
            <a:off x="8262121" y="909750"/>
            <a:ext cx="1564852" cy="4171553"/>
            <a:chOff x="9011754" y="862125"/>
            <a:chExt cx="1564852" cy="4171553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4DCFFE9-DA48-41D7-929C-369F5D532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5" t="24574" b="25676"/>
            <a:stretch/>
          </p:blipFill>
          <p:spPr>
            <a:xfrm rot="5400000">
              <a:off x="8299116" y="3218521"/>
              <a:ext cx="2723136" cy="90717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99DEFC7-6055-4B63-AB37-E08CDDDCCEC6}"/>
                </a:ext>
              </a:extLst>
            </p:cNvPr>
            <p:cNvSpPr txBox="1"/>
            <p:nvPr/>
          </p:nvSpPr>
          <p:spPr>
            <a:xfrm>
              <a:off x="9011754" y="862125"/>
              <a:ext cx="1564852" cy="1369606"/>
            </a:xfrm>
            <a:prstGeom prst="rect">
              <a:avLst/>
            </a:prstGeom>
          </p:spPr>
          <p:txBody>
            <a:bodyPr wrap="none" rtlCol="0" anchor="t">
              <a:spAutoFit/>
            </a:bodyPr>
            <a:lstStyle/>
            <a:p>
              <a:pPr marL="0" indent="0">
                <a:buNone/>
              </a:pPr>
              <a:r>
                <a:rPr lang="en-US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48</a:t>
              </a:r>
              <a:endParaRPr lang="ru-RU" sz="24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endParaRPr lang="en-US" sz="3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двери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1080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25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0х12мм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основания</a:t>
              </a:r>
            </a:p>
            <a:p>
              <a:pPr marL="0" indent="0">
                <a:buNone/>
              </a:pP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1050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220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х1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0мм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5D37FC6-BA31-4284-8509-8517A6C72F81}"/>
              </a:ext>
            </a:extLst>
          </p:cNvPr>
          <p:cNvGrpSpPr/>
          <p:nvPr/>
        </p:nvGrpSpPr>
        <p:grpSpPr>
          <a:xfrm>
            <a:off x="10220477" y="901184"/>
            <a:ext cx="1564852" cy="2899294"/>
            <a:chOff x="10576606" y="853559"/>
            <a:chExt cx="1564852" cy="289929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959B1D6-4CC9-49E9-8416-FE9BA15FB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24574" b="25676"/>
            <a:stretch/>
          </p:blipFill>
          <p:spPr>
            <a:xfrm rot="5400000">
              <a:off x="10468386" y="2578109"/>
              <a:ext cx="1442310" cy="90717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3FDEC7-7B39-424B-B318-6E7662240062}"/>
                </a:ext>
              </a:extLst>
            </p:cNvPr>
            <p:cNvSpPr txBox="1"/>
            <p:nvPr/>
          </p:nvSpPr>
          <p:spPr>
            <a:xfrm>
              <a:off x="10576606" y="853559"/>
              <a:ext cx="1564852" cy="1369606"/>
            </a:xfrm>
            <a:prstGeom prst="rect">
              <a:avLst/>
            </a:prstGeom>
          </p:spPr>
          <p:txBody>
            <a:bodyPr wrap="none" rtlCol="0" anchor="t">
              <a:spAutoFit/>
            </a:bodyPr>
            <a:lstStyle/>
            <a:p>
              <a:pPr marL="0" indent="0">
                <a:buNone/>
              </a:pPr>
              <a:r>
                <a:rPr lang="en-US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24</a:t>
              </a:r>
              <a:endParaRPr lang="ru-RU" sz="24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endParaRPr lang="en-US" sz="3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двери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550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25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0х12мм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основания</a:t>
              </a:r>
            </a:p>
            <a:p>
              <a:pPr marL="0" indent="0">
                <a:buNone/>
              </a:pP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520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220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х1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0мм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893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92EAB20-1FE1-49C4-812B-130D6FBE6093}"/>
              </a:ext>
            </a:extLst>
          </p:cNvPr>
          <p:cNvGrpSpPr/>
          <p:nvPr/>
        </p:nvGrpSpPr>
        <p:grpSpPr>
          <a:xfrm>
            <a:off x="1620861" y="1063741"/>
            <a:ext cx="1733843" cy="5039316"/>
            <a:chOff x="2099163" y="1063741"/>
            <a:chExt cx="1655152" cy="4810605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BF818A7-74FC-4B52-B12E-6D42F9792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2" t="29723" r="77792" b="14721"/>
            <a:stretch/>
          </p:blipFill>
          <p:spPr>
            <a:xfrm>
              <a:off x="2173165" y="1063741"/>
              <a:ext cx="1581150" cy="432740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C43C27-8D9E-45D1-9833-C0C70DCCDA76}"/>
                </a:ext>
              </a:extLst>
            </p:cNvPr>
            <p:cNvSpPr txBox="1"/>
            <p:nvPr/>
          </p:nvSpPr>
          <p:spPr>
            <a:xfrm>
              <a:off x="2099163" y="5228015"/>
              <a:ext cx="15811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</a:rPr>
                <a:t>Чёрное</a:t>
              </a:r>
            </a:p>
            <a:p>
              <a:pPr marL="0" indent="0" algn="ctr">
                <a:buNone/>
              </a:pPr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</a:rPr>
                <a:t>стекло</a:t>
              </a:r>
              <a:endParaRPr lang="ru-RU" sz="10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F4AB83E-0FBD-47D2-A6E9-00ACA94F6EEB}"/>
              </a:ext>
            </a:extLst>
          </p:cNvPr>
          <p:cNvGrpSpPr/>
          <p:nvPr/>
        </p:nvGrpSpPr>
        <p:grpSpPr>
          <a:xfrm>
            <a:off x="5111774" y="1063741"/>
            <a:ext cx="1656323" cy="4955420"/>
            <a:chOff x="5454893" y="1063741"/>
            <a:chExt cx="1581150" cy="473051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DE44CF6-93FC-456F-A3EC-5FAA3CA8E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32" t="29723" r="59215" b="14721"/>
            <a:stretch/>
          </p:blipFill>
          <p:spPr>
            <a:xfrm>
              <a:off x="5536222" y="1063741"/>
              <a:ext cx="1418493" cy="432740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63AD8C3-640B-42A4-B85D-602986EED6EE}"/>
                </a:ext>
              </a:extLst>
            </p:cNvPr>
            <p:cNvSpPr txBox="1"/>
            <p:nvPr/>
          </p:nvSpPr>
          <p:spPr>
            <a:xfrm>
              <a:off x="5454893" y="5147926"/>
              <a:ext cx="15811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</a:rPr>
                <a:t>Белое</a:t>
              </a:r>
            </a:p>
            <a:p>
              <a:pPr marL="0" indent="0" algn="ctr">
                <a:buNone/>
              </a:pPr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</a:rPr>
                <a:t>стекло</a:t>
              </a:r>
              <a:endParaRPr lang="ru-RU" sz="10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86D9F60-E741-42D4-83C5-EE9AFFD50ADF}"/>
              </a:ext>
            </a:extLst>
          </p:cNvPr>
          <p:cNvGrpSpPr/>
          <p:nvPr/>
        </p:nvGrpSpPr>
        <p:grpSpPr>
          <a:xfrm>
            <a:off x="8528685" y="1063742"/>
            <a:ext cx="1656323" cy="4749149"/>
            <a:chOff x="9006987" y="1063742"/>
            <a:chExt cx="1581150" cy="4533607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79343E6-ABB5-4841-87F9-E3236D79D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86" t="29723" r="8155" b="14721"/>
            <a:stretch/>
          </p:blipFill>
          <p:spPr>
            <a:xfrm>
              <a:off x="9091246" y="1063742"/>
              <a:ext cx="1496891" cy="432740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2B8E0D-980A-4074-8229-0E4155D5A657}"/>
                </a:ext>
              </a:extLst>
            </p:cNvPr>
            <p:cNvSpPr txBox="1"/>
            <p:nvPr/>
          </p:nvSpPr>
          <p:spPr>
            <a:xfrm>
              <a:off x="9006987" y="5228017"/>
              <a:ext cx="15811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</a:rPr>
                <a:t>Зеркало</a:t>
              </a:r>
              <a:endParaRPr lang="ru-RU" sz="10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9" name="Текст 1">
            <a:extLst>
              <a:ext uri="{FF2B5EF4-FFF2-40B4-BE49-F238E27FC236}">
                <a16:creationId xmlns:a16="http://schemas.microsoft.com/office/drawing/2014/main" id="{3FC4E780-61BA-4C7F-8118-97F551526A0E}"/>
              </a:ext>
            </a:extLst>
          </p:cNvPr>
          <p:cNvSpPr txBox="1">
            <a:spLocks/>
          </p:cNvSpPr>
          <p:nvPr/>
        </p:nvSpPr>
        <p:spPr>
          <a:xfrm>
            <a:off x="447316" y="304482"/>
            <a:ext cx="11744684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Aesthetic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DE29C8-8320-4AB2-B759-BB69D08A61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0"/>
            <a:ext cx="6858000" cy="6858000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CB5DA4D-EEB5-4CAA-8296-93BABA684C6B}"/>
              </a:ext>
            </a:extLst>
          </p:cNvPr>
          <p:cNvCxnSpPr>
            <a:cxnSpLocks/>
          </p:cNvCxnSpPr>
          <p:nvPr/>
        </p:nvCxnSpPr>
        <p:spPr>
          <a:xfrm flipV="1">
            <a:off x="7258050" y="1695450"/>
            <a:ext cx="1114425" cy="561975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244AE55-07F4-4AFD-9C12-30332B5B05F5}"/>
              </a:ext>
            </a:extLst>
          </p:cNvPr>
          <p:cNvSpPr txBox="1"/>
          <p:nvPr/>
        </p:nvSpPr>
        <p:spPr>
          <a:xfrm>
            <a:off x="8553450" y="1200150"/>
            <a:ext cx="2484976" cy="892552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Основание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Отверстия для ввода кабеля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сверху / снизу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Шины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N/PE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в комплекте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6041F4F-8D4C-4EAE-8436-BDA2C0CD6504}"/>
              </a:ext>
            </a:extLst>
          </p:cNvPr>
          <p:cNvCxnSpPr>
            <a:cxnSpLocks/>
          </p:cNvCxnSpPr>
          <p:nvPr/>
        </p:nvCxnSpPr>
        <p:spPr>
          <a:xfrm flipV="1">
            <a:off x="7229474" y="3753505"/>
            <a:ext cx="1857376" cy="130432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CCACFB-38BC-440F-BA89-C4C09B50ADE8}"/>
              </a:ext>
            </a:extLst>
          </p:cNvPr>
          <p:cNvSpPr txBox="1"/>
          <p:nvPr/>
        </p:nvSpPr>
        <p:spPr>
          <a:xfrm>
            <a:off x="9200506" y="3429000"/>
            <a:ext cx="2297424" cy="707886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DIN-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рейка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Надежная фиксация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модульного оборудования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D73B8659-131E-4A43-A90E-E1B1D7B66DBD}"/>
              </a:ext>
            </a:extLst>
          </p:cNvPr>
          <p:cNvCxnSpPr>
            <a:cxnSpLocks/>
          </p:cNvCxnSpPr>
          <p:nvPr/>
        </p:nvCxnSpPr>
        <p:spPr>
          <a:xfrm>
            <a:off x="6962775" y="4554437"/>
            <a:ext cx="2000251" cy="274007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5D8F281-9E31-45B3-AF4E-CF7BC1AC6ED7}"/>
              </a:ext>
            </a:extLst>
          </p:cNvPr>
          <p:cNvSpPr txBox="1"/>
          <p:nvPr/>
        </p:nvSpPr>
        <p:spPr>
          <a:xfrm>
            <a:off x="9154019" y="4566314"/>
            <a:ext cx="2390398" cy="707886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Рамка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Со встроенными магнитами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для двери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6DE5F07-6291-4129-9594-312D424CA679}"/>
              </a:ext>
            </a:extLst>
          </p:cNvPr>
          <p:cNvCxnSpPr>
            <a:cxnSpLocks/>
          </p:cNvCxnSpPr>
          <p:nvPr/>
        </p:nvCxnSpPr>
        <p:spPr>
          <a:xfrm>
            <a:off x="5698883" y="5162550"/>
            <a:ext cx="1679964" cy="689610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9E9D18D-06CE-4582-BB2C-74520E5BBD0B}"/>
              </a:ext>
            </a:extLst>
          </p:cNvPr>
          <p:cNvSpPr txBox="1"/>
          <p:nvPr/>
        </p:nvSpPr>
        <p:spPr>
          <a:xfrm>
            <a:off x="7446016" y="5703628"/>
            <a:ext cx="3281668" cy="52322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Шарниры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Для параллельного открывания двери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F9D91A8-6FC2-4E35-B621-A47D4E4C82BE}"/>
              </a:ext>
            </a:extLst>
          </p:cNvPr>
          <p:cNvCxnSpPr>
            <a:cxnSpLocks/>
          </p:cNvCxnSpPr>
          <p:nvPr/>
        </p:nvCxnSpPr>
        <p:spPr>
          <a:xfrm>
            <a:off x="2836324" y="1695450"/>
            <a:ext cx="1326101" cy="762000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9A294D3-9A93-4204-BBAF-F650C7FD68B0}"/>
              </a:ext>
            </a:extLst>
          </p:cNvPr>
          <p:cNvSpPr txBox="1"/>
          <p:nvPr/>
        </p:nvSpPr>
        <p:spPr>
          <a:xfrm>
            <a:off x="966482" y="1344037"/>
            <a:ext cx="1719159" cy="954107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Защитная панель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 информацией </a:t>
            </a:r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о щите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531EC9-116E-4CC3-AFE1-A0B0E3FE041C}"/>
              </a:ext>
            </a:extLst>
          </p:cNvPr>
          <p:cNvSpPr txBox="1"/>
          <p:nvPr/>
        </p:nvSpPr>
        <p:spPr>
          <a:xfrm>
            <a:off x="675249" y="5314388"/>
            <a:ext cx="1347054" cy="707886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Дверь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Закаленное стекло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65E2922-4C60-49B6-827A-CF7D1530AC67}"/>
              </a:ext>
            </a:extLst>
          </p:cNvPr>
          <p:cNvCxnSpPr>
            <a:cxnSpLocks/>
          </p:cNvCxnSpPr>
          <p:nvPr/>
        </p:nvCxnSpPr>
        <p:spPr>
          <a:xfrm flipV="1">
            <a:off x="1838325" y="4276725"/>
            <a:ext cx="1995487" cy="1103438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1">
            <a:extLst>
              <a:ext uri="{FF2B5EF4-FFF2-40B4-BE49-F238E27FC236}">
                <a16:creationId xmlns:a16="http://schemas.microsoft.com/office/drawing/2014/main" id="{2801545B-0B2B-43E2-990B-8C94B543F534}"/>
              </a:ext>
            </a:extLst>
          </p:cNvPr>
          <p:cNvSpPr txBox="1">
            <a:spLocks/>
          </p:cNvSpPr>
          <p:nvPr/>
        </p:nvSpPr>
        <p:spPr>
          <a:xfrm>
            <a:off x="447316" y="304482"/>
            <a:ext cx="11744684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Aesthetic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651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1D6E61-7651-4264-9A45-9688EFA8E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33" y="1797441"/>
            <a:ext cx="4416539" cy="38146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8B19D1-9CCF-47EB-BBC4-4C9751812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897" y="1624814"/>
            <a:ext cx="2540359" cy="4313452"/>
          </a:xfrm>
          <a:prstGeom prst="rect">
            <a:avLst/>
          </a:prstGeom>
        </p:spPr>
      </p:pic>
      <p:sp>
        <p:nvSpPr>
          <p:cNvPr id="5" name="Текст 1">
            <a:extLst>
              <a:ext uri="{FF2B5EF4-FFF2-40B4-BE49-F238E27FC236}">
                <a16:creationId xmlns:a16="http://schemas.microsoft.com/office/drawing/2014/main" id="{CAB3360E-D78F-43E1-AEC5-C930AC5DFB5C}"/>
              </a:ext>
            </a:extLst>
          </p:cNvPr>
          <p:cNvSpPr txBox="1">
            <a:spLocks/>
          </p:cNvSpPr>
          <p:nvPr/>
        </p:nvSpPr>
        <p:spPr>
          <a:xfrm>
            <a:off x="461384" y="318550"/>
            <a:ext cx="8330924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Aesthetic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Слаботочный отсек</a:t>
            </a:r>
            <a:endParaRPr kumimoji="0" lang="ru-RU" sz="28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20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3E7266-2753-420D-9FA8-B826491C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44089" r="324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Текст 1">
            <a:extLst>
              <a:ext uri="{FF2B5EF4-FFF2-40B4-BE49-F238E27FC236}">
                <a16:creationId xmlns:a16="http://schemas.microsoft.com/office/drawing/2014/main" id="{86754DBF-B049-49BB-8BA9-47DC794F6F37}"/>
              </a:ext>
            </a:extLst>
          </p:cNvPr>
          <p:cNvSpPr txBox="1">
            <a:spLocks/>
          </p:cNvSpPr>
          <p:nvPr/>
        </p:nvSpPr>
        <p:spPr>
          <a:xfrm>
            <a:off x="2571750" y="-2140563"/>
            <a:ext cx="3524250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Aesthetic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Чёрное стекло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71B19DD-854B-4370-8722-D825E8F14FCF}"/>
              </a:ext>
            </a:extLst>
          </p:cNvPr>
          <p:cNvSpPr/>
          <p:nvPr/>
        </p:nvSpPr>
        <p:spPr>
          <a:xfrm>
            <a:off x="0" y="4912632"/>
            <a:ext cx="12192000" cy="194536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30A17D-903B-4264-8C3C-231D55A5D2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36" y="4912632"/>
            <a:ext cx="3592888" cy="139518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24D017-554E-4244-875D-C7E039E74AE0}"/>
              </a:ext>
            </a:extLst>
          </p:cNvPr>
          <p:cNvSpPr/>
          <p:nvPr/>
        </p:nvSpPr>
        <p:spPr>
          <a:xfrm>
            <a:off x="8553157" y="4541844"/>
            <a:ext cx="3638842" cy="1659800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id="{6A3276E0-145F-4D05-B28D-FC638EE4B8D4}"/>
              </a:ext>
            </a:extLst>
          </p:cNvPr>
          <p:cNvSpPr txBox="1">
            <a:spLocks/>
          </p:cNvSpPr>
          <p:nvPr/>
        </p:nvSpPr>
        <p:spPr>
          <a:xfrm>
            <a:off x="9230433" y="4754184"/>
            <a:ext cx="2578710" cy="1447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54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чёрное стекло</a:t>
            </a:r>
          </a:p>
        </p:txBody>
      </p:sp>
    </p:spTree>
    <p:extLst>
      <p:ext uri="{BB962C8B-B14F-4D97-AF65-F5344CB8AC3E}">
        <p14:creationId xmlns:p14="http://schemas.microsoft.com/office/powerpoint/2010/main" val="4134761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EAE3A88-C355-4A34-B282-4C24F7D7FF04}"/>
              </a:ext>
            </a:extLst>
          </p:cNvPr>
          <p:cNvSpPr txBox="1"/>
          <p:nvPr/>
        </p:nvSpPr>
        <p:spPr>
          <a:xfrm>
            <a:off x="447015" y="1309892"/>
            <a:ext cx="1499898" cy="106182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Силовой</a:t>
            </a:r>
          </a:p>
          <a:p>
            <a:pPr marL="0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24 модуля</a:t>
            </a:r>
          </a:p>
          <a:p>
            <a:pPr marL="0" indent="0">
              <a:buNone/>
            </a:pP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810793-42BA-4033-98CB-29532C248CFE}"/>
              </a:ext>
            </a:extLst>
          </p:cNvPr>
          <p:cNvSpPr txBox="1"/>
          <p:nvPr/>
        </p:nvSpPr>
        <p:spPr>
          <a:xfrm>
            <a:off x="3489421" y="1277215"/>
            <a:ext cx="3542128" cy="938719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Слаботочный</a:t>
            </a:r>
          </a:p>
          <a:p>
            <a:pPr marL="0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2 места под роутеры/</a:t>
            </a:r>
            <a:b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коммутаторы 2 розетки</a:t>
            </a: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3BB70D-C65B-42AD-9FC9-60100BEB8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21" y="2531154"/>
            <a:ext cx="2499587" cy="23036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FC6A0A-5BCC-496D-A5C7-4E62631EF1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4" y="2282395"/>
            <a:ext cx="2801191" cy="2801191"/>
          </a:xfrm>
          <a:prstGeom prst="rect">
            <a:avLst/>
          </a:prstGeom>
        </p:spPr>
      </p:pic>
      <p:sp>
        <p:nvSpPr>
          <p:cNvPr id="13" name="Текст 1">
            <a:extLst>
              <a:ext uri="{FF2B5EF4-FFF2-40B4-BE49-F238E27FC236}">
                <a16:creationId xmlns:a16="http://schemas.microsoft.com/office/drawing/2014/main" id="{E4AA2AA8-DA98-41D5-9A74-CB1E2807A7BC}"/>
              </a:ext>
            </a:extLst>
          </p:cNvPr>
          <p:cNvSpPr txBox="1">
            <a:spLocks/>
          </p:cNvSpPr>
          <p:nvPr/>
        </p:nvSpPr>
        <p:spPr>
          <a:xfrm>
            <a:off x="447316" y="304482"/>
            <a:ext cx="11744684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Aesthetic</a:t>
            </a:r>
            <a:r>
              <a:rPr lang="ru-RU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24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DD77610-4D1F-49EE-A2B3-4565F878106C}"/>
              </a:ext>
            </a:extLst>
          </p:cNvPr>
          <p:cNvSpPr/>
          <p:nvPr/>
        </p:nvSpPr>
        <p:spPr>
          <a:xfrm>
            <a:off x="7451428" y="1233488"/>
            <a:ext cx="3017521" cy="2581547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14620E-B976-4DEA-810A-6B4468BC71E7}"/>
              </a:ext>
            </a:extLst>
          </p:cNvPr>
          <p:cNvSpPr txBox="1"/>
          <p:nvPr/>
        </p:nvSpPr>
        <p:spPr>
          <a:xfrm>
            <a:off x="7894954" y="1525934"/>
            <a:ext cx="1622560" cy="198515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24</a:t>
            </a:r>
          </a:p>
          <a:p>
            <a:pPr marL="0" indent="0">
              <a:buNone/>
            </a:pPr>
            <a:endParaRPr lang="en-US" sz="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двери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550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0х12мм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</a:t>
            </a:r>
            <a:b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основания</a:t>
            </a:r>
          </a:p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520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220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х1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0мм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FEC764-FE36-46EE-BA3E-66242B83EB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24574" b="25676"/>
          <a:stretch/>
        </p:blipFill>
        <p:spPr>
          <a:xfrm rot="5400000">
            <a:off x="8889039" y="3106983"/>
            <a:ext cx="2695151" cy="141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58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659A5C-3E65-4509-AD6C-FF056A3CE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7" b="98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6753816-4E1D-44D1-8BB2-F3BF566B57CD}"/>
              </a:ext>
            </a:extLst>
          </p:cNvPr>
          <p:cNvSpPr/>
          <p:nvPr/>
        </p:nvSpPr>
        <p:spPr>
          <a:xfrm>
            <a:off x="0" y="2982350"/>
            <a:ext cx="12192000" cy="387564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F5DB60-EDB9-408C-8650-D09481A9AC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36" y="4912632"/>
            <a:ext cx="3592888" cy="139518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879E7B5-2CA6-4063-9FAA-30CDB1D2DC5C}"/>
              </a:ext>
            </a:extLst>
          </p:cNvPr>
          <p:cNvSpPr/>
          <p:nvPr/>
        </p:nvSpPr>
        <p:spPr>
          <a:xfrm>
            <a:off x="8553157" y="4541844"/>
            <a:ext cx="3638842" cy="1659800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C4209D9F-649D-4A18-9533-B819A11959A1}"/>
              </a:ext>
            </a:extLst>
          </p:cNvPr>
          <p:cNvSpPr txBox="1">
            <a:spLocks/>
          </p:cNvSpPr>
          <p:nvPr/>
        </p:nvSpPr>
        <p:spPr>
          <a:xfrm>
            <a:off x="9230433" y="4754184"/>
            <a:ext cx="2578710" cy="1447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</a:t>
            </a: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чёрное стекло</a:t>
            </a:r>
          </a:p>
        </p:txBody>
      </p:sp>
    </p:spTree>
    <p:extLst>
      <p:ext uri="{BB962C8B-B14F-4D97-AF65-F5344CB8AC3E}">
        <p14:creationId xmlns:p14="http://schemas.microsoft.com/office/powerpoint/2010/main" val="1391129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EAE3A88-C355-4A34-B282-4C24F7D7FF04}"/>
              </a:ext>
            </a:extLst>
          </p:cNvPr>
          <p:cNvSpPr txBox="1"/>
          <p:nvPr/>
        </p:nvSpPr>
        <p:spPr>
          <a:xfrm>
            <a:off x="447316" y="1290353"/>
            <a:ext cx="1747244" cy="1061829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Силовой</a:t>
            </a:r>
          </a:p>
          <a:p>
            <a:pPr marL="0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48 модулей</a:t>
            </a:r>
          </a:p>
          <a:p>
            <a:pPr marL="0" indent="0">
              <a:buNone/>
            </a:pP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810793-42BA-4033-98CB-29532C248CFE}"/>
              </a:ext>
            </a:extLst>
          </p:cNvPr>
          <p:cNvSpPr txBox="1"/>
          <p:nvPr/>
        </p:nvSpPr>
        <p:spPr>
          <a:xfrm>
            <a:off x="2557713" y="1308462"/>
            <a:ext cx="3028130" cy="938719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Комбинированный</a:t>
            </a:r>
          </a:p>
          <a:p>
            <a:pPr marL="0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24 модуля + место под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слаботочку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B7047C-0142-47FD-A641-7787AE9C1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0" y="2330011"/>
            <a:ext cx="1225168" cy="28797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320D25-C296-42C7-B06A-EB0F917AE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74" y="2271677"/>
            <a:ext cx="1282419" cy="2891166"/>
          </a:xfrm>
          <a:prstGeom prst="rect">
            <a:avLst/>
          </a:prstGeom>
        </p:spPr>
      </p:pic>
      <p:sp>
        <p:nvSpPr>
          <p:cNvPr id="10" name="Текст 1">
            <a:extLst>
              <a:ext uri="{FF2B5EF4-FFF2-40B4-BE49-F238E27FC236}">
                <a16:creationId xmlns:a16="http://schemas.microsoft.com/office/drawing/2014/main" id="{D2A373A3-716E-4F34-B8DD-0B37617D79FA}"/>
              </a:ext>
            </a:extLst>
          </p:cNvPr>
          <p:cNvSpPr txBox="1">
            <a:spLocks/>
          </p:cNvSpPr>
          <p:nvPr/>
        </p:nvSpPr>
        <p:spPr>
          <a:xfrm>
            <a:off x="447316" y="304482"/>
            <a:ext cx="11744684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Aesthetic</a:t>
            </a:r>
            <a:r>
              <a:rPr lang="ru-RU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48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4101518-312D-43C4-9054-CDE02A0B7959}"/>
              </a:ext>
            </a:extLst>
          </p:cNvPr>
          <p:cNvSpPr/>
          <p:nvPr/>
        </p:nvSpPr>
        <p:spPr>
          <a:xfrm>
            <a:off x="7451428" y="1233488"/>
            <a:ext cx="3017521" cy="2581547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0EB5D7-3278-44D5-BBB2-B2C287DF9F38}"/>
              </a:ext>
            </a:extLst>
          </p:cNvPr>
          <p:cNvSpPr txBox="1"/>
          <p:nvPr/>
        </p:nvSpPr>
        <p:spPr>
          <a:xfrm>
            <a:off x="7894954" y="1525934"/>
            <a:ext cx="1622560" cy="198515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48</a:t>
            </a:r>
          </a:p>
          <a:p>
            <a:pPr marL="0" indent="0">
              <a:buNone/>
            </a:pPr>
            <a:endParaRPr lang="en-US" sz="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двери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1080х250х12мм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</a:t>
            </a:r>
            <a:b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основания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1050х220х120мм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D2B837-626A-4220-8938-AB85C7354E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24574" b="25676"/>
          <a:stretch/>
        </p:blipFill>
        <p:spPr>
          <a:xfrm rot="5400000">
            <a:off x="8503104" y="3452398"/>
            <a:ext cx="3614588" cy="120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28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231D54-046B-47C4-95F5-11AE55152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6"/>
          <a:stretch/>
        </p:blipFill>
        <p:spPr>
          <a:xfrm>
            <a:off x="-71088" y="0"/>
            <a:ext cx="680091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970571-0368-4DDA-9216-0073DE90E3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9" r="13262" b="4787"/>
          <a:stretch/>
        </p:blipFill>
        <p:spPr>
          <a:xfrm>
            <a:off x="6278134" y="0"/>
            <a:ext cx="5913866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61B48B3-D696-4AED-8ED1-1692DD8F0D3E}"/>
              </a:ext>
            </a:extLst>
          </p:cNvPr>
          <p:cNvSpPr/>
          <p:nvPr/>
        </p:nvSpPr>
        <p:spPr>
          <a:xfrm>
            <a:off x="0" y="2982350"/>
            <a:ext cx="12192000" cy="387564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AD7B00-2CEC-4B3E-8497-D90EC55AA3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36" y="4912632"/>
            <a:ext cx="3592888" cy="139518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B6C0C25-B6F9-41F2-896C-E431CBBD1CCE}"/>
              </a:ext>
            </a:extLst>
          </p:cNvPr>
          <p:cNvSpPr/>
          <p:nvPr/>
        </p:nvSpPr>
        <p:spPr>
          <a:xfrm>
            <a:off x="8131126" y="4541844"/>
            <a:ext cx="4060873" cy="1659800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id="{4E59142A-7C20-4607-9357-20231AA199A2}"/>
              </a:ext>
            </a:extLst>
          </p:cNvPr>
          <p:cNvSpPr txBox="1">
            <a:spLocks/>
          </p:cNvSpPr>
          <p:nvPr/>
        </p:nvSpPr>
        <p:spPr>
          <a:xfrm>
            <a:off x="8553156" y="4686810"/>
            <a:ext cx="3357489" cy="1447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5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72</a:t>
            </a:r>
            <a:r>
              <a:rPr lang="en-US" sz="5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чёрное стекло</a:t>
            </a:r>
            <a:b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бронзовый металлик</a:t>
            </a:r>
            <a:endParaRPr kumimoji="0" lang="ru-RU" sz="20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886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EAE3A88-C355-4A34-B282-4C24F7D7FF04}"/>
              </a:ext>
            </a:extLst>
          </p:cNvPr>
          <p:cNvSpPr txBox="1"/>
          <p:nvPr/>
        </p:nvSpPr>
        <p:spPr>
          <a:xfrm>
            <a:off x="493843" y="1285864"/>
            <a:ext cx="1659392" cy="1061829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Силовой</a:t>
            </a:r>
          </a:p>
          <a:p>
            <a:pPr marL="0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72 модуля</a:t>
            </a:r>
          </a:p>
          <a:p>
            <a:pPr marL="0" indent="0">
              <a:buNone/>
            </a:pP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810793-42BA-4033-98CB-29532C248CFE}"/>
              </a:ext>
            </a:extLst>
          </p:cNvPr>
          <p:cNvSpPr txBox="1"/>
          <p:nvPr/>
        </p:nvSpPr>
        <p:spPr>
          <a:xfrm>
            <a:off x="2889314" y="1275690"/>
            <a:ext cx="3296171" cy="877163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Комбинированный</a:t>
            </a:r>
          </a:p>
          <a:p>
            <a:pPr marL="0" indent="0">
              <a:buNone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48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модулей + место под </a:t>
            </a:r>
            <a:r>
              <a:rPr lang="ru-RU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слаботочку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3128FD-58FA-43AC-AA67-331333387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75" y="2236117"/>
            <a:ext cx="1006411" cy="33003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E4FF2F-F2A2-4716-9165-896EF428F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783" y="2250185"/>
            <a:ext cx="1012033" cy="3300353"/>
          </a:xfrm>
          <a:prstGeom prst="rect">
            <a:avLst/>
          </a:prstGeom>
        </p:spPr>
      </p:pic>
      <p:sp>
        <p:nvSpPr>
          <p:cNvPr id="13" name="Текст 1">
            <a:extLst>
              <a:ext uri="{FF2B5EF4-FFF2-40B4-BE49-F238E27FC236}">
                <a16:creationId xmlns:a16="http://schemas.microsoft.com/office/drawing/2014/main" id="{71761B00-C4A9-453B-A7A8-0799BA8EAADA}"/>
              </a:ext>
            </a:extLst>
          </p:cNvPr>
          <p:cNvSpPr txBox="1">
            <a:spLocks/>
          </p:cNvSpPr>
          <p:nvPr/>
        </p:nvSpPr>
        <p:spPr>
          <a:xfrm>
            <a:off x="447316" y="304482"/>
            <a:ext cx="11744684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Aesthetic</a:t>
            </a:r>
            <a:r>
              <a:rPr lang="ru-RU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72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E9396B6-554D-461C-95BC-AFF633D890D6}"/>
              </a:ext>
            </a:extLst>
          </p:cNvPr>
          <p:cNvSpPr/>
          <p:nvPr/>
        </p:nvSpPr>
        <p:spPr>
          <a:xfrm>
            <a:off x="7451428" y="1233488"/>
            <a:ext cx="3017521" cy="2581547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5F9115-98B9-4CDB-AEB6-8BC1E39510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 t="24574" b="25676"/>
          <a:stretch/>
        </p:blipFill>
        <p:spPr>
          <a:xfrm rot="5400000">
            <a:off x="8549847" y="3556683"/>
            <a:ext cx="3643034" cy="8206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7FAC56-A5FA-4E93-B1E2-3AF70E44EA10}"/>
              </a:ext>
            </a:extLst>
          </p:cNvPr>
          <p:cNvSpPr txBox="1"/>
          <p:nvPr/>
        </p:nvSpPr>
        <p:spPr>
          <a:xfrm>
            <a:off x="7894954" y="1525934"/>
            <a:ext cx="1622560" cy="198515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72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endParaRPr lang="ru-RU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двери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1610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0х12мм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</a:t>
            </a:r>
            <a:b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основания</a:t>
            </a:r>
          </a:p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1580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220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х1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0мм</a:t>
            </a:r>
          </a:p>
        </p:txBody>
      </p:sp>
    </p:spTree>
    <p:extLst>
      <p:ext uri="{BB962C8B-B14F-4D97-AF65-F5344CB8AC3E}">
        <p14:creationId xmlns:p14="http://schemas.microsoft.com/office/powerpoint/2010/main" val="3224184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786B5E-ED16-4EA7-B5B0-40943B721E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53" t="95" b="33921"/>
          <a:stretch/>
        </p:blipFill>
        <p:spPr>
          <a:xfrm flipH="1">
            <a:off x="-5917" y="0"/>
            <a:ext cx="12197915" cy="685800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A58207D-FA53-43A4-BC6E-9BB2C4344945}"/>
              </a:ext>
            </a:extLst>
          </p:cNvPr>
          <p:cNvSpPr/>
          <p:nvPr/>
        </p:nvSpPr>
        <p:spPr>
          <a:xfrm flipV="1">
            <a:off x="0" y="-9750"/>
            <a:ext cx="12191999" cy="305339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6EE097E-0EA2-419B-9918-6EDBC159F1CE}"/>
              </a:ext>
            </a:extLst>
          </p:cNvPr>
          <p:cNvSpPr/>
          <p:nvPr/>
        </p:nvSpPr>
        <p:spPr>
          <a:xfrm rot="5400000" flipV="1">
            <a:off x="7427848" y="2093845"/>
            <a:ext cx="6857998" cy="267031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4" name="Graphic 11">
            <a:extLst>
              <a:ext uri="{FF2B5EF4-FFF2-40B4-BE49-F238E27FC236}">
                <a16:creationId xmlns:a16="http://schemas.microsoft.com/office/drawing/2014/main" id="{CB242DEE-34BA-42A1-A7D6-D0387FB86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  <p:sp>
        <p:nvSpPr>
          <p:cNvPr id="7" name="Текст 7">
            <a:extLst>
              <a:ext uri="{FF2B5EF4-FFF2-40B4-BE49-F238E27FC236}">
                <a16:creationId xmlns:a16="http://schemas.microsoft.com/office/drawing/2014/main" id="{4191E1C6-4590-480C-B4EE-1E2325CB13A4}"/>
              </a:ext>
            </a:extLst>
          </p:cNvPr>
          <p:cNvSpPr txBox="1">
            <a:spLocks/>
          </p:cNvSpPr>
          <p:nvPr/>
        </p:nvSpPr>
        <p:spPr>
          <a:xfrm>
            <a:off x="457875" y="580405"/>
            <a:ext cx="4904539" cy="434491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+mj-lt"/>
              </a:rPr>
              <a:t>Дизайнерские корпуса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B532AD-27FF-4DEA-B0C8-EDC7BCDFF3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41" y="897710"/>
            <a:ext cx="3630684" cy="139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99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659A5C-3E65-4509-AD6C-FF056A3CE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0" b="985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161BE42-FFA8-4360-BA54-5FDCD4CA369B}"/>
              </a:ext>
            </a:extLst>
          </p:cNvPr>
          <p:cNvSpPr/>
          <p:nvPr/>
        </p:nvSpPr>
        <p:spPr>
          <a:xfrm>
            <a:off x="0" y="2982350"/>
            <a:ext cx="12192000" cy="387564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3313FF-36AC-42CD-96D8-315C7770C1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36" y="4912632"/>
            <a:ext cx="3592888" cy="139518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B2EA47D-07B1-4947-AD5E-CB9D3830E6B3}"/>
              </a:ext>
            </a:extLst>
          </p:cNvPr>
          <p:cNvSpPr/>
          <p:nvPr/>
        </p:nvSpPr>
        <p:spPr>
          <a:xfrm>
            <a:off x="8131126" y="4541844"/>
            <a:ext cx="4060873" cy="1659800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4C38D66A-56D3-442F-AA54-BE1CA246441B}"/>
              </a:ext>
            </a:extLst>
          </p:cNvPr>
          <p:cNvSpPr txBox="1">
            <a:spLocks/>
          </p:cNvSpPr>
          <p:nvPr/>
        </p:nvSpPr>
        <p:spPr>
          <a:xfrm>
            <a:off x="8553156" y="4775946"/>
            <a:ext cx="3357489" cy="1447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5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72</a:t>
            </a:r>
            <a:b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зеркальное стекло</a:t>
            </a:r>
          </a:p>
        </p:txBody>
      </p:sp>
    </p:spTree>
    <p:extLst>
      <p:ext uri="{BB962C8B-B14F-4D97-AF65-F5344CB8AC3E}">
        <p14:creationId xmlns:p14="http://schemas.microsoft.com/office/powerpoint/2010/main" val="3341566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EAE3A88-C355-4A34-B282-4C24F7D7FF04}"/>
              </a:ext>
            </a:extLst>
          </p:cNvPr>
          <p:cNvSpPr txBox="1"/>
          <p:nvPr/>
        </p:nvSpPr>
        <p:spPr>
          <a:xfrm>
            <a:off x="424641" y="1285866"/>
            <a:ext cx="1447832" cy="692497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Силовой</a:t>
            </a:r>
          </a:p>
          <a:p>
            <a:pPr marL="0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72 модуля</a:t>
            </a: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810793-42BA-4033-98CB-29532C248CFE}"/>
              </a:ext>
            </a:extLst>
          </p:cNvPr>
          <p:cNvSpPr txBox="1"/>
          <p:nvPr/>
        </p:nvSpPr>
        <p:spPr>
          <a:xfrm>
            <a:off x="3317970" y="1261624"/>
            <a:ext cx="2996333" cy="93871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Комбинированный</a:t>
            </a:r>
          </a:p>
          <a:p>
            <a:pPr marL="0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36 модулей + место под </a:t>
            </a:r>
            <a:b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слаботочку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011082-39AE-4C29-BB49-3BDECD7C5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8944" y="2309162"/>
            <a:ext cx="2403258" cy="31815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82D2E7-9960-449F-B9E1-085FF2C2D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53" y="2363489"/>
            <a:ext cx="2532980" cy="3140622"/>
          </a:xfrm>
          <a:prstGeom prst="rect">
            <a:avLst/>
          </a:prstGeom>
        </p:spPr>
      </p:pic>
      <p:sp>
        <p:nvSpPr>
          <p:cNvPr id="10" name="Текст 1">
            <a:extLst>
              <a:ext uri="{FF2B5EF4-FFF2-40B4-BE49-F238E27FC236}">
                <a16:creationId xmlns:a16="http://schemas.microsoft.com/office/drawing/2014/main" id="{074F1CF9-000F-4C59-9A84-4AD9D0A57067}"/>
              </a:ext>
            </a:extLst>
          </p:cNvPr>
          <p:cNvSpPr txBox="1">
            <a:spLocks/>
          </p:cNvSpPr>
          <p:nvPr/>
        </p:nvSpPr>
        <p:spPr>
          <a:xfrm>
            <a:off x="447316" y="304482"/>
            <a:ext cx="4377262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Aesthetic 72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EF3550E-9BB3-4BE9-B3A6-FCEECCE2DD29}"/>
              </a:ext>
            </a:extLst>
          </p:cNvPr>
          <p:cNvSpPr/>
          <p:nvPr/>
        </p:nvSpPr>
        <p:spPr>
          <a:xfrm>
            <a:off x="7451428" y="1233488"/>
            <a:ext cx="3017521" cy="2581547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E7F5A4-A0AE-4359-9E98-FDD1A8D5E3E7}"/>
              </a:ext>
            </a:extLst>
          </p:cNvPr>
          <p:cNvSpPr txBox="1"/>
          <p:nvPr/>
        </p:nvSpPr>
        <p:spPr>
          <a:xfrm>
            <a:off x="7894954" y="1525934"/>
            <a:ext cx="1622560" cy="198515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72</a:t>
            </a:r>
          </a:p>
          <a:p>
            <a:pPr marL="0" indent="0">
              <a:buNone/>
            </a:pPr>
            <a:endParaRPr lang="en-US" sz="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двери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990х420х12мм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</a:t>
            </a:r>
            <a:b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основания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1270х390х150мм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C122BC2-0374-4C19-8034-33C20127E2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24574" b="25676"/>
          <a:stretch/>
        </p:blipFill>
        <p:spPr>
          <a:xfrm rot="5400000">
            <a:off x="8878156" y="3194556"/>
            <a:ext cx="3181584" cy="143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73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659A5C-3E65-4509-AD6C-FF056A3CE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2" b="9872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1D5536-4B13-4EC9-84D9-0C400AC56741}"/>
              </a:ext>
            </a:extLst>
          </p:cNvPr>
          <p:cNvSpPr/>
          <p:nvPr/>
        </p:nvSpPr>
        <p:spPr>
          <a:xfrm>
            <a:off x="0" y="2982350"/>
            <a:ext cx="12192000" cy="387564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3707A5-A661-4621-821F-DE0378392C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36" y="4912632"/>
            <a:ext cx="3592888" cy="139518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DDD54BD-B3E3-4B1E-9FED-F177F412FE56}"/>
              </a:ext>
            </a:extLst>
          </p:cNvPr>
          <p:cNvSpPr/>
          <p:nvPr/>
        </p:nvSpPr>
        <p:spPr>
          <a:xfrm>
            <a:off x="8131126" y="4541844"/>
            <a:ext cx="4060873" cy="1659800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D4A25A6D-5E09-4A47-B28D-0396AFF49780}"/>
              </a:ext>
            </a:extLst>
          </p:cNvPr>
          <p:cNvSpPr txBox="1">
            <a:spLocks/>
          </p:cNvSpPr>
          <p:nvPr/>
        </p:nvSpPr>
        <p:spPr>
          <a:xfrm>
            <a:off x="8553156" y="4775946"/>
            <a:ext cx="3357489" cy="1447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5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108</a:t>
            </a:r>
            <a:b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белое стекло</a:t>
            </a:r>
          </a:p>
        </p:txBody>
      </p:sp>
    </p:spTree>
    <p:extLst>
      <p:ext uri="{BB962C8B-B14F-4D97-AF65-F5344CB8AC3E}">
        <p14:creationId xmlns:p14="http://schemas.microsoft.com/office/powerpoint/2010/main" val="2279739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B7FAFB-E7E7-47FB-91CD-2D50E06FD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336957"/>
            <a:ext cx="1637807" cy="30178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EE8EB9-2860-4FCC-A7C8-0A598686B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066" y="2220115"/>
            <a:ext cx="1711667" cy="32357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AE3A88-C355-4A34-B282-4C24F7D7FF04}"/>
              </a:ext>
            </a:extLst>
          </p:cNvPr>
          <p:cNvSpPr txBox="1"/>
          <p:nvPr/>
        </p:nvSpPr>
        <p:spPr>
          <a:xfrm>
            <a:off x="447316" y="1257730"/>
            <a:ext cx="1447832" cy="106182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Силовой</a:t>
            </a:r>
          </a:p>
          <a:p>
            <a:pPr marL="0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108 модуля</a:t>
            </a:r>
          </a:p>
          <a:p>
            <a:pPr marL="0" indent="0">
              <a:buNone/>
            </a:pP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810793-42BA-4033-98CB-29532C248CFE}"/>
              </a:ext>
            </a:extLst>
          </p:cNvPr>
          <p:cNvSpPr txBox="1"/>
          <p:nvPr/>
        </p:nvSpPr>
        <p:spPr>
          <a:xfrm>
            <a:off x="3050021" y="1281396"/>
            <a:ext cx="2996333" cy="93871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Комбинированный</a:t>
            </a:r>
          </a:p>
          <a:p>
            <a:pPr marL="0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54 модулей + место под </a:t>
            </a:r>
            <a:b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слаботочку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Текст 1">
            <a:extLst>
              <a:ext uri="{FF2B5EF4-FFF2-40B4-BE49-F238E27FC236}">
                <a16:creationId xmlns:a16="http://schemas.microsoft.com/office/drawing/2014/main" id="{5FA5FBFD-84F9-4598-9D56-625DD06182E4}"/>
              </a:ext>
            </a:extLst>
          </p:cNvPr>
          <p:cNvSpPr txBox="1">
            <a:spLocks/>
          </p:cNvSpPr>
          <p:nvPr/>
        </p:nvSpPr>
        <p:spPr>
          <a:xfrm>
            <a:off x="447316" y="304482"/>
            <a:ext cx="4842136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Aesthetic 108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13BFEC2-BC61-4E33-92CC-360D487B6F05}"/>
              </a:ext>
            </a:extLst>
          </p:cNvPr>
          <p:cNvSpPr/>
          <p:nvPr/>
        </p:nvSpPr>
        <p:spPr>
          <a:xfrm>
            <a:off x="7451428" y="1233488"/>
            <a:ext cx="3017521" cy="2581547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2E8A8E-9BAB-43DF-B669-E3ABF8E56040}"/>
              </a:ext>
            </a:extLst>
          </p:cNvPr>
          <p:cNvSpPr txBox="1"/>
          <p:nvPr/>
        </p:nvSpPr>
        <p:spPr>
          <a:xfrm>
            <a:off x="7894954" y="1525934"/>
            <a:ext cx="1622560" cy="198515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108</a:t>
            </a:r>
          </a:p>
          <a:p>
            <a:pPr marL="0" indent="0">
              <a:buNone/>
            </a:pPr>
            <a:endParaRPr lang="en-US" sz="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двери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1300х420х12мм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</a:t>
            </a:r>
            <a:b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основания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1270х390х150мм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FA343D-ACAB-497C-98EA-CC1019ED5B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24574" b="25676"/>
          <a:stretch/>
        </p:blipFill>
        <p:spPr>
          <a:xfrm rot="5400000">
            <a:off x="8808182" y="3066972"/>
            <a:ext cx="3321534" cy="158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3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659A5C-3E65-4509-AD6C-FF056A3CE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901D38B-89B4-4F9C-A3F1-F648A399D8C8}"/>
              </a:ext>
            </a:extLst>
          </p:cNvPr>
          <p:cNvSpPr/>
          <p:nvPr/>
        </p:nvSpPr>
        <p:spPr>
          <a:xfrm>
            <a:off x="0" y="2982350"/>
            <a:ext cx="12192000" cy="387564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C70A8F-D1F0-466C-8074-924A126F03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36" y="4912632"/>
            <a:ext cx="3592888" cy="139518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21A962-5476-4E66-AE73-72E8D3C96450}"/>
              </a:ext>
            </a:extLst>
          </p:cNvPr>
          <p:cNvSpPr/>
          <p:nvPr/>
        </p:nvSpPr>
        <p:spPr>
          <a:xfrm>
            <a:off x="8131126" y="4541844"/>
            <a:ext cx="4060873" cy="1659800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2A4E92EB-A0CF-4B9B-89BB-5D1C6C58A3B4}"/>
              </a:ext>
            </a:extLst>
          </p:cNvPr>
          <p:cNvSpPr txBox="1">
            <a:spLocks/>
          </p:cNvSpPr>
          <p:nvPr/>
        </p:nvSpPr>
        <p:spPr>
          <a:xfrm>
            <a:off x="8553156" y="4775946"/>
            <a:ext cx="3357489" cy="1447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5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144</a:t>
            </a:r>
            <a:b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белое стекло</a:t>
            </a:r>
          </a:p>
        </p:txBody>
      </p:sp>
    </p:spTree>
    <p:extLst>
      <p:ext uri="{BB962C8B-B14F-4D97-AF65-F5344CB8AC3E}">
        <p14:creationId xmlns:p14="http://schemas.microsoft.com/office/powerpoint/2010/main" val="3381335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C55B6A-CC01-4D92-A2DF-32ADF0C04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1" y="2131578"/>
            <a:ext cx="1729094" cy="35591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62E766-137B-44DF-BB71-4AFC28308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03" y="2015369"/>
            <a:ext cx="1729093" cy="37945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221433B-8E72-4E8C-98E7-CB58F1DE2CF3}"/>
              </a:ext>
            </a:extLst>
          </p:cNvPr>
          <p:cNvSpPr txBox="1"/>
          <p:nvPr/>
        </p:nvSpPr>
        <p:spPr>
          <a:xfrm>
            <a:off x="442620" y="1100892"/>
            <a:ext cx="1447832" cy="106182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Силовой</a:t>
            </a:r>
          </a:p>
          <a:p>
            <a:pPr marL="0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144 модуля</a:t>
            </a:r>
          </a:p>
          <a:p>
            <a:pPr marL="0" indent="0">
              <a:buNone/>
            </a:pP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7638B0-5F50-49B4-939F-7C550E3FF753}"/>
              </a:ext>
            </a:extLst>
          </p:cNvPr>
          <p:cNvSpPr txBox="1"/>
          <p:nvPr/>
        </p:nvSpPr>
        <p:spPr>
          <a:xfrm>
            <a:off x="3356810" y="1076650"/>
            <a:ext cx="2996333" cy="93871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Комбинированный</a:t>
            </a:r>
          </a:p>
          <a:p>
            <a:pPr marL="0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90 модулей + место под </a:t>
            </a:r>
            <a:b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слаботочку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id="{C50F8757-B88F-4ED7-8302-BD7EA50AE70F}"/>
              </a:ext>
            </a:extLst>
          </p:cNvPr>
          <p:cNvSpPr txBox="1">
            <a:spLocks/>
          </p:cNvSpPr>
          <p:nvPr/>
        </p:nvSpPr>
        <p:spPr>
          <a:xfrm>
            <a:off x="447316" y="304482"/>
            <a:ext cx="4856204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Aesthetic 144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1742E14-A8B0-490E-8C5D-0D2B653266C4}"/>
              </a:ext>
            </a:extLst>
          </p:cNvPr>
          <p:cNvSpPr/>
          <p:nvPr/>
        </p:nvSpPr>
        <p:spPr>
          <a:xfrm>
            <a:off x="7451428" y="1233488"/>
            <a:ext cx="3017521" cy="2581547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88DC17-8741-4649-A24C-91CEADBB43C7}"/>
              </a:ext>
            </a:extLst>
          </p:cNvPr>
          <p:cNvSpPr txBox="1"/>
          <p:nvPr/>
        </p:nvSpPr>
        <p:spPr>
          <a:xfrm>
            <a:off x="7894954" y="1525934"/>
            <a:ext cx="1622560" cy="198515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144</a:t>
            </a:r>
          </a:p>
          <a:p>
            <a:pPr marL="0" indent="0">
              <a:buNone/>
            </a:pPr>
            <a:endParaRPr lang="en-US" sz="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двери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1610х420х12мм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</a:t>
            </a:r>
            <a:b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основания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1580х390х150мм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912062B-7FCE-406F-83C9-BD5F274172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t="24574" b="25676"/>
          <a:stretch/>
        </p:blipFill>
        <p:spPr>
          <a:xfrm rot="5400000">
            <a:off x="8587137" y="3231731"/>
            <a:ext cx="3973776" cy="154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99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831D03-4E2B-4D49-8A76-CECC6FA60F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" r="1961" b="23015"/>
          <a:stretch/>
        </p:blipFill>
        <p:spPr>
          <a:xfrm>
            <a:off x="0" y="0"/>
            <a:ext cx="12191999" cy="684824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859B6C-59CF-4F7F-94E6-C14CD5ACAFD3}"/>
              </a:ext>
            </a:extLst>
          </p:cNvPr>
          <p:cNvSpPr/>
          <p:nvPr/>
        </p:nvSpPr>
        <p:spPr>
          <a:xfrm flipV="1">
            <a:off x="0" y="-9750"/>
            <a:ext cx="12191999" cy="305339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36950688-3D34-41E6-A989-A5764150838F}"/>
              </a:ext>
            </a:extLst>
          </p:cNvPr>
          <p:cNvSpPr txBox="1">
            <a:spLocks/>
          </p:cNvSpPr>
          <p:nvPr/>
        </p:nvSpPr>
        <p:spPr>
          <a:xfrm>
            <a:off x="457875" y="580405"/>
            <a:ext cx="4904539" cy="434491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+mj-lt"/>
              </a:rPr>
              <a:t>Дизайнерские корпуса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0AF0CB-BA76-4FD4-8724-B3127A6480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1" y="803787"/>
            <a:ext cx="3547533" cy="154769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3184D0B-2C30-4AB7-9A39-F115FECD4BFD}"/>
              </a:ext>
            </a:extLst>
          </p:cNvPr>
          <p:cNvSpPr/>
          <p:nvPr/>
        </p:nvSpPr>
        <p:spPr>
          <a:xfrm rot="5400000" flipV="1">
            <a:off x="7427848" y="2093845"/>
            <a:ext cx="6857998" cy="267031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8" name="Graphic 11">
            <a:extLst>
              <a:ext uri="{FF2B5EF4-FFF2-40B4-BE49-F238E27FC236}">
                <a16:creationId xmlns:a16="http://schemas.microsoft.com/office/drawing/2014/main" id="{1AF4AA65-5191-434D-8946-3EF07F351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83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D67191-2162-4E0F-B2B4-593FB4E13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16090" r="7090" b="11257"/>
          <a:stretch/>
        </p:blipFill>
        <p:spPr>
          <a:xfrm>
            <a:off x="5469927" y="3850364"/>
            <a:ext cx="2916195" cy="2447709"/>
          </a:xfrm>
          <a:prstGeom prst="rect">
            <a:avLst/>
          </a:prstGeom>
        </p:spPr>
      </p:pic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098772F8-A7FA-4752-9EE5-7563628AC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285218"/>
              </p:ext>
            </p:extLst>
          </p:nvPr>
        </p:nvGraphicFramePr>
        <p:xfrm>
          <a:off x="5603975" y="1362393"/>
          <a:ext cx="5803957" cy="20995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5991">
                  <a:extLst>
                    <a:ext uri="{9D8B030D-6E8A-4147-A177-3AD203B41FA5}">
                      <a16:colId xmlns:a16="http://schemas.microsoft.com/office/drawing/2014/main" val="2201318624"/>
                    </a:ext>
                  </a:extLst>
                </a:gridCol>
                <a:gridCol w="2557966">
                  <a:extLst>
                    <a:ext uri="{9D8B030D-6E8A-4147-A177-3AD203B41FA5}">
                      <a16:colId xmlns:a16="http://schemas.microsoft.com/office/drawing/2014/main" val="1746789183"/>
                    </a:ext>
                  </a:extLst>
                </a:gridCol>
              </a:tblGrid>
              <a:tr h="331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Характеристики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0979"/>
                  </a:ext>
                </a:extLst>
              </a:tr>
              <a:tr h="33117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Тип щита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 panose="020B0604020202020204" pitchFamily="34" charset="0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Силовой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699077"/>
                  </a:ext>
                </a:extLst>
              </a:tr>
              <a:tr h="3996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модулей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от 56 до 96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231085"/>
                  </a:ext>
                </a:extLst>
              </a:tr>
              <a:tr h="33117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Толщина металла основания, мм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002957"/>
                  </a:ext>
                </a:extLst>
              </a:tr>
              <a:tr h="33117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Глубина установочная (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встраив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.),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120 / 150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762371"/>
                  </a:ext>
                </a:extLst>
              </a:tr>
              <a:tr h="33117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Дверь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Закаленное стекло</a:t>
                      </a:r>
                    </a:p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Авиационный алюминий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296168"/>
                  </a:ext>
                </a:extLst>
              </a:tr>
            </a:tbl>
          </a:graphicData>
        </a:graphic>
      </p:graphicFrame>
      <p:sp>
        <p:nvSpPr>
          <p:cNvPr id="19" name="Текст 1">
            <a:extLst>
              <a:ext uri="{FF2B5EF4-FFF2-40B4-BE49-F238E27FC236}">
                <a16:creationId xmlns:a16="http://schemas.microsoft.com/office/drawing/2014/main" id="{C2E5A11B-BAF2-4925-83AC-5B0556D76A9E}"/>
              </a:ext>
            </a:extLst>
          </p:cNvPr>
          <p:cNvSpPr txBox="1">
            <a:spLocks/>
          </p:cNvSpPr>
          <p:nvPr/>
        </p:nvSpPr>
        <p:spPr>
          <a:xfrm>
            <a:off x="5489250" y="903488"/>
            <a:ext cx="4977620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Intelligent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AABD09C8-23E2-4947-BB01-F9EDDFDA5D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0"/>
            <a:ext cx="4548188" cy="6859588"/>
            <a:chOff x="0" y="0"/>
            <a:chExt cx="2865" cy="4321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64192FD6-387B-4C0B-90D5-5A12042C689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253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D41ECC7C-1F86-4986-87C8-F3E9861AB1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59" t="174" r="26153" b="-174"/>
            <a:stretch/>
          </p:blipFill>
          <p:spPr bwMode="auto">
            <a:xfrm>
              <a:off x="0" y="0"/>
              <a:ext cx="2865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A532F5-1680-42FB-B0E3-08B8B5795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320" y="3945999"/>
            <a:ext cx="1674268" cy="22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158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">
            <a:extLst>
              <a:ext uri="{FF2B5EF4-FFF2-40B4-BE49-F238E27FC236}">
                <a16:creationId xmlns:a16="http://schemas.microsoft.com/office/drawing/2014/main" id="{C2E5A11B-BAF2-4925-83AC-5B0556D76A9E}"/>
              </a:ext>
            </a:extLst>
          </p:cNvPr>
          <p:cNvSpPr txBox="1">
            <a:spLocks/>
          </p:cNvSpPr>
          <p:nvPr/>
        </p:nvSpPr>
        <p:spPr>
          <a:xfrm>
            <a:off x="466455" y="304481"/>
            <a:ext cx="11542781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Intelligent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Габариты</a:t>
            </a:r>
            <a:endParaRPr kumimoji="0" lang="ru-RU" sz="28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A1920A9-D391-417B-8791-922C12F32DCE}"/>
              </a:ext>
            </a:extLst>
          </p:cNvPr>
          <p:cNvGrpSpPr/>
          <p:nvPr/>
        </p:nvGrpSpPr>
        <p:grpSpPr>
          <a:xfrm>
            <a:off x="6484509" y="1712035"/>
            <a:ext cx="1972543" cy="4306126"/>
            <a:chOff x="6730999" y="1480656"/>
            <a:chExt cx="1972543" cy="430612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F4B5D2A-509A-4FBB-BCC2-1644A0103A2D}"/>
                </a:ext>
              </a:extLst>
            </p:cNvPr>
            <p:cNvSpPr txBox="1"/>
            <p:nvPr/>
          </p:nvSpPr>
          <p:spPr>
            <a:xfrm>
              <a:off x="6842898" y="1480656"/>
              <a:ext cx="1688283" cy="1338828"/>
            </a:xfrm>
            <a:prstGeom prst="rect">
              <a:avLst/>
            </a:prstGeom>
          </p:spPr>
          <p:txBody>
            <a:bodyPr wrap="none" rtlCol="0" anchor="t">
              <a:spAutoFit/>
            </a:bodyPr>
            <a:lstStyle/>
            <a:p>
              <a:pPr marL="0" indent="0">
                <a:buNone/>
              </a:pPr>
              <a:r>
                <a:rPr lang="en-US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84/84+</a:t>
              </a:r>
              <a:endParaRPr lang="ru-RU" sz="24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endParaRPr lang="en-US" sz="3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двери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796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591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20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мм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основания</a:t>
              </a:r>
            </a:p>
            <a:p>
              <a:pPr marL="0" indent="0">
                <a:buNone/>
              </a:pP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770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565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х1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0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/150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мм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E9DDF46-043B-4547-BAFE-2E4D1E6AB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999" y="3128355"/>
              <a:ext cx="1972543" cy="2658427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055E159-3FD1-4091-9389-2169D75FA03C}"/>
              </a:ext>
            </a:extLst>
          </p:cNvPr>
          <p:cNvGrpSpPr/>
          <p:nvPr/>
        </p:nvGrpSpPr>
        <p:grpSpPr>
          <a:xfrm>
            <a:off x="550863" y="1704063"/>
            <a:ext cx="1975668" cy="3743466"/>
            <a:chOff x="646095" y="1472684"/>
            <a:chExt cx="1975668" cy="374346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3FDEC7-7B39-424B-B318-6E7662240062}"/>
                </a:ext>
              </a:extLst>
            </p:cNvPr>
            <p:cNvSpPr txBox="1"/>
            <p:nvPr/>
          </p:nvSpPr>
          <p:spPr>
            <a:xfrm>
              <a:off x="646095" y="1472684"/>
              <a:ext cx="1688283" cy="1338828"/>
            </a:xfrm>
            <a:prstGeom prst="rect">
              <a:avLst/>
            </a:prstGeom>
          </p:spPr>
          <p:txBody>
            <a:bodyPr wrap="none" rtlCol="0" anchor="t">
              <a:spAutoFit/>
            </a:bodyPr>
            <a:lstStyle/>
            <a:p>
              <a:pPr marL="0" indent="0">
                <a:buNone/>
              </a:pPr>
              <a:r>
                <a:rPr lang="en-US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56/56+</a:t>
              </a:r>
              <a:endParaRPr lang="ru-RU" sz="24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endParaRPr lang="en-US" sz="3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двери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616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591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20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мм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основания</a:t>
              </a:r>
            </a:p>
            <a:p>
              <a:pPr marL="0" indent="0">
                <a:buNone/>
              </a:pP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590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565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х1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0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/150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мм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02112BF-5061-4597-A82F-4B57EDABD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74" t="19719" r="18519" b="14630"/>
            <a:stretch/>
          </p:blipFill>
          <p:spPr>
            <a:xfrm>
              <a:off x="649219" y="3141055"/>
              <a:ext cx="1972544" cy="2075095"/>
            </a:xfrm>
            <a:prstGeom prst="rect">
              <a:avLst/>
            </a:prstGeom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010E7EE-90DD-44F8-B052-3661C18ABF92}"/>
              </a:ext>
            </a:extLst>
          </p:cNvPr>
          <p:cNvGrpSpPr/>
          <p:nvPr/>
        </p:nvGrpSpPr>
        <p:grpSpPr>
          <a:xfrm>
            <a:off x="3517511" y="1704063"/>
            <a:ext cx="1976018" cy="3777720"/>
            <a:chOff x="3660819" y="1472684"/>
            <a:chExt cx="1976018" cy="37777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4A9604-44C1-425E-8D70-A78BC4999F01}"/>
                </a:ext>
              </a:extLst>
            </p:cNvPr>
            <p:cNvSpPr txBox="1"/>
            <p:nvPr/>
          </p:nvSpPr>
          <p:spPr>
            <a:xfrm>
              <a:off x="3660819" y="1472684"/>
              <a:ext cx="1688283" cy="1338828"/>
            </a:xfrm>
            <a:prstGeom prst="rect">
              <a:avLst/>
            </a:prstGeom>
          </p:spPr>
          <p:txBody>
            <a:bodyPr wrap="none" rtlCol="0" anchor="t">
              <a:spAutoFit/>
            </a:bodyPr>
            <a:lstStyle/>
            <a:p>
              <a:pPr marL="0" indent="0">
                <a:buNone/>
              </a:pPr>
              <a:r>
                <a:rPr lang="en-US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72/72+</a:t>
              </a:r>
              <a:endParaRPr lang="ru-RU" sz="24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endParaRPr lang="en-US" sz="3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двери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616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591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20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мм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основания</a:t>
              </a:r>
            </a:p>
            <a:p>
              <a:pPr marL="0" indent="0">
                <a:buNone/>
              </a:pP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590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565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х1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0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/150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мм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1246CB4-2E23-440D-8488-21CA1095B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0819" y="3141055"/>
              <a:ext cx="1976018" cy="2109349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599EDF1-E74C-4E5E-80BF-81470A50BFC9}"/>
              </a:ext>
            </a:extLst>
          </p:cNvPr>
          <p:cNvGrpSpPr/>
          <p:nvPr/>
        </p:nvGrpSpPr>
        <p:grpSpPr>
          <a:xfrm>
            <a:off x="9448031" y="1712035"/>
            <a:ext cx="2061615" cy="4441842"/>
            <a:chOff x="9543263" y="1480656"/>
            <a:chExt cx="2061615" cy="444184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60ECFF-83FA-4922-9D7A-D103A688B8DC}"/>
                </a:ext>
              </a:extLst>
            </p:cNvPr>
            <p:cNvSpPr txBox="1"/>
            <p:nvPr/>
          </p:nvSpPr>
          <p:spPr>
            <a:xfrm>
              <a:off x="9543263" y="1480656"/>
              <a:ext cx="1688283" cy="1338828"/>
            </a:xfrm>
            <a:prstGeom prst="rect">
              <a:avLst/>
            </a:prstGeom>
          </p:spPr>
          <p:txBody>
            <a:bodyPr wrap="none" rtlCol="0" anchor="t">
              <a:spAutoFit/>
            </a:bodyPr>
            <a:lstStyle/>
            <a:p>
              <a:pPr marL="0" indent="0">
                <a:buNone/>
              </a:pPr>
              <a:r>
                <a:rPr lang="en-US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96/96+</a:t>
              </a:r>
              <a:endParaRPr lang="ru-RU" sz="24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endParaRPr lang="en-US" sz="3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двери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796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591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20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мм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ru-RU" sz="1000" dirty="0">
                  <a:latin typeface="Verdana" panose="020B0604030504040204" pitchFamily="34" charset="0"/>
                  <a:ea typeface="Verdana" panose="020B0604030504040204" pitchFamily="34" charset="0"/>
                </a:rPr>
                <a:t>Габариты основания</a:t>
              </a:r>
            </a:p>
            <a:p>
              <a:pPr marL="0" indent="0">
                <a:buNone/>
              </a:pP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770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х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565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х1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0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/150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</a:rPr>
                <a:t>мм</a:t>
              </a: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DAEBAE2-1197-4DC9-878A-4838495C3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263" y="3128355"/>
              <a:ext cx="2061615" cy="2794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921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63AD8C3-640B-42A4-B85D-602986EED6EE}"/>
              </a:ext>
            </a:extLst>
          </p:cNvPr>
          <p:cNvSpPr txBox="1"/>
          <p:nvPr/>
        </p:nvSpPr>
        <p:spPr>
          <a:xfrm>
            <a:off x="8763500" y="5013231"/>
            <a:ext cx="2084274" cy="724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Серебристый металлик</a:t>
            </a:r>
            <a:endParaRPr lang="ru-RU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CBC360-63BE-47BC-881F-2AB19F5A5A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61" t="23150" r="9861" b="25618"/>
          <a:stretch/>
        </p:blipFill>
        <p:spPr>
          <a:xfrm>
            <a:off x="8763500" y="1727200"/>
            <a:ext cx="2083902" cy="28556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D79CBF-8757-41DB-B67D-0384570D3229}"/>
              </a:ext>
            </a:extLst>
          </p:cNvPr>
          <p:cNvSpPr txBox="1"/>
          <p:nvPr/>
        </p:nvSpPr>
        <p:spPr>
          <a:xfrm>
            <a:off x="1388752" y="5052870"/>
            <a:ext cx="1773549" cy="724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Белое</a:t>
            </a:r>
          </a:p>
          <a:p>
            <a:pPr marL="0" indent="0" algn="ctr">
              <a:buNone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стекло</a:t>
            </a:r>
            <a:endParaRPr lang="ru-RU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A5C045-8DCE-4B89-9CE1-D6D2E34CD9FA}"/>
              </a:ext>
            </a:extLst>
          </p:cNvPr>
          <p:cNvSpPr txBox="1"/>
          <p:nvPr/>
        </p:nvSpPr>
        <p:spPr>
          <a:xfrm>
            <a:off x="4969601" y="4984738"/>
            <a:ext cx="2084274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Прозрачная</a:t>
            </a:r>
          </a:p>
          <a:p>
            <a:pPr marL="0" indent="0" algn="ctr">
              <a:buNone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рамка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66AFD7E-299A-43B5-B847-522E129B57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560" y="1727200"/>
            <a:ext cx="2046808" cy="285568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2654BE2-B4FB-4333-8B17-FACFCCC303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52" t="8519" r="22222" b="9074"/>
          <a:stretch/>
        </p:blipFill>
        <p:spPr>
          <a:xfrm>
            <a:off x="1388752" y="1701800"/>
            <a:ext cx="2071658" cy="2881082"/>
          </a:xfrm>
          <a:prstGeom prst="rect">
            <a:avLst/>
          </a:prstGeom>
        </p:spPr>
      </p:pic>
      <p:sp>
        <p:nvSpPr>
          <p:cNvPr id="9" name="Текст 1">
            <a:extLst>
              <a:ext uri="{FF2B5EF4-FFF2-40B4-BE49-F238E27FC236}">
                <a16:creationId xmlns:a16="http://schemas.microsoft.com/office/drawing/2014/main" id="{C2129D72-A6A8-467F-8648-3D54064E810B}"/>
              </a:ext>
            </a:extLst>
          </p:cNvPr>
          <p:cNvSpPr txBox="1">
            <a:spLocks/>
          </p:cNvSpPr>
          <p:nvPr/>
        </p:nvSpPr>
        <p:spPr>
          <a:xfrm>
            <a:off x="451255" y="314197"/>
            <a:ext cx="8312245" cy="10111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Intelligent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Двери</a:t>
            </a:r>
            <a:endParaRPr kumimoji="0" lang="ru-RU" sz="28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77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098772F8-A7FA-4752-9EE5-7563628AC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938926"/>
              </p:ext>
            </p:extLst>
          </p:nvPr>
        </p:nvGraphicFramePr>
        <p:xfrm>
          <a:off x="5407640" y="1499365"/>
          <a:ext cx="5607363" cy="23613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0360">
                  <a:extLst>
                    <a:ext uri="{9D8B030D-6E8A-4147-A177-3AD203B41FA5}">
                      <a16:colId xmlns:a16="http://schemas.microsoft.com/office/drawing/2014/main" val="2201318624"/>
                    </a:ext>
                  </a:extLst>
                </a:gridCol>
                <a:gridCol w="2747003">
                  <a:extLst>
                    <a:ext uri="{9D8B030D-6E8A-4147-A177-3AD203B41FA5}">
                      <a16:colId xmlns:a16="http://schemas.microsoft.com/office/drawing/2014/main" val="1746789183"/>
                    </a:ext>
                  </a:extLst>
                </a:gridCol>
              </a:tblGrid>
              <a:tr h="3554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Характеристики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0979"/>
                  </a:ext>
                </a:extLst>
              </a:tr>
              <a:tr h="46378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Тип щита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28650" lvl="1" indent="-171450" algn="l" fontAlgn="ctr">
                        <a:buClr>
                          <a:srgbClr val="DA081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Силовой</a:t>
                      </a:r>
                    </a:p>
                    <a:p>
                      <a:pPr marL="628650" lvl="1" indent="-171450" algn="l" fontAlgn="ctr">
                        <a:buClr>
                          <a:srgbClr val="DA081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Слаботочный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699077"/>
                  </a:ext>
                </a:extLst>
              </a:tr>
              <a:tr h="4288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модулей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231085"/>
                  </a:ext>
                </a:extLst>
              </a:tr>
              <a:tr h="35541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Толщина металла основания, мм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002957"/>
                  </a:ext>
                </a:extLst>
              </a:tr>
              <a:tr h="40242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Глубина установочная (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встраив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.),мм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762371"/>
                  </a:ext>
                </a:extLst>
              </a:tr>
              <a:tr h="35541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Дверь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Закаленное стекло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296168"/>
                  </a:ext>
                </a:extLst>
              </a:tr>
            </a:tbl>
          </a:graphicData>
        </a:graphic>
      </p:graphicFrame>
      <p:sp>
        <p:nvSpPr>
          <p:cNvPr id="19" name="Текст 1">
            <a:extLst>
              <a:ext uri="{FF2B5EF4-FFF2-40B4-BE49-F238E27FC236}">
                <a16:creationId xmlns:a16="http://schemas.microsoft.com/office/drawing/2014/main" id="{C2E5A11B-BAF2-4925-83AC-5B0556D76A9E}"/>
              </a:ext>
            </a:extLst>
          </p:cNvPr>
          <p:cNvSpPr txBox="1">
            <a:spLocks/>
          </p:cNvSpPr>
          <p:nvPr/>
        </p:nvSpPr>
        <p:spPr>
          <a:xfrm>
            <a:off x="5295098" y="866042"/>
            <a:ext cx="3243992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Round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64192FD6-387B-4C0B-90D5-5A12042C689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4027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A8931A-308C-44CB-ACE9-198DB401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16998" r="13098" b="18101"/>
          <a:stretch/>
        </p:blipFill>
        <p:spPr>
          <a:xfrm>
            <a:off x="5278427" y="4213986"/>
            <a:ext cx="2304280" cy="20389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2050F6-816B-4B69-B4DE-4171CADE3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5" t="12158" r="19060" b="11432"/>
          <a:stretch/>
        </p:blipFill>
        <p:spPr>
          <a:xfrm>
            <a:off x="8211321" y="4035088"/>
            <a:ext cx="2099614" cy="22587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DB8CF3-FDDB-4596-B8E8-25D54321EC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0" t="7310" r="51831" b="3749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79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80EC3B-7F42-4659-AD70-609CFD5EE9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66" y="1096086"/>
            <a:ext cx="5267679" cy="5292507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CB5DA4D-EEB5-4CAA-8296-93BABA684C6B}"/>
              </a:ext>
            </a:extLst>
          </p:cNvPr>
          <p:cNvCxnSpPr>
            <a:cxnSpLocks/>
          </p:cNvCxnSpPr>
          <p:nvPr/>
        </p:nvCxnSpPr>
        <p:spPr>
          <a:xfrm>
            <a:off x="6858000" y="1695450"/>
            <a:ext cx="1807698" cy="35394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244AE55-07F4-4AFD-9C12-30332B5B05F5}"/>
              </a:ext>
            </a:extLst>
          </p:cNvPr>
          <p:cNvSpPr txBox="1"/>
          <p:nvPr/>
        </p:nvSpPr>
        <p:spPr>
          <a:xfrm>
            <a:off x="8834097" y="1200150"/>
            <a:ext cx="2484976" cy="892552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Основание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Отверстия для ввода кабеля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сверху / снизу / по бокам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Шины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N/PE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в комплекте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6041F4F-8D4C-4EAE-8436-BDA2C0CD6504}"/>
              </a:ext>
            </a:extLst>
          </p:cNvPr>
          <p:cNvCxnSpPr>
            <a:cxnSpLocks/>
          </p:cNvCxnSpPr>
          <p:nvPr/>
        </p:nvCxnSpPr>
        <p:spPr>
          <a:xfrm>
            <a:off x="6370395" y="2652558"/>
            <a:ext cx="2295303" cy="180044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CCACFB-38BC-440F-BA89-C4C09B50ADE8}"/>
              </a:ext>
            </a:extLst>
          </p:cNvPr>
          <p:cNvSpPr txBox="1"/>
          <p:nvPr/>
        </p:nvSpPr>
        <p:spPr>
          <a:xfrm>
            <a:off x="8834097" y="2468919"/>
            <a:ext cx="2098651" cy="1077218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DIN-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рейки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150 мм.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межреечное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расстояние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Доп. рейка за основной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панелью 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D73B8659-131E-4A43-A90E-E1B1D7B66DBD}"/>
              </a:ext>
            </a:extLst>
          </p:cNvPr>
          <p:cNvCxnSpPr>
            <a:cxnSpLocks/>
          </p:cNvCxnSpPr>
          <p:nvPr/>
        </p:nvCxnSpPr>
        <p:spPr>
          <a:xfrm>
            <a:off x="6458822" y="3754316"/>
            <a:ext cx="2206876" cy="202012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5D8F281-9E31-45B3-AF4E-CF7BC1AC6ED7}"/>
              </a:ext>
            </a:extLst>
          </p:cNvPr>
          <p:cNvSpPr txBox="1"/>
          <p:nvPr/>
        </p:nvSpPr>
        <p:spPr>
          <a:xfrm>
            <a:off x="8834097" y="3821618"/>
            <a:ext cx="2310248" cy="707886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Рама съемная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 регулировкой по высоте</a:t>
            </a:r>
          </a:p>
          <a:p>
            <a:pPr marL="0" indent="0">
              <a:buNone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DIN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-реек и держателей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F9D91A8-6FC2-4E35-B621-A47D4E4C82BE}"/>
              </a:ext>
            </a:extLst>
          </p:cNvPr>
          <p:cNvCxnSpPr>
            <a:cxnSpLocks/>
          </p:cNvCxnSpPr>
          <p:nvPr/>
        </p:nvCxnSpPr>
        <p:spPr>
          <a:xfrm>
            <a:off x="2916778" y="1844675"/>
            <a:ext cx="2209137" cy="353623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9A294D3-9A93-4204-BBAF-F650C7FD68B0}"/>
              </a:ext>
            </a:extLst>
          </p:cNvPr>
          <p:cNvSpPr txBox="1"/>
          <p:nvPr/>
        </p:nvSpPr>
        <p:spPr>
          <a:xfrm>
            <a:off x="471794" y="1563131"/>
            <a:ext cx="2276585" cy="52322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Защитная панель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 информацией о щите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531EC9-116E-4CC3-AFE1-A0B0E3FE041C}"/>
              </a:ext>
            </a:extLst>
          </p:cNvPr>
          <p:cNvSpPr txBox="1"/>
          <p:nvPr/>
        </p:nvSpPr>
        <p:spPr>
          <a:xfrm>
            <a:off x="471794" y="3922782"/>
            <a:ext cx="1822313" cy="707886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Дверь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Со встроенными магнитами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65E2922-4C60-49B6-827A-CF7D1530AC67}"/>
              </a:ext>
            </a:extLst>
          </p:cNvPr>
          <p:cNvCxnSpPr>
            <a:cxnSpLocks/>
          </p:cNvCxnSpPr>
          <p:nvPr/>
        </p:nvCxnSpPr>
        <p:spPr>
          <a:xfrm>
            <a:off x="2094168" y="4276725"/>
            <a:ext cx="1739644" cy="0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3E51A59-2996-4E52-8967-823B5F2053E1}"/>
              </a:ext>
            </a:extLst>
          </p:cNvPr>
          <p:cNvCxnSpPr>
            <a:cxnSpLocks/>
          </p:cNvCxnSpPr>
          <p:nvPr/>
        </p:nvCxnSpPr>
        <p:spPr>
          <a:xfrm>
            <a:off x="6249243" y="4986726"/>
            <a:ext cx="2416455" cy="175824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FA54643-DC76-4C70-946B-1DDB1C72D809}"/>
              </a:ext>
            </a:extLst>
          </p:cNvPr>
          <p:cNvSpPr txBox="1"/>
          <p:nvPr/>
        </p:nvSpPr>
        <p:spPr>
          <a:xfrm>
            <a:off x="8839200" y="4765299"/>
            <a:ext cx="2677721" cy="707886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Держатель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 встроенными магнитами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для крепления панелей</a:t>
            </a: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AB3CB409-8684-4017-BE2D-EDDF62ECEE86}"/>
              </a:ext>
            </a:extLst>
          </p:cNvPr>
          <p:cNvSpPr txBox="1">
            <a:spLocks/>
          </p:cNvSpPr>
          <p:nvPr/>
        </p:nvSpPr>
        <p:spPr>
          <a:xfrm>
            <a:off x="471794" y="309904"/>
            <a:ext cx="5721177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Intelligent</a:t>
            </a:r>
            <a:r>
              <a:rPr lang="ru-RU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56/84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30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EB8755-B402-4895-9048-DD959D374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24" y="1882570"/>
            <a:ext cx="7867650" cy="3981450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CB5DA4D-EEB5-4CAA-8296-93BABA684C6B}"/>
              </a:ext>
            </a:extLst>
          </p:cNvPr>
          <p:cNvCxnSpPr>
            <a:cxnSpLocks/>
          </p:cNvCxnSpPr>
          <p:nvPr/>
        </p:nvCxnSpPr>
        <p:spPr>
          <a:xfrm flipV="1">
            <a:off x="7165731" y="1950996"/>
            <a:ext cx="1398167" cy="336937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244AE55-07F4-4AFD-9C12-30332B5B05F5}"/>
              </a:ext>
            </a:extLst>
          </p:cNvPr>
          <p:cNvSpPr txBox="1"/>
          <p:nvPr/>
        </p:nvSpPr>
        <p:spPr>
          <a:xfrm>
            <a:off x="8759300" y="1413098"/>
            <a:ext cx="2484976" cy="892552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Основание 1,2 мм.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Отверстия для ввода кабеля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сверху / снизу / по бокам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Шины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N/PE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в комплекте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6041F4F-8D4C-4EAE-8436-BDA2C0CD6504}"/>
              </a:ext>
            </a:extLst>
          </p:cNvPr>
          <p:cNvCxnSpPr>
            <a:cxnSpLocks/>
          </p:cNvCxnSpPr>
          <p:nvPr/>
        </p:nvCxnSpPr>
        <p:spPr>
          <a:xfrm>
            <a:off x="6471138" y="3100341"/>
            <a:ext cx="2175270" cy="334109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CCACFB-38BC-440F-BA89-C4C09B50ADE8}"/>
              </a:ext>
            </a:extLst>
          </p:cNvPr>
          <p:cNvSpPr txBox="1"/>
          <p:nvPr/>
        </p:nvSpPr>
        <p:spPr>
          <a:xfrm>
            <a:off x="8759300" y="3100341"/>
            <a:ext cx="1834156" cy="707886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DIN-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рейка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135 мм.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межреечное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расстояние 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D73B8659-131E-4A43-A90E-E1B1D7B66DBD}"/>
              </a:ext>
            </a:extLst>
          </p:cNvPr>
          <p:cNvCxnSpPr>
            <a:cxnSpLocks/>
          </p:cNvCxnSpPr>
          <p:nvPr/>
        </p:nvCxnSpPr>
        <p:spPr>
          <a:xfrm>
            <a:off x="6761285" y="4222240"/>
            <a:ext cx="1885123" cy="492435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5D8F281-9E31-45B3-AF4E-CF7BC1AC6ED7}"/>
              </a:ext>
            </a:extLst>
          </p:cNvPr>
          <p:cNvSpPr txBox="1"/>
          <p:nvPr/>
        </p:nvSpPr>
        <p:spPr>
          <a:xfrm>
            <a:off x="8759300" y="4559956"/>
            <a:ext cx="2658100" cy="892552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Рама не съемная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Регулировка по глубине рамы</a:t>
            </a:r>
          </a:p>
          <a:p>
            <a:pPr marL="0" indent="0">
              <a:buNone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DIN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-рейки и защитные панели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крепятся с помощью винтов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F9D91A8-6FC2-4E35-B621-A47D4E4C82BE}"/>
              </a:ext>
            </a:extLst>
          </p:cNvPr>
          <p:cNvCxnSpPr>
            <a:cxnSpLocks/>
          </p:cNvCxnSpPr>
          <p:nvPr/>
        </p:nvCxnSpPr>
        <p:spPr>
          <a:xfrm>
            <a:off x="3893337" y="1696034"/>
            <a:ext cx="1724948" cy="987552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9A294D3-9A93-4204-BBAF-F650C7FD68B0}"/>
              </a:ext>
            </a:extLst>
          </p:cNvPr>
          <p:cNvSpPr txBox="1"/>
          <p:nvPr/>
        </p:nvSpPr>
        <p:spPr>
          <a:xfrm>
            <a:off x="1508380" y="1299358"/>
            <a:ext cx="2276585" cy="52322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Защитная панель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 информацией о щите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531EC9-116E-4CC3-AFE1-A0B0E3FE041C}"/>
              </a:ext>
            </a:extLst>
          </p:cNvPr>
          <p:cNvSpPr txBox="1"/>
          <p:nvPr/>
        </p:nvSpPr>
        <p:spPr>
          <a:xfrm>
            <a:off x="1762153" y="5340800"/>
            <a:ext cx="2390398" cy="52322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Дверь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Со встроенными магнитами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65E2922-4C60-49B6-827A-CF7D1530AC67}"/>
              </a:ext>
            </a:extLst>
          </p:cNvPr>
          <p:cNvCxnSpPr>
            <a:cxnSpLocks/>
          </p:cNvCxnSpPr>
          <p:nvPr/>
        </p:nvCxnSpPr>
        <p:spPr>
          <a:xfrm flipV="1">
            <a:off x="2789305" y="3900561"/>
            <a:ext cx="6962" cy="1500765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">
            <a:extLst>
              <a:ext uri="{FF2B5EF4-FFF2-40B4-BE49-F238E27FC236}">
                <a16:creationId xmlns:a16="http://schemas.microsoft.com/office/drawing/2014/main" id="{71E191CA-20FA-4771-A175-F386ABB3B969}"/>
              </a:ext>
            </a:extLst>
          </p:cNvPr>
          <p:cNvSpPr txBox="1">
            <a:spLocks/>
          </p:cNvSpPr>
          <p:nvPr/>
        </p:nvSpPr>
        <p:spPr>
          <a:xfrm>
            <a:off x="465386" y="304270"/>
            <a:ext cx="11542781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Intelligent</a:t>
            </a:r>
            <a:r>
              <a:rPr lang="ru-RU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72/96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723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275522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/>
        </p:nvSpPr>
        <p:spPr>
          <a:xfrm>
            <a:off x="4953000" y="6111666"/>
            <a:ext cx="227937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b="1" dirty="0" err="1">
                <a:solidFill>
                  <a:schemeClr val="bg1"/>
                </a:solidFill>
                <a:latin typeface="+mn-lt"/>
              </a:rPr>
              <a:t>ekfgroup.com</a:t>
            </a:r>
            <a:endParaRPr lang="en-RU" sz="1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F063739A-C2D5-9332-52FA-4928A9DD9F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1765" y="2674424"/>
            <a:ext cx="3988470" cy="150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03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2B261F-5BB5-493E-AEF8-6C64677681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8294" y="4089055"/>
            <a:ext cx="2057400" cy="2057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916D039-48EA-42E8-9B5C-D7DB49437B5A}"/>
              </a:ext>
            </a:extLst>
          </p:cNvPr>
          <p:cNvSpPr txBox="1"/>
          <p:nvPr/>
        </p:nvSpPr>
        <p:spPr>
          <a:xfrm>
            <a:off x="2378931" y="5926730"/>
            <a:ext cx="1543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Чёрное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стекло</a:t>
            </a:r>
            <a:endParaRPr lang="ru-RU" sz="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Текст 1">
            <a:extLst>
              <a:ext uri="{FF2B5EF4-FFF2-40B4-BE49-F238E27FC236}">
                <a16:creationId xmlns:a16="http://schemas.microsoft.com/office/drawing/2014/main" id="{C2E5A11B-BAF2-4925-83AC-5B0556D76A9E}"/>
              </a:ext>
            </a:extLst>
          </p:cNvPr>
          <p:cNvSpPr txBox="1">
            <a:spLocks/>
          </p:cNvSpPr>
          <p:nvPr/>
        </p:nvSpPr>
        <p:spPr>
          <a:xfrm>
            <a:off x="471344" y="311075"/>
            <a:ext cx="4092830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Round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CE0837-46B6-4912-9DD4-AB71883CE2BD}"/>
              </a:ext>
            </a:extLst>
          </p:cNvPr>
          <p:cNvSpPr txBox="1"/>
          <p:nvPr/>
        </p:nvSpPr>
        <p:spPr>
          <a:xfrm>
            <a:off x="483707" y="1218046"/>
            <a:ext cx="1447832" cy="1061829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Силовой</a:t>
            </a:r>
          </a:p>
          <a:p>
            <a:pPr marL="0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16 модулей</a:t>
            </a:r>
          </a:p>
          <a:p>
            <a:pPr marL="0" indent="0">
              <a:buNone/>
            </a:pP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7CDD20-665D-48D3-82BF-5D2AB83355A9}"/>
              </a:ext>
            </a:extLst>
          </p:cNvPr>
          <p:cNvSpPr txBox="1"/>
          <p:nvPr/>
        </p:nvSpPr>
        <p:spPr>
          <a:xfrm>
            <a:off x="3335411" y="1252753"/>
            <a:ext cx="2177199" cy="66172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Слаботочный</a:t>
            </a:r>
          </a:p>
          <a:p>
            <a:pPr marL="0" indent="0">
              <a:buNone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2 места под роутер</a:t>
            </a: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6FAB01-5127-45B9-96D0-6A9837884F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08" b="14801"/>
          <a:stretch/>
        </p:blipFill>
        <p:spPr>
          <a:xfrm>
            <a:off x="410483" y="1879323"/>
            <a:ext cx="2587288" cy="178499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70B278D-2AFA-41F7-8CC0-53E6A1253EF7}"/>
              </a:ext>
            </a:extLst>
          </p:cNvPr>
          <p:cNvSpPr txBox="1"/>
          <p:nvPr/>
        </p:nvSpPr>
        <p:spPr>
          <a:xfrm>
            <a:off x="410483" y="4055457"/>
            <a:ext cx="2410627" cy="338554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Варианты дверей: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42D3D2-E663-4BB2-AF09-0BBEFDE6F4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60" y="4417767"/>
            <a:ext cx="1475346" cy="14833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89CA3C-36D6-4591-9CE8-432B40CB60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13" b="10783"/>
          <a:stretch/>
        </p:blipFill>
        <p:spPr>
          <a:xfrm>
            <a:off x="3335411" y="1936356"/>
            <a:ext cx="2457525" cy="16884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76B7980-4E24-46D0-86C6-944AC4A39594}"/>
              </a:ext>
            </a:extLst>
          </p:cNvPr>
          <p:cNvSpPr txBox="1"/>
          <p:nvPr/>
        </p:nvSpPr>
        <p:spPr>
          <a:xfrm>
            <a:off x="609497" y="5924858"/>
            <a:ext cx="13426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Белое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стекло</a:t>
            </a:r>
            <a:endParaRPr lang="ru-RU" sz="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8FF036E-3B77-4FC6-9E85-F30F9B4124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271" y="109253"/>
            <a:ext cx="1765016" cy="73351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2A79286-E492-4575-9711-33123BAE0572}"/>
              </a:ext>
            </a:extLst>
          </p:cNvPr>
          <p:cNvSpPr/>
          <p:nvPr/>
        </p:nvSpPr>
        <p:spPr>
          <a:xfrm>
            <a:off x="7144881" y="1233488"/>
            <a:ext cx="3017521" cy="2581547"/>
          </a:xfrm>
          <a:prstGeom prst="rect">
            <a:avLst/>
          </a:prstGeom>
          <a:solidFill>
            <a:srgbClr val="DA0812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869D6C-4D2A-434D-9AAA-92D147960362}"/>
              </a:ext>
            </a:extLst>
          </p:cNvPr>
          <p:cNvSpPr txBox="1"/>
          <p:nvPr/>
        </p:nvSpPr>
        <p:spPr>
          <a:xfrm>
            <a:off x="7554957" y="1613974"/>
            <a:ext cx="2037737" cy="1292662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двери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350х350х17мм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Габариты основания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335х380х76мм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D2829A-12DD-43BE-86AE-C788BCE046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283" y="2260305"/>
            <a:ext cx="4253571" cy="425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24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426F21-5683-414E-AB3C-91C048E2E5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64" y="0"/>
            <a:ext cx="6858000" cy="6858000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CB5DA4D-EEB5-4CAA-8296-93BABA684C6B}"/>
              </a:ext>
            </a:extLst>
          </p:cNvPr>
          <p:cNvCxnSpPr>
            <a:cxnSpLocks/>
          </p:cNvCxnSpPr>
          <p:nvPr/>
        </p:nvCxnSpPr>
        <p:spPr>
          <a:xfrm flipV="1">
            <a:off x="7356526" y="1378802"/>
            <a:ext cx="1114425" cy="561975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244AE55-07F4-4AFD-9C12-30332B5B05F5}"/>
              </a:ext>
            </a:extLst>
          </p:cNvPr>
          <p:cNvSpPr txBox="1"/>
          <p:nvPr/>
        </p:nvSpPr>
        <p:spPr>
          <a:xfrm>
            <a:off x="8651926" y="883502"/>
            <a:ext cx="2864887" cy="830997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Основание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Отверстия для ввода кабеля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сверху / снизу / по бокам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Шины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N/PE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в комплекте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6041F4F-8D4C-4EAE-8436-BDA2C0CD6504}"/>
              </a:ext>
            </a:extLst>
          </p:cNvPr>
          <p:cNvCxnSpPr>
            <a:cxnSpLocks/>
          </p:cNvCxnSpPr>
          <p:nvPr/>
        </p:nvCxnSpPr>
        <p:spPr>
          <a:xfrm>
            <a:off x="6482883" y="3886075"/>
            <a:ext cx="2635768" cy="74002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CCACFB-38BC-440F-BA89-C4C09B50ADE8}"/>
              </a:ext>
            </a:extLst>
          </p:cNvPr>
          <p:cNvSpPr txBox="1"/>
          <p:nvPr/>
        </p:nvSpPr>
        <p:spPr>
          <a:xfrm>
            <a:off x="9258942" y="3672064"/>
            <a:ext cx="2228495" cy="646331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DIN-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рейка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Надежная фиксация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модульных автоматов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E9D18D-06CE-4582-BB2C-74520E5BBD0B}"/>
              </a:ext>
            </a:extLst>
          </p:cNvPr>
          <p:cNvSpPr txBox="1"/>
          <p:nvPr/>
        </p:nvSpPr>
        <p:spPr>
          <a:xfrm>
            <a:off x="1211711" y="1165599"/>
            <a:ext cx="1648804" cy="646331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Уровень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Для ровной установки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F9D91A8-6FC2-4E35-B621-A47D4E4C82BE}"/>
              </a:ext>
            </a:extLst>
          </p:cNvPr>
          <p:cNvCxnSpPr>
            <a:cxnSpLocks/>
          </p:cNvCxnSpPr>
          <p:nvPr/>
        </p:nvCxnSpPr>
        <p:spPr>
          <a:xfrm flipH="1" flipV="1">
            <a:off x="5253345" y="4536706"/>
            <a:ext cx="2606429" cy="1286548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9A294D3-9A93-4204-BBAF-F650C7FD68B0}"/>
              </a:ext>
            </a:extLst>
          </p:cNvPr>
          <p:cNvSpPr txBox="1"/>
          <p:nvPr/>
        </p:nvSpPr>
        <p:spPr>
          <a:xfrm>
            <a:off x="7984160" y="5536524"/>
            <a:ext cx="2427268" cy="46166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Пластроны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 информацией о щите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531EC9-116E-4CC3-AFE1-A0B0E3FE041C}"/>
              </a:ext>
            </a:extLst>
          </p:cNvPr>
          <p:cNvSpPr txBox="1"/>
          <p:nvPr/>
        </p:nvSpPr>
        <p:spPr>
          <a:xfrm>
            <a:off x="988606" y="4991261"/>
            <a:ext cx="1715415" cy="646331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Дверь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Со встроенными магнитами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65E2922-4C60-49B6-827A-CF7D1530AC67}"/>
              </a:ext>
            </a:extLst>
          </p:cNvPr>
          <p:cNvCxnSpPr>
            <a:cxnSpLocks/>
          </p:cNvCxnSpPr>
          <p:nvPr/>
        </p:nvCxnSpPr>
        <p:spPr>
          <a:xfrm flipV="1">
            <a:off x="1936801" y="4141052"/>
            <a:ext cx="1601129" cy="922463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0C81007-B6D6-44B5-9D4D-FE86BA5F7F31}"/>
              </a:ext>
            </a:extLst>
          </p:cNvPr>
          <p:cNvCxnSpPr>
            <a:cxnSpLocks/>
          </p:cNvCxnSpPr>
          <p:nvPr/>
        </p:nvCxnSpPr>
        <p:spPr>
          <a:xfrm>
            <a:off x="2520510" y="1681021"/>
            <a:ext cx="1648804" cy="990998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773AF3F4-50D0-4650-91E4-3CF3C4C107B7}"/>
              </a:ext>
            </a:extLst>
          </p:cNvPr>
          <p:cNvCxnSpPr>
            <a:cxnSpLocks/>
          </p:cNvCxnSpPr>
          <p:nvPr/>
        </p:nvCxnSpPr>
        <p:spPr>
          <a:xfrm flipH="1" flipV="1">
            <a:off x="5083715" y="3429000"/>
            <a:ext cx="2776059" cy="2394254"/>
          </a:xfrm>
          <a:prstGeom prst="line">
            <a:avLst/>
          </a:prstGeom>
          <a:ln>
            <a:solidFill>
              <a:srgbClr val="DA08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1">
            <a:extLst>
              <a:ext uri="{FF2B5EF4-FFF2-40B4-BE49-F238E27FC236}">
                <a16:creationId xmlns:a16="http://schemas.microsoft.com/office/drawing/2014/main" id="{0CB83ECA-7A67-46FF-AC68-EAC56C233517}"/>
              </a:ext>
            </a:extLst>
          </p:cNvPr>
          <p:cNvSpPr txBox="1">
            <a:spLocks/>
          </p:cNvSpPr>
          <p:nvPr/>
        </p:nvSpPr>
        <p:spPr>
          <a:xfrm>
            <a:off x="454749" y="313088"/>
            <a:ext cx="3413866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Round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93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15A048-AC2A-4672-B8EA-57F8FF2C1C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80" t="10137" r="17934" b="35708"/>
          <a:stretch/>
        </p:blipFill>
        <p:spPr>
          <a:xfrm>
            <a:off x="-22170" y="-19129"/>
            <a:ext cx="12226009" cy="687713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A1B7DFE-88E0-4FC9-9CEB-6F3CE8BFE839}"/>
              </a:ext>
            </a:extLst>
          </p:cNvPr>
          <p:cNvSpPr/>
          <p:nvPr/>
        </p:nvSpPr>
        <p:spPr>
          <a:xfrm flipV="1">
            <a:off x="0" y="-9750"/>
            <a:ext cx="12191999" cy="292712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852016-FF6A-4A30-96EF-8389DBA466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40" y="691529"/>
            <a:ext cx="3804485" cy="16598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CC85F7F-2376-49B4-99B9-9A3347FEBD75}"/>
              </a:ext>
            </a:extLst>
          </p:cNvPr>
          <p:cNvSpPr/>
          <p:nvPr/>
        </p:nvSpPr>
        <p:spPr>
          <a:xfrm rot="5400000" flipV="1">
            <a:off x="7427848" y="2093845"/>
            <a:ext cx="6857998" cy="267031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8" name="Graphic 11">
            <a:extLst>
              <a:ext uri="{FF2B5EF4-FFF2-40B4-BE49-F238E27FC236}">
                <a16:creationId xmlns:a16="http://schemas.microsoft.com/office/drawing/2014/main" id="{A0176351-5D1C-4409-8E70-E8499945D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  <p:sp>
        <p:nvSpPr>
          <p:cNvPr id="9" name="Текст 7">
            <a:extLst>
              <a:ext uri="{FF2B5EF4-FFF2-40B4-BE49-F238E27FC236}">
                <a16:creationId xmlns:a16="http://schemas.microsoft.com/office/drawing/2014/main" id="{EEF341B3-6D9C-4A59-A60F-C56E4088101D}"/>
              </a:ext>
            </a:extLst>
          </p:cNvPr>
          <p:cNvSpPr txBox="1">
            <a:spLocks/>
          </p:cNvSpPr>
          <p:nvPr/>
        </p:nvSpPr>
        <p:spPr>
          <a:xfrm>
            <a:off x="457875" y="580405"/>
            <a:ext cx="4904539" cy="434491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+mj-lt"/>
              </a:rPr>
              <a:t>Дизайнерские корпуса</a:t>
            </a:r>
          </a:p>
        </p:txBody>
      </p:sp>
    </p:spTree>
    <p:extLst>
      <p:ext uri="{BB962C8B-B14F-4D97-AF65-F5344CB8AC3E}">
        <p14:creationId xmlns:p14="http://schemas.microsoft.com/office/powerpoint/2010/main" val="2485718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098772F8-A7FA-4752-9EE5-7563628AC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853200"/>
              </p:ext>
            </p:extLst>
          </p:nvPr>
        </p:nvGraphicFramePr>
        <p:xfrm>
          <a:off x="5555614" y="1479461"/>
          <a:ext cx="6050232" cy="2366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88648">
                  <a:extLst>
                    <a:ext uri="{9D8B030D-6E8A-4147-A177-3AD203B41FA5}">
                      <a16:colId xmlns:a16="http://schemas.microsoft.com/office/drawing/2014/main" val="2201318624"/>
                    </a:ext>
                  </a:extLst>
                </a:gridCol>
                <a:gridCol w="2961584">
                  <a:extLst>
                    <a:ext uri="{9D8B030D-6E8A-4147-A177-3AD203B41FA5}">
                      <a16:colId xmlns:a16="http://schemas.microsoft.com/office/drawing/2014/main" val="1746789183"/>
                    </a:ext>
                  </a:extLst>
                </a:gridCol>
              </a:tblGrid>
              <a:tr h="356137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Характеристики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0979"/>
                  </a:ext>
                </a:extLst>
              </a:tr>
              <a:tr h="52968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Тип щита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00000"/>
                        </a:lnSpc>
                        <a:buClr>
                          <a:srgbClr val="DA081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Силовой</a:t>
                      </a:r>
                    </a:p>
                    <a:p>
                      <a:pPr marL="171450" indent="-171450" algn="l" fontAlgn="ctr">
                        <a:lnSpc>
                          <a:spcPct val="100000"/>
                        </a:lnSpc>
                        <a:buClr>
                          <a:srgbClr val="DA081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Слаботочный</a:t>
                      </a:r>
                    </a:p>
                    <a:p>
                      <a:pPr marL="171450" indent="-171450" algn="l" fontAlgn="ctr">
                        <a:lnSpc>
                          <a:spcPct val="100000"/>
                        </a:lnSpc>
                        <a:buClr>
                          <a:srgbClr val="DA081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Комбинированный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699077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модулей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от 22 до 72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231085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Толщина металла основания, мм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002957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Глубина установочная (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встраив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.),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762371"/>
                  </a:ext>
                </a:extLst>
              </a:tr>
              <a:tr h="52968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Дверь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>
                        <a:lnSpc>
                          <a:spcPct val="10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Закаленное стекло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Авиационный алюминий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296168"/>
                  </a:ext>
                </a:extLst>
              </a:tr>
            </a:tbl>
          </a:graphicData>
        </a:graphic>
      </p:graphicFrame>
      <p:sp>
        <p:nvSpPr>
          <p:cNvPr id="19" name="Текст 1">
            <a:extLst>
              <a:ext uri="{FF2B5EF4-FFF2-40B4-BE49-F238E27FC236}">
                <a16:creationId xmlns:a16="http://schemas.microsoft.com/office/drawing/2014/main" id="{C2E5A11B-BAF2-4925-83AC-5B0556D76A9E}"/>
              </a:ext>
            </a:extLst>
          </p:cNvPr>
          <p:cNvSpPr txBox="1">
            <a:spLocks/>
          </p:cNvSpPr>
          <p:nvPr/>
        </p:nvSpPr>
        <p:spPr>
          <a:xfrm>
            <a:off x="5458263" y="883793"/>
            <a:ext cx="4074941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Elegance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AABD09C8-23E2-4947-BB01-F9EDDFDA5D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0"/>
            <a:ext cx="4548188" cy="6859588"/>
            <a:chOff x="0" y="0"/>
            <a:chExt cx="2865" cy="4321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64192FD6-387B-4C0B-90D5-5A12042C689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253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D41ECC7C-1F86-4986-87C8-F3E9861AB1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" r="1"/>
            <a:stretch/>
          </p:blipFill>
          <p:spPr bwMode="auto">
            <a:xfrm>
              <a:off x="0" y="0"/>
              <a:ext cx="2865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2DCD7A-E1B7-4F59-B350-788476835D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43" y="4011146"/>
            <a:ext cx="2394922" cy="23949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673B65-48F6-4C9B-A242-1F2086952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357" y="3429000"/>
            <a:ext cx="3250702" cy="32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54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">
            <a:extLst>
              <a:ext uri="{FF2B5EF4-FFF2-40B4-BE49-F238E27FC236}">
                <a16:creationId xmlns:a16="http://schemas.microsoft.com/office/drawing/2014/main" id="{C2E5A11B-BAF2-4925-83AC-5B0556D76A9E}"/>
              </a:ext>
            </a:extLst>
          </p:cNvPr>
          <p:cNvSpPr txBox="1">
            <a:spLocks/>
          </p:cNvSpPr>
          <p:nvPr/>
        </p:nvSpPr>
        <p:spPr>
          <a:xfrm>
            <a:off x="460443" y="304482"/>
            <a:ext cx="3964040" cy="45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ArtShell</a:t>
            </a:r>
            <a:r>
              <a:rPr 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DA08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Elegance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DA081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3FDEC7-7B39-424B-B318-6E7662240062}"/>
              </a:ext>
            </a:extLst>
          </p:cNvPr>
          <p:cNvSpPr txBox="1"/>
          <p:nvPr/>
        </p:nvSpPr>
        <p:spPr>
          <a:xfrm>
            <a:off x="502647" y="1288046"/>
            <a:ext cx="1564852" cy="1369606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Габариты двери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310х470х14мм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Габариты основания</a:t>
            </a:r>
          </a:p>
          <a:p>
            <a:pPr marL="0" indent="0">
              <a:buNone/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270х44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х100мм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99A5EF-E78F-45C2-9006-832747AB269E}"/>
              </a:ext>
            </a:extLst>
          </p:cNvPr>
          <p:cNvSpPr txBox="1"/>
          <p:nvPr/>
        </p:nvSpPr>
        <p:spPr>
          <a:xfrm>
            <a:off x="4830641" y="1272135"/>
            <a:ext cx="1564852" cy="1369606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36</a:t>
            </a: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Габариты двери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500х395х17мм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Габариты основания</a:t>
            </a:r>
          </a:p>
          <a:p>
            <a:pPr marL="0" indent="0">
              <a:buNone/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475х360х100мм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DF7006-3C93-496F-AB2C-CBFD157FFB87}"/>
              </a:ext>
            </a:extLst>
          </p:cNvPr>
          <p:cNvSpPr txBox="1"/>
          <p:nvPr/>
        </p:nvSpPr>
        <p:spPr>
          <a:xfrm>
            <a:off x="7059927" y="1288046"/>
            <a:ext cx="1564852" cy="1369606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54</a:t>
            </a: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Габариты двери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637х395х17мм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Габариты основания</a:t>
            </a:r>
          </a:p>
          <a:p>
            <a:pPr marL="0" indent="0">
              <a:buNone/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610х360х100мм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E20BC3-E28F-4C41-A12A-411C0496F431}"/>
              </a:ext>
            </a:extLst>
          </p:cNvPr>
          <p:cNvSpPr txBox="1"/>
          <p:nvPr/>
        </p:nvSpPr>
        <p:spPr>
          <a:xfrm>
            <a:off x="9622019" y="1288046"/>
            <a:ext cx="1564852" cy="1369606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72</a:t>
            </a: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Габариты двери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772х395х17мм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Габариты основания</a:t>
            </a:r>
          </a:p>
          <a:p>
            <a:pPr marL="0" indent="0">
              <a:buNone/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745х360х100мм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4B5D2A-509A-4FBB-BCC2-1644A0103A2D}"/>
              </a:ext>
            </a:extLst>
          </p:cNvPr>
          <p:cNvSpPr txBox="1"/>
          <p:nvPr/>
        </p:nvSpPr>
        <p:spPr>
          <a:xfrm>
            <a:off x="2731933" y="1288046"/>
            <a:ext cx="1564852" cy="1369606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28</a:t>
            </a:r>
          </a:p>
          <a:p>
            <a:pPr marL="0" indent="0">
              <a:buNone/>
            </a:pPr>
            <a:endParaRPr lang="en-US" sz="3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Габариты двери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463х323х17мм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Габариты основания</a:t>
            </a:r>
          </a:p>
          <a:p>
            <a:pPr marL="0" indent="0">
              <a:buNone/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450х288х100мм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530F8C-B818-42F1-8C05-F6B666E1BF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39" y="2657652"/>
            <a:ext cx="2013438" cy="20134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7C1441-42B0-41A0-81DD-584ED81ABD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7" t="9508" r="22846" b="9580"/>
          <a:stretch/>
        </p:blipFill>
        <p:spPr>
          <a:xfrm>
            <a:off x="2838450" y="3067049"/>
            <a:ext cx="1030166" cy="152253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C76410A-0EED-4669-ADB5-208C3DD075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686" y="2835386"/>
            <a:ext cx="2257593" cy="223716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5B094E7-D6F7-4E64-96B8-6728A1A70A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236" y="2793694"/>
            <a:ext cx="2343482" cy="276973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2EF33F7-2CDD-4109-BDAE-D30D6D78E3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31" y="2800218"/>
            <a:ext cx="2343481" cy="312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48417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EKF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C00000"/>
      </a:accent1>
      <a:accent2>
        <a:srgbClr val="595959"/>
      </a:accent2>
      <a:accent3>
        <a:srgbClr val="BFBFBF"/>
      </a:accent3>
      <a:accent4>
        <a:srgbClr val="ADB9CA"/>
      </a:accent4>
      <a:accent5>
        <a:srgbClr val="262626"/>
      </a:accent5>
      <a:accent6>
        <a:srgbClr val="FF0000"/>
      </a:accent6>
      <a:hlink>
        <a:srgbClr val="0563C1"/>
      </a:hlink>
      <a:folHlink>
        <a:srgbClr val="954F72"/>
      </a:folHlink>
    </a:clrScheme>
    <a:fontScheme name="Другая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A081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rgbClr val="DA081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anchor="t"/>
      <a:lstStyle>
        <a:defPPr marL="0" indent="0">
          <a:buNone/>
          <a:defRPr sz="3000" b="1" dirty="0">
            <a:latin typeface="Verdana" panose="020B0604030504040204" pitchFamily="34" charset="0"/>
            <a:ea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8508</TotalTime>
  <Words>1004</Words>
  <Application>Microsoft Office PowerPoint</Application>
  <PresentationFormat>Широкоэкранный</PresentationFormat>
  <Paragraphs>467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Verdana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Шаржанов Владимир Викторович</dc:creator>
  <cp:lastModifiedBy>Мазова Александра Дмитриевна</cp:lastModifiedBy>
  <cp:revision>528</cp:revision>
  <dcterms:created xsi:type="dcterms:W3CDTF">2023-03-30T12:48:18Z</dcterms:created>
  <dcterms:modified xsi:type="dcterms:W3CDTF">2024-10-09T09:16:19Z</dcterms:modified>
</cp:coreProperties>
</file>