
<file path=[Content_Types].xml><?xml version="1.0" encoding="utf-8"?>
<Types xmlns="http://schemas.openxmlformats.org/package/2006/content-types">
  <Override PartName="/ppt/slides/slide6.xml" ContentType="application/vnd.openxmlformats-officedocument.presentationml.slide+xml"/>
  <Override PartName="/ppt/slideLayouts/slideLayout8.xml" ContentType="application/vnd.openxmlformats-officedocument.presentationml.slideLayout+xml"/>
  <Override PartName="/ppt/notesSlides/notesSlide2.xml" ContentType="application/vnd.openxmlformats-officedocument.presentationml.notesSlide+xml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6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notesMasters/notesMaster1.xml" ContentType="application/vnd.openxmlformats-officedocument.presentationml.notesMaster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  <Override PartName="/ppt/slides/slide5.xml" ContentType="application/vnd.openxmlformats-officedocument.presentationml.slide+xml"/>
  <Override PartName="/ppt/slides/slide19.xml" ContentType="application/vnd.openxmlformats-officedocument.presentationml.slide+xml"/>
  <Override PartName="/ppt/slideLayouts/slideLayout7.xml" ContentType="application/vnd.openxmlformats-officedocument.presentationml.slideLayout+xml"/>
  <Override PartName="/ppt/notesSlides/notesSlide1.xml" ContentType="application/vnd.openxmlformats-officedocument.presentationml.notesSlide+xml"/>
  <Default Extension="png" ContentType="image/png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28"/>
  </p:notesMasterIdLst>
  <p:sldIdLst>
    <p:sldId id="256" r:id="rId2"/>
    <p:sldId id="261" r:id="rId3"/>
    <p:sldId id="262" r:id="rId4"/>
    <p:sldId id="260" r:id="rId5"/>
    <p:sldId id="263" r:id="rId6"/>
    <p:sldId id="259" r:id="rId7"/>
    <p:sldId id="264" r:id="rId8"/>
    <p:sldId id="257" r:id="rId9"/>
    <p:sldId id="270" r:id="rId10"/>
    <p:sldId id="258" r:id="rId11"/>
    <p:sldId id="271" r:id="rId12"/>
    <p:sldId id="265" r:id="rId13"/>
    <p:sldId id="272" r:id="rId14"/>
    <p:sldId id="266" r:id="rId15"/>
    <p:sldId id="273" r:id="rId16"/>
    <p:sldId id="267" r:id="rId17"/>
    <p:sldId id="274" r:id="rId18"/>
    <p:sldId id="268" r:id="rId19"/>
    <p:sldId id="275" r:id="rId20"/>
    <p:sldId id="269" r:id="rId21"/>
    <p:sldId id="279" r:id="rId22"/>
    <p:sldId id="276" r:id="rId23"/>
    <p:sldId id="280" r:id="rId24"/>
    <p:sldId id="278" r:id="rId25"/>
    <p:sldId id="281" r:id="rId26"/>
    <p:sldId id="282" r:id="rId2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66" d="100"/>
          <a:sy n="66" d="100"/>
        </p:scale>
        <p:origin x="-1494" y="-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viewProps" Target="viewProp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C37BECC8-4B16-4E69-8F29-268701C8C545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45E16649-6ABB-478F-A2B2-5DB09CBE4CAB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E16649-6ABB-478F-A2B2-5DB09CBE4CAB}" type="slidenum">
              <a:rPr lang="ru-RU" smtClean="0"/>
              <a:pPr/>
              <a:t>1</a:t>
            </a:fld>
            <a:endParaRPr lang="ru-RU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45E16649-6ABB-478F-A2B2-5DB09CBE4CAB}" type="slidenum">
              <a:rPr lang="ru-RU" smtClean="0"/>
              <a:pPr/>
              <a:t>26</a:t>
            </a:fld>
            <a:endParaRPr lang="ru-RU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DEA0106-69C4-43CE-8F77-8FC32F0BE4DB}" type="datetimeFigureOut">
              <a:rPr lang="ru-RU" smtClean="0"/>
              <a:pPr/>
              <a:t>23.07.2021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21B778E-4B48-4BD0-B0CB-BEB5B618BA93}" type="slidenum">
              <a:rPr lang="ru-RU" smtClean="0"/>
              <a:pPr/>
              <a:t>‹#›</a:t>
            </a:fld>
            <a:endParaRPr lang="ru-RU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e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e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jpeg"/><Relationship Id="rId13" Type="http://schemas.openxmlformats.org/officeDocument/2006/relationships/image" Target="../media/image35.jpeg"/><Relationship Id="rId3" Type="http://schemas.openxmlformats.org/officeDocument/2006/relationships/image" Target="../media/image2.jpeg"/><Relationship Id="rId7" Type="http://schemas.openxmlformats.org/officeDocument/2006/relationships/image" Target="../media/image30.jpeg"/><Relationship Id="rId12" Type="http://schemas.openxmlformats.org/officeDocument/2006/relationships/image" Target="../media/image25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9.jpeg"/><Relationship Id="rId11" Type="http://schemas.openxmlformats.org/officeDocument/2006/relationships/image" Target="../media/image34.jpeg"/><Relationship Id="rId5" Type="http://schemas.openxmlformats.org/officeDocument/2006/relationships/image" Target="../media/image28.jpeg"/><Relationship Id="rId15" Type="http://schemas.openxmlformats.org/officeDocument/2006/relationships/image" Target="../media/image37.png"/><Relationship Id="rId10" Type="http://schemas.openxmlformats.org/officeDocument/2006/relationships/image" Target="../media/image33.jpeg"/><Relationship Id="rId4" Type="http://schemas.openxmlformats.org/officeDocument/2006/relationships/image" Target="../media/image27.jpeg"/><Relationship Id="rId9" Type="http://schemas.openxmlformats.org/officeDocument/2006/relationships/image" Target="../media/image32.jpeg"/><Relationship Id="rId14" Type="http://schemas.openxmlformats.org/officeDocument/2006/relationships/image" Target="../media/image3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06f3f55941a8f9bb79899971efb786ce.jpg"/>
          <p:cNvPicPr>
            <a:picLocks noChangeAspect="1"/>
          </p:cNvPicPr>
          <p:nvPr/>
        </p:nvPicPr>
        <p:blipFill>
          <a:blip r:embed="rId3" cstate="print">
            <a:lum bright="-20000"/>
          </a:blip>
          <a:stretch>
            <a:fillRect/>
          </a:stretch>
        </p:blipFill>
        <p:spPr>
          <a:xfrm>
            <a:off x="755576" y="620688"/>
            <a:ext cx="5023237" cy="58052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5" name="Рисунок 4" descr="istockphoto-463496115-1024x1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77886">
            <a:off x="5462376" y="578294"/>
            <a:ext cx="3412925" cy="51155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7" name="Прямоугольник 6"/>
          <p:cNvSpPr/>
          <p:nvPr/>
        </p:nvSpPr>
        <p:spPr>
          <a:xfrm>
            <a:off x="323528" y="1052736"/>
            <a:ext cx="6210354" cy="1323439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ru-RU" sz="80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FFFF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dega Script" pitchFamily="66" charset="-52"/>
                <a:cs typeface="David" pitchFamily="34" charset="-79"/>
              </a:rPr>
              <a:t>МАЗН</a:t>
            </a:r>
            <a:r>
              <a:rPr lang="ru-RU" sz="8000" cap="none" spc="0" dirty="0" smtClean="0">
                <a:ln w="18415" cmpd="sng">
                  <a:solidFill>
                    <a:srgbClr val="FFFFFF"/>
                  </a:solidFill>
                  <a:prstDash val="solid"/>
                </a:ln>
                <a:solidFill>
                  <a:srgbClr val="FF0000"/>
                </a:solidFill>
                <a:effectLst>
                  <a:outerShdw blurRad="63500" dir="3600000" algn="tl" rotWithShape="0">
                    <a:srgbClr val="000000">
                      <a:alpha val="70000"/>
                    </a:srgbClr>
                  </a:outerShdw>
                </a:effectLst>
                <a:latin typeface="Bodega Script" pitchFamily="66" charset="-52"/>
                <a:cs typeface="David" pitchFamily="34" charset="-79"/>
              </a:rPr>
              <a:t>Я</a:t>
            </a:r>
            <a:endParaRPr lang="ru-RU" sz="8000" cap="none" spc="0" dirty="0">
              <a:ln w="18415" cmpd="sng">
                <a:solidFill>
                  <a:srgbClr val="FFFFFF"/>
                </a:solidFill>
                <a:prstDash val="solid"/>
              </a:ln>
              <a:solidFill>
                <a:srgbClr val="FF0000"/>
              </a:solidFill>
              <a:effectLst>
                <a:outerShdw blurRad="63500" dir="3600000" algn="tl" rotWithShape="0">
                  <a:srgbClr val="000000">
                    <a:alpha val="70000"/>
                  </a:srgbClr>
                </a:outerShdw>
              </a:effectLst>
              <a:latin typeface="Bodega Script" pitchFamily="66" charset="-52"/>
              <a:cs typeface="David" pitchFamily="34" charset="-79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3131840" y="2564904"/>
            <a:ext cx="1822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Arial Black" pitchFamily="34" charset="0"/>
                <a:cs typeface="David" pitchFamily="34" charset="-79"/>
              </a:rPr>
              <a:t>или</a:t>
            </a:r>
            <a:endParaRPr lang="ru-RU" sz="6000" dirty="0">
              <a:solidFill>
                <a:schemeClr val="bg1"/>
              </a:solidFill>
              <a:latin typeface="Arial Black" pitchFamily="34" charset="0"/>
              <a:cs typeface="David" pitchFamily="34" charset="-79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971600" y="4365104"/>
            <a:ext cx="6476453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9600" dirty="0" smtClean="0">
                <a:solidFill>
                  <a:schemeClr val="bg1"/>
                </a:solidFill>
                <a:latin typeface="Georgia" pitchFamily="18" charset="0"/>
              </a:rPr>
              <a:t>ШЕДЕ</a:t>
            </a:r>
            <a:r>
              <a:rPr lang="ru-RU" sz="9600" dirty="0" smtClean="0">
                <a:solidFill>
                  <a:srgbClr val="FF0000"/>
                </a:solidFill>
                <a:latin typeface="Georgia" pitchFamily="18" charset="0"/>
              </a:rPr>
              <a:t>ВР ?</a:t>
            </a:r>
            <a:endParaRPr lang="ru-RU" sz="9600" dirty="0">
              <a:solidFill>
                <a:srgbClr val="FF0000"/>
              </a:solidFill>
              <a:latin typeface="Georgia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83568" y="188640"/>
            <a:ext cx="7848872" cy="594016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7-45.png"/>
          <p:cNvPicPr>
            <a:picLocks noChangeAspect="1"/>
          </p:cNvPicPr>
          <p:nvPr/>
        </p:nvPicPr>
        <p:blipFill>
          <a:blip r:embed="rId3" cstate="print"/>
          <a:srcRect l="26775" t="59823" r="45159" b="27189"/>
          <a:stretch>
            <a:fillRect/>
          </a:stretch>
        </p:blipFill>
        <p:spPr>
          <a:xfrm>
            <a:off x="251520" y="5373216"/>
            <a:ext cx="4705031" cy="12241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051720" y="260648"/>
            <a:ext cx="5204470" cy="393883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1025" name="Rectangle 1"/>
          <p:cNvSpPr>
            <a:spLocks noChangeArrowheads="1"/>
          </p:cNvSpPr>
          <p:nvPr/>
        </p:nvSpPr>
        <p:spPr bwMode="auto">
          <a:xfrm>
            <a:off x="539552" y="4293096"/>
            <a:ext cx="7776864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Это работа известного американского художника Карла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Бенджамина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tabLst/>
            </a:pPr>
            <a:r>
              <a:rPr lang="ru-RU" sz="2800" b="1" dirty="0" smtClean="0">
                <a:latin typeface="Garamond" pitchFamily="18" charset="0"/>
                <a:ea typeface="Times New Roman" pitchFamily="18" charset="0"/>
                <a:cs typeface="Arial" pitchFamily="34" charset="0"/>
              </a:rPr>
              <a:t>О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н вошел в историю как один из отцов живописи жестких контуров и геометрической абстракции. </a:t>
            </a:r>
            <a:endParaRPr kumimoji="0" lang="ru-RU" sz="2800" b="1" i="0" u="none" strike="noStrike" cap="none" normalizeH="0" baseline="0" dirty="0" smtClean="0">
              <a:ln>
                <a:noFill/>
              </a:ln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332656"/>
            <a:ext cx="4896544" cy="634325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8-00.png"/>
          <p:cNvPicPr>
            <a:picLocks noChangeAspect="1"/>
          </p:cNvPicPr>
          <p:nvPr/>
        </p:nvPicPr>
        <p:blipFill>
          <a:blip r:embed="rId3" cstate="print"/>
          <a:srcRect l="26775" t="32215" r="47238" b="52378"/>
          <a:stretch>
            <a:fillRect/>
          </a:stretch>
        </p:blipFill>
        <p:spPr>
          <a:xfrm>
            <a:off x="3707904" y="4653136"/>
            <a:ext cx="5184576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4" name="Рисунок 3" descr="istockphoto-463496115-1024x1024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 rot="777886">
            <a:off x="6619370" y="696723"/>
            <a:ext cx="1590643" cy="238415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627784" y="188640"/>
            <a:ext cx="3888432" cy="503728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Rectangle 1"/>
          <p:cNvSpPr>
            <a:spLocks noChangeArrowheads="1"/>
          </p:cNvSpPr>
          <p:nvPr/>
        </p:nvSpPr>
        <p:spPr bwMode="auto">
          <a:xfrm>
            <a:off x="1763688" y="5301208"/>
            <a:ext cx="5976664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800" b="1" dirty="0" smtClean="0">
                <a:latin typeface="Garamond" pitchFamily="18" charset="0"/>
              </a:rPr>
              <a:t>Это </a:t>
            </a:r>
            <a:r>
              <a:rPr lang="ru-RU" sz="2800" b="1" dirty="0" smtClean="0">
                <a:latin typeface="Garamond" pitchFamily="18" charset="0"/>
              </a:rPr>
              <a:t>автопортрет Пабло </a:t>
            </a:r>
            <a:r>
              <a:rPr lang="ru-RU" sz="2800" b="1" dirty="0" smtClean="0">
                <a:latin typeface="Garamond" pitchFamily="18" charset="0"/>
              </a:rPr>
              <a:t>Пикассо.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800" b="1" dirty="0" smtClean="0">
                <a:latin typeface="Garamond" pitchFamily="18" charset="0"/>
              </a:rPr>
              <a:t>Ничего </a:t>
            </a:r>
            <a:r>
              <a:rPr lang="ru-RU" sz="2800" b="1" dirty="0" smtClean="0">
                <a:latin typeface="Garamond" pitchFamily="18" charset="0"/>
              </a:rPr>
              <a:t>лишнего, только суть. </a:t>
            </a:r>
            <a:endParaRPr lang="ru-RU" sz="2800" b="1" dirty="0" smtClean="0">
              <a:latin typeface="Garamond" pitchFamily="18" charset="0"/>
            </a:endParaRP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lang="ru-RU" sz="2800" b="1" dirty="0" smtClean="0">
                <a:latin typeface="Garamond" pitchFamily="18" charset="0"/>
              </a:rPr>
              <a:t>Так </a:t>
            </a:r>
            <a:r>
              <a:rPr lang="ru-RU" sz="2800" b="1" dirty="0" smtClean="0">
                <a:latin typeface="Garamond" pitchFamily="18" charset="0"/>
              </a:rPr>
              <a:t>смело рисуют только дети! </a:t>
            </a:r>
            <a:endParaRPr lang="ru-RU" sz="2800" b="1" dirty="0" smtClean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88640"/>
            <a:ext cx="6336704" cy="64807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8-35.png"/>
          <p:cNvPicPr>
            <a:picLocks noChangeAspect="1"/>
          </p:cNvPicPr>
          <p:nvPr/>
        </p:nvPicPr>
        <p:blipFill>
          <a:blip r:embed="rId3" cstate="print"/>
          <a:srcRect l="27097" t="40079" r="48491" b="45914"/>
          <a:stretch>
            <a:fillRect/>
          </a:stretch>
        </p:blipFill>
        <p:spPr>
          <a:xfrm>
            <a:off x="323528" y="4581128"/>
            <a:ext cx="5580620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3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267744" y="260648"/>
            <a:ext cx="4752528" cy="486054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1691680" y="5229200"/>
            <a:ext cx="58864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Garamond" pitchFamily="18" charset="0"/>
              </a:rPr>
              <a:t>Это учебная работа </a:t>
            </a:r>
            <a:endParaRPr lang="ru-RU" sz="2800" b="1" dirty="0" smtClean="0">
              <a:latin typeface="Garamond" pitchFamily="18" charset="0"/>
            </a:endParaRPr>
          </a:p>
          <a:p>
            <a:pPr algn="ctr"/>
            <a:r>
              <a:rPr lang="ru-RU" sz="2800" b="1" dirty="0" smtClean="0">
                <a:latin typeface="Garamond" pitchFamily="18" charset="0"/>
              </a:rPr>
              <a:t>В технике </a:t>
            </a:r>
            <a:r>
              <a:rPr lang="ru-RU" sz="2800" b="1" dirty="0" smtClean="0">
                <a:latin typeface="Garamond" pitchFamily="18" charset="0"/>
              </a:rPr>
              <a:t>— рисование кредитными </a:t>
            </a:r>
            <a:r>
              <a:rPr lang="ru-RU" sz="2800" b="1" dirty="0" smtClean="0">
                <a:latin typeface="Garamond" pitchFamily="18" charset="0"/>
              </a:rPr>
              <a:t>карточками!</a:t>
            </a:r>
            <a:endParaRPr lang="ru-RU" sz="2800" b="1" dirty="0">
              <a:latin typeface="Garamond" pitchFamily="18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260648"/>
            <a:ext cx="8604448" cy="54657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8-45.png"/>
          <p:cNvPicPr>
            <a:picLocks noChangeAspect="1"/>
          </p:cNvPicPr>
          <p:nvPr/>
        </p:nvPicPr>
        <p:blipFill>
          <a:blip r:embed="rId3" cstate="print"/>
          <a:srcRect l="27097" t="47082" r="50853" b="38911"/>
          <a:stretch>
            <a:fillRect/>
          </a:stretch>
        </p:blipFill>
        <p:spPr>
          <a:xfrm>
            <a:off x="179512" y="4437112"/>
            <a:ext cx="6157192" cy="219899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4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19672" y="260648"/>
            <a:ext cx="6228184" cy="395631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22529" name="Rectangle 1"/>
          <p:cNvSpPr>
            <a:spLocks noChangeArrowheads="1"/>
          </p:cNvSpPr>
          <p:nvPr/>
        </p:nvSpPr>
        <p:spPr bwMode="auto">
          <a:xfrm>
            <a:off x="395536" y="4293096"/>
            <a:ext cx="8316416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Пит </a:t>
            </a:r>
            <a:r>
              <a:rPr kumimoji="0" lang="ru-RU" sz="2800" b="1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Мондриан</a:t>
            </a:r>
            <a:r>
              <a:rPr kumimoji="0" lang="ru-RU" sz="2800" b="1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вошел в историю, как художник, которому удалось в поисках идеала дойти до самой крайней точки. Можно ли пойти дальше? Не знаем, пока никто не осмелился. Так что у вас есть все шансы узнать, а что там, за идеалом?</a:t>
            </a:r>
            <a:endParaRPr kumimoji="0" lang="ru-RU" sz="2800" b="1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37330" y="260649"/>
            <a:ext cx="8727158" cy="529579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8-54.png"/>
          <p:cNvPicPr>
            <a:picLocks noChangeAspect="1"/>
          </p:cNvPicPr>
          <p:nvPr/>
        </p:nvPicPr>
        <p:blipFill>
          <a:blip r:embed="rId3" cstate="print"/>
          <a:srcRect l="27885" t="44281" r="28016" b="38911"/>
          <a:stretch>
            <a:fillRect/>
          </a:stretch>
        </p:blipFill>
        <p:spPr>
          <a:xfrm>
            <a:off x="179512" y="4941168"/>
            <a:ext cx="7872875" cy="168704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5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03648" y="332656"/>
            <a:ext cx="6552728" cy="397631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0721" name="Rectangle 1"/>
          <p:cNvSpPr>
            <a:spLocks noChangeArrowheads="1"/>
          </p:cNvSpPr>
          <p:nvPr/>
        </p:nvSpPr>
        <p:spPr bwMode="auto">
          <a:xfrm>
            <a:off x="0" y="4365104"/>
            <a:ext cx="9144000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Это работа американского абстракциониста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Джексона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Поллока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Он стал первопроходцем в мире экспрессивной абстракции. Многие восклицают: «Как? Как такое можно продать/купить за 140 миллионов долларов?»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907704" y="188640"/>
            <a:ext cx="6445560" cy="646020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9-08.png"/>
          <p:cNvPicPr>
            <a:picLocks noChangeAspect="1"/>
          </p:cNvPicPr>
          <p:nvPr/>
        </p:nvPicPr>
        <p:blipFill>
          <a:blip r:embed="rId3" cstate="print"/>
          <a:srcRect l="27097" t="38678" r="49278" b="45915"/>
          <a:stretch>
            <a:fillRect/>
          </a:stretch>
        </p:blipFill>
        <p:spPr>
          <a:xfrm>
            <a:off x="323528" y="4797152"/>
            <a:ext cx="4320480" cy="15841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6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691680" y="260648"/>
            <a:ext cx="5688632" cy="570156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1745" name="Rectangle 1"/>
          <p:cNvSpPr>
            <a:spLocks noChangeArrowheads="1"/>
          </p:cNvSpPr>
          <p:nvPr/>
        </p:nvSpPr>
        <p:spPr bwMode="auto">
          <a:xfrm>
            <a:off x="611560" y="6093296"/>
            <a:ext cx="7668344" cy="52322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ru-RU" sz="2800" b="0" i="0" u="none" strike="noStrike" cap="none" normalizeH="0" baseline="0" dirty="0" smtClean="0">
                <a:ln>
                  <a:noFill/>
                </a:ln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Аэрокосмическая съемка</a:t>
            </a:r>
            <a:endParaRPr kumimoji="0" lang="ru-RU" sz="2800" b="0" i="0" u="none" strike="noStrike" cap="none" normalizeH="0" baseline="0" dirty="0" smtClean="0">
              <a:ln>
                <a:noFill/>
              </a:ln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755576" y="188640"/>
            <a:ext cx="8206554" cy="6453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9-20.png"/>
          <p:cNvPicPr>
            <a:picLocks noChangeAspect="1"/>
          </p:cNvPicPr>
          <p:nvPr/>
        </p:nvPicPr>
        <p:blipFill>
          <a:blip r:embed="rId3" cstate="print"/>
          <a:srcRect l="27097" t="34476" r="50066" b="51517"/>
          <a:stretch>
            <a:fillRect/>
          </a:stretch>
        </p:blipFill>
        <p:spPr>
          <a:xfrm>
            <a:off x="179512" y="4725144"/>
            <a:ext cx="5011757" cy="172819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7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475656" y="188640"/>
            <a:ext cx="6336704" cy="498295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2769" name="Rectangle 1"/>
          <p:cNvSpPr>
            <a:spLocks noChangeArrowheads="1"/>
          </p:cNvSpPr>
          <p:nvPr/>
        </p:nvSpPr>
        <p:spPr bwMode="auto">
          <a:xfrm>
            <a:off x="0" y="5301208"/>
            <a:ext cx="9144000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Это Уильям Тёрнер, перевернувший мир искусства.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Он первым позволил чувствами нарушить границы тела и выплеснуться в пространство холста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67544" y="260648"/>
            <a:ext cx="8382000" cy="555307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9-29.png"/>
          <p:cNvPicPr>
            <a:picLocks noChangeAspect="1"/>
          </p:cNvPicPr>
          <p:nvPr/>
        </p:nvPicPr>
        <p:blipFill>
          <a:blip r:embed="rId3" cstate="print"/>
          <a:srcRect l="27097" t="48483" r="25653" b="33308"/>
          <a:stretch>
            <a:fillRect/>
          </a:stretch>
        </p:blipFill>
        <p:spPr>
          <a:xfrm>
            <a:off x="251520" y="4941168"/>
            <a:ext cx="7643926" cy="165618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8.pn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043608" y="188640"/>
            <a:ext cx="7282319" cy="48245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3793" name="Rectangle 1"/>
          <p:cNvSpPr>
            <a:spLocks noChangeArrowheads="1"/>
          </p:cNvSpPr>
          <p:nvPr/>
        </p:nvSpPr>
        <p:spPr bwMode="auto">
          <a:xfrm>
            <a:off x="0" y="5042118"/>
            <a:ext cx="9144000" cy="18158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lang="ru-RU" sz="2800" b="1" dirty="0" smtClean="0">
                <a:solidFill>
                  <a:srgbClr val="000000"/>
                </a:solidFill>
                <a:latin typeface="Garamond" pitchFamily="18" charset="0"/>
                <a:ea typeface="Times New Roman" pitchFamily="18" charset="0"/>
                <a:cs typeface="Arial" pitchFamily="34" charset="0"/>
              </a:rPr>
              <a:t>Это великий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Сай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Твомбли</a:t>
            </a:r>
            <a:r>
              <a:rPr lang="ru-RU" sz="2800" b="1" dirty="0" smtClean="0">
                <a:solidFill>
                  <a:srgbClr val="000000"/>
                </a:solidFill>
                <a:latin typeface="Garamond" pitchFamily="18" charset="0"/>
                <a:ea typeface="Times New Roman" pitchFamily="18" charset="0"/>
                <a:cs typeface="Arial" pitchFamily="34" charset="0"/>
              </a:rPr>
              <a:t>!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Многие при просмотре его работ чувствуют себя обманутыми и с обидой заявляют, что пятилетний ребенок нарисует не хуже! 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95536" y="260648"/>
            <a:ext cx="8496711" cy="597666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9-42.png"/>
          <p:cNvPicPr>
            <a:picLocks noChangeAspect="1"/>
          </p:cNvPicPr>
          <p:nvPr/>
        </p:nvPicPr>
        <p:blipFill>
          <a:blip r:embed="rId3" cstate="print"/>
          <a:srcRect l="27097" t="38678" r="48491" b="45915"/>
          <a:stretch>
            <a:fillRect/>
          </a:stretch>
        </p:blipFill>
        <p:spPr>
          <a:xfrm>
            <a:off x="179512" y="4653136"/>
            <a:ext cx="5682086" cy="201622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9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259632" y="188640"/>
            <a:ext cx="6961162" cy="48965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251520" y="5229200"/>
            <a:ext cx="8568952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Garamond" pitchFamily="18" charset="0"/>
              </a:rPr>
              <a:t>Это работа нашего юного студента, </a:t>
            </a:r>
            <a:r>
              <a:rPr lang="ru-RU" sz="2800" b="1" dirty="0" smtClean="0">
                <a:latin typeface="Garamond" pitchFamily="18" charset="0"/>
              </a:rPr>
              <a:t>в технике монотипии </a:t>
            </a:r>
            <a:r>
              <a:rPr lang="ru-RU" sz="2800" b="1" dirty="0" smtClean="0">
                <a:latin typeface="Garamond" pitchFamily="18" charset="0"/>
              </a:rPr>
              <a:t>цветными карандашами, полностью воссоздавая иллюзию краски. </a:t>
            </a:r>
            <a:endParaRPr lang="ru-RU" sz="2800" b="1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e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t="26117" r="2219" b="36220"/>
          <a:stretch>
            <a:fillRect/>
          </a:stretch>
        </p:blipFill>
        <p:spPr>
          <a:xfrm>
            <a:off x="1187624" y="14926"/>
            <a:ext cx="7956376" cy="6843074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1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2825548" cy="6309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12-01.png"/>
          <p:cNvPicPr>
            <a:picLocks noChangeAspect="1"/>
          </p:cNvPicPr>
          <p:nvPr/>
        </p:nvPicPr>
        <p:blipFill>
          <a:blip r:embed="rId3" cstate="print"/>
          <a:srcRect l="27097" t="59688" r="46916" b="26305"/>
          <a:stretch>
            <a:fillRect/>
          </a:stretch>
        </p:blipFill>
        <p:spPr>
          <a:xfrm>
            <a:off x="2915816" y="4653136"/>
            <a:ext cx="5940660" cy="180020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Рисунок 3" descr="10.jpeg"/>
          <p:cNvPicPr>
            <a:picLocks noChangeAspect="1"/>
          </p:cNvPicPr>
          <p:nvPr/>
        </p:nvPicPr>
        <p:blipFill>
          <a:blip r:embed="rId2" cstate="print">
            <a:lum bright="30000"/>
          </a:blip>
          <a:srcRect t="26117" r="2219" b="36220"/>
          <a:stretch>
            <a:fillRect/>
          </a:stretch>
        </p:blipFill>
        <p:spPr>
          <a:xfrm>
            <a:off x="3491880" y="188640"/>
            <a:ext cx="5148064" cy="4427717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2" name="Рисунок 1" descr="10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323528" y="188640"/>
            <a:ext cx="2825548" cy="630932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4817" name="Rectangle 1"/>
          <p:cNvSpPr>
            <a:spLocks noChangeArrowheads="1"/>
          </p:cNvSpPr>
          <p:nvPr/>
        </p:nvSpPr>
        <p:spPr bwMode="auto">
          <a:xfrm>
            <a:off x="3203848" y="4869160"/>
            <a:ext cx="5940152" cy="13849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Это шедевр Роберта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Раушенберга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 . Это, конечно, его знаменитая работа «Кровать» 1955 год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195736" y="188640"/>
            <a:ext cx="6575980" cy="645333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09-58.png"/>
          <p:cNvPicPr>
            <a:picLocks noChangeAspect="1"/>
          </p:cNvPicPr>
          <p:nvPr/>
        </p:nvPicPr>
        <p:blipFill>
          <a:blip r:embed="rId3" cstate="print"/>
          <a:srcRect l="27097" t="33076" r="42191" b="51517"/>
          <a:stretch>
            <a:fillRect/>
          </a:stretch>
        </p:blipFill>
        <p:spPr>
          <a:xfrm>
            <a:off x="323528" y="4961478"/>
            <a:ext cx="5544616" cy="156386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1.jpe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2555776" y="260648"/>
            <a:ext cx="4189303" cy="411117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9937" name="Rectangle 1"/>
          <p:cNvSpPr>
            <a:spLocks noChangeArrowheads="1"/>
          </p:cNvSpPr>
          <p:nvPr/>
        </p:nvSpPr>
        <p:spPr bwMode="auto">
          <a:xfrm>
            <a:off x="323528" y="4365104"/>
            <a:ext cx="8568952" cy="22467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 Жан-Мишель </a:t>
            </a:r>
            <a:r>
              <a:rPr kumimoji="0" lang="ru-RU" sz="2800" b="1" i="0" u="none" strike="noStrike" cap="none" normalizeH="0" baseline="0" dirty="0" err="1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Баския</a:t>
            </a: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!!!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ru-RU" sz="2800" b="1" i="0" u="none" strike="noStrike" cap="none" normalizeH="0" baseline="0" dirty="0" smtClean="0">
                <a:ln>
                  <a:noFill/>
                </a:ln>
                <a:solidFill>
                  <a:srgbClr val="000000"/>
                </a:solidFill>
                <a:effectLst/>
                <a:latin typeface="Garamond" pitchFamily="18" charset="0"/>
                <a:ea typeface="Times New Roman" pitchFamily="18" charset="0"/>
                <a:cs typeface="Arial" pitchFamily="34" charset="0"/>
              </a:rPr>
              <a:t>Стоимость его работ достигает 110 миллионов долларов! Он удивительный колорист, которому удалось зарядить энергией каждый сантиметр холста.</a:t>
            </a:r>
            <a:endParaRPr kumimoji="0" lang="ru-RU" sz="2800" b="1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Garamond" pitchFamily="18" charset="0"/>
              <a:cs typeface="Arial" pitchFamily="34" charset="0"/>
            </a:endParaRP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914057" y="260648"/>
            <a:ext cx="7862381" cy="6048672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3" name="Рисунок 2" descr="2021-07-23_12-10-08.png"/>
          <p:cNvPicPr>
            <a:picLocks noChangeAspect="1"/>
          </p:cNvPicPr>
          <p:nvPr/>
        </p:nvPicPr>
        <p:blipFill>
          <a:blip r:embed="rId3" cstate="print"/>
          <a:srcRect l="27097" t="58288" r="46128" b="27705"/>
          <a:stretch>
            <a:fillRect/>
          </a:stretch>
        </p:blipFill>
        <p:spPr>
          <a:xfrm>
            <a:off x="251520" y="5013176"/>
            <a:ext cx="4896544" cy="14401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Рисунок 1" descr="12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1331640" y="188640"/>
            <a:ext cx="6739183" cy="5184576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4" name="Прямоугольник 3"/>
          <p:cNvSpPr/>
          <p:nvPr/>
        </p:nvSpPr>
        <p:spPr>
          <a:xfrm>
            <a:off x="431032" y="5517232"/>
            <a:ext cx="8712968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b="1" dirty="0" smtClean="0">
                <a:latin typeface="Garamond" pitchFamily="18" charset="0"/>
              </a:rPr>
              <a:t>Это </a:t>
            </a:r>
            <a:r>
              <a:rPr lang="ru-RU" sz="2800" b="1" dirty="0" err="1" smtClean="0">
                <a:latin typeface="Garamond" pitchFamily="18" charset="0"/>
              </a:rPr>
              <a:t>шедевральная</a:t>
            </a:r>
            <a:r>
              <a:rPr lang="ru-RU" sz="2800" b="1" dirty="0" smtClean="0">
                <a:latin typeface="Garamond" pitchFamily="18" charset="0"/>
              </a:rPr>
              <a:t> аппликация одного из самых позитивных художников — Анри </a:t>
            </a:r>
            <a:r>
              <a:rPr lang="ru-RU" sz="2800" b="1" dirty="0" err="1" smtClean="0">
                <a:latin typeface="Garamond" pitchFamily="18" charset="0"/>
              </a:rPr>
              <a:t>Матисса</a:t>
            </a:r>
            <a:r>
              <a:rPr lang="ru-RU" sz="2800" b="1" dirty="0" smtClean="0">
                <a:latin typeface="Garamond" pitchFamily="18" charset="0"/>
              </a:rPr>
              <a:t>! </a:t>
            </a:r>
            <a:endParaRPr lang="ru-RU" sz="2800" b="1" dirty="0">
              <a:latin typeface="Garamond" pitchFamily="18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Рисунок 4" descr="istockphoto-463496115-1024x1024.jpg"/>
          <p:cNvPicPr>
            <a:picLocks noChangeAspect="1"/>
          </p:cNvPicPr>
          <p:nvPr/>
        </p:nvPicPr>
        <p:blipFill>
          <a:blip r:embed="rId3" cstate="print"/>
          <a:stretch>
            <a:fillRect/>
          </a:stretch>
        </p:blipFill>
        <p:spPr>
          <a:xfrm rot="392682">
            <a:off x="5079550" y="563205"/>
            <a:ext cx="4424678" cy="663198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8" name="TextBox 7"/>
          <p:cNvSpPr txBox="1"/>
          <p:nvPr/>
        </p:nvSpPr>
        <p:spPr>
          <a:xfrm>
            <a:off x="3131840" y="2564904"/>
            <a:ext cx="182293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ru-RU" sz="6000" dirty="0" smtClean="0">
                <a:solidFill>
                  <a:schemeClr val="bg1"/>
                </a:solidFill>
                <a:latin typeface="Arial Black" pitchFamily="34" charset="0"/>
                <a:cs typeface="David" pitchFamily="34" charset="-79"/>
              </a:rPr>
              <a:t>или</a:t>
            </a:r>
            <a:endParaRPr lang="ru-RU" sz="6000" dirty="0">
              <a:solidFill>
                <a:schemeClr val="bg1"/>
              </a:solidFill>
              <a:latin typeface="Arial Black" pitchFamily="34" charset="0"/>
              <a:cs typeface="David" pitchFamily="34" charset="-79"/>
            </a:endParaRPr>
          </a:p>
        </p:txBody>
      </p:sp>
      <p:pic>
        <p:nvPicPr>
          <p:cNvPr id="10" name="Рисунок 9" descr="1.jpg"/>
          <p:cNvPicPr>
            <a:picLocks noChangeAspect="1"/>
          </p:cNvPicPr>
          <p:nvPr/>
        </p:nvPicPr>
        <p:blipFill>
          <a:blip r:embed="rId4" cstate="print"/>
          <a:stretch>
            <a:fillRect/>
          </a:stretch>
        </p:blipFill>
        <p:spPr>
          <a:xfrm>
            <a:off x="1547664" y="620688"/>
            <a:ext cx="1620064" cy="122609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1" name="Рисунок 10" descr="2.jpg"/>
          <p:cNvPicPr>
            <a:picLocks noChangeAspect="1"/>
          </p:cNvPicPr>
          <p:nvPr/>
        </p:nvPicPr>
        <p:blipFill>
          <a:blip r:embed="rId5" cstate="print"/>
          <a:stretch>
            <a:fillRect/>
          </a:stretch>
        </p:blipFill>
        <p:spPr>
          <a:xfrm>
            <a:off x="251520" y="188640"/>
            <a:ext cx="1341120" cy="173736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4" name="Рисунок 13" descr="5.jpg"/>
          <p:cNvPicPr>
            <a:picLocks noChangeAspect="1"/>
          </p:cNvPicPr>
          <p:nvPr/>
        </p:nvPicPr>
        <p:blipFill>
          <a:blip r:embed="rId6" cstate="print"/>
          <a:stretch>
            <a:fillRect/>
          </a:stretch>
        </p:blipFill>
        <p:spPr>
          <a:xfrm>
            <a:off x="2843808" y="5445224"/>
            <a:ext cx="1439144" cy="873299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6" name="Рисунок 15" descr="6.jpg"/>
          <p:cNvPicPr>
            <a:picLocks noChangeAspect="1"/>
          </p:cNvPicPr>
          <p:nvPr/>
        </p:nvPicPr>
        <p:blipFill>
          <a:blip r:embed="rId7" cstate="print"/>
          <a:stretch>
            <a:fillRect/>
          </a:stretch>
        </p:blipFill>
        <p:spPr>
          <a:xfrm>
            <a:off x="7308304" y="908720"/>
            <a:ext cx="1660929" cy="166470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7" name="Рисунок 16" descr="7.jpg"/>
          <p:cNvPicPr>
            <a:picLocks noChangeAspect="1"/>
          </p:cNvPicPr>
          <p:nvPr/>
        </p:nvPicPr>
        <p:blipFill>
          <a:blip r:embed="rId8" cstate="print"/>
          <a:stretch>
            <a:fillRect/>
          </a:stretch>
        </p:blipFill>
        <p:spPr>
          <a:xfrm>
            <a:off x="3707904" y="2636912"/>
            <a:ext cx="2033003" cy="159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9" name="Рисунок 18" descr="9.jpg"/>
          <p:cNvPicPr>
            <a:picLocks noChangeAspect="1"/>
          </p:cNvPicPr>
          <p:nvPr/>
        </p:nvPicPr>
        <p:blipFill>
          <a:blip r:embed="rId9" cstate="print"/>
          <a:stretch>
            <a:fillRect/>
          </a:stretch>
        </p:blipFill>
        <p:spPr>
          <a:xfrm>
            <a:off x="2411760" y="4221088"/>
            <a:ext cx="1530112" cy="1076295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0" name="Рисунок 19" descr="10.jpeg"/>
          <p:cNvPicPr>
            <a:picLocks noChangeAspect="1"/>
          </p:cNvPicPr>
          <p:nvPr/>
        </p:nvPicPr>
        <p:blipFill>
          <a:blip r:embed="rId10" cstate="print"/>
          <a:stretch>
            <a:fillRect/>
          </a:stretch>
        </p:blipFill>
        <p:spPr>
          <a:xfrm>
            <a:off x="611560" y="1772816"/>
            <a:ext cx="1168644" cy="2609528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1" name="Рисунок 20" descr="11.jpeg"/>
          <p:cNvPicPr>
            <a:picLocks noChangeAspect="1"/>
          </p:cNvPicPr>
          <p:nvPr/>
        </p:nvPicPr>
        <p:blipFill>
          <a:blip r:embed="rId11" cstate="print"/>
          <a:stretch>
            <a:fillRect/>
          </a:stretch>
        </p:blipFill>
        <p:spPr>
          <a:xfrm>
            <a:off x="251520" y="4149080"/>
            <a:ext cx="2019664" cy="2198680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22" name="Рисунок 21" descr="12.jpg"/>
          <p:cNvPicPr>
            <a:picLocks noChangeAspect="1"/>
          </p:cNvPicPr>
          <p:nvPr/>
        </p:nvPicPr>
        <p:blipFill>
          <a:blip r:embed="rId12" cstate="print"/>
          <a:stretch>
            <a:fillRect/>
          </a:stretch>
        </p:blipFill>
        <p:spPr>
          <a:xfrm>
            <a:off x="2843808" y="1340768"/>
            <a:ext cx="1944216" cy="1495721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3" name="Рисунок 12" descr="4.jpg"/>
          <p:cNvPicPr>
            <a:picLocks noChangeAspect="1"/>
          </p:cNvPicPr>
          <p:nvPr/>
        </p:nvPicPr>
        <p:blipFill>
          <a:blip r:embed="rId13" cstate="print"/>
          <a:stretch>
            <a:fillRect/>
          </a:stretch>
        </p:blipFill>
        <p:spPr>
          <a:xfrm>
            <a:off x="1907704" y="2996952"/>
            <a:ext cx="1652956" cy="1050003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8" name="Рисунок 17" descr="8.png"/>
          <p:cNvPicPr>
            <a:picLocks noChangeAspect="1"/>
          </p:cNvPicPr>
          <p:nvPr/>
        </p:nvPicPr>
        <p:blipFill>
          <a:blip r:embed="rId14" cstate="print"/>
          <a:stretch>
            <a:fillRect/>
          </a:stretch>
        </p:blipFill>
        <p:spPr>
          <a:xfrm>
            <a:off x="5796136" y="188640"/>
            <a:ext cx="1654667" cy="1096217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pic>
        <p:nvPicPr>
          <p:cNvPr id="12" name="Рисунок 11" descr="3.png"/>
          <p:cNvPicPr>
            <a:picLocks noChangeAspect="1"/>
          </p:cNvPicPr>
          <p:nvPr/>
        </p:nvPicPr>
        <p:blipFill>
          <a:blip r:embed="rId15" cstate="print"/>
          <a:stretch>
            <a:fillRect/>
          </a:stretch>
        </p:blipFill>
        <p:spPr>
          <a:xfrm>
            <a:off x="4716016" y="476672"/>
            <a:ext cx="1424744" cy="1424744"/>
          </a:xfrm>
          <a:prstGeom prst="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55</TotalTime>
  <Words>229</Words>
  <Application>Microsoft Office PowerPoint</Application>
  <PresentationFormat>Экран (4:3)</PresentationFormat>
  <Paragraphs>27</Paragraphs>
  <Slides>26</Slides>
  <Notes>2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26</vt:i4>
      </vt:variant>
    </vt:vector>
  </HeadingPairs>
  <TitlesOfParts>
    <vt:vector size="27" baseType="lpstr">
      <vt:lpstr>Тема Office</vt:lpstr>
      <vt:lpstr>Слайд 1</vt:lpstr>
      <vt:lpstr>Слайд 2</vt:lpstr>
      <vt:lpstr>Слайд 3</vt:lpstr>
      <vt:lpstr>Слайд 4</vt:lpstr>
      <vt:lpstr>Слайд 5</vt:lpstr>
      <vt:lpstr>Слайд 6</vt:lpstr>
      <vt:lpstr>Слайд 7</vt:lpstr>
      <vt:lpstr>Слайд 8</vt:lpstr>
      <vt:lpstr>Слайд 9</vt:lpstr>
      <vt:lpstr>Слайд 10</vt:lpstr>
      <vt:lpstr>Слайд 11</vt:lpstr>
      <vt:lpstr>Слайд 12</vt:lpstr>
      <vt:lpstr>Слайд 13</vt:lpstr>
      <vt:lpstr>Слайд 14</vt:lpstr>
      <vt:lpstr>Слайд 15</vt:lpstr>
      <vt:lpstr>Слайд 16</vt:lpstr>
      <vt:lpstr>Слайд 17</vt:lpstr>
      <vt:lpstr>Слайд 18</vt:lpstr>
      <vt:lpstr>Слайд 19</vt:lpstr>
      <vt:lpstr>Слайд 20</vt:lpstr>
      <vt:lpstr>Слайд 21</vt:lpstr>
      <vt:lpstr>Слайд 22</vt:lpstr>
      <vt:lpstr>Слайд 23</vt:lpstr>
      <vt:lpstr>Слайд 24</vt:lpstr>
      <vt:lpstr>Слайд 25</vt:lpstr>
      <vt:lpstr>Слайд 26</vt:lpstr>
    </vt:vector>
  </TitlesOfParts>
  <Company>Microsoft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Слайд 1</dc:title>
  <dc:creator>Vadim</dc:creator>
  <cp:lastModifiedBy>Vadim</cp:lastModifiedBy>
  <cp:revision>19</cp:revision>
  <dcterms:created xsi:type="dcterms:W3CDTF">2021-07-23T08:14:29Z</dcterms:created>
  <dcterms:modified xsi:type="dcterms:W3CDTF">2021-07-23T09:18:39Z</dcterms:modified>
</cp:coreProperties>
</file>