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323" r:id="rId3"/>
    <p:sldId id="338" r:id="rId4"/>
    <p:sldId id="332" r:id="rId5"/>
    <p:sldId id="339" r:id="rId6"/>
    <p:sldId id="340" r:id="rId7"/>
    <p:sldId id="342" r:id="rId8"/>
    <p:sldId id="278" r:id="rId9"/>
    <p:sldId id="281" r:id="rId10"/>
    <p:sldId id="283" r:id="rId11"/>
    <p:sldId id="285" r:id="rId12"/>
    <p:sldId id="286" r:id="rId13"/>
    <p:sldId id="290" r:id="rId14"/>
    <p:sldId id="293" r:id="rId15"/>
    <p:sldId id="288" r:id="rId16"/>
    <p:sldId id="289" r:id="rId17"/>
    <p:sldId id="294" r:id="rId18"/>
    <p:sldId id="267" r:id="rId19"/>
    <p:sldId id="337" r:id="rId20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59" autoAdjust="0"/>
    <p:restoredTop sz="76243" autoAdjust="0"/>
  </p:normalViewPr>
  <p:slideViewPr>
    <p:cSldViewPr snapToGrid="0">
      <p:cViewPr varScale="1">
        <p:scale>
          <a:sx n="117" d="100"/>
          <a:sy n="117" d="100"/>
        </p:scale>
        <p:origin x="105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AS-</a:t>
            </a:r>
            <a:r>
              <a:rPr lang="ru-RU"/>
              <a:t>Источники запросов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649256342957131"/>
          <c:y val="9.7674446704392112E-2"/>
          <c:w val="0.80830118110236215"/>
          <c:h val="0.55165495297742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'[dns_daily_stat_RIF-2023.xlsx]Данные'!$F$2</c:f>
              <c:strCache>
                <c:ptCount val="1"/>
                <c:pt idx="0">
                  <c:v>кол-во запросов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'[dns_daily_stat_RIF-2023.xlsx]Данные'!$E$3:$E$33</c:f>
              <c:strCache>
                <c:ptCount val="31"/>
                <c:pt idx="0">
                  <c:v>Yandex</c:v>
                </c:pt>
                <c:pt idx="1">
                  <c:v>BEE-AS</c:v>
                </c:pt>
                <c:pt idx="2">
                  <c:v>COMBELLGA-AS</c:v>
                </c:pt>
                <c:pt idx="3">
                  <c:v>Cloudflare</c:v>
                </c:pt>
                <c:pt idx="4">
                  <c:v>netbridge-as</c:v>
                </c:pt>
                <c:pt idx="5">
                  <c:v>COMSTAR</c:v>
                </c:pt>
                <c:pt idx="6">
                  <c:v>SCARTEL-AS</c:v>
                </c:pt>
                <c:pt idx="7">
                  <c:v>TI-AS</c:v>
                </c:pt>
                <c:pt idx="8">
                  <c:v>ROSTELECOM-AS</c:v>
                </c:pt>
                <c:pt idx="9">
                  <c:v>ASN-MGTS-USPD</c:v>
                </c:pt>
                <c:pt idx="10">
                  <c:v>SONICDUO-AS</c:v>
                </c:pt>
                <c:pt idx="11">
                  <c:v>NMTS-AS</c:v>
                </c:pt>
                <c:pt idx="12">
                  <c:v>AS-BEGET</c:v>
                </c:pt>
                <c:pt idx="13">
                  <c:v>MF-KAVKAZ-AS</c:v>
                </c:pt>
                <c:pt idx="14">
                  <c:v>PIN-AS</c:v>
                </c:pt>
                <c:pt idx="15">
                  <c:v>UNSPECIFIED</c:v>
                </c:pt>
                <c:pt idx="16">
                  <c:v>MF-MGSM-AS</c:v>
                </c:pt>
                <c:pt idx="17">
                  <c:v>ISPSYSTEM-AS</c:v>
                </c:pt>
                <c:pt idx="18">
                  <c:v>DINET-AS</c:v>
                </c:pt>
                <c:pt idx="19">
                  <c:v>MTSNet</c:v>
                </c:pt>
                <c:pt idx="20">
                  <c:v>RU-CHTTS</c:v>
                </c:pt>
                <c:pt idx="21">
                  <c:v>PENZA-SVIAZINFORM-AS</c:v>
                </c:pt>
                <c:pt idx="22">
                  <c:v>MTSNET-URAL-AS</c:v>
                </c:pt>
                <c:pt idx="23">
                  <c:v>ASN-YARTELECOM</c:v>
                </c:pt>
                <c:pt idx="24">
                  <c:v>CITYLINK-AS</c:v>
                </c:pt>
                <c:pt idx="25">
                  <c:v>SAN-AS</c:v>
                </c:pt>
                <c:pt idx="26">
                  <c:v>WESTCALL-AS</c:v>
                </c:pt>
                <c:pt idx="27">
                  <c:v>DELTA-TELECOM-URAL-AS</c:v>
                </c:pt>
                <c:pt idx="28">
                  <c:v>CORBINA-AS</c:v>
                </c:pt>
                <c:pt idx="29">
                  <c:v>AS51116</c:v>
                </c:pt>
                <c:pt idx="30">
                  <c:v>SKYMEDIA</c:v>
                </c:pt>
              </c:strCache>
            </c:strRef>
          </c:cat>
          <c:val>
            <c:numRef>
              <c:f>'[dns_daily_stat_RIF-2023.xlsx]Данные'!$F$3:$F$33</c:f>
              <c:numCache>
                <c:formatCode>General</c:formatCode>
                <c:ptCount val="31"/>
                <c:pt idx="0">
                  <c:v>169152365</c:v>
                </c:pt>
                <c:pt idx="1">
                  <c:v>54695120</c:v>
                </c:pt>
                <c:pt idx="2">
                  <c:v>44452076</c:v>
                </c:pt>
                <c:pt idx="3">
                  <c:v>41530423</c:v>
                </c:pt>
                <c:pt idx="4">
                  <c:v>35088852</c:v>
                </c:pt>
                <c:pt idx="5">
                  <c:v>26553581</c:v>
                </c:pt>
                <c:pt idx="6">
                  <c:v>23816567</c:v>
                </c:pt>
                <c:pt idx="7">
                  <c:v>16735780</c:v>
                </c:pt>
                <c:pt idx="8">
                  <c:v>16633257</c:v>
                </c:pt>
                <c:pt idx="9">
                  <c:v>16338334</c:v>
                </c:pt>
                <c:pt idx="10">
                  <c:v>14508201</c:v>
                </c:pt>
                <c:pt idx="11">
                  <c:v>14167137</c:v>
                </c:pt>
                <c:pt idx="12">
                  <c:v>12119384</c:v>
                </c:pt>
                <c:pt idx="13">
                  <c:v>11561750</c:v>
                </c:pt>
                <c:pt idx="14">
                  <c:v>10572612</c:v>
                </c:pt>
                <c:pt idx="15">
                  <c:v>10246415</c:v>
                </c:pt>
                <c:pt idx="16">
                  <c:v>9675444</c:v>
                </c:pt>
                <c:pt idx="17">
                  <c:v>9446445</c:v>
                </c:pt>
                <c:pt idx="18">
                  <c:v>9224283</c:v>
                </c:pt>
                <c:pt idx="19">
                  <c:v>8858682</c:v>
                </c:pt>
                <c:pt idx="20">
                  <c:v>7951225</c:v>
                </c:pt>
                <c:pt idx="21">
                  <c:v>7873695</c:v>
                </c:pt>
                <c:pt idx="22">
                  <c:v>7501500</c:v>
                </c:pt>
                <c:pt idx="23">
                  <c:v>7451097</c:v>
                </c:pt>
                <c:pt idx="24">
                  <c:v>5978900</c:v>
                </c:pt>
                <c:pt idx="25">
                  <c:v>5839856</c:v>
                </c:pt>
                <c:pt idx="26">
                  <c:v>5644794</c:v>
                </c:pt>
                <c:pt idx="27">
                  <c:v>5459303</c:v>
                </c:pt>
                <c:pt idx="28">
                  <c:v>5332386</c:v>
                </c:pt>
                <c:pt idx="29">
                  <c:v>5254716</c:v>
                </c:pt>
                <c:pt idx="30">
                  <c:v>4683808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3C-AE48-AAD0-B9046F854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799200"/>
        <c:axId val="334804688"/>
      </c:barChart>
      <c:catAx>
        <c:axId val="3347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04688"/>
        <c:crosses val="autoZero"/>
        <c:auto val="1"/>
        <c:lblAlgn val="ctr"/>
        <c:lblOffset val="100"/>
        <c:noMultiLvlLbl val="0"/>
      </c:catAx>
      <c:valAx>
        <c:axId val="33480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7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Наиболее</a:t>
            </a:r>
            <a:r>
              <a:rPr lang="ru-RU" baseline="0"/>
              <a:t> популярные домены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688734438921389E-2"/>
          <c:y val="9.0906862745098044E-2"/>
          <c:w val="0.90875115470901335"/>
          <c:h val="0.56784622510421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'[dns_daily_stat_RIF-2023.xlsx]Данные'!$I$2</c:f>
              <c:strCache>
                <c:ptCount val="1"/>
                <c:pt idx="0">
                  <c:v>кол-во запросов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'[dns_daily_stat_RIF-2023.xlsx]Данные'!$H$3:$H$36</c:f>
              <c:strCache>
                <c:ptCount val="34"/>
                <c:pt idx="0">
                  <c:v>kremlin.ru</c:v>
                </c:pt>
                <c:pt idx="1">
                  <c:v>mail.ru</c:v>
                </c:pt>
                <c:pt idx="2">
                  <c:v>net.ru</c:v>
                </c:pt>
                <c:pt idx="3">
                  <c:v>org.ru</c:v>
                </c:pt>
                <c:pt idx="4">
                  <c:v>ripn.net</c:v>
                </c:pt>
                <c:pt idx="5">
                  <c:v>nic.ru</c:v>
                </c:pt>
                <c:pt idx="6">
                  <c:v>yandex.ru</c:v>
                </c:pt>
                <c:pt idx="7">
                  <c:v>com.ru</c:v>
                </c:pt>
                <c:pt idx="8">
                  <c:v>vkontakte.ru</c:v>
                </c:pt>
                <c:pt idx="9">
                  <c:v>ivi.ru</c:v>
                </c:pt>
                <c:pt idx="10">
                  <c:v>pp.ru</c:v>
                </c:pt>
                <c:pt idx="11">
                  <c:v>tmweb.ru</c:v>
                </c:pt>
                <c:pt idx="12">
                  <c:v>cdnvideo.ru</c:v>
                </c:pt>
                <c:pt idx="13">
                  <c:v>tns-counter.ru</c:v>
                </c:pt>
                <c:pt idx="14">
                  <c:v>tw1.ru</c:v>
                </c:pt>
                <c:pt idx="15">
                  <c:v>edgecdn.ru</c:v>
                </c:pt>
                <c:pt idx="16">
                  <c:v>sberdevices.ru</c:v>
                </c:pt>
                <c:pt idx="17">
                  <c:v>dzen.ru</c:v>
                </c:pt>
                <c:pt idx="18">
                  <c:v>gov.ru</c:v>
                </c:pt>
                <c:pt idx="19">
                  <c:v>reg.ru</c:v>
                </c:pt>
                <c:pt idx="20">
                  <c:v>ozon.ru</c:v>
                </c:pt>
                <c:pt idx="21">
                  <c:v>drom.ru</c:v>
                </c:pt>
                <c:pt idx="22">
                  <c:v>beget.ru</c:v>
                </c:pt>
                <c:pt idx="23">
                  <c:v>corbina.ru</c:v>
                </c:pt>
                <c:pt idx="24">
                  <c:v>ok.ru</c:v>
                </c:pt>
                <c:pt idx="25">
                  <c:v>rt.ru</c:v>
                </c:pt>
                <c:pt idx="26">
                  <c:v>gorcomnet.ru</c:v>
                </c:pt>
                <c:pt idx="27">
                  <c:v>imgsmail.ru</c:v>
                </c:pt>
                <c:pt idx="28">
                  <c:v>google.ru</c:v>
                </c:pt>
                <c:pt idx="29">
                  <c:v>adriver.ru</c:v>
                </c:pt>
                <c:pt idx="30">
                  <c:v>qiwi.com</c:v>
                </c:pt>
                <c:pt idx="31">
                  <c:v>mts.ru</c:v>
                </c:pt>
                <c:pt idx="32">
                  <c:v>rttv.ru</c:v>
                </c:pt>
                <c:pt idx="33">
                  <c:v>r01.ru</c:v>
                </c:pt>
              </c:strCache>
            </c:strRef>
          </c:cat>
          <c:val>
            <c:numRef>
              <c:f>'[dns_daily_stat_RIF-2023.xlsx]Данные'!$I$3:$I$36</c:f>
              <c:numCache>
                <c:formatCode>General</c:formatCode>
                <c:ptCount val="34"/>
                <c:pt idx="0">
                  <c:v>85270051</c:v>
                </c:pt>
                <c:pt idx="1">
                  <c:v>67787305</c:v>
                </c:pt>
                <c:pt idx="2">
                  <c:v>65441182</c:v>
                </c:pt>
                <c:pt idx="3">
                  <c:v>60680414</c:v>
                </c:pt>
                <c:pt idx="4">
                  <c:v>51964328</c:v>
                </c:pt>
                <c:pt idx="5">
                  <c:v>42791522</c:v>
                </c:pt>
                <c:pt idx="6">
                  <c:v>36578343</c:v>
                </c:pt>
                <c:pt idx="7">
                  <c:v>34581312</c:v>
                </c:pt>
                <c:pt idx="8">
                  <c:v>23417606</c:v>
                </c:pt>
                <c:pt idx="9">
                  <c:v>21484629</c:v>
                </c:pt>
                <c:pt idx="10">
                  <c:v>20611859</c:v>
                </c:pt>
                <c:pt idx="11">
                  <c:v>19862491</c:v>
                </c:pt>
                <c:pt idx="12">
                  <c:v>17520363</c:v>
                </c:pt>
                <c:pt idx="13">
                  <c:v>16294815</c:v>
                </c:pt>
                <c:pt idx="14">
                  <c:v>14750030</c:v>
                </c:pt>
                <c:pt idx="15">
                  <c:v>14329981</c:v>
                </c:pt>
                <c:pt idx="16">
                  <c:v>13817289</c:v>
                </c:pt>
                <c:pt idx="17">
                  <c:v>12877138</c:v>
                </c:pt>
                <c:pt idx="18">
                  <c:v>12786637</c:v>
                </c:pt>
                <c:pt idx="19">
                  <c:v>10299075</c:v>
                </c:pt>
                <c:pt idx="20">
                  <c:v>10182217</c:v>
                </c:pt>
                <c:pt idx="21">
                  <c:v>9812626</c:v>
                </c:pt>
                <c:pt idx="22">
                  <c:v>9797817</c:v>
                </c:pt>
                <c:pt idx="23">
                  <c:v>9123486</c:v>
                </c:pt>
                <c:pt idx="24">
                  <c:v>9013497</c:v>
                </c:pt>
                <c:pt idx="25">
                  <c:v>8969746</c:v>
                </c:pt>
                <c:pt idx="26">
                  <c:v>8880551</c:v>
                </c:pt>
                <c:pt idx="27">
                  <c:v>8663204</c:v>
                </c:pt>
                <c:pt idx="28">
                  <c:v>8624184</c:v>
                </c:pt>
                <c:pt idx="29">
                  <c:v>8619890</c:v>
                </c:pt>
                <c:pt idx="30">
                  <c:v>8083792</c:v>
                </c:pt>
                <c:pt idx="31">
                  <c:v>8074315</c:v>
                </c:pt>
                <c:pt idx="32">
                  <c:v>6948816</c:v>
                </c:pt>
                <c:pt idx="33">
                  <c:v>6859498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DE-3F49-927B-174547590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063392"/>
        <c:axId val="324064176"/>
      </c:barChart>
      <c:catAx>
        <c:axId val="32406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064176"/>
        <c:crosses val="autoZero"/>
        <c:auto val="1"/>
        <c:lblAlgn val="ctr"/>
        <c:lblOffset val="100"/>
        <c:tickLblSkip val="1"/>
        <c:noMultiLvlLbl val="0"/>
      </c:catAx>
      <c:valAx>
        <c:axId val="32406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06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Рейтинг</a:t>
            </a:r>
            <a:r>
              <a:rPr lang="ru-RU" baseline="0" dirty="0" smtClean="0"/>
              <a:t> запросов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'[dns_daily_stat_RIF-2023.xlsx]Данные'!$C$2</c:f>
              <c:strCache>
                <c:ptCount val="1"/>
                <c:pt idx="0">
                  <c:v>ln(число запросов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'[dns_daily_stat_RIF-2023.xlsx]Данные'!$A$3:$A$32</c:f>
              <c:strCache>
                <c:ptCount val="30"/>
                <c:pt idx="0">
                  <c:v>Москва</c:v>
                </c:pt>
                <c:pt idx="1">
                  <c:v>Санкт-Петербург</c:v>
                </c:pt>
                <c:pt idx="2">
                  <c:v>Самара</c:v>
                </c:pt>
                <c:pt idx="3">
                  <c:v>Нижний Новгород</c:v>
                </c:pt>
                <c:pt idx="4">
                  <c:v>Екатеринбург</c:v>
                </c:pt>
                <c:pt idx="5">
                  <c:v>Краснодар</c:v>
                </c:pt>
                <c:pt idx="6">
                  <c:v>Иркутск</c:v>
                </c:pt>
                <c:pt idx="7">
                  <c:v>Новосибирск</c:v>
                </c:pt>
                <c:pt idx="8">
                  <c:v>Воронеж</c:v>
                </c:pt>
                <c:pt idx="9">
                  <c:v>Пенза</c:v>
                </c:pt>
                <c:pt idx="10">
                  <c:v>Казань</c:v>
                </c:pt>
                <c:pt idx="11">
                  <c:v>Волгоград</c:v>
                </c:pt>
                <c:pt idx="12">
                  <c:v>Ижевск</c:v>
                </c:pt>
                <c:pt idx="13">
                  <c:v>Саратов</c:v>
                </c:pt>
                <c:pt idx="14">
                  <c:v>Пермь</c:v>
                </c:pt>
                <c:pt idx="15">
                  <c:v>Тольятти</c:v>
                </c:pt>
                <c:pt idx="16">
                  <c:v>Челябинск</c:v>
                </c:pt>
                <c:pt idx="17">
                  <c:v>Кострома</c:v>
                </c:pt>
                <c:pt idx="18">
                  <c:v>Оренбург</c:v>
                </c:pt>
                <c:pt idx="19">
                  <c:v>Чебоксары</c:v>
                </c:pt>
                <c:pt idx="20">
                  <c:v>Курск</c:v>
                </c:pt>
                <c:pt idx="21">
                  <c:v>Красноярск</c:v>
                </c:pt>
                <c:pt idx="22">
                  <c:v>Ростов-на-Дону</c:v>
                </c:pt>
                <c:pt idx="23">
                  <c:v>Киров</c:v>
                </c:pt>
                <c:pt idx="24">
                  <c:v>Орёл</c:v>
                </c:pt>
                <c:pt idx="25">
                  <c:v>Ставрополь</c:v>
                </c:pt>
                <c:pt idx="26">
                  <c:v>Тула</c:v>
                </c:pt>
                <c:pt idx="27">
                  <c:v>Камышин</c:v>
                </c:pt>
                <c:pt idx="28">
                  <c:v>Саранск</c:v>
                </c:pt>
                <c:pt idx="29">
                  <c:v>Махачкала</c:v>
                </c:pt>
              </c:strCache>
            </c:strRef>
          </c:cat>
          <c:val>
            <c:numRef>
              <c:f>'[dns_daily_stat_RIF-2023.xlsx]Данные'!$C$3:$C$32</c:f>
              <c:numCache>
                <c:formatCode>General</c:formatCode>
                <c:ptCount val="30"/>
                <c:pt idx="0">
                  <c:v>20.296565269027653</c:v>
                </c:pt>
                <c:pt idx="1">
                  <c:v>17.932451243996184</c:v>
                </c:pt>
                <c:pt idx="2">
                  <c:v>16.834916046650779</c:v>
                </c:pt>
                <c:pt idx="3">
                  <c:v>16.808039255544031</c:v>
                </c:pt>
                <c:pt idx="4">
                  <c:v>16.753430862981492</c:v>
                </c:pt>
                <c:pt idx="5">
                  <c:v>16.724856659047553</c:v>
                </c:pt>
                <c:pt idx="6">
                  <c:v>16.152537849791319</c:v>
                </c:pt>
                <c:pt idx="7">
                  <c:v>16.130883832489612</c:v>
                </c:pt>
                <c:pt idx="8">
                  <c:v>16.078271283642522</c:v>
                </c:pt>
                <c:pt idx="9">
                  <c:v>16.001764510791396</c:v>
                </c:pt>
                <c:pt idx="10">
                  <c:v>15.984342633776889</c:v>
                </c:pt>
                <c:pt idx="11">
                  <c:v>15.944980663346866</c:v>
                </c:pt>
                <c:pt idx="12">
                  <c:v>15.92419483252352</c:v>
                </c:pt>
                <c:pt idx="13">
                  <c:v>15.869887849254965</c:v>
                </c:pt>
                <c:pt idx="14">
                  <c:v>15.836321956282541</c:v>
                </c:pt>
                <c:pt idx="15">
                  <c:v>15.738631567388854</c:v>
                </c:pt>
                <c:pt idx="16">
                  <c:v>15.684860345600619</c:v>
                </c:pt>
                <c:pt idx="17">
                  <c:v>15.616872112596607</c:v>
                </c:pt>
                <c:pt idx="18">
                  <c:v>15.5931006135131</c:v>
                </c:pt>
                <c:pt idx="19">
                  <c:v>15.561018737352187</c:v>
                </c:pt>
                <c:pt idx="20">
                  <c:v>15.482843346316875</c:v>
                </c:pt>
                <c:pt idx="21">
                  <c:v>15.471005569813176</c:v>
                </c:pt>
                <c:pt idx="22">
                  <c:v>15.462778409180869</c:v>
                </c:pt>
                <c:pt idx="23">
                  <c:v>15.428284898327497</c:v>
                </c:pt>
                <c:pt idx="24">
                  <c:v>15.343101118667185</c:v>
                </c:pt>
                <c:pt idx="25">
                  <c:v>15.306971140868159</c:v>
                </c:pt>
                <c:pt idx="26">
                  <c:v>15.294090529486441</c:v>
                </c:pt>
                <c:pt idx="27">
                  <c:v>15.216562488509389</c:v>
                </c:pt>
                <c:pt idx="28">
                  <c:v>15.133219553840979</c:v>
                </c:pt>
                <c:pt idx="29">
                  <c:v>15.128537747204959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3F-3044-A09E-AB8AAB137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073784"/>
        <c:axId val="185083976"/>
      </c:barChart>
      <c:catAx>
        <c:axId val="18507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083976"/>
        <c:crosses val="autoZero"/>
        <c:auto val="1"/>
        <c:lblAlgn val="ctr"/>
        <c:lblOffset val="100"/>
        <c:noMultiLvlLbl val="0"/>
      </c:catAx>
      <c:valAx>
        <c:axId val="18508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07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71D7C-2DF0-3D41-9F5C-9418BF062C25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A9F5B-EA70-1A4E-987E-8C859CB95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3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Во-первых, для чего нужно обеспечивать мониторинг и управление </a:t>
            </a:r>
            <a:r>
              <a:rPr lang="en-US" dirty="0"/>
              <a:t>DNS-</a:t>
            </a:r>
            <a:r>
              <a:rPr lang="ru-RU" dirty="0"/>
              <a:t>серверами? Для того, чтобы обеспечивать сервис </a:t>
            </a:r>
            <a:r>
              <a:rPr lang="en-US" dirty="0"/>
              <a:t>DNS</a:t>
            </a:r>
            <a:r>
              <a:rPr lang="ru-RU" dirty="0"/>
              <a:t>.</a:t>
            </a:r>
          </a:p>
          <a:p>
            <a:r>
              <a:rPr lang="ru-RU" dirty="0"/>
              <a:t>Во-вторых, для кого нужно обеспечивать сервис </a:t>
            </a:r>
            <a:r>
              <a:rPr lang="en-US" dirty="0"/>
              <a:t>DNS </a:t>
            </a:r>
            <a:r>
              <a:rPr lang="ru-RU" dirty="0"/>
              <a:t>– для клиентов данного сервиса</a:t>
            </a:r>
          </a:p>
          <a:p>
            <a:r>
              <a:rPr lang="ru-RU" dirty="0"/>
              <a:t>В-третьих, а кто является клиентами данного сервиса? Зависит от того, о какой части »клиент-сервер» в контексте </a:t>
            </a:r>
            <a:r>
              <a:rPr lang="en-US" dirty="0"/>
              <a:t>DNS </a:t>
            </a:r>
            <a:r>
              <a:rPr lang="ru-RU" dirty="0"/>
              <a:t>мы говорим.</a:t>
            </a:r>
          </a:p>
          <a:p>
            <a:r>
              <a:rPr lang="ru-RU" dirty="0"/>
              <a:t>Если речь идет о конечном пользователе, то мы имеем запросы </a:t>
            </a:r>
            <a:r>
              <a:rPr lang="en-US" dirty="0"/>
              <a:t>stub(</a:t>
            </a:r>
            <a:r>
              <a:rPr lang="ru-RU" dirty="0"/>
              <a:t>и не очень </a:t>
            </a:r>
            <a:r>
              <a:rPr lang="en-US" dirty="0"/>
              <a:t>stub</a:t>
            </a:r>
            <a:r>
              <a:rPr lang="ru-RU" dirty="0"/>
              <a:t>) </a:t>
            </a:r>
            <a:r>
              <a:rPr lang="ru-RU" dirty="0" err="1"/>
              <a:t>резолвера</a:t>
            </a:r>
            <a:r>
              <a:rPr lang="ru-RU" dirty="0"/>
              <a:t> к кэширующему рекурсивному  </a:t>
            </a:r>
            <a:r>
              <a:rPr lang="en-US" dirty="0"/>
              <a:t>DNS-</a:t>
            </a:r>
            <a:r>
              <a:rPr lang="ru-RU" dirty="0" err="1"/>
              <a:t>резолверу</a:t>
            </a:r>
            <a:r>
              <a:rPr lang="en-US" dirty="0"/>
              <a:t> (</a:t>
            </a:r>
            <a:r>
              <a:rPr lang="ru-RU" dirty="0"/>
              <a:t>чтобы это не значило)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29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что-то на </a:t>
            </a:r>
            <a:r>
              <a:rPr lang="ru-RU" dirty="0" err="1"/>
              <a:t>дашборде</a:t>
            </a:r>
            <a:r>
              <a:rPr lang="ru-RU" dirty="0"/>
              <a:t> покраснело, то надо посмотреть в сообщения и предупреждения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24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Мониторинг используемых ресурсов по каждой машине (в данном случае виртуальной), т.е. функцию инвентаризации ресурсов мы видим как-то так.</a:t>
            </a:r>
          </a:p>
          <a:p>
            <a:pPr marL="171450" indent="-171450">
              <a:buFontTx/>
              <a:buChar char="-"/>
            </a:pPr>
            <a:r>
              <a:rPr lang="ru-RU" dirty="0" err="1"/>
              <a:t>Загрука</a:t>
            </a:r>
            <a:r>
              <a:rPr lang="ru-RU" dirty="0"/>
              <a:t> ЦПУ</a:t>
            </a:r>
          </a:p>
          <a:p>
            <a:pPr marL="171450" indent="-171450">
              <a:buFontTx/>
              <a:buChar char="-"/>
            </a:pPr>
            <a:r>
              <a:rPr lang="ru-RU" dirty="0"/>
              <a:t>Памяти;</a:t>
            </a:r>
          </a:p>
          <a:p>
            <a:pPr marL="171450" indent="-171450">
              <a:buFontTx/>
              <a:buChar char="-"/>
            </a:pPr>
            <a:r>
              <a:rPr lang="ru-RU" dirty="0"/>
              <a:t>Дисковых подсистем;</a:t>
            </a:r>
          </a:p>
          <a:p>
            <a:pPr marL="171450" indent="-171450">
              <a:buFontTx/>
              <a:buChar char="-"/>
            </a:pPr>
            <a:r>
              <a:rPr lang="ru-RU" dirty="0"/>
              <a:t>Сети.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OSS </a:t>
            </a:r>
            <a:r>
              <a:rPr lang="ru-RU" dirty="0"/>
              <a:t>контролирует 69 метрик. Это метрики сервиса/серверов/приложений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9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Посмотреть это все можно как в статике без подробностей, так и в динамике по ряду параметров (счетчики  </a:t>
            </a:r>
            <a:r>
              <a:rPr lang="en-US" dirty="0"/>
              <a:t>DNS)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6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выдает 30 типов предупреждений 5 различных уровней серьезности, например:</a:t>
            </a:r>
          </a:p>
          <a:p>
            <a:endParaRPr lang="ru-RU" dirty="0"/>
          </a:p>
          <a:p>
            <a:r>
              <a:rPr lang="ru-RU" dirty="0"/>
              <a:t>5 – </a:t>
            </a:r>
            <a:r>
              <a:rPr lang="ru-RU" dirty="0" err="1"/>
              <a:t>рассинхронизация</a:t>
            </a:r>
            <a:r>
              <a:rPr lang="ru-RU" dirty="0"/>
              <a:t> времени;</a:t>
            </a:r>
          </a:p>
          <a:p>
            <a:r>
              <a:rPr lang="ru-RU" dirty="0"/>
              <a:t>4 – недоступность сервиса </a:t>
            </a:r>
            <a:r>
              <a:rPr lang="en-US" dirty="0" err="1"/>
              <a:t>ssh</a:t>
            </a:r>
            <a:r>
              <a:rPr lang="en-US" dirty="0"/>
              <a:t>*</a:t>
            </a:r>
            <a:endParaRPr lang="ru-RU" dirty="0"/>
          </a:p>
          <a:p>
            <a:r>
              <a:rPr lang="en-US" dirty="0"/>
              <a:t>3 – </a:t>
            </a:r>
            <a:r>
              <a:rPr lang="ru-RU" dirty="0"/>
              <a:t>недоступность сервиса экспорта системных метрик;</a:t>
            </a:r>
          </a:p>
          <a:p>
            <a:r>
              <a:rPr lang="ru-RU" dirty="0"/>
              <a:t>1 – время отклика на тестовый локальный запрос более 100мс (</a:t>
            </a:r>
            <a:r>
              <a:rPr lang="en-US" dirty="0"/>
              <a:t>&gt;10 </a:t>
            </a:r>
            <a:r>
              <a:rPr lang="ru-RU" dirty="0" err="1"/>
              <a:t>мс</a:t>
            </a:r>
            <a:r>
              <a:rPr lang="ru-RU" dirty="0"/>
              <a:t> – это приоритет 3)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3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9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4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4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7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5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 старины глубокой перейдем к нашим дням.</a:t>
            </a:r>
          </a:p>
          <a:p>
            <a:r>
              <a:rPr lang="ru-RU" dirty="0"/>
              <a:t>Коллективный разум комитета советников </a:t>
            </a:r>
            <a:r>
              <a:rPr lang="en-US" dirty="0"/>
              <a:t>ICANN </a:t>
            </a:r>
            <a:r>
              <a:rPr lang="ru-RU" dirty="0"/>
              <a:t>по управлению корневыми серверами обосновал и предложил в качестве параметров мониторинга выбрать представленные выше параметры.</a:t>
            </a:r>
          </a:p>
          <a:p>
            <a:r>
              <a:rPr lang="ru-RU" dirty="0"/>
              <a:t>Как считать эти параметры, как определять пороги принятия решений – это все определено в документе </a:t>
            </a:r>
            <a:r>
              <a:rPr lang="en" dirty="0">
                <a:solidFill>
                  <a:schemeClr val="bg1"/>
                </a:solidFill>
              </a:rPr>
              <a:t>RSSAC047v2</a:t>
            </a:r>
            <a:r>
              <a:rPr lang="ru-RU" dirty="0">
                <a:solidFill>
                  <a:schemeClr val="bg1"/>
                </a:solidFill>
              </a:rPr>
              <a:t>, датированным 1 февраля 2022 года.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Замечания внизу слайда важны: идентификатор корневого сервера в эпоху </a:t>
            </a:r>
            <a:r>
              <a:rPr lang="en-US" dirty="0">
                <a:solidFill>
                  <a:schemeClr val="bg1"/>
                </a:solidFill>
              </a:rPr>
              <a:t>anycast-</a:t>
            </a:r>
            <a:r>
              <a:rPr lang="ru-RU" dirty="0">
                <a:solidFill>
                  <a:schemeClr val="bg1"/>
                </a:solidFill>
              </a:rPr>
              <a:t>а определяет не конкретный сервер, а группу серверов с единым </a:t>
            </a:r>
            <a:r>
              <a:rPr lang="en-US" dirty="0">
                <a:solidFill>
                  <a:schemeClr val="bg1"/>
                </a:solidFill>
              </a:rPr>
              <a:t>anycast-</a:t>
            </a:r>
            <a:r>
              <a:rPr lang="ru-RU" dirty="0">
                <a:solidFill>
                  <a:schemeClr val="bg1"/>
                </a:solidFill>
              </a:rPr>
              <a:t>адресом для сервиса </a:t>
            </a:r>
            <a:r>
              <a:rPr lang="en-US" dirty="0">
                <a:solidFill>
                  <a:schemeClr val="bg1"/>
                </a:solidFill>
              </a:rPr>
              <a:t>DNS</a:t>
            </a:r>
            <a:r>
              <a:rPr lang="ru-RU" dirty="0">
                <a:solidFill>
                  <a:schemeClr val="bg1"/>
                </a:solidFill>
              </a:rPr>
              <a:t>, система корневых серверов – это все множество серверов, обслуживающих корневую зону, в том числе имеющих разные идентификаторы.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2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Требования к сервису и серверам </a:t>
            </a:r>
            <a:r>
              <a:rPr lang="en-US" dirty="0"/>
              <a:t>DNS</a:t>
            </a:r>
            <a:r>
              <a:rPr lang="ru-RU" dirty="0"/>
              <a:t> в рамках программы </a:t>
            </a:r>
            <a:r>
              <a:rPr lang="en-US" dirty="0"/>
              <a:t>new gTLD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Здесь уже речь не идет от корневой зоне </a:t>
            </a:r>
            <a:r>
              <a:rPr lang="en-US" dirty="0"/>
              <a:t>DNS</a:t>
            </a:r>
            <a:r>
              <a:rPr lang="ru-RU" dirty="0"/>
              <a:t>, но соответствующие рекомендации по доступности и временам отклика примерно те же самые, что и для корневой зоны за исключением требований к количеству авторитетных серверов.</a:t>
            </a:r>
          </a:p>
          <a:p>
            <a:endParaRPr lang="ru-RU" dirty="0"/>
          </a:p>
          <a:p>
            <a:r>
              <a:rPr lang="ru-RU" dirty="0"/>
              <a:t>Кроме </a:t>
            </a:r>
            <a:r>
              <a:rPr lang="ru-RU" dirty="0" err="1"/>
              <a:t>доступнссти</a:t>
            </a:r>
            <a:r>
              <a:rPr lang="ru-RU" dirty="0"/>
              <a:t> сервиса и серверов здесь у нас появились и другие метрики:</a:t>
            </a:r>
          </a:p>
          <a:p>
            <a:pPr marL="171450" indent="-171450">
              <a:buFontTx/>
              <a:buChar char="-"/>
            </a:pPr>
            <a:r>
              <a:rPr lang="ru-RU" dirty="0"/>
              <a:t>Время отклика;</a:t>
            </a:r>
          </a:p>
          <a:p>
            <a:pPr marL="171450" indent="-171450">
              <a:buFontTx/>
              <a:buChar char="-"/>
            </a:pPr>
            <a:r>
              <a:rPr lang="ru-RU" dirty="0"/>
              <a:t>Корректность измерений;</a:t>
            </a:r>
          </a:p>
          <a:p>
            <a:pPr marL="171450" indent="-171450">
              <a:buFontTx/>
              <a:buChar char="-"/>
            </a:pPr>
            <a:r>
              <a:rPr lang="ru-RU" dirty="0"/>
              <a:t>Время публикации/обновления зоны.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ru-RU" dirty="0"/>
              <a:t>А что предлагают коммерческие сервисы?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0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ru-RU" dirty="0"/>
              <a:t>. В теории доступность считают как: отношение времени, когда услуга была доступна к времени, когда услуга должна была быть доступна. Для измерения в процентах помножаем на 100.</a:t>
            </a:r>
          </a:p>
          <a:p>
            <a:r>
              <a:rPr lang="ru-RU" dirty="0"/>
              <a:t>На практике все сложнее. Услуга может оказаться недоступной для клиента по целому ряду причин, не зависящих от </a:t>
            </a:r>
            <a:r>
              <a:rPr lang="en-US" dirty="0" err="1"/>
              <a:t>dns</a:t>
            </a:r>
            <a:r>
              <a:rPr lang="en-US" dirty="0"/>
              <a:t>-</a:t>
            </a:r>
            <a:r>
              <a:rPr lang="ru-RU" dirty="0"/>
              <a:t>провайдера. Методика расчета доступности – это попытка учесть эти причины и согласовать с клиентом.</a:t>
            </a:r>
          </a:p>
          <a:p>
            <a:r>
              <a:rPr lang="ru-RU" dirty="0"/>
              <a:t>2. Исполнитель должен вовремя обнаружить проблемы с доступностью. Он должен быть предупрежден о наступлении событий недоступности или о приближении к соответствующему порогу, за которым сервис считается недоступным.</a:t>
            </a:r>
          </a:p>
          <a:p>
            <a:r>
              <a:rPr lang="ru-RU" dirty="0"/>
              <a:t>3. Из п.1 следует, что метрика рассчитывается за период, а не в моменте. Типичным периодом отчетности является месяц, следовательно метрику удобно рассчитывать за месяц, но вот </a:t>
            </a:r>
            <a:r>
              <a:rPr lang="ru-RU" dirty="0" err="1"/>
              <a:t>мониторить</a:t>
            </a:r>
            <a:r>
              <a:rPr lang="ru-RU" dirty="0"/>
              <a:t> ее нужно и в моменте и на более мелких интервалах.</a:t>
            </a:r>
          </a:p>
          <a:p>
            <a:r>
              <a:rPr lang="ru-RU" dirty="0"/>
              <a:t>4. Мониторинг не только сервиса, но и отдельных серверов связан с расчетными параметрами надежности. Расчет мы рассмотрели раньше. Мониторинг этих параметров позволяет контролировать соблюдения допущений, принятых при проектировании системы. Пока эти метрики в норме (в пределах установленных порогов), система находится в запланированных проектам рамках, если пороги пройдены, то мы находимся у же вне проектных допущений и должны быть готовы к </a:t>
            </a:r>
            <a:r>
              <a:rPr lang="ru-RU" dirty="0" err="1"/>
              <a:t>запроектным</a:t>
            </a:r>
            <a:r>
              <a:rPr lang="ru-RU" dirty="0"/>
              <a:t> ситуациям.</a:t>
            </a:r>
          </a:p>
          <a:p>
            <a:r>
              <a:rPr lang="ru-RU" dirty="0"/>
              <a:t>5. Здесь нужно четко отдавать себе отчет в том, какой сервис мы строим: высокой доступности или не очень. В первом случае ППР не принимают в расчет при оценке доступности по времени, во втором простои из-за ППР исключены из времени, когда сервис должен был доступен.</a:t>
            </a:r>
          </a:p>
          <a:p>
            <a:r>
              <a:rPr lang="ru-RU" dirty="0"/>
              <a:t>6. Оборудование должно быть под контролем и не должно просто «греть воздух» или по полгода стоять выключенным в стойке. В конце концов если за отчетный период сервер в 50</a:t>
            </a:r>
            <a:r>
              <a:rPr lang="en-US" dirty="0"/>
              <a:t>% </a:t>
            </a:r>
            <a:r>
              <a:rPr lang="ru-RU" dirty="0"/>
              <a:t>случаев недоступен, то для 17 серверов вероятность достучаться хотя бы до одного может и уложиться в 5 9-ток. </a:t>
            </a:r>
          </a:p>
          <a:p>
            <a:r>
              <a:rPr lang="ru-RU" dirty="0"/>
              <a:t>7. Сайт/узел сети</a:t>
            </a:r>
            <a:r>
              <a:rPr lang="en-US" dirty="0"/>
              <a:t> DNS </a:t>
            </a:r>
            <a:r>
              <a:rPr lang="ru-RU" dirty="0"/>
              <a:t>– это не </a:t>
            </a:r>
            <a:r>
              <a:rPr lang="ru-RU" dirty="0" err="1"/>
              <a:t>тоько</a:t>
            </a:r>
            <a:r>
              <a:rPr lang="ru-RU" dirty="0"/>
              <a:t> </a:t>
            </a:r>
            <a:r>
              <a:rPr lang="en-US" dirty="0"/>
              <a:t>DNS-</a:t>
            </a:r>
            <a:r>
              <a:rPr lang="ru-RU" dirty="0"/>
              <a:t>серверы</a:t>
            </a:r>
            <a:r>
              <a:rPr lang="en-US" dirty="0"/>
              <a:t>. </a:t>
            </a:r>
            <a:r>
              <a:rPr lang="ru-RU" dirty="0"/>
              <a:t>Это и »физика» и разнообразное ПО, от которого зависит доступность сервиса, и, за которым тоже надо следить.</a:t>
            </a:r>
          </a:p>
          <a:p>
            <a:endParaRPr lang="ru-RU" dirty="0"/>
          </a:p>
          <a:p>
            <a:r>
              <a:rPr lang="ru-RU" dirty="0" err="1"/>
              <a:t>Вообщем</a:t>
            </a:r>
            <a:r>
              <a:rPr lang="en-US" dirty="0"/>
              <a:t>,</a:t>
            </a:r>
            <a:r>
              <a:rPr lang="ru-RU" dirty="0"/>
              <a:t> нужна </a:t>
            </a:r>
            <a:r>
              <a:rPr lang="en-US" dirty="0"/>
              <a:t>OSS</a:t>
            </a:r>
            <a:endParaRPr lang="ru-RU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 теперь о том, зачем это все было рассказано </a:t>
            </a:r>
            <a:r>
              <a:rPr lang="ru-RU" dirty="0">
                <a:sym typeface="Wingdings" pitchFamily="2" charset="2"/>
              </a:rPr>
              <a:t> - Нам/Вам нужна СИСТЕМА!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Есть множество функций такой </a:t>
            </a:r>
            <a:r>
              <a:rPr lang="en-US" dirty="0"/>
              <a:t>OSS</a:t>
            </a:r>
            <a:r>
              <a:rPr lang="ru-RU" dirty="0"/>
              <a:t>. Мы остановились на представленных здесь</a:t>
            </a:r>
          </a:p>
          <a:p>
            <a:pPr marL="228600" indent="-228600">
              <a:buAutoNum type="arabicPeriod"/>
            </a:pPr>
            <a:r>
              <a:rPr lang="ru-RU" dirty="0"/>
              <a:t>Инвентаризация оборудования и ПО. Что стоит, где стоит, в каком состоянии находится.</a:t>
            </a:r>
          </a:p>
          <a:p>
            <a:pPr marL="228600" indent="-228600">
              <a:buAutoNum type="arabicPeriod"/>
            </a:pPr>
            <a:r>
              <a:rPr lang="ru-RU" dirty="0"/>
              <a:t>Если что-то происходит, то об этом нужно вовремя узнать и в зависимости от серьезности случившегося </a:t>
            </a:r>
            <a:r>
              <a:rPr lang="ru-RU" dirty="0" err="1"/>
              <a:t>проэскалировать</a:t>
            </a:r>
            <a:endParaRPr lang="ru-RU" dirty="0"/>
          </a:p>
          <a:p>
            <a:pPr marL="228600" indent="-228600">
              <a:buAutoNum type="arabicPeriod"/>
            </a:pPr>
            <a:r>
              <a:rPr lang="ru-RU" dirty="0"/>
              <a:t>Управление проблемой нужно взять на контроль, т.к. </a:t>
            </a:r>
            <a:r>
              <a:rPr lang="en-US" dirty="0"/>
              <a:t>SLA </a:t>
            </a:r>
            <a:r>
              <a:rPr lang="ru-RU" dirty="0"/>
              <a:t>это не только доступность, но время реагирования на жалобы пользователей.</a:t>
            </a:r>
          </a:p>
          <a:p>
            <a:pPr marL="228600" indent="-228600">
              <a:buAutoNum type="arabicPeriod"/>
            </a:pPr>
            <a:r>
              <a:rPr lang="ru-RU" dirty="0"/>
              <a:t>Контроль </a:t>
            </a:r>
            <a:r>
              <a:rPr lang="en-US" dirty="0"/>
              <a:t>SLA </a:t>
            </a:r>
            <a:r>
              <a:rPr lang="ru-RU" dirty="0"/>
              <a:t>– это деньги</a:t>
            </a:r>
          </a:p>
          <a:p>
            <a:pPr marL="228600" indent="-228600">
              <a:buAutoNum type="arabicPeriod"/>
            </a:pPr>
            <a:r>
              <a:rPr lang="ru-RU" dirty="0"/>
              <a:t>Пользователям доверяй, но и проверяй. Да и сами мы можем быть не без греха.</a:t>
            </a:r>
          </a:p>
          <a:p>
            <a:pPr marL="228600" indent="-228600">
              <a:buAutoNum type="arabicPeriod"/>
            </a:pPr>
            <a:r>
              <a:rPr lang="ru-RU" dirty="0"/>
              <a:t>Безопасность (серьезные случаи оставим за скобками, но </a:t>
            </a:r>
            <a:r>
              <a:rPr lang="ru-RU" dirty="0" err="1"/>
              <a:t>логирование</a:t>
            </a:r>
            <a:r>
              <a:rPr lang="ru-RU" dirty="0"/>
              <a:t> действий персонала и пользователя нужно обеспечить</a:t>
            </a:r>
          </a:p>
          <a:p>
            <a:pPr marL="228600" indent="-228600">
              <a:buAutoNum type="arabicPeriod"/>
            </a:pPr>
            <a:r>
              <a:rPr lang="ru-RU" dirty="0"/>
              <a:t>В системе всегда есть ролевая модель. Одним можно все, а другим – только подглядывать в замочную скважину.</a:t>
            </a:r>
          </a:p>
          <a:p>
            <a:pPr marL="228600" indent="-22860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Вот эти функции мы сейчас реализовали в нашей </a:t>
            </a:r>
            <a:r>
              <a:rPr lang="en-US" dirty="0"/>
              <a:t>OSS</a:t>
            </a:r>
            <a:endParaRPr lang="ru-RU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Круглосуточный мониторинг у нас осуществляет служба мониторинга – первая линия поддержки, которая принимает рекламации от клиентов и, которая взаимодействует с дежурными </a:t>
            </a:r>
            <a:r>
              <a:rPr lang="ru-RU" dirty="0" err="1"/>
              <a:t>инжинерами</a:t>
            </a:r>
            <a:r>
              <a:rPr lang="ru-RU" dirty="0"/>
              <a:t>. Для нее соответствующая роль и вот </a:t>
            </a:r>
            <a:r>
              <a:rPr lang="ru-RU" dirty="0" err="1"/>
              <a:t>этотдашборд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A9F5B-EA70-1A4E-987E-8C859CB954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51AD2-CB70-40CA-8217-8C9809730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84D6FE-1553-4457-ADA6-1DA83C554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83DE99-E3E9-445C-8561-ED09359E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8D63-95C2-0C4D-96BD-551B84DB84AB}" type="datetime1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6F8D14-AF11-4711-82CA-8FA40A12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9E59D8-7927-4C91-BFE2-D1907299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5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439F50-5B54-4CD6-B168-61B0442C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024A9C-E7DF-473C-99E7-24033DF8D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891835-417B-480B-B113-248A0DC0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0AC4-3EBD-3249-88E6-0023150815A5}" type="datetime1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BED84D-4E00-405E-B34D-544723DB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FCD1E3-14E7-49EC-A8FA-DE3CF3AC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B4351CF-D967-4CD9-9FFD-D45201E72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C00215-5BF6-46F1-82A6-703FBFA7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D78B5C-321B-4D2B-B95B-D5496556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C6CC-C571-EA4F-8219-27060E55C4E5}" type="datetime1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01E164-9157-42DB-B0B6-C42586E9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542781-6BA6-4CCA-B978-73EE6CC2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6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672468-BEBD-4AF3-AE28-5FF65872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CA4BB2-5F90-4F2C-BA85-2CA87D603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086303-7948-4D05-A2A8-849DE341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0DE-1C3A-8546-9805-B49B1F84ED6B}" type="datetime1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8367B6-145A-4CF0-A0EE-8CCE374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2FA3D0-C0A8-465F-97AC-4A48BB87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6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ED5F1-E401-40D9-A3E3-C0ACAFBC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7E22F9-9AD2-4FF9-AD88-EA2F455EC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A2AFC4-08C2-4FC0-AB5A-BA7AB188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ABA0-1946-494B-89BF-143A95429138}" type="datetime1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24FF3C-E75F-443A-A67E-C8FCFFE4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97693F-FA2A-4FCD-AF22-1F27EAE0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85C0F-D994-4DE1-B25F-AD65F892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7835BD-0365-4E9C-B52F-ED655BE6E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F275D66-6C24-459D-857C-3055531CB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66B233-B46A-4B6E-AF30-94319E2F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3DA5-B926-D54B-B9E3-769E45358F92}" type="datetime1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01A151-6A7F-4DE5-8310-5BA677C2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A70F8-50AB-4331-838A-D507CCEF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9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6AD998-3405-4CF3-8C31-B8B11CF0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36C7FB-C027-461B-8A4C-5120ADCCB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9BE25E-78B3-442E-86A4-7791251A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DB1F13C-9023-4B20-A782-10080E0D7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7B1E1F-6447-43D4-973B-66B53AABF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1E69161-938C-4812-BD96-A349C2C4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3563-01DE-0442-9B83-A7628069198F}" type="datetime1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71426F4-BA23-44D6-A9FF-7842DB43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AEDA9BD-52CA-40CB-8777-3D24778D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4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546A56-863D-4E6C-8136-B985CD6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5BCA620-F248-494C-82AB-2A7F1A6A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5EE3-FD80-2E4F-A62F-75D6932B3030}" type="datetime1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85BD1A-098A-4C06-BE6D-EF941882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2D7BB17-4B64-4235-A14D-A1F67A31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9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2DE0D42-3227-4916-BB46-74192007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BB6-9A15-9C48-A29C-F53131A85A38}" type="datetime1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3EB8A3-567C-436E-ADA5-D99CA955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46317A-62FD-4F26-9726-9E1094AB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5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69A854-347A-4D9F-8A7E-4EC91DC5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79FDAC-F100-4F8B-BABC-39AC1F71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DED387-1D7E-47E2-B7AE-5EEE00B2D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0FC655-853E-4040-B6BD-5120C408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FCEB-1985-2542-9E77-DE97BF44A707}" type="datetime1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EA2D92-C98D-429E-999C-C2BA45B5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1D19D9-4632-4F68-98FE-1251AA57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2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66B27C-5236-4D2B-AD37-82D94F52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D0CECD5-5952-488A-A400-D579CE0C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B1DC57-E6CD-4DC0-AF97-E6C8F36C0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A56B70-0C40-4D14-976B-7551BE96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CEC0-35B2-7F4C-AC44-AEC52DF31C27}" type="datetime1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B05B16-4C97-4CCC-A64C-0C39F171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604D34-1046-4218-84E8-3BE00E2C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70A4"/>
            </a:gs>
            <a:gs pos="100000">
              <a:srgbClr val="20366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B3B4D3-D675-45E8-B09F-F420A2A1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CEFBC2-84D2-4473-B288-9AF1324C6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D2D5EC-9A6C-4B3E-A503-E5CF10B3C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6752-FCD7-3147-BDD1-C811B2810738}" type="datetime1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2234D5-3310-4D7D-8DC7-B481EDBC6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Решение "</a:t>
            </a:r>
            <a:r>
              <a:rPr lang="en"/>
              <a:t>Mobile DNS"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F96BEC-AB65-4ADB-85C5-0F024B567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AC29-1B36-4C73-91E0-069AE63F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4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25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лья\Desktop\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6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C2387180-39AD-445C-A801-9DCFD42DC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679C1B-8F0B-E44E-9DC6-A62FEBA95BF1}"/>
              </a:ext>
            </a:extLst>
          </p:cNvPr>
          <p:cNvSpPr txBox="1"/>
          <p:nvPr/>
        </p:nvSpPr>
        <p:spPr>
          <a:xfrm>
            <a:off x="578429" y="3221607"/>
            <a:ext cx="7245805" cy="992579"/>
          </a:xfrm>
          <a:prstGeom prst="rect">
            <a:avLst/>
          </a:prstGeom>
          <a:noFill/>
        </p:spPr>
        <p:txBody>
          <a:bodyPr wrap="square" lIns="0" tIns="34290" rIns="101267" bIns="34290" rtlCol="0">
            <a:spAutoFit/>
          </a:bodyPr>
          <a:lstStyle/>
          <a:p>
            <a:pPr defTabSz="1028906"/>
            <a:r>
              <a:rPr lang="ru-RU" sz="3000" dirty="0">
                <a:solidFill>
                  <a:srgbClr val="FFFFFF"/>
                </a:solidFill>
                <a:latin typeface="Stem Med" pitchFamily="34" charset="-52"/>
              </a:rPr>
              <a:t>Система управления </a:t>
            </a:r>
            <a:r>
              <a:rPr lang="en-US" sz="3000" dirty="0">
                <a:solidFill>
                  <a:srgbClr val="FFFFFF"/>
                </a:solidFill>
                <a:latin typeface="Stem Med" pitchFamily="34" charset="-52"/>
              </a:rPr>
              <a:t>DNS </a:t>
            </a:r>
            <a:r>
              <a:rPr lang="ru-RU" sz="3000" dirty="0">
                <a:solidFill>
                  <a:srgbClr val="FFFFFF"/>
                </a:solidFill>
                <a:latin typeface="Stem Med" pitchFamily="34" charset="-52"/>
              </a:rPr>
              <a:t>национальных доменов </a:t>
            </a:r>
            <a:r>
              <a:rPr lang="en-US" sz="3000" dirty="0">
                <a:solidFill>
                  <a:srgbClr val="FFFFFF"/>
                </a:solidFill>
                <a:latin typeface="Stem Med" pitchFamily="34" charset="-52"/>
              </a:rPr>
              <a:t>RU, </a:t>
            </a:r>
            <a:r>
              <a:rPr lang="ru-RU" sz="3000" dirty="0">
                <a:solidFill>
                  <a:srgbClr val="FFFFFF"/>
                </a:solidFill>
                <a:latin typeface="Stem Med" pitchFamily="34" charset="-52"/>
              </a:rPr>
              <a:t>РФ,</a:t>
            </a:r>
            <a:r>
              <a:rPr lang="en-US" sz="3000" dirty="0">
                <a:solidFill>
                  <a:srgbClr val="FFFFFF"/>
                </a:solidFill>
                <a:latin typeface="Stem Med" pitchFamily="34" charset="-52"/>
              </a:rPr>
              <a:t> SU</a:t>
            </a:r>
            <a:r>
              <a:rPr lang="ru-RU" sz="3000" dirty="0">
                <a:solidFill>
                  <a:srgbClr val="FFFFFF"/>
                </a:solidFill>
                <a:latin typeface="Stem Med" pitchFamily="34" charset="-52"/>
              </a:rPr>
              <a:t>.</a:t>
            </a:r>
            <a:endParaRPr lang="en-US" sz="1800" dirty="0">
              <a:solidFill>
                <a:prstClr val="white"/>
              </a:solidFill>
              <a:latin typeface="Stem Med" pitchFamily="34" charset="-52"/>
            </a:endParaRP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xmlns="" id="{5BC559D4-963A-3040-99C6-0404C880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smtClean="0">
                <a:solidFill>
                  <a:schemeClr val="bg1"/>
                </a:solidFill>
              </a:rPr>
              <a:t>4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05</a:t>
            </a:r>
            <a:r>
              <a:rPr lang="en-US" dirty="0" smtClean="0">
                <a:solidFill>
                  <a:schemeClr val="bg1"/>
                </a:solidFill>
              </a:rPr>
              <a:t>.2023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лья\Desktop\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AC181-496A-6F47-9474-A8D093BE6222}"/>
              </a:ext>
            </a:extLst>
          </p:cNvPr>
          <p:cNvSpPr txBox="1"/>
          <p:nvPr/>
        </p:nvSpPr>
        <p:spPr>
          <a:xfrm>
            <a:off x="417659" y="256224"/>
            <a:ext cx="682826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Мониторинг </a:t>
            </a:r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DNS 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сервиса и </a:t>
            </a:r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DNS 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серверов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04B4B3-5FE0-FD4B-9FF4-78AA29D83B13}"/>
              </a:ext>
            </a:extLst>
          </p:cNvPr>
          <p:cNvSpPr txBox="1"/>
          <p:nvPr/>
        </p:nvSpPr>
        <p:spPr>
          <a:xfrm>
            <a:off x="510117" y="1231287"/>
            <a:ext cx="7330863" cy="32085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Принципы мониторинга (отталкиваемся от метрики доступности):</a:t>
            </a:r>
          </a:p>
          <a:p>
            <a:endParaRPr lang="ru-RU" sz="1200" dirty="0">
              <a:solidFill>
                <a:srgbClr val="002060"/>
              </a:solidFill>
              <a:latin typeface="Stem Med" pitchFamily="34" charset="-52"/>
            </a:endParaRPr>
          </a:p>
          <a:p>
            <a:pPr marL="257175" indent="-257175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В </a:t>
            </a:r>
            <a:r>
              <a:rPr lang="en-US" sz="1200" dirty="0">
                <a:solidFill>
                  <a:srgbClr val="002060"/>
                </a:solidFill>
                <a:latin typeface="Stem Med" pitchFamily="34" charset="-52"/>
              </a:rPr>
              <a:t>SLA </a:t>
            </a: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должна быть указана методика расчета метрики доступности;</a:t>
            </a:r>
          </a:p>
          <a:p>
            <a:pPr marL="257175" indent="-257175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В системе должны быть установлены пороги для метрики доступности;</a:t>
            </a:r>
          </a:p>
          <a:p>
            <a:pPr marL="257175" indent="-257175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В </a:t>
            </a:r>
            <a:r>
              <a:rPr lang="en-US" sz="1200" dirty="0">
                <a:solidFill>
                  <a:srgbClr val="002060"/>
                </a:solidFill>
                <a:latin typeface="Stem Med" pitchFamily="34" charset="-52"/>
              </a:rPr>
              <a:t>SLA </a:t>
            </a: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должен быть определен период для расчета метрики доступности;</a:t>
            </a:r>
          </a:p>
          <a:p>
            <a:pPr marL="257175" indent="-257175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В системе мониторинга должен быть реализован контроль </a:t>
            </a:r>
            <a:r>
              <a:rPr lang="en-US" sz="1200" dirty="0">
                <a:solidFill>
                  <a:srgbClr val="002060"/>
                </a:solidFill>
                <a:latin typeface="Stem Med" pitchFamily="34" charset="-52"/>
              </a:rPr>
              <a:t>SLA</a:t>
            </a: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 по метрике доступности:</a:t>
            </a:r>
            <a:endParaRPr lang="en-US" sz="1200" dirty="0">
              <a:solidFill>
                <a:srgbClr val="002060"/>
              </a:solidFill>
              <a:latin typeface="Stem Med" pitchFamily="34" charset="-52"/>
            </a:endParaRPr>
          </a:p>
          <a:p>
            <a:pPr marL="600075" lvl="1" indent="-257175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Сервис</a:t>
            </a:r>
            <a:r>
              <a:rPr lang="en-US" sz="1200" dirty="0">
                <a:solidFill>
                  <a:srgbClr val="002060"/>
                </a:solidFill>
                <a:latin typeface="Stem Med" pitchFamily="34" charset="-52"/>
              </a:rPr>
              <a:t>;</a:t>
            </a:r>
            <a:endParaRPr lang="ru-RU" sz="1200" dirty="0">
              <a:solidFill>
                <a:srgbClr val="002060"/>
              </a:solidFill>
              <a:latin typeface="Stem Med" pitchFamily="34" charset="-52"/>
            </a:endParaRPr>
          </a:p>
          <a:p>
            <a:pPr marL="600075" lvl="1" indent="-257175"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Stem Med" pitchFamily="34" charset="-52"/>
              </a:rPr>
              <a:t>SRI;</a:t>
            </a:r>
          </a:p>
          <a:p>
            <a:pPr marL="600075" lvl="1" indent="-257175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Сервер</a:t>
            </a:r>
            <a:r>
              <a:rPr lang="en-US" sz="1200" dirty="0">
                <a:solidFill>
                  <a:srgbClr val="002060"/>
                </a:solidFill>
                <a:latin typeface="Stem Med" pitchFamily="34" charset="-52"/>
              </a:rPr>
              <a:t>;</a:t>
            </a:r>
            <a:endParaRPr lang="ru-RU" sz="1200" dirty="0">
              <a:solidFill>
                <a:srgbClr val="002060"/>
              </a:solidFill>
              <a:latin typeface="Stem Med" pitchFamily="34" charset="-52"/>
            </a:endParaRPr>
          </a:p>
          <a:p>
            <a:pPr marL="257175" indent="-257175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Планово-профилактические работы в системе должны проводится с учетом особенностей системы мониторинга </a:t>
            </a:r>
            <a:r>
              <a:rPr lang="en-US" sz="1200" dirty="0">
                <a:solidFill>
                  <a:srgbClr val="002060"/>
                </a:solidFill>
                <a:latin typeface="Stem Med" pitchFamily="34" charset="-52"/>
              </a:rPr>
              <a:t>SLA </a:t>
            </a: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и </a:t>
            </a:r>
            <a:r>
              <a:rPr lang="en-US" sz="1200" dirty="0">
                <a:solidFill>
                  <a:srgbClr val="002060"/>
                </a:solidFill>
                <a:latin typeface="Stem Med" pitchFamily="34" charset="-52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и самого </a:t>
            </a:r>
            <a:r>
              <a:rPr lang="en-US" sz="1200" dirty="0">
                <a:solidFill>
                  <a:srgbClr val="002060"/>
                </a:solidFill>
                <a:latin typeface="Stem Med" pitchFamily="34" charset="-52"/>
              </a:rPr>
              <a:t>SLA;</a:t>
            </a:r>
          </a:p>
          <a:p>
            <a:pPr marL="257175" indent="-257175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Серверов много, как в «железной» субстанции, так и в виртуальной, и их нужно контролировать;</a:t>
            </a:r>
          </a:p>
          <a:p>
            <a:pPr marL="257175" indent="-257175"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Должен быть организован контроль и за другими компонентами сайтов/узлов/площадок.</a:t>
            </a:r>
            <a:endParaRPr lang="en-US" sz="1200" dirty="0">
              <a:solidFill>
                <a:srgbClr val="002060"/>
              </a:solidFill>
              <a:latin typeface="Stem Med" pitchFamily="34" charset="-52"/>
            </a:endParaRPr>
          </a:p>
          <a:p>
            <a:endParaRPr lang="en-US" sz="1200" dirty="0">
              <a:solidFill>
                <a:srgbClr val="002060"/>
              </a:solidFill>
              <a:latin typeface="Stem Med" pitchFamily="34" charset="-52"/>
            </a:endParaRPr>
          </a:p>
          <a:p>
            <a:r>
              <a:rPr lang="ru-RU" sz="1200" dirty="0">
                <a:solidFill>
                  <a:srgbClr val="002060"/>
                </a:solidFill>
                <a:latin typeface="Stem Med" pitchFamily="34" charset="-52"/>
              </a:rPr>
              <a:t>Вывод: </a:t>
            </a:r>
          </a:p>
          <a:p>
            <a:r>
              <a:rPr lang="ru-RU" sz="1200" dirty="0">
                <a:solidFill>
                  <a:schemeClr val="accent2"/>
                </a:solidFill>
                <a:latin typeface="Stem Med" pitchFamily="34" charset="-52"/>
              </a:rPr>
              <a:t>для мониторинга и управления решением на основе групп </a:t>
            </a:r>
            <a:r>
              <a:rPr lang="en-US" sz="1200" dirty="0">
                <a:solidFill>
                  <a:schemeClr val="accent2"/>
                </a:solidFill>
                <a:latin typeface="Stem Med" pitchFamily="34" charset="-52"/>
              </a:rPr>
              <a:t>anycast </a:t>
            </a:r>
            <a:r>
              <a:rPr lang="ru-RU" sz="1200" dirty="0">
                <a:solidFill>
                  <a:schemeClr val="accent2"/>
                </a:solidFill>
                <a:latin typeface="Stem Med" pitchFamily="34" charset="-52"/>
              </a:rPr>
              <a:t>серверов нужна </a:t>
            </a:r>
            <a:r>
              <a:rPr lang="en-US" sz="1200" dirty="0" smtClean="0">
                <a:solidFill>
                  <a:schemeClr val="accent2"/>
                </a:solidFill>
                <a:latin typeface="Stem Med" pitchFamily="34" charset="-52"/>
              </a:rPr>
              <a:t>Operation </a:t>
            </a:r>
            <a:r>
              <a:rPr lang="en-US" sz="1200" dirty="0">
                <a:solidFill>
                  <a:schemeClr val="accent2"/>
                </a:solidFill>
                <a:latin typeface="Stem Med" pitchFamily="34" charset="-52"/>
              </a:rPr>
              <a:t>Support System (OSS)</a:t>
            </a:r>
            <a:r>
              <a:rPr lang="ru-RU" sz="1200" dirty="0">
                <a:solidFill>
                  <a:schemeClr val="accent2"/>
                </a:solidFill>
                <a:latin typeface="Stem Med" pitchFamily="34" charset="-52"/>
              </a:rPr>
              <a:t> 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C2387180-39AD-445C-A801-9DCFD42DC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AC181-496A-6F47-9474-A8D093BE6222}"/>
              </a:ext>
            </a:extLst>
          </p:cNvPr>
          <p:cNvSpPr txBox="1"/>
          <p:nvPr/>
        </p:nvSpPr>
        <p:spPr>
          <a:xfrm>
            <a:off x="539750" y="367087"/>
            <a:ext cx="467571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tem Med" pitchFamily="34" charset="-52"/>
              </a:rPr>
              <a:t>Operation Support System</a:t>
            </a:r>
            <a:endParaRPr lang="ru-RU" sz="2800" dirty="0">
              <a:solidFill>
                <a:schemeClr val="bg1"/>
              </a:solidFill>
              <a:latin typeface="Stem Med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70E4D9-8AC8-3742-B5FF-84D874DE7323}"/>
              </a:ext>
            </a:extLst>
          </p:cNvPr>
          <p:cNvSpPr txBox="1"/>
          <p:nvPr/>
        </p:nvSpPr>
        <p:spPr>
          <a:xfrm>
            <a:off x="4290483" y="1675351"/>
            <a:ext cx="4572000" cy="17927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Инвентаризация (</a:t>
            </a:r>
            <a:r>
              <a:rPr lang="en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Resource/Inventory Management</a:t>
            </a:r>
            <a:r>
              <a:rPr lang="ru-RU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Оповещение (</a:t>
            </a:r>
            <a:r>
              <a:rPr lang="en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Fault Management</a:t>
            </a:r>
            <a:r>
              <a:rPr lang="ru-RU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Устранение неисправностей (</a:t>
            </a:r>
            <a:r>
              <a:rPr lang="en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Trouble Ticketing</a:t>
            </a:r>
            <a:r>
              <a:rPr lang="ru-RU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Контроль </a:t>
            </a:r>
            <a:r>
              <a:rPr lang="en-US" dirty="0">
                <a:solidFill>
                  <a:schemeClr val="bg1"/>
                </a:solidFill>
                <a:latin typeface="Stem Med" pitchFamily="34" charset="-52"/>
              </a:rPr>
              <a:t>SLA (</a:t>
            </a:r>
            <a:r>
              <a:rPr lang="en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SLA Management</a:t>
            </a:r>
            <a:r>
              <a:rPr lang="en-US" dirty="0">
                <a:solidFill>
                  <a:schemeClr val="bg1"/>
                </a:solidFill>
                <a:latin typeface="Stem Med" pitchFamily="34" charset="-52"/>
              </a:rPr>
              <a:t>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Контроль контрактов (</a:t>
            </a:r>
            <a:r>
              <a:rPr lang="en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Order Management</a:t>
            </a:r>
            <a:r>
              <a:rPr lang="ru-RU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Безопасность (</a:t>
            </a:r>
            <a:r>
              <a:rPr lang="en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Security Management</a:t>
            </a:r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Учет (</a:t>
            </a:r>
            <a:r>
              <a:rPr lang="en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Accounting Management</a:t>
            </a:r>
            <a:r>
              <a:rPr lang="ru-RU" b="0" i="0" dirty="0">
                <a:solidFill>
                  <a:schemeClr val="bg1"/>
                </a:solidFill>
                <a:effectLst/>
                <a:latin typeface="Stem Med" pitchFamily="34" charset="-52"/>
              </a:rPr>
              <a:t>)</a:t>
            </a:r>
            <a:endParaRPr lang="ru-RU" dirty="0">
              <a:solidFill>
                <a:schemeClr val="bg1"/>
              </a:solidFill>
              <a:latin typeface="Stem Med" pitchFamily="34" charset="-52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8BD6381F-D02F-5B4D-9CD2-6A80AA7F8F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DEF8166-15E8-BA4B-9D8C-766C34CA6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9750" y="1504950"/>
            <a:ext cx="3371850" cy="2133600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7891939" y="1517702"/>
            <a:ext cx="2997200" cy="2980267"/>
          </a:xfrm>
          <a:prstGeom prst="donut">
            <a:avLst>
              <a:gd name="adj" fmla="val 12780"/>
            </a:avLst>
          </a:prstGeom>
          <a:solidFill>
            <a:schemeClr val="accent1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-771471" y="2893683"/>
            <a:ext cx="2997200" cy="2980267"/>
          </a:xfrm>
          <a:prstGeom prst="donut">
            <a:avLst>
              <a:gd name="adj" fmla="val 12780"/>
            </a:avLst>
          </a:prstGeom>
          <a:solidFill>
            <a:schemeClr val="accent1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2316639" y="4542366"/>
            <a:ext cx="584200" cy="6011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8124772" y="1074217"/>
            <a:ext cx="584200" cy="6011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D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D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Илья\Desktop\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AC181-496A-6F47-9474-A8D093BE6222}"/>
              </a:ext>
            </a:extLst>
          </p:cNvPr>
          <p:cNvSpPr txBox="1"/>
          <p:nvPr/>
        </p:nvSpPr>
        <p:spPr>
          <a:xfrm>
            <a:off x="582083" y="311376"/>
            <a:ext cx="643103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OSS 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для </a:t>
            </a:r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DNS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 (Панель мониторинга)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2355F02-91D1-3840-B37F-8CF179152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12" y="1042393"/>
            <a:ext cx="6617974" cy="3346589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лья\Desktop\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AC181-496A-6F47-9474-A8D093BE6222}"/>
              </a:ext>
            </a:extLst>
          </p:cNvPr>
          <p:cNvSpPr txBox="1"/>
          <p:nvPr/>
        </p:nvSpPr>
        <p:spPr>
          <a:xfrm>
            <a:off x="624415" y="318224"/>
            <a:ext cx="501710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OSS 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для </a:t>
            </a:r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DNS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Stem Med" pitchFamily="34" charset="-52"/>
              </a:rPr>
              <a:t>Инвентори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F7B03CD-8AE0-8240-ADAD-BFB493EC0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5" y="1000125"/>
            <a:ext cx="6524625" cy="344805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лья\Desktop\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AC181-496A-6F47-9474-A8D093BE6222}"/>
              </a:ext>
            </a:extLst>
          </p:cNvPr>
          <p:cNvSpPr txBox="1"/>
          <p:nvPr/>
        </p:nvSpPr>
        <p:spPr>
          <a:xfrm>
            <a:off x="578949" y="311376"/>
            <a:ext cx="64260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OSS 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для </a:t>
            </a:r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DNS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 (Мониторинг ресурсов)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FA98240-248A-0C41-8A0C-4CCCED1EF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2" y="885970"/>
            <a:ext cx="6008119" cy="3662881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70A4">
                <a:alpha val="91951"/>
              </a:srgbClr>
            </a:gs>
            <a:gs pos="100000">
              <a:srgbClr val="20366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Илья\Desktop\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AC181-496A-6F47-9474-A8D093BE6222}"/>
              </a:ext>
            </a:extLst>
          </p:cNvPr>
          <p:cNvSpPr txBox="1"/>
          <p:nvPr/>
        </p:nvSpPr>
        <p:spPr>
          <a:xfrm>
            <a:off x="420084" y="213937"/>
            <a:ext cx="6825843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OSS 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для </a:t>
            </a:r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DNS (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Мониторинг сервисов – обратная сторона </a:t>
            </a:r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SLA)</a:t>
            </a:r>
            <a:endParaRPr lang="ru-RU" sz="2800" dirty="0">
              <a:solidFill>
                <a:srgbClr val="002060"/>
              </a:solidFill>
              <a:latin typeface="Stem Med" pitchFamily="34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7E001CE-C590-3F42-9AA3-0DEE27363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3" y="1106517"/>
            <a:ext cx="5702885" cy="32599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DFDBEAE-4A0B-CD40-8912-10DC668854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2"/>
          <a:stretch/>
        </p:blipFill>
        <p:spPr>
          <a:xfrm>
            <a:off x="2604656" y="1928538"/>
            <a:ext cx="5455612" cy="2703110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70A4">
                <a:alpha val="91951"/>
              </a:srgbClr>
            </a:gs>
            <a:gs pos="100000">
              <a:srgbClr val="20366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Илья\Desktop\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AC181-496A-6F47-9474-A8D093BE6222}"/>
              </a:ext>
            </a:extLst>
          </p:cNvPr>
          <p:cNvSpPr txBox="1"/>
          <p:nvPr/>
        </p:nvSpPr>
        <p:spPr>
          <a:xfrm>
            <a:off x="475585" y="290923"/>
            <a:ext cx="746885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OSS 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для </a:t>
            </a:r>
            <a:r>
              <a:rPr lang="en-US" sz="2800" dirty="0">
                <a:solidFill>
                  <a:srgbClr val="002060"/>
                </a:solidFill>
                <a:latin typeface="Stem Med" pitchFamily="34" charset="-52"/>
              </a:rPr>
              <a:t>DNS</a:t>
            </a:r>
            <a:r>
              <a:rPr lang="ru-RU" sz="2800" dirty="0">
                <a:solidFill>
                  <a:srgbClr val="002060"/>
                </a:solidFill>
                <a:latin typeface="Stem Med" pitchFamily="34" charset="-52"/>
              </a:rPr>
              <a:t> (Оповещения и инциденты)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21DA66C-9429-BD4B-8D45-D6778884A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1"/>
          <a:stretch/>
        </p:blipFill>
        <p:spPr>
          <a:xfrm>
            <a:off x="509454" y="1000806"/>
            <a:ext cx="4791913" cy="28102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B6EB5B0-C613-3C40-9CBE-8B41FC9C5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24" y="1646012"/>
            <a:ext cx="5263475" cy="2911134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70A4">
                <a:alpha val="91951"/>
              </a:srgbClr>
            </a:gs>
            <a:gs pos="100000">
              <a:srgbClr val="20366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Илья\Desktop\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343751" y="3803754"/>
            <a:ext cx="2028600" cy="824773"/>
          </a:xfrm>
          <a:prstGeom prst="roundRect">
            <a:avLst>
              <a:gd name="adj" fmla="val 8182"/>
            </a:avLst>
          </a:prstGeom>
          <a:solidFill>
            <a:srgbClr val="00206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86269" y="3803754"/>
            <a:ext cx="2167721" cy="824773"/>
          </a:xfrm>
          <a:prstGeom prst="roundRect">
            <a:avLst>
              <a:gd name="adj" fmla="val 8182"/>
            </a:avLst>
          </a:prstGeom>
          <a:solidFill>
            <a:srgbClr val="00206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40133" y="3794994"/>
            <a:ext cx="2167721" cy="824773"/>
          </a:xfrm>
          <a:prstGeom prst="roundRect">
            <a:avLst>
              <a:gd name="adj" fmla="val 8182"/>
            </a:avLst>
          </a:prstGeom>
          <a:solidFill>
            <a:srgbClr val="00206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88133" y="1192424"/>
            <a:ext cx="1798375" cy="2082802"/>
          </a:xfrm>
          <a:prstGeom prst="roundRect">
            <a:avLst>
              <a:gd name="adj" fmla="val 8182"/>
            </a:avLst>
          </a:prstGeom>
          <a:solidFill>
            <a:srgbClr val="00206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0133" y="1184804"/>
            <a:ext cx="2895600" cy="2082802"/>
          </a:xfrm>
          <a:prstGeom prst="roundRect">
            <a:avLst>
              <a:gd name="adj" fmla="val 8182"/>
            </a:avLst>
          </a:prstGeom>
          <a:solidFill>
            <a:srgbClr val="00206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8BD6381F-D02F-5B4D-9CD2-6A80AA7F8F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5751" y="195941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Земной шар с очертаниями Африки и Европы">
            <a:extLst>
              <a:ext uri="{FF2B5EF4-FFF2-40B4-BE49-F238E27FC236}">
                <a16:creationId xmlns:a16="http://schemas.microsoft.com/office/drawing/2014/main" xmlns="" id="{4BD0C163-8B95-D14B-B33D-A06620C97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36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5" y="428036"/>
            <a:ext cx="529756" cy="529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2A9DB1-A491-C545-947E-6E5D5AA2169C}"/>
              </a:ext>
            </a:extLst>
          </p:cNvPr>
          <p:cNvSpPr txBox="1"/>
          <p:nvPr/>
        </p:nvSpPr>
        <p:spPr>
          <a:xfrm>
            <a:off x="1280931" y="457272"/>
            <a:ext cx="19575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Stem" pitchFamily="34" charset="-52"/>
              </a:rPr>
              <a:t>Внешние системы контроля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77FD821-CBDD-6344-8410-AFE2D0C696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9" y="1486957"/>
            <a:ext cx="1732517" cy="2870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2B6A798-1EE2-6F4F-B8DE-74AA4E70D6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64" y="2024494"/>
            <a:ext cx="739685" cy="5939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9011C5-C157-9B4C-8154-566C0F259375}"/>
              </a:ext>
            </a:extLst>
          </p:cNvPr>
          <p:cNvSpPr txBox="1"/>
          <p:nvPr/>
        </p:nvSpPr>
        <p:spPr>
          <a:xfrm>
            <a:off x="1016054" y="2775737"/>
            <a:ext cx="184492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</a:rPr>
              <a:t>MoSAPI</a:t>
            </a:r>
            <a:r>
              <a:rPr lang="en-US" sz="2100" dirty="0">
                <a:solidFill>
                  <a:schemeClr val="bg1"/>
                </a:solidFill>
              </a:rPr>
              <a:t> (SLAM)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636EB57F-8BE0-874A-95CA-9E5A496534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48" y="2501197"/>
            <a:ext cx="1072188" cy="5262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2F6EC0-D296-A941-858A-AE413B99871E}"/>
              </a:ext>
            </a:extLst>
          </p:cNvPr>
          <p:cNvSpPr txBox="1"/>
          <p:nvPr/>
        </p:nvSpPr>
        <p:spPr>
          <a:xfrm>
            <a:off x="758529" y="3439202"/>
            <a:ext cx="299505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Stem" pitchFamily="34" charset="-52"/>
              </a:rPr>
              <a:t>`</a:t>
            </a:r>
            <a:r>
              <a:rPr lang="ru-RU" b="1" dirty="0">
                <a:solidFill>
                  <a:srgbClr val="002060"/>
                </a:solidFill>
                <a:latin typeface="Stem" pitchFamily="34" charset="-52"/>
              </a:rPr>
              <a:t>Собственные системы контроля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E9C171E-6686-0D4F-BDCC-714E2622AA0A}"/>
              </a:ext>
            </a:extLst>
          </p:cNvPr>
          <p:cNvSpPr txBox="1"/>
          <p:nvPr/>
        </p:nvSpPr>
        <p:spPr>
          <a:xfrm>
            <a:off x="911089" y="3957337"/>
            <a:ext cx="211786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1. Система пробников для проектов </a:t>
            </a:r>
            <a:r>
              <a:rPr lang="en-US" dirty="0">
                <a:solidFill>
                  <a:schemeClr val="bg1"/>
                </a:solidFill>
                <a:latin typeface="Stem Med" pitchFamily="34" charset="-52"/>
              </a:rPr>
              <a:t>DNS</a:t>
            </a:r>
            <a:endParaRPr lang="ru-RU" dirty="0">
              <a:solidFill>
                <a:schemeClr val="bg1"/>
              </a:solidFill>
              <a:latin typeface="Stem Med" pitchFamily="34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9F072B-AD13-8F40-B492-FC734C754131}"/>
              </a:ext>
            </a:extLst>
          </p:cNvPr>
          <p:cNvSpPr txBox="1"/>
          <p:nvPr/>
        </p:nvSpPr>
        <p:spPr>
          <a:xfrm>
            <a:off x="3137618" y="3861696"/>
            <a:ext cx="2043982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2. Средства контроля непосредственно на сайтах/узлах </a:t>
            </a:r>
            <a:r>
              <a:rPr lang="en-US" dirty="0">
                <a:solidFill>
                  <a:schemeClr val="bg1"/>
                </a:solidFill>
                <a:latin typeface="Stem Med" pitchFamily="34" charset="-52"/>
              </a:rPr>
              <a:t>DNS</a:t>
            </a:r>
            <a:endParaRPr lang="ru-RU" dirty="0">
              <a:solidFill>
                <a:schemeClr val="bg1"/>
              </a:solidFill>
              <a:latin typeface="Stem Med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71146-4439-FA48-BAA8-DA69FA2185E8}"/>
              </a:ext>
            </a:extLst>
          </p:cNvPr>
          <p:cNvSpPr txBox="1"/>
          <p:nvPr/>
        </p:nvSpPr>
        <p:spPr>
          <a:xfrm>
            <a:off x="5400758" y="4077404"/>
            <a:ext cx="187775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tem Med" pitchFamily="34" charset="-52"/>
              </a:rPr>
              <a:t>3. Собственная </a:t>
            </a:r>
            <a:r>
              <a:rPr lang="en-US" dirty="0">
                <a:solidFill>
                  <a:schemeClr val="bg1"/>
                </a:solidFill>
                <a:latin typeface="Stem Med" pitchFamily="34" charset="-52"/>
              </a:rPr>
              <a:t>OSS</a:t>
            </a:r>
            <a:endParaRPr lang="ru-RU" dirty="0">
              <a:solidFill>
                <a:schemeClr val="bg1"/>
              </a:solidFill>
              <a:latin typeface="Stem Med" pitchFamily="34" charset="-52"/>
            </a:endParaRPr>
          </a:p>
        </p:txBody>
      </p:sp>
      <p:pic>
        <p:nvPicPr>
          <p:cNvPr id="20" name="Рисунок 19" descr="Стрелка: поворот вправо">
            <a:extLst>
              <a:ext uri="{FF2B5EF4-FFF2-40B4-BE49-F238E27FC236}">
                <a16:creationId xmlns:a16="http://schemas.microsoft.com/office/drawing/2014/main" xmlns="" id="{8DE0809D-391A-4147-968E-92D314915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55912" y="1313683"/>
            <a:ext cx="904902" cy="9049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6EE819-4369-5A49-AF6A-0E98DB7749AF}"/>
              </a:ext>
            </a:extLst>
          </p:cNvPr>
          <p:cNvSpPr txBox="1"/>
          <p:nvPr/>
        </p:nvSpPr>
        <p:spPr>
          <a:xfrm>
            <a:off x="3888133" y="498510"/>
            <a:ext cx="24642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Stem Med" pitchFamily="34" charset="-52"/>
              </a:rPr>
              <a:t>Но по целому ряду причин они нас не устраивают и могут быть рассмотрены в качестве подспорья</a:t>
            </a:r>
          </a:p>
        </p:txBody>
      </p:sp>
      <p:sp>
        <p:nvSpPr>
          <p:cNvPr id="3" name="Кольцо 2"/>
          <p:cNvSpPr/>
          <p:nvPr/>
        </p:nvSpPr>
        <p:spPr>
          <a:xfrm>
            <a:off x="2552434" y="1722804"/>
            <a:ext cx="1105166" cy="1090826"/>
          </a:xfrm>
          <a:prstGeom prst="donut">
            <a:avLst>
              <a:gd name="adj" fmla="val 20078"/>
            </a:avLst>
          </a:prstGeom>
          <a:solidFill>
            <a:schemeClr val="bg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19" grpId="0"/>
      <p:bldP spid="1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Илья\Desktop\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7022" cy="52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D14CE28-08D5-11BB-4452-99368359BFB4}"/>
              </a:ext>
            </a:extLst>
          </p:cNvPr>
          <p:cNvSpPr txBox="1"/>
          <p:nvPr/>
        </p:nvSpPr>
        <p:spPr>
          <a:xfrm>
            <a:off x="469764" y="392530"/>
            <a:ext cx="7820795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tem Med" pitchFamily="34" charset="-52"/>
                <a:ea typeface="Stem Medium" panose="020B0503020203020204" pitchFamily="34" charset="77"/>
              </a:rPr>
              <a:t>DNS</a:t>
            </a:r>
            <a:r>
              <a:rPr lang="ru-RU" sz="2800" dirty="0">
                <a:solidFill>
                  <a:schemeClr val="bg1"/>
                </a:solidFill>
                <a:latin typeface="Stem Med" pitchFamily="34" charset="-52"/>
                <a:ea typeface="Stem Medium" panose="020B0503020203020204" pitchFamily="34" charset="77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Stem Med" pitchFamily="34" charset="-52"/>
                <a:ea typeface="Stem Medium" panose="020B0503020203020204" pitchFamily="34" charset="77"/>
              </a:rPr>
              <a:t>OSS - </a:t>
            </a:r>
            <a:r>
              <a:rPr lang="ru-RU" sz="2800" dirty="0">
                <a:solidFill>
                  <a:schemeClr val="bg1"/>
                </a:solidFill>
                <a:latin typeface="Stem Med" pitchFamily="34" charset="-52"/>
                <a:ea typeface="Stem Medium" panose="020B0503020203020204" pitchFamily="34" charset="77"/>
              </a:rPr>
              <a:t>решение</a:t>
            </a:r>
            <a:r>
              <a:rPr lang="en-US" sz="2800" dirty="0">
                <a:solidFill>
                  <a:schemeClr val="bg1"/>
                </a:solidFill>
                <a:latin typeface="Stem Med" pitchFamily="34" charset="-52"/>
                <a:ea typeface="Stem Medium" panose="020B0503020203020204" pitchFamily="34" charset="77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Stem Med" pitchFamily="34" charset="-52"/>
                <a:ea typeface="Stem Medium" panose="020B0503020203020204" pitchFamily="34" charset="77"/>
              </a:rPr>
              <a:t>для операторов мобильной и </a:t>
            </a:r>
          </a:p>
          <a:p>
            <a:r>
              <a:rPr lang="ru-RU" sz="2800" dirty="0">
                <a:solidFill>
                  <a:schemeClr val="bg1"/>
                </a:solidFill>
                <a:latin typeface="Stem Med" pitchFamily="34" charset="-52"/>
                <a:ea typeface="Stem Medium" panose="020B0503020203020204" pitchFamily="34" charset="77"/>
              </a:rPr>
              <a:t>фиксированной связи, </a:t>
            </a:r>
            <a:r>
              <a:rPr lang="en-US" sz="2800" dirty="0">
                <a:solidFill>
                  <a:schemeClr val="bg1"/>
                </a:solidFill>
                <a:latin typeface="Stem Med" pitchFamily="34" charset="-52"/>
                <a:ea typeface="Stem Medium" panose="020B0503020203020204" pitchFamily="34" charset="77"/>
              </a:rPr>
              <a:t>DNS-</a:t>
            </a:r>
            <a:r>
              <a:rPr lang="ru-RU" sz="2800" dirty="0">
                <a:solidFill>
                  <a:schemeClr val="bg1"/>
                </a:solidFill>
                <a:latin typeface="Stem Med" pitchFamily="34" charset="-52"/>
                <a:ea typeface="Stem Medium" panose="020B0503020203020204" pitchFamily="34" charset="77"/>
              </a:rPr>
              <a:t>провайдеров</a:t>
            </a:r>
            <a:endParaRPr lang="x-none" sz="2800" dirty="0">
              <a:solidFill>
                <a:schemeClr val="bg1"/>
              </a:solidFill>
              <a:latin typeface="Stem Med" pitchFamily="34" charset="-52"/>
              <a:ea typeface="Stem Medium" panose="020B0503020203020204" pitchFamily="34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EA72BD7-B3D7-795C-E316-11FC15EF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0" y="4534194"/>
            <a:ext cx="803745" cy="4018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87B2638-AC40-F566-CEC4-24A00359C3A9}"/>
              </a:ext>
            </a:extLst>
          </p:cNvPr>
          <p:cNvSpPr txBox="1"/>
          <p:nvPr/>
        </p:nvSpPr>
        <p:spPr>
          <a:xfrm>
            <a:off x="664491" y="1811103"/>
            <a:ext cx="7385322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tem" panose="020B0503020203020204" pitchFamily="34" charset="77"/>
                <a:ea typeface="Stem" panose="020B0503020203020204" pitchFamily="34" charset="77"/>
              </a:rPr>
              <a:t>До 700 </a:t>
            </a:r>
            <a:r>
              <a:rPr lang="ru-RU" sz="1600" dirty="0" err="1">
                <a:solidFill>
                  <a:schemeClr val="bg1"/>
                </a:solidFill>
                <a:latin typeface="Stem" panose="020B0503020203020204" pitchFamily="34" charset="77"/>
                <a:ea typeface="Stem" panose="020B0503020203020204" pitchFamily="34" charset="77"/>
              </a:rPr>
              <a:t>тыс</a:t>
            </a:r>
            <a:r>
              <a:rPr lang="ru-RU" sz="1600" dirty="0">
                <a:solidFill>
                  <a:schemeClr val="bg1"/>
                </a:solidFill>
                <a:latin typeface="Stem" panose="020B0503020203020204" pitchFamily="34" charset="77"/>
                <a:ea typeface="Stem" panose="020B0503020203020204" pitchFamily="34" charset="77"/>
              </a:rPr>
              <a:t> запросов в секунду на одной площадке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A1FC53E-6FF1-FC5E-EB2A-D9DC88735EC8}"/>
              </a:ext>
            </a:extLst>
          </p:cNvPr>
          <p:cNvSpPr/>
          <p:nvPr/>
        </p:nvSpPr>
        <p:spPr>
          <a:xfrm>
            <a:off x="539280" y="1944342"/>
            <a:ext cx="81101" cy="811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35C4338-9062-0D98-91C2-324EAB41C8E4}"/>
              </a:ext>
            </a:extLst>
          </p:cNvPr>
          <p:cNvSpPr txBox="1"/>
          <p:nvPr/>
        </p:nvSpPr>
        <p:spPr>
          <a:xfrm>
            <a:off x="650637" y="2202689"/>
            <a:ext cx="458849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tem" panose="020B0503020203020204" pitchFamily="34" charset="77"/>
                <a:ea typeface="Stem" panose="020B0503020203020204" pitchFamily="34" charset="77"/>
              </a:rPr>
              <a:t>Доступность сервиса: 99,999%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B8B1245-FF38-15D2-D9B4-8B904815D786}"/>
              </a:ext>
            </a:extLst>
          </p:cNvPr>
          <p:cNvSpPr/>
          <p:nvPr/>
        </p:nvSpPr>
        <p:spPr>
          <a:xfrm>
            <a:off x="539280" y="2335927"/>
            <a:ext cx="81101" cy="811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4CDFCBF-DBEB-8DE8-2912-7F08D5F910F6}"/>
              </a:ext>
            </a:extLst>
          </p:cNvPr>
          <p:cNvSpPr txBox="1"/>
          <p:nvPr/>
        </p:nvSpPr>
        <p:spPr>
          <a:xfrm>
            <a:off x="650637" y="2592553"/>
            <a:ext cx="3937861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tem" panose="020B0503020203020204" pitchFamily="34" charset="77"/>
                <a:ea typeface="Stem" panose="020B0503020203020204" pitchFamily="34" charset="77"/>
              </a:rPr>
              <a:t>Поддержка стандартов 3GPP</a:t>
            </a:r>
            <a:endParaRPr lang="ru-RU" sz="1600" dirty="0">
              <a:solidFill>
                <a:schemeClr val="bg1"/>
              </a:solidFill>
              <a:latin typeface="Stem" panose="020B0503020203020204" pitchFamily="34" charset="77"/>
              <a:ea typeface="Stem" panose="020B0503020203020204" pitchFamily="34" charset="77"/>
              <a:cs typeface="Stem Bold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FB3C1CA-3FCD-7A4D-DA67-EC0C69331D5C}"/>
              </a:ext>
            </a:extLst>
          </p:cNvPr>
          <p:cNvSpPr/>
          <p:nvPr/>
        </p:nvSpPr>
        <p:spPr>
          <a:xfrm>
            <a:off x="539280" y="2725792"/>
            <a:ext cx="81101" cy="811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516A9D6-0F47-30C9-7CCB-13CBB8CAA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33" y="1005618"/>
            <a:ext cx="4258734" cy="3792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DD9069-72AE-187D-F5CD-4D60FF118678}"/>
              </a:ext>
            </a:extLst>
          </p:cNvPr>
          <p:cNvSpPr txBox="1"/>
          <p:nvPr/>
        </p:nvSpPr>
        <p:spPr>
          <a:xfrm>
            <a:off x="650637" y="2995258"/>
            <a:ext cx="3937861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Stem" panose="020B0503020203020204" pitchFamily="34" charset="77"/>
                <a:ea typeface="Stem" panose="020B0503020203020204" pitchFamily="34" charset="77"/>
                <a:cs typeface="Stem Bold" charset="0"/>
              </a:rPr>
              <a:t>Импортозамещенный</a:t>
            </a:r>
            <a:r>
              <a:rPr lang="ru-RU" sz="1600" dirty="0">
                <a:solidFill>
                  <a:schemeClr val="bg1"/>
                </a:solidFill>
                <a:latin typeface="Stem" panose="020B0503020203020204" pitchFamily="34" charset="77"/>
                <a:ea typeface="Stem" panose="020B0503020203020204" pitchFamily="34" charset="77"/>
                <a:cs typeface="Stem Bold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Stem" panose="020B0503020203020204" pitchFamily="34" charset="77"/>
                <a:ea typeface="Stem" panose="020B0503020203020204" pitchFamily="34" charset="77"/>
                <a:cs typeface="Stem Bold" charset="0"/>
              </a:rPr>
              <a:t>OSS</a:t>
            </a:r>
            <a:endParaRPr lang="ru-RU" sz="1600" dirty="0">
              <a:solidFill>
                <a:schemeClr val="bg1"/>
              </a:solidFill>
              <a:latin typeface="Stem" panose="020B0503020203020204" pitchFamily="34" charset="77"/>
              <a:ea typeface="Stem" panose="020B0503020203020204" pitchFamily="34" charset="77"/>
              <a:cs typeface="Stem Bold" charset="0"/>
            </a:endParaRPr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xmlns="" id="{E9D68622-3A6F-B41D-121C-5C6C9CF27D5D}"/>
              </a:ext>
            </a:extLst>
          </p:cNvPr>
          <p:cNvSpPr/>
          <p:nvPr/>
        </p:nvSpPr>
        <p:spPr>
          <a:xfrm>
            <a:off x="539279" y="3137086"/>
            <a:ext cx="81101" cy="811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670EF00-EB57-78E7-7B6F-201D3E7962E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 dirty="0"/>
          </a:p>
        </p:txBody>
      </p:sp>
      <p:sp>
        <p:nvSpPr>
          <p:cNvPr id="16387" name="TextBox 16">
            <a:extLst>
              <a:ext uri="{FF2B5EF4-FFF2-40B4-BE49-F238E27FC236}">
                <a16:creationId xmlns:a16="http://schemas.microsoft.com/office/drawing/2014/main" xmlns="" id="{28A8CA1C-3745-5422-AEF6-59E672BE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9210" y="1862138"/>
            <a:ext cx="373942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chemeClr val="bg1"/>
                </a:solidFill>
                <a:latin typeface="Stem Medium" panose="020B0503020203020204" pitchFamily="34" charset="-52"/>
                <a:ea typeface="Stem Medium" panose="020B0503020203020204" pitchFamily="34" charset="-52"/>
                <a:cs typeface="Stem Medium" panose="020B0503020203020204" pitchFamily="34" charset="-52"/>
              </a:rPr>
              <a:t>Благодарю за внимание</a:t>
            </a:r>
            <a:endParaRPr lang="en-US" altLang="ru-RU" sz="2700">
              <a:solidFill>
                <a:schemeClr val="bg1"/>
              </a:solidFill>
              <a:latin typeface="Stem Medium" panose="020B0503020203020204" pitchFamily="34" charset="-52"/>
              <a:ea typeface="Stem Medium" panose="020B0503020203020204" pitchFamily="34" charset="-52"/>
              <a:cs typeface="Stem Medium" panose="020B0503020203020204" pitchFamily="34" charset="-52"/>
            </a:endParaRPr>
          </a:p>
        </p:txBody>
      </p:sp>
      <p:sp>
        <p:nvSpPr>
          <p:cNvPr id="16388" name="TextBox 20">
            <a:extLst>
              <a:ext uri="{FF2B5EF4-FFF2-40B4-BE49-F238E27FC236}">
                <a16:creationId xmlns:a16="http://schemas.microsoft.com/office/drawing/2014/main" xmlns="" id="{B3D6E833-3B1E-BFC9-0B65-79CF1D84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73" y="4176713"/>
            <a:ext cx="220810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100">
                <a:solidFill>
                  <a:schemeClr val="bg1"/>
                </a:solidFill>
                <a:latin typeface="Stem Medium" panose="020B0503020203020204" pitchFamily="34" charset="-52"/>
                <a:ea typeface="Stem Medium" panose="020B0503020203020204" pitchFamily="34" charset="-52"/>
                <a:cs typeface="Stem Medium" panose="020B0503020203020204" pitchFamily="34" charset="-52"/>
              </a:rPr>
              <a:t>Евгений Морозов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" panose="020B0503020203020204" pitchFamily="34" charset="-52"/>
              </a:rPr>
              <a:t>Генеральный директор</a:t>
            </a:r>
            <a:r>
              <a:rPr lang="en-US" altLang="ru-RU" sz="105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" panose="020B0503020203020204" pitchFamily="34" charset="-52"/>
              </a:rPr>
              <a:t> MSK-IX</a:t>
            </a:r>
          </a:p>
        </p:txBody>
      </p:sp>
      <p:pic>
        <p:nvPicPr>
          <p:cNvPr id="16389" name="Picture 6">
            <a:extLst>
              <a:ext uri="{FF2B5EF4-FFF2-40B4-BE49-F238E27FC236}">
                <a16:creationId xmlns:a16="http://schemas.microsoft.com/office/drawing/2014/main" xmlns="" id="{1D6FFC0B-08EF-B981-9829-936DD3DB0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44" y="4424363"/>
            <a:ext cx="583406" cy="2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1">
            <a:extLst>
              <a:ext uri="{FF2B5EF4-FFF2-40B4-BE49-F238E27FC236}">
                <a16:creationId xmlns:a16="http://schemas.microsoft.com/office/drawing/2014/main" xmlns="" id="{DED59192-D72D-B022-D9C0-A2B909312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847725"/>
            <a:ext cx="2038350" cy="305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15932" y="1419564"/>
            <a:ext cx="4226815" cy="198152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85800" dist="63500" dir="4860000" sx="104000" sy="104000" algn="tl" rotWithShape="0">
              <a:srgbClr val="00B0F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44" y="394098"/>
            <a:ext cx="583406" cy="2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371343" y="334171"/>
            <a:ext cx="710684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2800" dirty="0">
                <a:solidFill>
                  <a:schemeClr val="bg1"/>
                </a:solidFill>
                <a:latin typeface="Stem Med" pitchFamily="34" charset="-52"/>
                <a:ea typeface="Stem Medium" panose="020B0603020203020204" pitchFamily="34" charset="-52"/>
                <a:cs typeface="Stem" panose="020B0503020203020204" pitchFamily="34" charset="-52"/>
              </a:rPr>
              <a:t>Историческая справка</a:t>
            </a:r>
            <a:endParaRPr kumimoji="0" lang="en-US" altLang="ru-RU" sz="2800" dirty="0">
              <a:solidFill>
                <a:schemeClr val="bg1"/>
              </a:solidFill>
              <a:latin typeface="Stem Med" pitchFamily="34" charset="-52"/>
              <a:ea typeface="Stem Medium" panose="020B0603020203020204" pitchFamily="34" charset="-52"/>
              <a:cs typeface="Stem" panose="020B0503020203020204" pitchFamily="34" charset="-52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79810" y="1268826"/>
            <a:ext cx="4082123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1992   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Делегирование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SU</a:t>
            </a:r>
          </a:p>
          <a:p>
            <a:pPr eaLnBrk="1" hangingPunct="1"/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1994   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Делегирование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RU</a:t>
            </a:r>
          </a:p>
          <a:p>
            <a:pPr eaLnBrk="1" hangingPunct="1"/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2009  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IP-</a:t>
            </a:r>
            <a:r>
              <a:rPr kumimoji="0" lang="en-US" altLang="ru-RU" sz="1200" dirty="0" err="1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anycast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, 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распределенная структура в РФ</a:t>
            </a:r>
          </a:p>
          <a:p>
            <a:pPr eaLnBrk="1" hangingPunct="1"/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2009  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Внедрение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IPV6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: организация авторитетных </a:t>
            </a:r>
          </a:p>
          <a:p>
            <a:pPr eaLnBrk="1" hangingPunct="1"/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             серверов 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IPV6, 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маршрутизация, разрешение </a:t>
            </a:r>
          </a:p>
          <a:p>
            <a:pPr eaLnBrk="1" hangingPunct="1"/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             запросов из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ipv6-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сетей</a:t>
            </a:r>
            <a:endParaRPr kumimoji="0" lang="en-US" altLang="ru-RU" sz="1200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  <a:p>
            <a:pPr eaLnBrk="1" hangingPunct="1"/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2010   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Делегирование .РФ</a:t>
            </a:r>
          </a:p>
          <a:p>
            <a:pPr eaLnBrk="1" hangingPunct="1"/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2012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 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DNSSEC</a:t>
            </a:r>
          </a:p>
          <a:p>
            <a:pPr eaLnBrk="1" hangingPunct="1">
              <a:buFontTx/>
              <a:buAutoNum type="arabicPlain" startAt="2012"/>
            </a:pP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  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Публичный </a:t>
            </a:r>
            <a:r>
              <a:rPr kumimoji="0" lang="ru-RU" altLang="ru-RU" sz="1200" dirty="0" err="1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резолвер</a:t>
            </a:r>
            <a:endParaRPr kumimoji="0" lang="ru-RU" altLang="ru-RU" sz="1200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  <a:p>
            <a:pPr eaLnBrk="1" hangingPunct="1">
              <a:buFontTx/>
              <a:buAutoNum type="arabicPlain" startAt="2012"/>
            </a:pP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 </a:t>
            </a:r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Распределенное облако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DNS-</a:t>
            </a:r>
            <a:r>
              <a:rPr kumimoji="0" lang="ru-RU" altLang="ru-RU" sz="1200" dirty="0" err="1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резолверов</a:t>
            </a:r>
            <a:endParaRPr kumimoji="0" lang="ru-RU" altLang="ru-RU" sz="1200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  <a:p>
            <a:pPr eaLnBrk="1" hangingPunct="1"/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2018    Полное обновление системы</a:t>
            </a:r>
          </a:p>
          <a:p>
            <a:pPr eaLnBrk="1" hangingPunct="1"/>
            <a:r>
              <a:rPr kumimoji="0" lang="ru-RU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2022   Внедрение собственной </a:t>
            </a:r>
            <a:r>
              <a:rPr kumimoji="0" lang="en-US" altLang="ru-RU" sz="12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OSS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31156" y="1633696"/>
            <a:ext cx="4368737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  <a:t>a.dns.RIPN.net.        1800    IN        193.232.128.6 </a:t>
            </a:r>
            <a:b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</a:br>
            <a: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  <a:t>b.dns.RIPN.net.        1800    IN        194.85.252.62 </a:t>
            </a:r>
            <a:b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</a:br>
            <a: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  <a:t>d.dns.RIPN.net.        1800    IN        194.190.124.17 </a:t>
            </a:r>
            <a:b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</a:br>
            <a: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  <a:t>e.dns.RIPN.net.        1800    IN        193.232.142.17 </a:t>
            </a:r>
            <a:b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</a:br>
            <a: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  <a:t>f.dns.RIPN.net.         1800    IN        193.232.156.17 </a:t>
            </a:r>
            <a:b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</a:br>
            <a: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  <a:t>a.dns.RIPN.net.        1800    IN        2001:678:17:0:193:232:128:6 b.dns.RIPN.net.        1800    IN        2001:678:16:0:194:85:252:62 </a:t>
            </a:r>
            <a:b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</a:br>
            <a: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  <a:t>d.dns.RIPN.net.        1800    IN        2001:678:18:0:194:190:124:17 </a:t>
            </a:r>
            <a:b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</a:br>
            <a: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  <a:t>e.dns.RIPN.net.        1800    IN        2001:678:15:0:193:232:142:17 </a:t>
            </a:r>
            <a:b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</a:br>
            <a:r>
              <a:rPr lang="en-US" altLang="ru-RU" sz="1000" dirty="0">
                <a:solidFill>
                  <a:schemeClr val="bg1"/>
                </a:solidFill>
                <a:latin typeface="Stem" pitchFamily="34" charset="-52"/>
                <a:ea typeface="Stem" pitchFamily="34" charset="-52"/>
                <a:cs typeface="Stem Medium" panose="020B0603020203020204" pitchFamily="34" charset="-52"/>
              </a:rPr>
              <a:t>f.dns.RIPN.net.         1800    IN        2001:678:14:0:193:232:156:17 </a:t>
            </a:r>
            <a:endParaRPr kumimoji="0" lang="en-US" altLang="ru-RU" sz="1000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  <a:p>
            <a:pPr eaLnBrk="1" hangingPunct="1"/>
            <a:endParaRPr kumimoji="0" lang="ru-RU" altLang="ru-RU" sz="1200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893" y="1323594"/>
            <a:ext cx="45719" cy="213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Арка 4"/>
          <p:cNvSpPr/>
          <p:nvPr/>
        </p:nvSpPr>
        <p:spPr>
          <a:xfrm>
            <a:off x="-695457" y="3979333"/>
            <a:ext cx="2371857" cy="2328333"/>
          </a:xfrm>
          <a:prstGeom prst="blockArc">
            <a:avLst>
              <a:gd name="adj1" fmla="val 10800000"/>
              <a:gd name="adj2" fmla="val 20151419"/>
              <a:gd name="adj3" fmla="val 73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6820906" y="394098"/>
            <a:ext cx="584200" cy="601134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5550906" y="3907763"/>
            <a:ext cx="773694" cy="796121"/>
          </a:xfrm>
          <a:prstGeom prst="mathPlu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Илья\Desktop\в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8"/>
            <a:ext cx="9144000" cy="51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Илья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32" y="968964"/>
            <a:ext cx="7858641" cy="37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Скругленный прямоугольник 68"/>
          <p:cNvSpPr/>
          <p:nvPr/>
        </p:nvSpPr>
        <p:spPr>
          <a:xfrm>
            <a:off x="1700597" y="4095209"/>
            <a:ext cx="539424" cy="2231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71741" y="4100657"/>
            <a:ext cx="539424" cy="223138"/>
          </a:xfrm>
          <a:prstGeom prst="roundRect">
            <a:avLst/>
          </a:prstGeom>
          <a:solidFill>
            <a:srgbClr val="C24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68111" y="3208292"/>
            <a:ext cx="539424" cy="2231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111" y="1738110"/>
            <a:ext cx="539424" cy="2231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9076" y="968964"/>
            <a:ext cx="551524" cy="223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379810" y="968964"/>
            <a:ext cx="689711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Облако </a:t>
            </a:r>
            <a:r>
              <a:rPr kumimoji="0" lang="ru-RU" altLang="ru-RU" sz="10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А</a:t>
            </a:r>
            <a:endParaRPr kumimoji="0" lang="en-US" altLang="ru-RU" sz="1000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439076" y="1230315"/>
            <a:ext cx="122885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Санкт-Петербург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Москва</a:t>
            </a:r>
            <a:endParaRPr kumimoji="0" lang="en-US" altLang="ru-RU" sz="1000" dirty="0">
              <a:solidFill>
                <a:srgbClr val="002060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sp>
        <p:nvSpPr>
          <p:cNvPr id="56" name="TextBox 5"/>
          <p:cNvSpPr txBox="1">
            <a:spLocks noChangeArrowheads="1"/>
          </p:cNvSpPr>
          <p:nvPr/>
        </p:nvSpPr>
        <p:spPr bwMode="auto">
          <a:xfrm>
            <a:off x="439075" y="1746577"/>
            <a:ext cx="809160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Облако </a:t>
            </a:r>
            <a:r>
              <a:rPr kumimoji="0" lang="en-US" altLang="ru-RU" sz="1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B</a:t>
            </a:r>
            <a:endParaRPr kumimoji="0" lang="en-US" altLang="ru-RU" sz="1000" dirty="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sp>
        <p:nvSpPr>
          <p:cNvPr id="57" name="TextBox 5"/>
          <p:cNvSpPr txBox="1">
            <a:spLocks noChangeArrowheads="1"/>
          </p:cNvSpPr>
          <p:nvPr/>
        </p:nvSpPr>
        <p:spPr bwMode="auto">
          <a:xfrm>
            <a:off x="468111" y="2007928"/>
            <a:ext cx="1228856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Ростов-на-Дону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Казань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Самара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Ставрополь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Екатеринбург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Новосибирск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Владивосток</a:t>
            </a:r>
            <a:endParaRPr kumimoji="0" lang="en-US" altLang="ru-RU" sz="1000" dirty="0">
              <a:solidFill>
                <a:srgbClr val="002060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439075" y="3219777"/>
            <a:ext cx="821256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Облако</a:t>
            </a:r>
            <a:r>
              <a:rPr kumimoji="0" lang="ru-RU" altLang="ru-RU" sz="1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</a:t>
            </a:r>
            <a:r>
              <a:rPr kumimoji="0" lang="en-US" altLang="ru-RU" sz="10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D</a:t>
            </a:r>
          </a:p>
        </p:txBody>
      </p:sp>
      <p:sp>
        <p:nvSpPr>
          <p:cNvPr id="59" name="TextBox 5"/>
          <p:cNvSpPr txBox="1">
            <a:spLocks noChangeArrowheads="1"/>
          </p:cNvSpPr>
          <p:nvPr/>
        </p:nvSpPr>
        <p:spPr bwMode="auto">
          <a:xfrm>
            <a:off x="471741" y="3481128"/>
            <a:ext cx="1228856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Лос-Анджелес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Астана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Гонконг</a:t>
            </a:r>
            <a:endParaRPr kumimoji="0" lang="en-US" altLang="ru-RU" sz="1000" dirty="0">
              <a:solidFill>
                <a:srgbClr val="002060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sp>
        <p:nvSpPr>
          <p:cNvPr id="60" name="TextBox 5"/>
          <p:cNvSpPr txBox="1">
            <a:spLocks noChangeArrowheads="1"/>
          </p:cNvSpPr>
          <p:nvPr/>
        </p:nvSpPr>
        <p:spPr bwMode="auto">
          <a:xfrm>
            <a:off x="439075" y="4095209"/>
            <a:ext cx="829723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Облако</a:t>
            </a:r>
            <a:r>
              <a:rPr kumimoji="0" lang="ru-RU" altLang="ru-RU" sz="1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</a:t>
            </a:r>
            <a:r>
              <a:rPr kumimoji="0" lang="en-US" altLang="ru-RU" sz="10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E</a:t>
            </a:r>
          </a:p>
        </p:txBody>
      </p:sp>
      <p:sp>
        <p:nvSpPr>
          <p:cNvPr id="61" name="TextBox 5"/>
          <p:cNvSpPr txBox="1">
            <a:spLocks noChangeArrowheads="1"/>
          </p:cNvSpPr>
          <p:nvPr/>
        </p:nvSpPr>
        <p:spPr bwMode="auto">
          <a:xfrm>
            <a:off x="471741" y="4356560"/>
            <a:ext cx="1228856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Амстердам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Франкфурт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Прага</a:t>
            </a:r>
            <a:endParaRPr kumimoji="0" lang="en-US" altLang="ru-RU" sz="1000" dirty="0">
              <a:solidFill>
                <a:srgbClr val="002060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sp>
        <p:nvSpPr>
          <p:cNvPr id="62" name="TextBox 5"/>
          <p:cNvSpPr txBox="1">
            <a:spLocks noChangeArrowheads="1"/>
          </p:cNvSpPr>
          <p:nvPr/>
        </p:nvSpPr>
        <p:spPr bwMode="auto">
          <a:xfrm>
            <a:off x="1667932" y="4095209"/>
            <a:ext cx="797057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Облако</a:t>
            </a:r>
            <a:r>
              <a:rPr kumimoji="0" lang="ru-RU" altLang="ru-RU" sz="1000" dirty="0" smtClean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 </a:t>
            </a:r>
            <a:r>
              <a:rPr kumimoji="0" lang="en-US" altLang="ru-RU" sz="1000" dirty="0">
                <a:solidFill>
                  <a:schemeClr val="bg1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F</a:t>
            </a:r>
          </a:p>
        </p:txBody>
      </p: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1684866" y="4356560"/>
            <a:ext cx="1228856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Окленд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Сан-Паулу</a:t>
            </a:r>
          </a:p>
          <a:p>
            <a:pPr eaLnBrk="1" hangingPunct="1"/>
            <a:r>
              <a:rPr kumimoji="0" lang="ru-RU" altLang="ru-RU" sz="1000" dirty="0">
                <a:solidFill>
                  <a:srgbClr val="002060"/>
                </a:solidFill>
                <a:latin typeface="Stem" panose="020B0503020203020204" pitchFamily="34" charset="-52"/>
                <a:ea typeface="Stem" panose="020B0503020203020204" pitchFamily="34" charset="-52"/>
                <a:cs typeface="Stem Medium" panose="020B0603020203020204" pitchFamily="34" charset="-52"/>
              </a:rPr>
              <a:t>Сингапур</a:t>
            </a:r>
            <a:endParaRPr kumimoji="0" lang="en-US" altLang="ru-RU" sz="1000" dirty="0">
              <a:solidFill>
                <a:srgbClr val="002060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96D11BF1-64B7-64A2-16EB-E54B6F867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10" y="283369"/>
            <a:ext cx="710684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en-US" altLang="ru-RU" sz="2800" dirty="0">
                <a:solidFill>
                  <a:srgbClr val="002060"/>
                </a:solidFill>
                <a:latin typeface="Stem Med" pitchFamily="34" charset="-52"/>
                <a:ea typeface="Stem Medium" panose="020B0603020203020204" pitchFamily="34" charset="-52"/>
                <a:cs typeface="Stem" panose="020B0503020203020204" pitchFamily="34" charset="-52"/>
              </a:rPr>
              <a:t>DNS-</a:t>
            </a:r>
            <a:r>
              <a:rPr kumimoji="0" lang="ru-RU" altLang="ru-RU" sz="2800" dirty="0">
                <a:solidFill>
                  <a:srgbClr val="002060"/>
                </a:solidFill>
                <a:latin typeface="Stem Med" pitchFamily="34" charset="-52"/>
                <a:ea typeface="Stem Medium" panose="020B0603020203020204" pitchFamily="34" charset="-52"/>
                <a:cs typeface="Stem" panose="020B0503020203020204" pitchFamily="34" charset="-52"/>
              </a:rPr>
              <a:t>облако национальных доменов</a:t>
            </a:r>
            <a:endParaRPr kumimoji="0" lang="en-US" altLang="ru-RU" sz="2800" dirty="0">
              <a:solidFill>
                <a:srgbClr val="002060"/>
              </a:solidFill>
              <a:latin typeface="Stem Med" pitchFamily="34" charset="-52"/>
              <a:ea typeface="Stem Medium" panose="020B0603020203020204" pitchFamily="34" charset="-52"/>
              <a:cs typeface="Stem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733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esktop\в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379810" y="283369"/>
            <a:ext cx="710684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2800" dirty="0">
                <a:solidFill>
                  <a:srgbClr val="002060"/>
                </a:solidFill>
                <a:latin typeface="Stem Med" pitchFamily="34" charset="-52"/>
                <a:ea typeface="Stem Medium" panose="020B0603020203020204" pitchFamily="34" charset="-52"/>
                <a:cs typeface="Stem" panose="020B0503020203020204" pitchFamily="34" charset="-52"/>
              </a:rPr>
              <a:t>Профиль трафика</a:t>
            </a:r>
            <a:endParaRPr kumimoji="0" lang="en-US" altLang="ru-RU" sz="2800" dirty="0">
              <a:solidFill>
                <a:srgbClr val="002060"/>
              </a:solidFill>
              <a:latin typeface="Stem Med" pitchFamily="34" charset="-52"/>
              <a:ea typeface="Stem Medium" panose="020B0603020203020204" pitchFamily="34" charset="-52"/>
              <a:cs typeface="Stem" panose="020B0503020203020204" pitchFamily="34" charset="-52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79810" y="1659731"/>
            <a:ext cx="7605713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kumimoji="0" lang="ru-RU" altLang="ru-RU" sz="120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pic>
        <p:nvPicPr>
          <p:cNvPr id="24581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5" y="1012075"/>
            <a:ext cx="7681839" cy="37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esktop\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379810" y="283369"/>
            <a:ext cx="710684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2800" dirty="0">
                <a:solidFill>
                  <a:srgbClr val="002060"/>
                </a:solidFill>
                <a:latin typeface="Stem Med" pitchFamily="34" charset="-52"/>
                <a:ea typeface="Stem Medium" panose="020B0603020203020204" pitchFamily="34" charset="-52"/>
                <a:cs typeface="Stem" panose="020B0503020203020204" pitchFamily="34" charset="-52"/>
              </a:rPr>
              <a:t>Профиль трафика</a:t>
            </a:r>
            <a:endParaRPr kumimoji="0" lang="en-US" altLang="ru-RU" sz="2800" dirty="0">
              <a:solidFill>
                <a:srgbClr val="002060"/>
              </a:solidFill>
              <a:latin typeface="Stem Med" pitchFamily="34" charset="-52"/>
              <a:ea typeface="Stem Medium" panose="020B0603020203020204" pitchFamily="34" charset="-52"/>
              <a:cs typeface="Stem" panose="020B0503020203020204" pitchFamily="34" charset="-52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79810" y="1659731"/>
            <a:ext cx="7605713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kumimoji="0" lang="ru-RU" altLang="ru-RU" sz="120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B1A75D8-E582-204B-9F28-DB2FF3949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34079"/>
              </p:ext>
            </p:extLst>
          </p:nvPr>
        </p:nvGraphicFramePr>
        <p:xfrm>
          <a:off x="623207" y="936625"/>
          <a:ext cx="6798129" cy="408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92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esktop\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379810" y="283369"/>
            <a:ext cx="710684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2800" dirty="0">
                <a:solidFill>
                  <a:srgbClr val="002060"/>
                </a:solidFill>
                <a:latin typeface="Stem Med" pitchFamily="34" charset="-52"/>
                <a:ea typeface="Stem Medium" panose="020B0603020203020204" pitchFamily="34" charset="-52"/>
                <a:cs typeface="Stem" panose="020B0503020203020204" pitchFamily="34" charset="-52"/>
              </a:rPr>
              <a:t>Профиль трафика</a:t>
            </a:r>
            <a:endParaRPr kumimoji="0" lang="en-US" altLang="ru-RU" sz="2800" dirty="0">
              <a:solidFill>
                <a:srgbClr val="002060"/>
              </a:solidFill>
              <a:latin typeface="Stem Med" pitchFamily="34" charset="-52"/>
              <a:ea typeface="Stem Medium" panose="020B0603020203020204" pitchFamily="34" charset="-52"/>
              <a:cs typeface="Stem" panose="020B0503020203020204" pitchFamily="34" charset="-52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79810" y="1659731"/>
            <a:ext cx="7605713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kumimoji="0" lang="ru-RU" altLang="ru-RU" sz="120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A8AF9E5-CD76-F644-86A9-CEBDEC7DDE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244777"/>
              </p:ext>
            </p:extLst>
          </p:nvPr>
        </p:nvGraphicFramePr>
        <p:xfrm>
          <a:off x="633186" y="994228"/>
          <a:ext cx="6747329" cy="315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40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esktop\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379810" y="283369"/>
            <a:ext cx="710684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2800" dirty="0">
                <a:solidFill>
                  <a:srgbClr val="002060"/>
                </a:solidFill>
                <a:latin typeface="Stem Med" pitchFamily="34" charset="-52"/>
                <a:ea typeface="Stem Medium" panose="020B0603020203020204" pitchFamily="34" charset="-52"/>
                <a:cs typeface="Stem" panose="020B0503020203020204" pitchFamily="34" charset="-52"/>
              </a:rPr>
              <a:t>Профиль трафика</a:t>
            </a:r>
            <a:endParaRPr kumimoji="0" lang="en-US" altLang="ru-RU" sz="2800" dirty="0">
              <a:solidFill>
                <a:srgbClr val="002060"/>
              </a:solidFill>
              <a:latin typeface="Stem Med" pitchFamily="34" charset="-52"/>
              <a:ea typeface="Stem Medium" panose="020B0603020203020204" pitchFamily="34" charset="-52"/>
              <a:cs typeface="Stem" panose="020B0503020203020204" pitchFamily="34" charset="-52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79810" y="1659731"/>
            <a:ext cx="7605713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kumimoji="0" lang="ru-RU" altLang="ru-RU" sz="1200">
              <a:solidFill>
                <a:schemeClr val="bg1"/>
              </a:solidFill>
              <a:latin typeface="Stem" panose="020B0503020203020204" pitchFamily="34" charset="-52"/>
              <a:ea typeface="Stem" panose="020B0503020203020204" pitchFamily="34" charset="-52"/>
              <a:cs typeface="Stem Medium" panose="020B0603020203020204" pitchFamily="34" charset="-52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506B3BE0-AABC-0943-8C14-E5F8BBCB1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293B9B3-8610-5842-85DC-D0EF8E8E3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269538"/>
              </p:ext>
            </p:extLst>
          </p:nvPr>
        </p:nvGraphicFramePr>
        <p:xfrm>
          <a:off x="883557" y="821872"/>
          <a:ext cx="7233242" cy="403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693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C2387180-39AD-445C-A801-9DCFD42DC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AC181-496A-6F47-9474-A8D093BE6222}"/>
              </a:ext>
            </a:extLst>
          </p:cNvPr>
          <p:cNvSpPr txBox="1"/>
          <p:nvPr/>
        </p:nvSpPr>
        <p:spPr>
          <a:xfrm>
            <a:off x="549328" y="276695"/>
            <a:ext cx="7649114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tem Med" pitchFamily="34" charset="-52"/>
              </a:rPr>
              <a:t>Метрики контроля для сервиса авторитетных серверов и самих серверов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184683-1F6D-3146-BCDE-ADF14C438263}"/>
              </a:ext>
            </a:extLst>
          </p:cNvPr>
          <p:cNvSpPr txBox="1"/>
          <p:nvPr/>
        </p:nvSpPr>
        <p:spPr>
          <a:xfrm>
            <a:off x="566262" y="1340200"/>
            <a:ext cx="4849706" cy="29469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Stem" pitchFamily="34" charset="-52"/>
              </a:rPr>
              <a:t>Здесь мы обратимся к трудам </a:t>
            </a:r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RSSAC</a:t>
            </a:r>
            <a:r>
              <a:rPr lang="ru-RU" sz="1100" dirty="0">
                <a:solidFill>
                  <a:schemeClr val="bg1"/>
                </a:solidFill>
                <a:latin typeface="Stem" pitchFamily="34" charset="-52"/>
              </a:rPr>
              <a:t> -  </a:t>
            </a:r>
            <a:r>
              <a:rPr lang="en" sz="1100" dirty="0">
                <a:solidFill>
                  <a:schemeClr val="bg1"/>
                </a:solidFill>
                <a:latin typeface="Stem" pitchFamily="34" charset="-52"/>
              </a:rPr>
              <a:t>RSSAC047v2: RSSAC Advisory on Metrics for the DNS Root Servers and the Root Server System</a:t>
            </a:r>
            <a:r>
              <a:rPr lang="ru-RU" sz="1100" dirty="0">
                <a:solidFill>
                  <a:schemeClr val="bg1"/>
                </a:solidFill>
                <a:latin typeface="Stem" pitchFamily="34" charset="-52"/>
              </a:rPr>
              <a:t>:</a:t>
            </a:r>
          </a:p>
          <a:p>
            <a:endParaRPr lang="ru-RU" sz="1100" dirty="0">
              <a:solidFill>
                <a:schemeClr val="bg1"/>
              </a:solidFill>
              <a:latin typeface="Stem" pitchFamily="34" charset="-52"/>
            </a:endParaRPr>
          </a:p>
          <a:p>
            <a:pPr marL="214313" indent="-214313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RSI Availability;</a:t>
            </a:r>
          </a:p>
          <a:p>
            <a:pPr marL="214313" indent="-214313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RSI Response Latency;</a:t>
            </a:r>
          </a:p>
          <a:p>
            <a:pPr marL="214313" indent="-214313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RSI Correctness;</a:t>
            </a:r>
          </a:p>
          <a:p>
            <a:pPr marL="214313" indent="-214313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RSI Publication Latency;</a:t>
            </a:r>
          </a:p>
          <a:p>
            <a:pPr marL="214313" indent="-214313">
              <a:buFontTx/>
              <a:buChar char="-"/>
            </a:pPr>
            <a:endParaRPr lang="en-US" sz="1100" dirty="0">
              <a:solidFill>
                <a:schemeClr val="bg1"/>
              </a:solidFill>
              <a:latin typeface="Stem" pitchFamily="34" charset="-52"/>
            </a:endParaRPr>
          </a:p>
          <a:p>
            <a:pPr marL="214313" indent="-214313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RSS Availability;</a:t>
            </a:r>
          </a:p>
          <a:p>
            <a:pPr marL="214313" indent="-214313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RSS Response Latency;</a:t>
            </a:r>
          </a:p>
          <a:p>
            <a:pPr marL="214313" indent="-214313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RSS Correctness;</a:t>
            </a:r>
          </a:p>
          <a:p>
            <a:pPr marL="214313" indent="-214313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RSS Publication Latency.</a:t>
            </a:r>
          </a:p>
          <a:p>
            <a:pPr marL="214313" indent="-214313">
              <a:buFontTx/>
              <a:buChar char="-"/>
            </a:pPr>
            <a:endParaRPr lang="en-US" sz="1100" dirty="0">
              <a:solidFill>
                <a:schemeClr val="bg1"/>
              </a:solidFill>
              <a:latin typeface="Stem" pitchFamily="34" charset="-52"/>
            </a:endParaRPr>
          </a:p>
          <a:p>
            <a:pPr marL="214313" indent="-214313">
              <a:buFontTx/>
              <a:buChar char="-"/>
            </a:pPr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Vantage point (</a:t>
            </a:r>
            <a:r>
              <a:rPr lang="ru-RU" sz="1100" dirty="0">
                <a:solidFill>
                  <a:schemeClr val="bg1"/>
                </a:solidFill>
                <a:latin typeface="Stem" pitchFamily="34" charset="-52"/>
              </a:rPr>
              <a:t>точка измерения)</a:t>
            </a:r>
            <a:endParaRPr lang="en-US" sz="1100" dirty="0">
              <a:solidFill>
                <a:schemeClr val="bg1"/>
              </a:solidFill>
              <a:latin typeface="Stem" pitchFamily="34" charset="-52"/>
            </a:endParaRPr>
          </a:p>
          <a:p>
            <a:pPr marL="214313" indent="-214313"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Stem" pitchFamily="34" charset="-52"/>
              </a:rPr>
              <a:t>Методики измерений</a:t>
            </a:r>
          </a:p>
          <a:p>
            <a:pPr marL="214313" indent="-214313">
              <a:buFontTx/>
              <a:buChar char="-"/>
            </a:pPr>
            <a:endParaRPr lang="ru-RU" sz="1100" dirty="0">
              <a:solidFill>
                <a:schemeClr val="bg1"/>
              </a:solidFill>
              <a:latin typeface="Stem" pitchFamily="34" charset="-52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Stem" pitchFamily="34" charset="-52"/>
              </a:rPr>
              <a:t>RSI – Root Server Identifier; RSS – Root Server  System</a:t>
            </a:r>
            <a:endParaRPr lang="ru-RU" sz="1100" dirty="0">
              <a:solidFill>
                <a:schemeClr val="bg1"/>
              </a:solidFill>
              <a:latin typeface="Stem" pitchFamily="34" charset="-52"/>
            </a:endParaRPr>
          </a:p>
        </p:txBody>
      </p:sp>
      <p:sp>
        <p:nvSpPr>
          <p:cNvPr id="2" name="Кольцо 1"/>
          <p:cNvSpPr/>
          <p:nvPr/>
        </p:nvSpPr>
        <p:spPr>
          <a:xfrm>
            <a:off x="7891939" y="1517702"/>
            <a:ext cx="2997200" cy="2980267"/>
          </a:xfrm>
          <a:prstGeom prst="donut">
            <a:avLst>
              <a:gd name="adj" fmla="val 12780"/>
            </a:avLst>
          </a:prstGeom>
          <a:solidFill>
            <a:schemeClr val="accent1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-771471" y="2893683"/>
            <a:ext cx="2997200" cy="2980267"/>
          </a:xfrm>
          <a:prstGeom prst="donut">
            <a:avLst>
              <a:gd name="adj" fmla="val 12780"/>
            </a:avLst>
          </a:prstGeom>
          <a:solidFill>
            <a:schemeClr val="accent1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2316639" y="4542366"/>
            <a:ext cx="584200" cy="601134"/>
          </a:xfrm>
          <a:prstGeom prst="math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7931045" y="1039633"/>
            <a:ext cx="584200" cy="601134"/>
          </a:xfrm>
          <a:prstGeom prst="math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Илья\Desktop\Group 4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34" y="1701799"/>
            <a:ext cx="2073766" cy="20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2DB76E-D5E7-3FD4-F4E5-BEF8A762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8">
            <a:extLst>
              <a:ext uri="{FF2B5EF4-FFF2-40B4-BE49-F238E27FC236}">
                <a16:creationId xmlns:a16="http://schemas.microsoft.com/office/drawing/2014/main" xmlns="" id="{5BC559D4-963A-3040-99C6-0404C880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D0B-4B20-EF4F-8999-143A585C12DA}" type="datetime1">
              <a:rPr lang="ru-RU" smtClean="0">
                <a:solidFill>
                  <a:schemeClr val="bg1"/>
                </a:solidFill>
              </a:rPr>
              <a:t>23.05.2023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9ACD1756-B9A8-4C4B-9C6F-AA7C7D00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Пиринговый форум 2022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57EC5951-FFBF-3945-A5DF-3627F2EE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AC29-1B36-4C73-91E0-069AE63FA404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AC181-496A-6F47-9474-A8D093BE6222}"/>
              </a:ext>
            </a:extLst>
          </p:cNvPr>
          <p:cNvSpPr txBox="1"/>
          <p:nvPr/>
        </p:nvSpPr>
        <p:spPr>
          <a:xfrm>
            <a:off x="406401" y="292913"/>
            <a:ext cx="7144326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Доступность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(</a:t>
            </a:r>
            <a:r>
              <a:rPr lang="en" sz="28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Availability)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 сервиса и прочие метрики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DNS TLD</a:t>
            </a:r>
            <a:r>
              <a:rPr lang="en" sz="28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Stem Med" pitchFamily="34" charset="-52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8ACA4190-D549-B84C-AD3F-0027F40F3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69632"/>
              </p:ext>
            </p:extLst>
          </p:nvPr>
        </p:nvGraphicFramePr>
        <p:xfrm>
          <a:off x="424785" y="1879600"/>
          <a:ext cx="4468948" cy="2683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164">
                  <a:extLst>
                    <a:ext uri="{9D8B030D-6E8A-4147-A177-3AD203B41FA5}">
                      <a16:colId xmlns:a16="http://schemas.microsoft.com/office/drawing/2014/main" xmlns="" val="1552055380"/>
                    </a:ext>
                  </a:extLst>
                </a:gridCol>
                <a:gridCol w="1733773">
                  <a:extLst>
                    <a:ext uri="{9D8B030D-6E8A-4147-A177-3AD203B41FA5}">
                      <a16:colId xmlns:a16="http://schemas.microsoft.com/office/drawing/2014/main" xmlns="" val="4192038408"/>
                    </a:ext>
                  </a:extLst>
                </a:gridCol>
                <a:gridCol w="2085011">
                  <a:extLst>
                    <a:ext uri="{9D8B030D-6E8A-4147-A177-3AD203B41FA5}">
                      <a16:colId xmlns:a16="http://schemas.microsoft.com/office/drawing/2014/main" xmlns="" val="697550365"/>
                    </a:ext>
                  </a:extLst>
                </a:gridCol>
              </a:tblGrid>
              <a:tr h="242720"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TLD</a:t>
                      </a:r>
                      <a:endParaRPr lang="en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324278"/>
                  </a:ext>
                </a:extLst>
              </a:tr>
              <a:tr h="22578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Parameter</a:t>
                      </a:r>
                      <a:endParaRPr lang="en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SLR (monthly basis)</a:t>
                      </a:r>
                      <a:endParaRPr lang="en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410496"/>
                  </a:ext>
                </a:extLst>
              </a:tr>
              <a:tr h="443085"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DNS</a:t>
                      </a:r>
                      <a:endParaRPr lang="en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>
                          <a:effectLst/>
                        </a:rPr>
                        <a:t>DNS service availability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0 min downtime = 100% availability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436777355"/>
                  </a:ext>
                </a:extLst>
              </a:tr>
              <a:tr h="44308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DNS name server availability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&lt; 432 min of downtime (» 99%)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itchFamily="2" charset="2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88880"/>
                  </a:ext>
                </a:extLst>
              </a:tr>
              <a:tr h="44308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TCP DNS resolution RTT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&lt; 1500 </a:t>
                      </a:r>
                      <a:r>
                        <a:rPr lang="en" sz="1200" u="none" strike="noStrike" dirty="0" err="1">
                          <a:effectLst/>
                        </a:rPr>
                        <a:t>ms</a:t>
                      </a:r>
                      <a:r>
                        <a:rPr lang="en" sz="1200" u="none" strike="noStrike" dirty="0">
                          <a:effectLst/>
                        </a:rPr>
                        <a:t>, for at least 95% of the queries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itchFamily="2" charset="2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181251583"/>
                  </a:ext>
                </a:extLst>
              </a:tr>
              <a:tr h="44308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UDP DNS resolution RTT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&lt; 500 </a:t>
                      </a:r>
                      <a:r>
                        <a:rPr lang="en" sz="1200" u="none" strike="noStrike" dirty="0" err="1">
                          <a:effectLst/>
                        </a:rPr>
                        <a:t>ms</a:t>
                      </a:r>
                      <a:r>
                        <a:rPr lang="en" sz="1200" u="none" strike="noStrike" dirty="0">
                          <a:effectLst/>
                        </a:rPr>
                        <a:t>, for at least 95% of the queries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itchFamily="2" charset="2"/>
                      </a:endParaRPr>
                    </a:p>
                  </a:txBody>
                  <a:tcPr marL="7144" marR="7144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855779"/>
                  </a:ext>
                </a:extLst>
              </a:tr>
              <a:tr h="44308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DNS update time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u="none" strike="noStrike" dirty="0">
                          <a:effectLst/>
                        </a:rPr>
                        <a:t>&lt; 60 min, for at least 95% of the probes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 pitchFamily="2" charset="2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9948749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E7C739-FA27-4B4B-8B4C-B3F6606CCC37}"/>
              </a:ext>
            </a:extLst>
          </p:cNvPr>
          <p:cNvSpPr txBox="1"/>
          <p:nvPr/>
        </p:nvSpPr>
        <p:spPr>
          <a:xfrm>
            <a:off x="5294125" y="1985082"/>
            <a:ext cx="342201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Сервер (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RSI)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считается недоступным в рамках измерения, если получен </a:t>
            </a:r>
          </a:p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Код отличный от 0 или время ответа превышено в 5 раз относительно таблицы.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F2082D-14E5-284A-A0F9-362A486DF113}"/>
              </a:ext>
            </a:extLst>
          </p:cNvPr>
          <p:cNvSpPr txBox="1"/>
          <p:nvPr/>
        </p:nvSpPr>
        <p:spPr>
          <a:xfrm>
            <a:off x="5294125" y="2849279"/>
            <a:ext cx="353211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Опрос зондами проводится каждую минуту.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D910784-A03E-914F-AE38-CF1D12947CC2}"/>
              </a:ext>
            </a:extLst>
          </p:cNvPr>
          <p:cNvSpPr txBox="1"/>
          <p:nvPr/>
        </p:nvSpPr>
        <p:spPr>
          <a:xfrm>
            <a:off x="5302591" y="3205268"/>
            <a:ext cx="353211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Сервер считается недоступным в течении промежутка времени тестирования, если 51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%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зондов определили его, как недоступный.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E925BF-F9AE-C54C-8ABF-AB0EC6ADF593}"/>
              </a:ext>
            </a:extLst>
          </p:cNvPr>
          <p:cNvSpPr txBox="1"/>
          <p:nvPr/>
        </p:nvSpPr>
        <p:spPr>
          <a:xfrm>
            <a:off x="5311058" y="3888521"/>
            <a:ext cx="342201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Stem Med" pitchFamily="34" charset="-52"/>
              </a:rPr>
              <a:t>Сервис считается доступным, если по крайней мере 2 из делегированных серверов  доступны.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48EEDCFD-693A-70B6-F986-5B44EB547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370000"/>
                    </a14:imgEffect>
                    <a14:imgEffect>
                      <a14:brightnessContrast bright="-91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42" y="394378"/>
            <a:ext cx="583243" cy="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12490</TotalTime>
  <Words>1559</Words>
  <Application>Microsoft Office PowerPoint</Application>
  <PresentationFormat>Экран (16:9)</PresentationFormat>
  <Paragraphs>204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Stem</vt:lpstr>
      <vt:lpstr>Stem Bold</vt:lpstr>
      <vt:lpstr>Stem Med</vt:lpstr>
      <vt:lpstr>Stem Medium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Anastasia</dc:creator>
  <cp:lastModifiedBy>Е. Морозов</cp:lastModifiedBy>
  <cp:revision>69</cp:revision>
  <dcterms:created xsi:type="dcterms:W3CDTF">2021-08-25T08:55:50Z</dcterms:created>
  <dcterms:modified xsi:type="dcterms:W3CDTF">2023-05-23T17:39:00Z</dcterms:modified>
</cp:coreProperties>
</file>