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5"/>
    <p:sldMasterId id="2147483710" r:id="rId6"/>
    <p:sldMasterId id="2147483711" r:id="rId7"/>
    <p:sldMasterId id="2147483712" r:id="rId8"/>
    <p:sldMasterId id="2147483713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95DCD9D-3034-4460-BB69-BBC8200FBFF0}">
  <a:tblStyle styleId="{495DCD9D-3034-4460-BB69-BBC8200FBFF0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0F2F4"/>
          </a:solidFill>
        </a:fill>
      </a:tcStyle>
    </a:wholeTbl>
    <a:band1H>
      <a:tcTxStyle/>
      <a:tcStyle>
        <a:fill>
          <a:solidFill>
            <a:srgbClr val="E0E4E9"/>
          </a:solidFill>
        </a:fill>
      </a:tcStyle>
    </a:band1H>
    <a:band2H>
      <a:tcTxStyle/>
    </a:band2H>
    <a:band1V>
      <a:tcTxStyle/>
      <a:tcStyle>
        <a:fill>
          <a:solidFill>
            <a:srgbClr val="E0E4E9"/>
          </a:solidFill>
        </a:fill>
      </a:tcStyle>
    </a:band1V>
    <a:band2V>
      <a:tcTxStyle/>
    </a:band2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0.xml"/><Relationship Id="rId11" Type="http://schemas.openxmlformats.org/officeDocument/2006/relationships/slide" Target="slides/slide1.xml"/><Relationship Id="rId22" Type="http://schemas.openxmlformats.org/officeDocument/2006/relationships/slide" Target="slides/slide12.xml"/><Relationship Id="rId10" Type="http://schemas.openxmlformats.org/officeDocument/2006/relationships/notesMaster" Target="notesMasters/notesMaster1.xml"/><Relationship Id="rId21" Type="http://schemas.openxmlformats.org/officeDocument/2006/relationships/slide" Target="slides/slide11.xml"/><Relationship Id="rId13" Type="http://schemas.openxmlformats.org/officeDocument/2006/relationships/slide" Target="slides/slide3.xml"/><Relationship Id="rId24" Type="http://schemas.openxmlformats.org/officeDocument/2006/relationships/slide" Target="slides/slide14.xml"/><Relationship Id="rId12" Type="http://schemas.openxmlformats.org/officeDocument/2006/relationships/slide" Target="slides/slide2.xml"/><Relationship Id="rId23" Type="http://schemas.openxmlformats.org/officeDocument/2006/relationships/slide" Target="slides/slide13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9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8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685800" y="2393950"/>
            <a:ext cx="7772400" cy="109538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Google Shape;15;p2"/>
          <p:cNvSpPr txBox="1"/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  <a:defRPr sz="2800"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lvl="4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lvl="6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lvl="7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lvl="8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5pPr>
            <a:lvl6pPr indent="-228600" lvl="5" marL="27432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6pPr>
            <a:lvl7pPr indent="-228600" lvl="6" marL="32004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7pPr>
            <a:lvl8pPr indent="-228600" lvl="7" marL="36576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8pPr>
            <a:lvl9pPr indent="-228600" lvl="8" marL="41148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5667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6434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47" name="Google Shape;47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□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Char char="■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4pPr>
            <a:lvl5pPr indent="-355600" lvl="4" marL="22860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60" name="Google Shape;60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1" name="Google Shape;61;p9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 rot="5400000">
            <a:off x="2433638" y="-114300"/>
            <a:ext cx="42672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 rot="5400000">
            <a:off x="4717257" y="2161382"/>
            <a:ext cx="5715000" cy="2001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636588" y="234950"/>
            <a:ext cx="5715000" cy="58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два объекта" type="txAndTwoObj">
  <p:cSld name="TEXT_AND_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объект" type="txAndObj">
  <p:cSld name="TEXT_AND_OBJEC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/>
          <p:nvPr/>
        </p:nvSpPr>
        <p:spPr>
          <a:xfrm>
            <a:off x="685800" y="2393950"/>
            <a:ext cx="7772400" cy="109538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Google Shape;108;p16"/>
          <p:cNvSpPr txBox="1"/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" type="subTitle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  <a:defRPr sz="2800"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lvl="4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lvl="6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lvl="7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lvl="8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7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5pPr>
            <a:lvl6pPr indent="-228600" lvl="5" marL="27432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6pPr>
            <a:lvl7pPr indent="-228600" lvl="6" marL="32004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7pPr>
            <a:lvl8pPr indent="-228600" lvl="7" marL="36576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8pPr>
            <a:lvl9pPr indent="-228600" lvl="8" marL="41148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2" name="Google Shape;122;p18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8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5667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128" name="Google Shape;128;p19"/>
          <p:cNvSpPr txBox="1"/>
          <p:nvPr>
            <p:ph idx="2" type="body"/>
          </p:nvPr>
        </p:nvSpPr>
        <p:spPr>
          <a:xfrm>
            <a:off x="46434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129" name="Google Shape;129;p19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9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5" name="Google Shape;135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136" name="Google Shape;136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7" name="Google Shape;137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138" name="Google Shape;138;p20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0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1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1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2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□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Char char="■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4pPr>
            <a:lvl5pPr indent="-355600" lvl="4" marL="22860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153" name="Google Shape;153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54" name="Google Shape;154;p23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3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61" name="Google Shape;161;p24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4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 rot="5400000">
            <a:off x="2433638" y="-114300"/>
            <a:ext cx="42672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5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 rot="5400000">
            <a:off x="4717257" y="2161382"/>
            <a:ext cx="5715000" cy="2001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1" type="body"/>
          </p:nvPr>
        </p:nvSpPr>
        <p:spPr>
          <a:xfrm rot="5400000">
            <a:off x="636588" y="234950"/>
            <a:ext cx="5715000" cy="58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6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два объекта" type="txAndTwoObj">
  <p:cSld name="TEXT_AND_TWO_OBJECTS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9" name="Google Shape;179;p27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80" name="Google Shape;180;p27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81" name="Google Shape;18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93" name="Google Shape;193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99" name="Google Shape;199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205" name="Google Shape;205;p3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211" name="Google Shape;211;p3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212" name="Google Shape;212;p3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218" name="Google Shape;218;p3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219" name="Google Shape;219;p3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220" name="Google Shape;220;p3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221" name="Google Shape;221;p3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3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3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3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236" name="Google Shape;236;p3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237" name="Google Shape;237;p3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3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3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3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3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244" name="Google Shape;244;p3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3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3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3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0" name="Google Shape;250;p3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3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3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3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6" name="Google Shape;256;p3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3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3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аблица" type="tbl">
  <p:cSld name="TABLE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4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4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4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два объекта" type="txAndTwoObj">
  <p:cSld name="TEXT_AND_TWO_OBJECTS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4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7" name="Google Shape;267;p41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8" name="Google Shape;268;p41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9" name="Google Shape;269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4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1" name="Google Shape;281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4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7" name="Google Shape;287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4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3" name="Google Shape;293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4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99" name="Google Shape;299;p4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00" name="Google Shape;300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4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6" name="Google Shape;306;p4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07" name="Google Shape;307;p4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8" name="Google Shape;308;p4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09" name="Google Shape;309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5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24" name="Google Shape;324;p5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25" name="Google Shape;325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5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5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32" name="Google Shape;332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5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8" name="Google Shape;338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5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4" name="Google Shape;344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5" name="Google Shape;345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5"/>
          <p:cNvSpPr/>
          <p:nvPr/>
        </p:nvSpPr>
        <p:spPr>
          <a:xfrm>
            <a:off x="685800" y="2393950"/>
            <a:ext cx="7772400" cy="109538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7" name="Google Shape;357;p55"/>
          <p:cNvSpPr txBox="1"/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55"/>
          <p:cNvSpPr txBox="1"/>
          <p:nvPr>
            <p:ph idx="1" type="subTitle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  <a:defRPr sz="2800"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lvl="4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lvl="6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lvl="7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lvl="8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59" name="Google Shape;359;p5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5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5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6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56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65" name="Google Shape;365;p56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5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p56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5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4pPr>
            <a:lvl5pPr indent="-228600" lvl="4" marL="22860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5pPr>
            <a:lvl6pPr indent="-228600" lvl="5" marL="27432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6pPr>
            <a:lvl7pPr indent="-228600" lvl="6" marL="32004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7pPr>
            <a:lvl8pPr indent="-228600" lvl="7" marL="36576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8pPr>
            <a:lvl9pPr indent="-228600" lvl="8" marL="41148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71" name="Google Shape;371;p57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5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57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8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58"/>
          <p:cNvSpPr txBox="1"/>
          <p:nvPr>
            <p:ph idx="1" type="body"/>
          </p:nvPr>
        </p:nvSpPr>
        <p:spPr>
          <a:xfrm>
            <a:off x="5667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377" name="Google Shape;377;p58"/>
          <p:cNvSpPr txBox="1"/>
          <p:nvPr>
            <p:ph idx="2" type="body"/>
          </p:nvPr>
        </p:nvSpPr>
        <p:spPr>
          <a:xfrm>
            <a:off x="46434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378" name="Google Shape;378;p58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9" name="Google Shape;379;p5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58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5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84" name="Google Shape;384;p5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385" name="Google Shape;385;p5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86" name="Google Shape;386;p5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387" name="Google Shape;387;p59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5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59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0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60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6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p60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1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6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61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6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□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Char char="■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4pPr>
            <a:lvl5pPr indent="-355600" lvl="4" marL="22860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algn="l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402" name="Google Shape;402;p6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403" name="Google Shape;403;p62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6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62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8" name="Google Shape;408;p6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6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410" name="Google Shape;410;p63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6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63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4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64"/>
          <p:cNvSpPr txBox="1"/>
          <p:nvPr>
            <p:ph idx="1" type="body"/>
          </p:nvPr>
        </p:nvSpPr>
        <p:spPr>
          <a:xfrm rot="5400000">
            <a:off x="2433638" y="-114300"/>
            <a:ext cx="42672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16" name="Google Shape;416;p64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6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64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5"/>
          <p:cNvSpPr txBox="1"/>
          <p:nvPr>
            <p:ph type="title"/>
          </p:nvPr>
        </p:nvSpPr>
        <p:spPr>
          <a:xfrm rot="5400000">
            <a:off x="4717257" y="2161382"/>
            <a:ext cx="5715000" cy="2001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1" name="Google Shape;421;p65"/>
          <p:cNvSpPr txBox="1"/>
          <p:nvPr>
            <p:ph idx="1" type="body"/>
          </p:nvPr>
        </p:nvSpPr>
        <p:spPr>
          <a:xfrm rot="5400000">
            <a:off x="636588" y="234950"/>
            <a:ext cx="5715000" cy="58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22" name="Google Shape;422;p65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p6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65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два объекта" type="txAndTwoObj">
  <p:cSld name="TEXT_AND_TWO_OBJECTS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6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28" name="Google Shape;428;p66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29" name="Google Shape;429;p66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30" name="Google Shape;430;p6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  <a:defRPr b="0" i="0" sz="3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370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 Symbols"/>
              <a:buChar char="■"/>
              <a:defRPr b="0" i="0" sz="2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74650" lvl="2" marL="1371600" marR="0" rtl="0" algn="l">
              <a:spcBef>
                <a:spcPts val="46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□"/>
              <a:defRPr b="0" i="0" sz="2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5600" lvl="4" marL="22860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55600" lvl="6" marL="3200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55600" lvl="7" marL="3657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55600" lvl="8" marL="41148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609600" y="1566863"/>
            <a:ext cx="7958138" cy="109537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9" name="Google Shape;9;p1"/>
          <p:cNvCxnSpPr/>
          <p:nvPr/>
        </p:nvCxnSpPr>
        <p:spPr>
          <a:xfrm>
            <a:off x="609600" y="6172200"/>
            <a:ext cx="7924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  <a:defRPr b="0" i="0" sz="3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370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 Symbols"/>
              <a:buChar char="■"/>
              <a:defRPr b="0" i="0" sz="2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74650" lvl="2" marL="1371600" marR="0" rtl="0" algn="l">
              <a:spcBef>
                <a:spcPts val="46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□"/>
              <a:defRPr b="0" i="0" sz="2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5600" lvl="4" marL="22860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55600" lvl="6" marL="3200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55600" lvl="7" marL="3657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55600" lvl="8" marL="41148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1" name="Google Shape;101;p15"/>
          <p:cNvSpPr/>
          <p:nvPr/>
        </p:nvSpPr>
        <p:spPr>
          <a:xfrm>
            <a:off x="609600" y="1566863"/>
            <a:ext cx="7958138" cy="109537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02" name="Google Shape;102;p15"/>
          <p:cNvCxnSpPr/>
          <p:nvPr/>
        </p:nvCxnSpPr>
        <p:spPr>
          <a:xfrm>
            <a:off x="609600" y="6172200"/>
            <a:ext cx="7924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5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4" name="Google Shape;104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5" name="Google Shape;105;p15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9" name="Google Shape;189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4" name="Google Shape;274;p4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5" name="Google Shape;275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6" name="Google Shape;276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7" name="Google Shape;277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4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49" name="Google Shape;349;p54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  <a:defRPr b="0" i="0" sz="3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370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 Symbols"/>
              <a:buChar char="■"/>
              <a:defRPr b="0" i="0" sz="2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74650" lvl="2" marL="1371600" marR="0" rtl="0" algn="l">
              <a:spcBef>
                <a:spcPts val="46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□"/>
              <a:defRPr b="0" i="0" sz="2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5600" lvl="4" marL="22860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55600" lvl="6" marL="3200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55600" lvl="7" marL="3657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55600" lvl="8" marL="41148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50" name="Google Shape;350;p54"/>
          <p:cNvSpPr/>
          <p:nvPr/>
        </p:nvSpPr>
        <p:spPr>
          <a:xfrm>
            <a:off x="609600" y="1566863"/>
            <a:ext cx="7958138" cy="109537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51" name="Google Shape;351;p54"/>
          <p:cNvCxnSpPr/>
          <p:nvPr/>
        </p:nvCxnSpPr>
        <p:spPr>
          <a:xfrm>
            <a:off x="609600" y="6172200"/>
            <a:ext cx="7924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" name="Google Shape;352;p54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53" name="Google Shape;353;p5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54" name="Google Shape;354;p54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7"/>
          <p:cNvSpPr txBox="1"/>
          <p:nvPr>
            <p:ph type="ctrTitle"/>
          </p:nvPr>
        </p:nvSpPr>
        <p:spPr>
          <a:xfrm>
            <a:off x="107504" y="392050"/>
            <a:ext cx="8928992" cy="16687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/>
              <a:t>Презентации к урокам «Индивидуальный итоговый проект» 10 класс</a:t>
            </a:r>
            <a:endParaRPr sz="3400"/>
          </a:p>
        </p:txBody>
      </p:sp>
      <p:sp>
        <p:nvSpPr>
          <p:cNvPr id="438" name="Google Shape;438;p67"/>
          <p:cNvSpPr txBox="1"/>
          <p:nvPr/>
        </p:nvSpPr>
        <p:spPr>
          <a:xfrm>
            <a:off x="685800" y="2780928"/>
            <a:ext cx="7772400" cy="2376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Verdana"/>
              <a:buNone/>
            </a:pPr>
            <a:r>
              <a:rPr b="1" i="0" lang="ru-RU" sz="40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Что такое проект и почему реализация проекта – это сложно,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Verdana"/>
              <a:buNone/>
            </a:pPr>
            <a:r>
              <a:rPr b="1" i="0" lang="ru-RU" sz="40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но интересно</a:t>
            </a:r>
            <a:endParaRPr b="1" i="0" sz="40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9" name="Google Shape;439;p67"/>
          <p:cNvSpPr txBox="1"/>
          <p:nvPr/>
        </p:nvSpPr>
        <p:spPr>
          <a:xfrm>
            <a:off x="8722114" y="5397202"/>
            <a:ext cx="2423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8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Что такое проект</a:t>
            </a:r>
            <a:endParaRPr/>
          </a:p>
        </p:txBody>
      </p:sp>
      <p:sp>
        <p:nvSpPr>
          <p:cNvPr id="445" name="Google Shape;445;p68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469900" lvl="0" marL="469900" rtl="0" algn="l">
              <a:spcBef>
                <a:spcPts val="0"/>
              </a:spcBef>
              <a:spcAft>
                <a:spcPts val="0"/>
              </a:spcAft>
              <a:buSzPct val="100000"/>
              <a:buChar char="□"/>
            </a:pPr>
            <a:r>
              <a:rPr lang="ru-RU">
                <a:solidFill>
                  <a:srgbClr val="FF0000"/>
                </a:solidFill>
              </a:rPr>
              <a:t>Слово </a:t>
            </a:r>
            <a:r>
              <a:rPr i="1" lang="ru-RU">
                <a:solidFill>
                  <a:srgbClr val="FF0000"/>
                </a:solidFill>
              </a:rPr>
              <a:t>проект</a:t>
            </a:r>
            <a:r>
              <a:rPr lang="ru-RU">
                <a:solidFill>
                  <a:srgbClr val="FF0000"/>
                </a:solidFill>
              </a:rPr>
              <a:t> </a:t>
            </a:r>
            <a:r>
              <a:rPr lang="ru-RU"/>
              <a:t>(от лат. </a:t>
            </a:r>
            <a:r>
              <a:rPr lang="ru-RU">
                <a:solidFill>
                  <a:srgbClr val="FF0000"/>
                </a:solidFill>
              </a:rPr>
              <a:t>рrojectus</a:t>
            </a:r>
            <a:r>
              <a:rPr lang="ru-RU"/>
              <a:t>, букв.- выступающий, выдающийся вперед), в толковом словаре русского словаря С.И. Ожегова, Н.Ю. Швединой определяется как ―замысел, план; разработанный план какого-либо сооружения, механизма, устройства.</a:t>
            </a:r>
            <a:endParaRPr/>
          </a:p>
          <a:p>
            <a:pPr indent="-469900" lvl="0" marL="469900" rtl="0" algn="l">
              <a:spcBef>
                <a:spcPts val="465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469900" lvl="0" marL="469900" rtl="0" algn="l">
              <a:spcBef>
                <a:spcPts val="465"/>
              </a:spcBef>
              <a:spcAft>
                <a:spcPts val="0"/>
              </a:spcAft>
              <a:buSzPct val="100000"/>
              <a:buChar char="□"/>
            </a:pPr>
            <a:r>
              <a:rPr i="1" lang="ru-RU">
                <a:solidFill>
                  <a:srgbClr val="FF0000"/>
                </a:solidFill>
              </a:rPr>
              <a:t>Образовательный проект</a:t>
            </a:r>
            <a:r>
              <a:rPr lang="ru-RU">
                <a:solidFill>
                  <a:srgbClr val="FF0000"/>
                </a:solidFill>
              </a:rPr>
              <a:t> </a:t>
            </a:r>
            <a:r>
              <a:rPr lang="ru-RU"/>
              <a:t>рассматривается как ―совместная учебно-познавательная, творческая или игровая деятельность учащихся, имеющая общую цель, согласованные методы, способы деятельности, направленные на достижение общего результата деятельности.</a:t>
            </a:r>
            <a:endParaRPr/>
          </a:p>
          <a:p>
            <a:pPr indent="-322262" lvl="0" marL="469900" rtl="0" algn="l">
              <a:spcBef>
                <a:spcPts val="465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9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Многообразие проектов</a:t>
            </a:r>
            <a:br>
              <a:rPr lang="ru-RU"/>
            </a:br>
            <a:r>
              <a:rPr lang="ru-RU"/>
              <a:t>(различие по масштабу)</a:t>
            </a:r>
            <a:endParaRPr/>
          </a:p>
        </p:txBody>
      </p:sp>
      <p:graphicFrame>
        <p:nvGraphicFramePr>
          <p:cNvPr id="451" name="Google Shape;451;p69"/>
          <p:cNvGraphicFramePr/>
          <p:nvPr/>
        </p:nvGraphicFramePr>
        <p:xfrm>
          <a:off x="566738" y="1752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{495DCD9D-3034-4460-BB69-BBC8200FBFF0}</a:tableStyleId>
              </a:tblPr>
              <a:tblGrid>
                <a:gridCol w="2775250"/>
                <a:gridCol w="2775250"/>
                <a:gridCol w="2775250"/>
              </a:tblGrid>
              <a:tr h="370850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 МАСШТАБЫ ПРОЕКТОВ</a:t>
                      </a:r>
                      <a:endParaRPr sz="1800"/>
                    </a:p>
                  </a:txBody>
                  <a:tcPr marT="45725" marB="45725" marR="88900" marL="88900"/>
                </a:tc>
                <a:tc hMerge="1"/>
                <a:tc hMerge="1"/>
              </a:tr>
              <a:tr h="370850">
                <a:tc row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Мини-проекты – индивидуальные</a:t>
                      </a:r>
                      <a:endParaRPr sz="1800"/>
                    </a:p>
                  </a:txBody>
                  <a:tcPr marT="45725" marB="45725" marR="88900" marL="88900"/>
                </a:tc>
                <a:tc row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Локальные проекты – местного социального значения</a:t>
                      </a:r>
                      <a:endParaRPr sz="1800"/>
                    </a:p>
                  </a:txBody>
                  <a:tcPr marT="45725" marB="45725" marR="88900" marL="889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Проекты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микроэкономические (уровень фирмы/предприятия)</a:t>
                      </a:r>
                      <a:endParaRPr sz="1800"/>
                    </a:p>
                  </a:txBody>
                  <a:tcPr marT="45725" marB="45725" marR="88900" marL="88900"/>
                </a:tc>
              </a:tr>
              <a:tr h="3708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Мезо-проекты (отрасль/регион страны)</a:t>
                      </a:r>
                      <a:endParaRPr sz="1800"/>
                    </a:p>
                  </a:txBody>
                  <a:tcPr marT="45725" marB="45725" marR="88900" marL="88900"/>
                </a:tc>
              </a:tr>
              <a:tr h="3708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Макр-опроекты (уровень страны)</a:t>
                      </a:r>
                      <a:endParaRPr sz="1800"/>
                    </a:p>
                  </a:txBody>
                  <a:tcPr marT="45725" marB="45725" marR="88900" marL="88900"/>
                </a:tc>
              </a:tr>
              <a:tr h="3708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Мега-проекты (уровень региона,</a:t>
                      </a:r>
                      <a:r>
                        <a:rPr lang="ru-RU" sz="1800"/>
                        <a:t> к</a:t>
                      </a:r>
                      <a:r>
                        <a:rPr lang="ru-RU" sz="1800"/>
                        <a:t>онтинента,Земли)</a:t>
                      </a:r>
                      <a:endParaRPr sz="1800"/>
                    </a:p>
                  </a:txBody>
                  <a:tcPr marT="45725" marB="45725" marR="88900" marL="88900"/>
                </a:tc>
              </a:tr>
              <a:tr h="37085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88900" marL="8890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0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Индивидуальный проект</a:t>
            </a:r>
            <a:endParaRPr/>
          </a:p>
        </p:txBody>
      </p:sp>
      <p:sp>
        <p:nvSpPr>
          <p:cNvPr id="457" name="Google Shape;457;p70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469900" lvl="0" marL="469900" rtl="0" algn="l">
              <a:spcBef>
                <a:spcPts val="0"/>
              </a:spcBef>
              <a:spcAft>
                <a:spcPts val="0"/>
              </a:spcAft>
              <a:buSzPct val="100000"/>
              <a:buChar char="□"/>
            </a:pPr>
            <a:r>
              <a:rPr i="1" lang="ru-RU">
                <a:solidFill>
                  <a:srgbClr val="FF0000"/>
                </a:solidFill>
              </a:rPr>
              <a:t>Индивидуальный проект</a:t>
            </a:r>
            <a:r>
              <a:rPr lang="ru-RU">
                <a:solidFill>
                  <a:srgbClr val="FF0000"/>
                </a:solidFill>
              </a:rPr>
              <a:t> </a:t>
            </a:r>
            <a:r>
              <a:rPr lang="ru-RU"/>
              <a:t>представляет собой учебный проект, выполняемый обучающимся в рамках одного или нескольких учебных предметов с целью продемонстрировать свои достижения в самостоятельном освоении содержания и методов избранных областей знаний и/или видов деятельности и способность проектировать и осуществлять целесообразную и результативную деятельность (учебно-познавательную, конструкторскую, социальную, художественно-творческую, иную). </a:t>
            </a:r>
            <a:endParaRPr/>
          </a:p>
          <a:p>
            <a:pPr indent="-307975" lvl="0" marL="469900" rtl="0" algn="l">
              <a:spcBef>
                <a:spcPts val="51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1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63" name="Google Shape;463;p71"/>
          <p:cNvGraphicFramePr/>
          <p:nvPr/>
        </p:nvGraphicFramePr>
        <p:xfrm>
          <a:off x="251520" y="1886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{495DCD9D-3034-4460-BB69-BBC8200FBFF0}</a:tableStyleId>
              </a:tblPr>
              <a:tblGrid>
                <a:gridCol w="8640950"/>
              </a:tblGrid>
              <a:tr h="56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Виды проектов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819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Технологические:</a:t>
                      </a:r>
                      <a:r>
                        <a:rPr lang="ru-RU" sz="1800"/>
                        <a:t> беспилотные автомобили, дроны для посылок, 3D-принтеры, смартфоны….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19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Технические:</a:t>
                      </a:r>
                      <a:r>
                        <a:rPr lang="ru-RU" sz="1800"/>
                        <a:t> создание орбитальных станций, межпланетные проекты, изучение Луны, создание многоразовых космических</a:t>
                      </a:r>
                      <a:r>
                        <a:rPr lang="ru-RU" sz="1800"/>
                        <a:t> ракет…..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1171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Социальные</a:t>
                      </a:r>
                      <a:r>
                        <a:rPr lang="ru-RU" sz="1800"/>
                        <a:t>: программы повышения рождаемости в РФ, продление</a:t>
                      </a:r>
                      <a:r>
                        <a:rPr lang="ru-RU" sz="1800"/>
                        <a:t> продолжительности жизни, реновация жилья, доступная среда для инвалидов….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819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Экономические: </a:t>
                      </a:r>
                      <a:r>
                        <a:rPr lang="ru-RU" sz="1800"/>
                        <a:t>строительство моста в Крым, реконструкция Байкало-амурской магистрали,</a:t>
                      </a:r>
                      <a:r>
                        <a:rPr lang="ru-RU" sz="1800"/>
                        <a:t> программа развития Дальнего востока («Дальневосточный гектар»)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56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Организационные</a:t>
                      </a:r>
                      <a:r>
                        <a:rPr lang="ru-RU" sz="1800"/>
                        <a:t>: предполагают четкую организационную деятельность, в том числе подготовка мероприятий (форумов, конференций, съездов….)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56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FF0000"/>
                          </a:solidFill>
                        </a:rPr>
                        <a:t>Смешанные:</a:t>
                      </a:r>
                      <a:r>
                        <a:rPr lang="ru-RU" sz="1800"/>
                        <a:t> реализуются</a:t>
                      </a:r>
                      <a:r>
                        <a:rPr lang="ru-RU" sz="1800"/>
                        <a:t> сразу в нескольких областях деятельности (ученые разработали лекарство – лекарство проходит испытание – запускается в производство – становится доступным потребителям – медико-социальный)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2"/>
          <p:cNvSpPr txBox="1"/>
          <p:nvPr>
            <p:ph type="title"/>
          </p:nvPr>
        </p:nvSpPr>
        <p:spPr>
          <a:xfrm>
            <a:off x="574675" y="260648"/>
            <a:ext cx="8001000" cy="12961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Типология проектов по доминирующей деятельности</a:t>
            </a:r>
            <a:endParaRPr/>
          </a:p>
        </p:txBody>
      </p:sp>
      <p:sp>
        <p:nvSpPr>
          <p:cNvPr id="469" name="Google Shape;469;p72"/>
          <p:cNvSpPr txBox="1"/>
          <p:nvPr>
            <p:ph idx="1" type="body"/>
          </p:nvPr>
        </p:nvSpPr>
        <p:spPr>
          <a:xfrm>
            <a:off x="566738" y="1700808"/>
            <a:ext cx="8397750" cy="45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i="1" lang="ru-RU" sz="2200">
                <a:solidFill>
                  <a:srgbClr val="FF0000"/>
                </a:solidFill>
              </a:rPr>
              <a:t>Исследовательские проекты</a:t>
            </a:r>
            <a:r>
              <a:rPr lang="ru-RU" sz="2200">
                <a:solidFill>
                  <a:srgbClr val="FF0000"/>
                </a:solidFill>
              </a:rPr>
              <a:t> </a:t>
            </a:r>
            <a:r>
              <a:rPr lang="ru-RU" sz="2200"/>
              <a:t>требуют хорошо обдуманной структуры, определенной цели, актуальности проблемы исследования для всех участников, социальной значимости, продуманности методов, в том числе экспериментальных методов обработки результатов. Они полностью подчинены логике исследования и имеют соответствующую структуру: определение цели исследования, аргументации ее актуальности, определение методологии исследования, выдвижение гипотез решения проблемы и планирование путей ее решения.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3"/>
          <p:cNvSpPr/>
          <p:nvPr/>
        </p:nvSpPr>
        <p:spPr>
          <a:xfrm>
            <a:off x="611560" y="1916827"/>
            <a:ext cx="8249570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22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Творческие проекты</a:t>
            </a:r>
            <a:r>
              <a:rPr b="0" i="0" lang="ru-RU" sz="2200" u="none" cap="none" strike="noStrike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ru-RU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– не имеют детально разработанной структуры совместной деятельности участников, она развивается, подчиняясь конечному результату, принятой группой логике совместной деятельности, интересам участников проекта. Они заранее договариваются о планируемых результатах и форме их представления – рукописный журнал, коллективный коллаж, видеофильм. Вечер. Праздник и тому подобное. И тогда нужны сценарий фильма, программа праздника, макет журнала, альбома, газеты.</a:t>
            </a:r>
            <a:endParaRPr sz="2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5" name="Google Shape;475;p73"/>
          <p:cNvSpPr txBox="1"/>
          <p:nvPr/>
        </p:nvSpPr>
        <p:spPr>
          <a:xfrm>
            <a:off x="574675" y="260648"/>
            <a:ext cx="8001000" cy="1296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Verdana"/>
              <a:buNone/>
            </a:pPr>
            <a:r>
              <a:rPr b="0" i="0" lang="ru-RU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Типология проектов по доминирующей деятельности</a:t>
            </a:r>
            <a:endParaRPr b="0" i="0" sz="38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4"/>
          <p:cNvSpPr/>
          <p:nvPr/>
        </p:nvSpPr>
        <p:spPr>
          <a:xfrm>
            <a:off x="602822" y="1974899"/>
            <a:ext cx="7929618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Игровые проекты</a:t>
            </a:r>
            <a:r>
              <a:rPr lang="ru-RU" sz="2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ru-RU"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 участники принимают определенные роли, обусловленные характером и содержанием проекта. Это могут быть: литературные персонажи, или реально существующие личности. Имитируются их социальные и деловые отношения, которые осложняются мнимыми участниками ситуации. </a:t>
            </a:r>
            <a:endParaRPr sz="2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1" name="Google Shape;481;p74"/>
          <p:cNvSpPr txBox="1"/>
          <p:nvPr/>
        </p:nvSpPr>
        <p:spPr>
          <a:xfrm>
            <a:off x="574675" y="260648"/>
            <a:ext cx="8001000" cy="1296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Verdana"/>
              <a:buNone/>
            </a:pPr>
            <a:r>
              <a:rPr b="0" i="0" lang="ru-RU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Типология проектов по доминирующей деятельности</a:t>
            </a:r>
            <a:endParaRPr b="0" i="0" sz="38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75"/>
          <p:cNvSpPr/>
          <p:nvPr/>
        </p:nvSpPr>
        <p:spPr>
          <a:xfrm>
            <a:off x="500034" y="1764099"/>
            <a:ext cx="8392446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Информационные проекты </a:t>
            </a:r>
            <a:r>
              <a:rPr lang="ru-RU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– направлены на сбор информации о каком-либо объекте, явлении, на ознакомление участников проекта с этой информацией, ее анализ и обобщение фактов. Требуют хорошо продуманной структуры, возможности систематической коррекции в ходе работы над проектом. Структура такого проекта: цель проекта, его актуальность; методы получения (литературные источники, средства массовой информации, базы данных, в том числе и электронные, интервью, анкетирование и тому подобное) и обработки информации (ее анализ, обобщение, сопоставление с известными фактами, аргументированные выводы); результат (статья, реферат, доклад, видеофильм); презентация (публикация, обсуждение в телеконференции).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7" name="Google Shape;487;p75"/>
          <p:cNvSpPr txBox="1"/>
          <p:nvPr/>
        </p:nvSpPr>
        <p:spPr>
          <a:xfrm>
            <a:off x="574675" y="260648"/>
            <a:ext cx="8001000" cy="1296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Verdana"/>
              <a:buNone/>
            </a:pPr>
            <a:r>
              <a:rPr b="0" i="0" lang="ru-RU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Типология проектов по доминирующей деятельности</a:t>
            </a:r>
            <a:endParaRPr b="0" i="0" sz="38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6"/>
          <p:cNvSpPr/>
          <p:nvPr/>
        </p:nvSpPr>
        <p:spPr>
          <a:xfrm>
            <a:off x="571472" y="1722288"/>
            <a:ext cx="7858180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Практико-ориентированные проекты</a:t>
            </a:r>
            <a:r>
              <a:rPr lang="ru-RU"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- результат деятельности участников четко определен с самого начала, он ориентирован на социальные интересы участников (документ, программа, рекомендации, проект закона, словарь, проект школьного сада и т.д.). Проект требует составления </a:t>
            </a:r>
            <a:r>
              <a:rPr lang="ru-RU" sz="2200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сценария всей деятельности его участников с определением функций каждого из них.</a:t>
            </a:r>
            <a:r>
              <a:rPr lang="ru-RU" sz="2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Особенно важна хорошая организация координационной работы в виде поэтапных обсуждений и презентаций полученных результатов и возможных способов их внедрения в практику.</a:t>
            </a:r>
            <a:endParaRPr sz="2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3" name="Google Shape;493;p76"/>
          <p:cNvSpPr txBox="1"/>
          <p:nvPr/>
        </p:nvSpPr>
        <p:spPr>
          <a:xfrm>
            <a:off x="574675" y="260648"/>
            <a:ext cx="8001000" cy="1296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Verdana"/>
              <a:buNone/>
            </a:pPr>
            <a:r>
              <a:rPr b="0" i="0" lang="ru-RU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Типология проектов по доминирующей деятельности</a:t>
            </a:r>
            <a:endParaRPr b="0" i="0" sz="38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7"/>
          <p:cNvSpPr/>
          <p:nvPr/>
        </p:nvSpPr>
        <p:spPr>
          <a:xfrm>
            <a:off x="611560" y="1761778"/>
            <a:ext cx="8136904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3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Конструкторские проекты</a:t>
            </a:r>
            <a:r>
              <a:rPr lang="ru-RU" sz="3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ru-RU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 основой проекта является конструкторская деятельность учащихся, предусматривающая разработку нового устройства, детали и т. д. или их усовершенствование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9" name="Google Shape;499;p77"/>
          <p:cNvSpPr txBox="1"/>
          <p:nvPr/>
        </p:nvSpPr>
        <p:spPr>
          <a:xfrm>
            <a:off x="574675" y="260648"/>
            <a:ext cx="8001000" cy="1296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Verdana"/>
              <a:buNone/>
            </a:pPr>
            <a:r>
              <a:rPr b="0" i="0" lang="ru-RU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Типология проектов по доминирующей деятельности</a:t>
            </a:r>
            <a:endParaRPr b="0" i="0" sz="3800" u="none" cap="none" strike="noStrik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8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ru-RU" sz="3600"/>
            </a:br>
            <a:br>
              <a:rPr b="1" lang="ru-RU" sz="3600"/>
            </a:br>
            <a:r>
              <a:rPr lang="ru-RU" sz="3600"/>
              <a:t>Типология проектов по предметно-содержательной области</a:t>
            </a:r>
            <a:endParaRPr sz="3600"/>
          </a:p>
        </p:txBody>
      </p:sp>
      <p:graphicFrame>
        <p:nvGraphicFramePr>
          <p:cNvPr id="505" name="Google Shape;505;p78"/>
          <p:cNvGraphicFramePr/>
          <p:nvPr/>
        </p:nvGraphicFramePr>
        <p:xfrm>
          <a:off x="323528" y="1752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{495DCD9D-3034-4460-BB69-BBC8200FBFF0}</a:tableStyleId>
              </a:tblPr>
              <a:tblGrid>
                <a:gridCol w="2895300"/>
                <a:gridCol w="57456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Verdana"/>
                        <a:buNone/>
                      </a:pPr>
                      <a:r>
                        <a:rPr b="0" i="1" lang="ru-RU" sz="1800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Монопредметный: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88900" marL="889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b="0" lang="ru-RU" sz="1800"/>
                        <a:t>выполнение исследования в рамках одного учебного предмета, можно использовать на начальных этапах формирования у учащихся навыков научно-исследовательской деятельности.</a:t>
                      </a:r>
                      <a:endParaRPr/>
                    </a:p>
                  </a:txBody>
                  <a:tcPr marT="45725" marB="45725" marR="88900" marL="889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i="1" lang="ru-RU" sz="1800"/>
                        <a:t>Межпредметный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i="1" lang="ru-RU" sz="1800"/>
                        <a:t>(интегрированный):</a:t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88900" marL="889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1800"/>
                        <a:t>комплексное исследование с элементами содержательной интеграции различных областей знаний. Выполняются как правило во внеурочное время и под руководством нескольких специалистов в различных областях знания.</a:t>
                      </a:r>
                      <a:endParaRPr/>
                    </a:p>
                  </a:txBody>
                  <a:tcPr marT="45725" marB="45725" marR="88900" marL="889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i="1" lang="ru-RU" sz="1800"/>
                        <a:t>Надпредметный проект:</a:t>
                      </a:r>
                      <a:r>
                        <a:rPr lang="ru-RU" sz="1800"/>
                        <a:t>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88900" marL="889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1800"/>
                        <a:t>выходит за рамки школьных предметов. Используется в качестве дополнения к учебной деятельности, носит характер исследования.</a:t>
                      </a:r>
                      <a:endParaRPr/>
                    </a:p>
                  </a:txBody>
                  <a:tcPr marT="45725" marB="45725" marR="88900" marL="8890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9"/>
          <p:cNvSpPr txBox="1"/>
          <p:nvPr>
            <p:ph type="title"/>
          </p:nvPr>
        </p:nvSpPr>
        <p:spPr>
          <a:xfrm>
            <a:off x="457200" y="260648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Типология проектов</a:t>
            </a:r>
            <a:endParaRPr/>
          </a:p>
        </p:txBody>
      </p:sp>
      <p:graphicFrame>
        <p:nvGraphicFramePr>
          <p:cNvPr id="511" name="Google Shape;511;p79"/>
          <p:cNvGraphicFramePr/>
          <p:nvPr/>
        </p:nvGraphicFramePr>
        <p:xfrm>
          <a:off x="214282" y="108401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{495DCD9D-3034-4460-BB69-BBC8200FBFF0}</a:tableStyleId>
              </a:tblPr>
              <a:tblGrid>
                <a:gridCol w="2905150"/>
                <a:gridCol w="3873550"/>
                <a:gridCol w="1936750"/>
              </a:tblGrid>
              <a:tr h="787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b="1" lang="ru-RU" sz="1600"/>
                        <a:t>По количеству участников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b="1" lang="ru-RU" sz="1600"/>
                        <a:t>По продолжительности выполнения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b="1" lang="ru-RU" sz="1600"/>
                        <a:t>По характеру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b="1" lang="ru-RU" sz="1600"/>
                        <a:t>контактов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</a:tr>
              <a:tr h="1953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i="1" lang="ru-RU" sz="1600" u="sng"/>
                        <a:t>Индивидуальные проекты</a:t>
                      </a:r>
                      <a:r>
                        <a:rPr lang="ru-RU" sz="1600" u="sng"/>
                        <a:t> </a:t>
                      </a:r>
                      <a:r>
                        <a:rPr lang="ru-RU" sz="1600"/>
                        <a:t>выполняются одним учащимся. В данных проектах всё направлено на наиболее полный учет индивидуальных потребностей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i="1" lang="ru-RU" sz="1600" u="sng"/>
                        <a:t>Краткосрочные проекты</a:t>
                      </a:r>
                      <a:r>
                        <a:rPr lang="ru-RU" sz="1600" u="sng"/>
                        <a:t> </a:t>
                      </a:r>
                      <a:r>
                        <a:rPr lang="ru-RU" sz="1600"/>
                        <a:t>выполняются в рамках одного учебного предмета, часто в определенное время. Могут носить как индивидуальный, так и групповой характер и занимает несколько часов учебного времени.</a:t>
                      </a:r>
                      <a:endParaRPr/>
                    </a:p>
                  </a:txBody>
                  <a:tcPr marT="45725" marB="45725" marR="91450" marL="91450"/>
                </a:tc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ru-RU" sz="1600"/>
                        <a:t>среди участников одной школы, класса, города, региона, государства, разных стран мира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</a:tr>
              <a:tr h="1357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i="1" lang="ru-RU" sz="1600" u="sng"/>
                        <a:t>Парные проекты</a:t>
                      </a:r>
                      <a:r>
                        <a:rPr lang="ru-RU" sz="1600" u="sng"/>
                        <a:t> </a:t>
                      </a:r>
                      <a:r>
                        <a:rPr lang="ru-RU" sz="1600"/>
                        <a:t>выполняются двумя учащимися. В паре формируются навыки сотрудничества.</a:t>
                      </a:r>
                      <a:endParaRPr/>
                    </a:p>
                  </a:txBody>
                  <a:tcPr marT="45725" marB="45725" marR="91450" marL="91450"/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i="1" lang="ru-RU" sz="1600" u="sng"/>
                        <a:t>Среднесрочные и долгосрочные</a:t>
                      </a:r>
                      <a:r>
                        <a:rPr lang="ru-RU" sz="1600" u="sng"/>
                        <a:t> </a:t>
                      </a:r>
                      <a:r>
                        <a:rPr lang="ru-RU" sz="1600"/>
                        <a:t>выполняются в течение значительного промежутка времени (от нескольких месяцев до года). Используются для исследования значимых учебных проблем, часто межпредметного характера.</a:t>
                      </a:r>
                      <a:endParaRPr/>
                    </a:p>
                  </a:txBody>
                  <a:tcPr marT="45725" marB="45725" marR="91450" marL="91450"/>
                </a:tc>
                <a:tc vMerge="1"/>
              </a:tr>
              <a:tr h="1003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i="1" lang="ru-RU" sz="1600" u="sng"/>
                        <a:t>Групповые</a:t>
                      </a:r>
                      <a:r>
                        <a:rPr lang="ru-RU" sz="1600"/>
                        <a:t> – 3 и более учащихся. Особенности те же, что и для парных</a:t>
                      </a:r>
                      <a:endParaRPr/>
                    </a:p>
                  </a:txBody>
                  <a:tcPr marT="45725" marB="45725" marR="91450" marL="91450"/>
                </a:tc>
                <a:tc v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0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Негативные последствия проектов</a:t>
            </a:r>
            <a:endParaRPr/>
          </a:p>
        </p:txBody>
      </p:sp>
      <p:sp>
        <p:nvSpPr>
          <p:cNvPr id="517" name="Google Shape;517;p80"/>
          <p:cNvSpPr txBox="1"/>
          <p:nvPr>
            <p:ph idx="1" type="body"/>
          </p:nvPr>
        </p:nvSpPr>
        <p:spPr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0" algn="l">
              <a:spcBef>
                <a:spcPts val="0"/>
              </a:spcBef>
              <a:spcAft>
                <a:spcPts val="0"/>
              </a:spcAft>
              <a:buSzPts val="3000"/>
              <a:buChar char="□"/>
            </a:pPr>
            <a:r>
              <a:rPr lang="ru-RU"/>
              <a:t>Необходимо  не только видеть конечную цель проекта, но и тщательно просчитывать возможные последствия его реализации.</a:t>
            </a:r>
            <a:endParaRPr/>
          </a:p>
          <a:p>
            <a:pPr indent="-469900" lvl="0" marL="469900" rtl="0" algn="l">
              <a:spcBef>
                <a:spcPts val="600"/>
              </a:spcBef>
              <a:spcAft>
                <a:spcPts val="0"/>
              </a:spcAft>
              <a:buSzPts val="3000"/>
              <a:buChar char="□"/>
            </a:pPr>
            <a:r>
              <a:rPr lang="ru-RU"/>
              <a:t>Например: Аральское море</a:t>
            </a:r>
            <a:endParaRPr/>
          </a:p>
          <a:p>
            <a:pPr indent="-469900" lvl="0" marL="469900" rtl="0" algn="l">
              <a:spcBef>
                <a:spcPts val="600"/>
              </a:spcBef>
              <a:spcAft>
                <a:spcPts val="0"/>
              </a:spcAft>
              <a:buSzPts val="3000"/>
              <a:buChar char="□"/>
            </a:pPr>
            <a:r>
              <a:rPr lang="ru-RU"/>
              <a:t>История трансформации пса шарика в «Собачьем сердце» М.Булгакова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1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