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3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png" ContentType="image/png"/>
  <Override PartName="/ppt/media/image6.jpeg" ContentType="image/jpe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rIns="90000" tIns="45000" bIns="45000" anchor="ctr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4"/>
          </p:nvPr>
        </p:nvSpPr>
        <p:spPr>
          <a:xfrm>
            <a:off x="388440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txBody>
          <a:bodyPr lIns="90000" rIns="90000" tIns="46800" bIns="4680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spcBef>
                <a:spcPts val="45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notes format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5"/>
          </p:nvPr>
        </p:nvSpPr>
        <p:spPr>
          <a:xfrm>
            <a:off x="-3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6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407C5BC3-77D3-44AC-8B50-71187DC730FB}" type="slidenum"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Практически всё, что окружает нас в быту, в</a:t>
            </a: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школе, на работе, — это результат чьих-то организованных усилий,</a:t>
            </a: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приложенных к достижению той или иной цели. Дом, в котором</a:t>
            </a: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мы живём, школа, в которой учимся, учебная программа, творческий конкурс, даже организация работы школьной столовой — всё</a:t>
            </a: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это результаты именно таких усилий, а значит, выдвинутые когда-то и затем реализованные проекты.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Слово «проект» латинского происхождения: рrojectus значит «выступающий, выдающийся вперёд». Уже в самом этом понятии заложен важный смысл проектной деятельности — добиться прорыва в той или иной сфере, создав что-то своё, уникальное, задающее новое направление, вектор развития.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Всякий проект создаётся ради конечного результата. Цель проекта в жилищном строительстве — удобная жизнь людей, на транспорте — увеличение количества и качества перевозок, в медицине — сохранение здоровья населения и т. д. При этом каждый проект предельно конкретен, как математическая задача, только в этом случае он может быть эффективным.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Вместе с тем нельзя сводить проект к результату в виде некоего продукта: тогда выращивание растения из семени или каждодневное приготовление еды можно было бы назвать проектом.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" name="Номер слайда 3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C6C7CE4A-FED5-43E8-B8F8-1DA63B71D65F}" type="slidenum">
              <a:rPr b="0" lang="ru-RU" sz="1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743040" indent="-28584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1143000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1600200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84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272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893B4C6-4E1F-4D56-B782-2E4FD846232E}" type="slidenum">
              <a:rPr b="0" lang="ru-RU" sz="1200" strike="noStrike" u="none">
                <a:solidFill>
                  <a:srgbClr val="898989"/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" name="Рисунок 13" descr="247.jpg"/>
          <p:cNvPicPr/>
          <p:nvPr/>
        </p:nvPicPr>
        <p:blipFill>
          <a:blip r:embed="rId2"/>
          <a:stretch/>
        </p:blipFill>
        <p:spPr>
          <a:xfrm>
            <a:off x="0" y="0"/>
            <a:ext cx="9144000" cy="687564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mama-predprinimatel.ru/project/" TargetMode="External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250560" y="3573360"/>
            <a:ext cx="8389800" cy="147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4800" strike="noStrike" u="none">
                <a:solidFill>
                  <a:srgbClr val="c00000"/>
                </a:solidFill>
                <a:effectLst/>
                <a:uFillTx/>
                <a:latin typeface="Monotype Corsiva"/>
              </a:rPr>
              <a:t>Учимся анализировать проекты</a:t>
            </a:r>
            <a:endParaRPr b="0" lang="en-US" sz="4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" name="Дата 2"/>
          <p:cNvSpPr/>
          <p:nvPr/>
        </p:nvSpPr>
        <p:spPr>
          <a:xfrm>
            <a:off x="3276720" y="1628640"/>
            <a:ext cx="3456000" cy="72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554BBF68-D2FD-4248-AAB0-AE63EBDE7F15}" type="datetime">
              <a:rPr b="0" lang="ru-RU" sz="4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17.09.26</a:t>
            </a:fld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Заголовок 1"/>
          <p:cNvSpPr/>
          <p:nvPr/>
        </p:nvSpPr>
        <p:spPr>
          <a:xfrm>
            <a:off x="382680" y="2421000"/>
            <a:ext cx="8389800" cy="14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rm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2"/>
          <p:cNvSpPr/>
          <p:nvPr/>
        </p:nvSpPr>
        <p:spPr>
          <a:xfrm>
            <a:off x="95400" y="4984920"/>
            <a:ext cx="8924760" cy="192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2400" strike="noStrike" u="none">
                <a:solidFill>
                  <a:srgbClr val="000000"/>
                </a:solidFill>
                <a:effectLst/>
                <a:uFillTx/>
                <a:latin typeface="Cambria"/>
              </a:rPr>
              <a:t>Проект </a:t>
            </a: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mbria"/>
              </a:rPr>
              <a:t>– это целенаправленная, ограниченная во времени деятельность, осуществляемая для удовлетворения конкретных потребностей при наличии внешних и внутренних ограничений и использовании ограниченных ресурсов</a:t>
            </a: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Cambria"/>
              </a:rPr>
              <a:t>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Рисунок 3" descr=""/>
          <p:cNvPicPr/>
          <p:nvPr/>
        </p:nvPicPr>
        <p:blipFill>
          <a:blip r:embed="rId1"/>
          <a:stretch/>
        </p:blipFill>
        <p:spPr>
          <a:xfrm>
            <a:off x="2336760" y="933480"/>
            <a:ext cx="4014720" cy="4014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" name="Рисунок 4" descr=""/>
          <p:cNvPicPr/>
          <p:nvPr/>
        </p:nvPicPr>
        <p:blipFill>
          <a:blip r:embed="rId2"/>
          <a:stretch/>
        </p:blipFill>
        <p:spPr>
          <a:xfrm>
            <a:off x="5910120" y="1049400"/>
            <a:ext cx="3110040" cy="2073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" name="Рисунок 5" descr=""/>
          <p:cNvPicPr/>
          <p:nvPr/>
        </p:nvPicPr>
        <p:blipFill>
          <a:blip r:embed="rId3"/>
          <a:stretch/>
        </p:blipFill>
        <p:spPr>
          <a:xfrm>
            <a:off x="54000" y="1049400"/>
            <a:ext cx="2763720" cy="2073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" name="Прямоугольник 6" descr=""/>
          <p:cNvPicPr/>
          <p:nvPr/>
        </p:nvPicPr>
        <p:blipFill>
          <a:blip r:embed="rId4"/>
          <a:stretch/>
        </p:blipFill>
        <p:spPr>
          <a:xfrm>
            <a:off x="2335320" y="0"/>
            <a:ext cx="4821120" cy="920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3"/>
          <p:cNvSpPr/>
          <p:nvPr/>
        </p:nvSpPr>
        <p:spPr>
          <a:xfrm>
            <a:off x="1653480" y="270000"/>
            <a:ext cx="5837040" cy="76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4400" strike="noStrike" u="none">
                <a:solidFill>
                  <a:srgbClr val="002060"/>
                </a:solidFill>
                <a:effectLst/>
                <a:uFillTx/>
                <a:latin typeface="Cambria"/>
              </a:rPr>
              <a:t>Признаки проекта: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Box 4"/>
          <p:cNvSpPr/>
          <p:nvPr/>
        </p:nvSpPr>
        <p:spPr>
          <a:xfrm>
            <a:off x="448560" y="2421000"/>
            <a:ext cx="507384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2000" strike="noStrike" u="none">
                <a:solidFill>
                  <a:srgbClr val="000000"/>
                </a:solidFill>
                <a:effectLst/>
                <a:uFillTx/>
                <a:latin typeface="Cambria"/>
              </a:rPr>
              <a:t>1. Наличие конкретной, чёткой цели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TextBox 5"/>
          <p:cNvSpPr/>
          <p:nvPr/>
        </p:nvSpPr>
        <p:spPr>
          <a:xfrm>
            <a:off x="486720" y="2820960"/>
            <a:ext cx="350388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2000" strike="noStrike" u="none">
                <a:solidFill>
                  <a:srgbClr val="000000"/>
                </a:solidFill>
                <a:effectLst/>
                <a:uFillTx/>
                <a:latin typeface="Cambria"/>
              </a:rPr>
              <a:t>2. Уникальность проекта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TextBox 6"/>
          <p:cNvSpPr/>
          <p:nvPr/>
        </p:nvSpPr>
        <p:spPr>
          <a:xfrm>
            <a:off x="501480" y="3168720"/>
            <a:ext cx="290052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2000" strike="noStrike" u="none">
                <a:solidFill>
                  <a:srgbClr val="000000"/>
                </a:solidFill>
                <a:effectLst/>
                <a:uFillTx/>
                <a:latin typeface="Cambria"/>
              </a:rPr>
              <a:t>3. Разовый характер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Box 7"/>
          <p:cNvSpPr/>
          <p:nvPr/>
        </p:nvSpPr>
        <p:spPr>
          <a:xfrm>
            <a:off x="63360" y="3540240"/>
            <a:ext cx="297108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1800" strike="noStrike" u="none">
                <a:solidFill>
                  <a:srgbClr val="ff0000"/>
                </a:solidFill>
                <a:effectLst/>
                <a:uFillTx/>
                <a:latin typeface="Cambria"/>
              </a:rPr>
              <a:t>РАЗРАБОТКА ПРОЕКТА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Box 8"/>
          <p:cNvSpPr/>
          <p:nvPr/>
        </p:nvSpPr>
        <p:spPr>
          <a:xfrm>
            <a:off x="3047760" y="3540240"/>
            <a:ext cx="304740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1800" strike="noStrike" u="none">
                <a:solidFill>
                  <a:srgbClr val="ff0000"/>
                </a:solidFill>
                <a:effectLst/>
                <a:uFillTx/>
                <a:latin typeface="Cambria"/>
              </a:rPr>
              <a:t>РЕАЛИЗАЦИЯ ПРОЕКТА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Box 9"/>
          <p:cNvSpPr/>
          <p:nvPr/>
        </p:nvSpPr>
        <p:spPr>
          <a:xfrm>
            <a:off x="6089040" y="3540240"/>
            <a:ext cx="30747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1800" strike="noStrike" u="none">
                <a:solidFill>
                  <a:srgbClr val="ff0000"/>
                </a:solidFill>
                <a:effectLst/>
                <a:uFillTx/>
                <a:latin typeface="Cambria"/>
              </a:rPr>
              <a:t>ЗАВЕРШЕНИЕ ПРОЕКТА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8" name="Прямая со стрелкой 10"/>
          <p:cNvCxnSpPr>
            <a:stCxn id="25" idx="3"/>
            <a:endCxn id="26" idx="1"/>
          </p:cNvCxnSpPr>
          <p:nvPr/>
        </p:nvCxnSpPr>
        <p:spPr>
          <a:xfrm>
            <a:off x="2889000" y="3723840"/>
            <a:ext cx="291240" cy="1080"/>
          </a:xfrm>
          <a:prstGeom prst="straightConnector1">
            <a:avLst/>
          </a:prstGeom>
          <a:ln w="44280">
            <a:solidFill>
              <a:srgbClr val="0d0d0d"/>
            </a:solidFill>
            <a:miter/>
            <a:tailEnd len="med" type="triangle" w="med"/>
          </a:ln>
        </p:spPr>
      </p:cxnSp>
      <p:cxnSp>
        <p:nvCxnSpPr>
          <p:cNvPr id="29" name="Прямая со стрелкой 11"/>
          <p:cNvCxnSpPr>
            <a:stCxn id="26" idx="3"/>
            <a:endCxn id="27" idx="1"/>
          </p:cNvCxnSpPr>
          <p:nvPr/>
        </p:nvCxnSpPr>
        <p:spPr>
          <a:xfrm>
            <a:off x="5962680" y="3723840"/>
            <a:ext cx="265680" cy="1080"/>
          </a:xfrm>
          <a:prstGeom prst="straightConnector1">
            <a:avLst/>
          </a:prstGeom>
          <a:ln w="44280">
            <a:solidFill>
              <a:srgbClr val="0d0d0d"/>
            </a:solidFill>
            <a:miter/>
            <a:tailEnd len="med" type="triangle" w="med"/>
          </a:ln>
        </p:spPr>
      </p:cxnSp>
      <p:sp>
        <p:nvSpPr>
          <p:cNvPr id="30" name="Прямоугольник 12"/>
          <p:cNvSpPr/>
          <p:nvPr/>
        </p:nvSpPr>
        <p:spPr>
          <a:xfrm>
            <a:off x="433800" y="3840120"/>
            <a:ext cx="429840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2000" strike="noStrike" u="none">
                <a:solidFill>
                  <a:srgbClr val="000000"/>
                </a:solidFill>
                <a:effectLst/>
                <a:uFillTx/>
                <a:latin typeface="Cambria"/>
              </a:rPr>
              <a:t>4. Ограниченность во времени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Прямоугольник 13"/>
          <p:cNvSpPr/>
          <p:nvPr/>
        </p:nvSpPr>
        <p:spPr>
          <a:xfrm>
            <a:off x="459000" y="4240080"/>
            <a:ext cx="394164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2000" strike="noStrike" u="none">
                <a:solidFill>
                  <a:srgbClr val="000000"/>
                </a:solidFill>
                <a:effectLst/>
                <a:uFillTx/>
                <a:latin typeface="Cambria"/>
              </a:rPr>
              <a:t>5. Ограниченность ресурсов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1"/>
          <p:cNvSpPr/>
          <p:nvPr/>
        </p:nvSpPr>
        <p:spPr>
          <a:xfrm>
            <a:off x="0" y="270000"/>
            <a:ext cx="9144000" cy="143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4400" strike="noStrike" u="none">
                <a:solidFill>
                  <a:srgbClr val="002060"/>
                </a:solidFill>
                <a:effectLst/>
                <a:uFillTx/>
                <a:latin typeface="Cambria"/>
              </a:rPr>
              <a:t>Учимся анализировать проекты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Прямоугольник 2"/>
          <p:cNvSpPr/>
          <p:nvPr/>
        </p:nvSpPr>
        <p:spPr>
          <a:xfrm>
            <a:off x="1619280" y="2690640"/>
            <a:ext cx="6481800" cy="222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Замысел проекта.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Реализация проекта.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Основные видимые признаки проекта.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Сложности понимания и осуществления проектных идей.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1"/>
          <p:cNvSpPr/>
          <p:nvPr/>
        </p:nvSpPr>
        <p:spPr>
          <a:xfrm>
            <a:off x="1547640" y="1484280"/>
            <a:ext cx="7417080" cy="91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— федеральный образовательный проект по развитию женского предпринимательства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ru-RU" sz="1800" strike="noStrike" u="sng">
                <a:solidFill>
                  <a:srgbClr val="0000ff"/>
                </a:solidFill>
                <a:effectLst/>
                <a:uFillTx/>
                <a:latin typeface="Arial"/>
                <a:ea typeface="Arial"/>
                <a:hlinkClick r:id="rId1"/>
              </a:rPr>
              <a:t>https://mama-predprinimatel.ru/project/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Прямоугольник 2"/>
          <p:cNvSpPr/>
          <p:nvPr/>
        </p:nvSpPr>
        <p:spPr>
          <a:xfrm>
            <a:off x="278640" y="333360"/>
            <a:ext cx="6332040" cy="6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ru-RU" sz="3600" strike="noStrike" u="none">
                <a:solidFill>
                  <a:srgbClr val="4c216d"/>
                </a:solidFill>
                <a:effectLst/>
                <a:uFillTx/>
                <a:latin typeface="Arial"/>
                <a:ea typeface="Arial"/>
              </a:rPr>
              <a:t>«Мама-предприниматель» 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" name="Picture 2" descr="F:\10 класс\Скачанное\Без названия (1).jpg"/>
          <p:cNvPicPr/>
          <p:nvPr/>
        </p:nvPicPr>
        <p:blipFill>
          <a:blip r:embed="rId2"/>
          <a:stretch/>
        </p:blipFill>
        <p:spPr>
          <a:xfrm>
            <a:off x="250920" y="2548080"/>
            <a:ext cx="6049800" cy="4025880"/>
          </a:xfrm>
          <a:prstGeom prst="rect">
            <a:avLst/>
          </a:prstGeom>
          <a:noFill/>
          <a:ln w="0">
            <a:noFill/>
          </a:ln>
          <a:effectLst>
            <a:outerShdw dist="139498" dir="2700000" blurRad="0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</TotalTime>
  <Application>LibreOffice/25.2.3.2$Linux_X86_64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2011-11-28T19:44:49Z</dcterms:created>
  <dc:creator>Admin</dc:creator>
  <dc:description/>
  <dc:language>en-US</dc:language>
  <cp:lastModifiedBy>KOSTYAN</cp:lastModifiedBy>
  <dcterms:modified xsi:type="dcterms:W3CDTF">2024-10-31T17:29:26Z</dcterms:modified>
  <cp:revision>40</cp:revision>
  <dc:subject/>
  <dc:title>Название презентации</dc:title>
</cp:coreProperties>
</file>