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10" r:id="rId1"/>
  </p:sldMasterIdLst>
  <p:notesMasterIdLst>
    <p:notesMasterId r:id="rId20"/>
  </p:notesMasterIdLst>
  <p:sldIdLst>
    <p:sldId id="296" r:id="rId2"/>
    <p:sldId id="3228" r:id="rId3"/>
    <p:sldId id="3227" r:id="rId4"/>
    <p:sldId id="971" r:id="rId5"/>
    <p:sldId id="942" r:id="rId6"/>
    <p:sldId id="956" r:id="rId7"/>
    <p:sldId id="961" r:id="rId8"/>
    <p:sldId id="958" r:id="rId9"/>
    <p:sldId id="964" r:id="rId10"/>
    <p:sldId id="965" r:id="rId11"/>
    <p:sldId id="947" r:id="rId12"/>
    <p:sldId id="966" r:id="rId13"/>
    <p:sldId id="967" r:id="rId14"/>
    <p:sldId id="972" r:id="rId15"/>
    <p:sldId id="973" r:id="rId16"/>
    <p:sldId id="3226" r:id="rId17"/>
    <p:sldId id="974" r:id="rId18"/>
    <p:sldId id="928" r:id="rId19"/>
  </p:sldIdLst>
  <p:sldSz cx="11052175" cy="7920038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alibri Light" panose="020F0302020204030204" pitchFamily="34" charset="0"/>
      <p:regular r:id="rId25"/>
      <p:italic r:id="rId26"/>
    </p:embeddedFont>
    <p:embeddedFont>
      <p:font typeface="Stolzl" panose="00000500000000000000" pitchFamily="2" charset="-52"/>
      <p:regular r:id="rId27"/>
    </p:embeddedFont>
    <p:embeddedFont>
      <p:font typeface="Stolzl Book" panose="00000500000000000000" pitchFamily="2" charset="-52"/>
      <p:regular r:id="rId28"/>
    </p:embeddedFont>
    <p:embeddedFont>
      <p:font typeface="Stolzl Light" panose="00000400000000000000" pitchFamily="2" charset="-52"/>
      <p:regular r:id="rId29"/>
    </p:embeddedFont>
    <p:embeddedFont>
      <p:font typeface="Stolzl Medium" panose="00000600000000000000" pitchFamily="2" charset="-52"/>
      <p:regular r:id="rId30"/>
    </p:embeddedFont>
  </p:embeddedFontLst>
  <p:defaultTextStyle>
    <a:defPPr>
      <a:defRPr lang="ru-RU"/>
    </a:defPPr>
    <a:lvl1pPr marL="0" algn="l" defTabSz="1034592" rtl="0" eaLnBrk="1" latinLnBrk="0" hangingPunct="1">
      <a:defRPr sz="2035" kern="1200">
        <a:solidFill>
          <a:schemeClr val="tx1"/>
        </a:solidFill>
        <a:latin typeface="+mn-lt"/>
        <a:ea typeface="+mn-ea"/>
        <a:cs typeface="+mn-cs"/>
      </a:defRPr>
    </a:lvl1pPr>
    <a:lvl2pPr marL="517296" algn="l" defTabSz="1034592" rtl="0" eaLnBrk="1" latinLnBrk="0" hangingPunct="1">
      <a:defRPr sz="2035" kern="1200">
        <a:solidFill>
          <a:schemeClr val="tx1"/>
        </a:solidFill>
        <a:latin typeface="+mn-lt"/>
        <a:ea typeface="+mn-ea"/>
        <a:cs typeface="+mn-cs"/>
      </a:defRPr>
    </a:lvl2pPr>
    <a:lvl3pPr marL="1034592" algn="l" defTabSz="1034592" rtl="0" eaLnBrk="1" latinLnBrk="0" hangingPunct="1">
      <a:defRPr sz="2035" kern="1200">
        <a:solidFill>
          <a:schemeClr val="tx1"/>
        </a:solidFill>
        <a:latin typeface="+mn-lt"/>
        <a:ea typeface="+mn-ea"/>
        <a:cs typeface="+mn-cs"/>
      </a:defRPr>
    </a:lvl3pPr>
    <a:lvl4pPr marL="1551888" algn="l" defTabSz="1034592" rtl="0" eaLnBrk="1" latinLnBrk="0" hangingPunct="1">
      <a:defRPr sz="2035" kern="1200">
        <a:solidFill>
          <a:schemeClr val="tx1"/>
        </a:solidFill>
        <a:latin typeface="+mn-lt"/>
        <a:ea typeface="+mn-ea"/>
        <a:cs typeface="+mn-cs"/>
      </a:defRPr>
    </a:lvl4pPr>
    <a:lvl5pPr marL="2069183" algn="l" defTabSz="1034592" rtl="0" eaLnBrk="1" latinLnBrk="0" hangingPunct="1">
      <a:defRPr sz="2035" kern="1200">
        <a:solidFill>
          <a:schemeClr val="tx1"/>
        </a:solidFill>
        <a:latin typeface="+mn-lt"/>
        <a:ea typeface="+mn-ea"/>
        <a:cs typeface="+mn-cs"/>
      </a:defRPr>
    </a:lvl5pPr>
    <a:lvl6pPr marL="2586479" algn="l" defTabSz="1034592" rtl="0" eaLnBrk="1" latinLnBrk="0" hangingPunct="1">
      <a:defRPr sz="2035" kern="1200">
        <a:solidFill>
          <a:schemeClr val="tx1"/>
        </a:solidFill>
        <a:latin typeface="+mn-lt"/>
        <a:ea typeface="+mn-ea"/>
        <a:cs typeface="+mn-cs"/>
      </a:defRPr>
    </a:lvl6pPr>
    <a:lvl7pPr marL="3103775" algn="l" defTabSz="1034592" rtl="0" eaLnBrk="1" latinLnBrk="0" hangingPunct="1">
      <a:defRPr sz="2035" kern="1200">
        <a:solidFill>
          <a:schemeClr val="tx1"/>
        </a:solidFill>
        <a:latin typeface="+mn-lt"/>
        <a:ea typeface="+mn-ea"/>
        <a:cs typeface="+mn-cs"/>
      </a:defRPr>
    </a:lvl7pPr>
    <a:lvl8pPr marL="3621069" algn="l" defTabSz="1034592" rtl="0" eaLnBrk="1" latinLnBrk="0" hangingPunct="1">
      <a:defRPr sz="2035" kern="1200">
        <a:solidFill>
          <a:schemeClr val="tx1"/>
        </a:solidFill>
        <a:latin typeface="+mn-lt"/>
        <a:ea typeface="+mn-ea"/>
        <a:cs typeface="+mn-cs"/>
      </a:defRPr>
    </a:lvl8pPr>
    <a:lvl9pPr marL="4138366" algn="l" defTabSz="1034592" rtl="0" eaLnBrk="1" latinLnBrk="0" hangingPunct="1">
      <a:defRPr sz="203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9" orient="horz" pos="3855" userDrawn="1">
          <p15:clr>
            <a:srgbClr val="A4A3A4"/>
          </p15:clr>
        </p15:guide>
        <p15:guide id="10" orient="horz" pos="1292" userDrawn="1">
          <p15:clr>
            <a:srgbClr val="A4A3A4"/>
          </p15:clr>
        </p15:guide>
        <p15:guide id="11" pos="6225" userDrawn="1">
          <p15:clr>
            <a:srgbClr val="A4A3A4"/>
          </p15:clr>
        </p15:guide>
        <p15:guide id="12" pos="4774" userDrawn="1">
          <p15:clr>
            <a:srgbClr val="A4A3A4"/>
          </p15:clr>
        </p15:guide>
        <p15:guide id="13" pos="397" userDrawn="1">
          <p15:clr>
            <a:srgbClr val="A4A3A4"/>
          </p15:clr>
        </p15:guide>
        <p15:guide id="14" orient="horz" pos="199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околова Валерия" initials="СВ" lastIdx="1" clrIdx="0">
    <p:extLst>
      <p:ext uri="{19B8F6BF-5375-455C-9EA6-DF929625EA0E}">
        <p15:presenceInfo xmlns:p15="http://schemas.microsoft.com/office/powerpoint/2012/main" userId="S::sokolova.v@glorax.com::6b2e819a-9a44-45d8-9c05-942223a2d56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3882"/>
    <a:srgbClr val="F0F1FA"/>
    <a:srgbClr val="F5F7F9"/>
    <a:srgbClr val="2700C6"/>
    <a:srgbClr val="3200F0"/>
    <a:srgbClr val="A6A6A6"/>
    <a:srgbClr val="8D7BFF"/>
    <a:srgbClr val="5439FF"/>
    <a:srgbClr val="AEB7FF"/>
    <a:srgbClr val="7F5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93592" autoAdjust="0"/>
  </p:normalViewPr>
  <p:slideViewPr>
    <p:cSldViewPr snapToGrid="0">
      <p:cViewPr varScale="1">
        <p:scale>
          <a:sx n="99" d="100"/>
          <a:sy n="99" d="100"/>
        </p:scale>
        <p:origin x="1104" y="84"/>
      </p:cViewPr>
      <p:guideLst>
        <p:guide orient="horz" pos="3855"/>
        <p:guide orient="horz" pos="1292"/>
        <p:guide pos="6225"/>
        <p:guide pos="4774"/>
        <p:guide pos="397"/>
        <p:guide orient="horz" pos="199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42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tolzl Book" panose="00000500000000000000" pitchFamily="2" charset="-52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tolzl Book" panose="00000500000000000000" pitchFamily="2" charset="-52"/>
              </a:defRPr>
            </a:lvl1pPr>
          </a:lstStyle>
          <a:p>
            <a:fld id="{E6E389BD-4B15-49E3-8152-EF4331C1F2AA}" type="datetimeFigureOut">
              <a:rPr lang="ru-RU" smtClean="0"/>
              <a:pPr/>
              <a:t>30.10.2024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76350" y="1143000"/>
            <a:ext cx="43053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tolzl Book" panose="00000500000000000000" pitchFamily="2" charset="-52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tolzl Book" panose="00000500000000000000" pitchFamily="2" charset="-52"/>
              </a:defRPr>
            </a:lvl1pPr>
          </a:lstStyle>
          <a:p>
            <a:fld id="{E06281BC-4CFC-430A-AD44-70846F9FB71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0070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34592" rtl="0" eaLnBrk="1" latinLnBrk="0" hangingPunct="1">
      <a:defRPr sz="1358" kern="1200">
        <a:solidFill>
          <a:schemeClr val="tx1"/>
        </a:solidFill>
        <a:latin typeface="Stolzl Book" panose="00000500000000000000" pitchFamily="2" charset="-52"/>
        <a:ea typeface="+mn-ea"/>
        <a:cs typeface="+mn-cs"/>
      </a:defRPr>
    </a:lvl1pPr>
    <a:lvl2pPr marL="517296" algn="l" defTabSz="1034592" rtl="0" eaLnBrk="1" latinLnBrk="0" hangingPunct="1">
      <a:defRPr sz="1358" kern="1200">
        <a:solidFill>
          <a:schemeClr val="tx1"/>
        </a:solidFill>
        <a:latin typeface="Stolzl Book" panose="00000500000000000000" pitchFamily="2" charset="-52"/>
        <a:ea typeface="+mn-ea"/>
        <a:cs typeface="+mn-cs"/>
      </a:defRPr>
    </a:lvl2pPr>
    <a:lvl3pPr marL="1034592" algn="l" defTabSz="1034592" rtl="0" eaLnBrk="1" latinLnBrk="0" hangingPunct="1">
      <a:defRPr sz="1358" kern="1200">
        <a:solidFill>
          <a:schemeClr val="tx1"/>
        </a:solidFill>
        <a:latin typeface="Stolzl Book" panose="00000500000000000000" pitchFamily="2" charset="-52"/>
        <a:ea typeface="+mn-ea"/>
        <a:cs typeface="+mn-cs"/>
      </a:defRPr>
    </a:lvl3pPr>
    <a:lvl4pPr marL="1551888" algn="l" defTabSz="1034592" rtl="0" eaLnBrk="1" latinLnBrk="0" hangingPunct="1">
      <a:defRPr sz="1358" kern="1200">
        <a:solidFill>
          <a:schemeClr val="tx1"/>
        </a:solidFill>
        <a:latin typeface="Stolzl Book" panose="00000500000000000000" pitchFamily="2" charset="-52"/>
        <a:ea typeface="+mn-ea"/>
        <a:cs typeface="+mn-cs"/>
      </a:defRPr>
    </a:lvl4pPr>
    <a:lvl5pPr marL="2069183" algn="l" defTabSz="1034592" rtl="0" eaLnBrk="1" latinLnBrk="0" hangingPunct="1">
      <a:defRPr sz="1358" kern="1200">
        <a:solidFill>
          <a:schemeClr val="tx1"/>
        </a:solidFill>
        <a:latin typeface="Stolzl Book" panose="00000500000000000000" pitchFamily="2" charset="-52"/>
        <a:ea typeface="+mn-ea"/>
        <a:cs typeface="+mn-cs"/>
      </a:defRPr>
    </a:lvl5pPr>
    <a:lvl6pPr marL="2586479" algn="l" defTabSz="1034592" rtl="0" eaLnBrk="1" latinLnBrk="0" hangingPunct="1">
      <a:defRPr sz="1358" kern="1200">
        <a:solidFill>
          <a:schemeClr val="tx1"/>
        </a:solidFill>
        <a:latin typeface="+mn-lt"/>
        <a:ea typeface="+mn-ea"/>
        <a:cs typeface="+mn-cs"/>
      </a:defRPr>
    </a:lvl6pPr>
    <a:lvl7pPr marL="3103775" algn="l" defTabSz="1034592" rtl="0" eaLnBrk="1" latinLnBrk="0" hangingPunct="1">
      <a:defRPr sz="1358" kern="1200">
        <a:solidFill>
          <a:schemeClr val="tx1"/>
        </a:solidFill>
        <a:latin typeface="+mn-lt"/>
        <a:ea typeface="+mn-ea"/>
        <a:cs typeface="+mn-cs"/>
      </a:defRPr>
    </a:lvl7pPr>
    <a:lvl8pPr marL="3621069" algn="l" defTabSz="1034592" rtl="0" eaLnBrk="1" latinLnBrk="0" hangingPunct="1">
      <a:defRPr sz="1358" kern="1200">
        <a:solidFill>
          <a:schemeClr val="tx1"/>
        </a:solidFill>
        <a:latin typeface="+mn-lt"/>
        <a:ea typeface="+mn-ea"/>
        <a:cs typeface="+mn-cs"/>
      </a:defRPr>
    </a:lvl8pPr>
    <a:lvl9pPr marL="4138366" algn="l" defTabSz="1034592" rtl="0" eaLnBrk="1" latinLnBrk="0" hangingPunct="1">
      <a:defRPr sz="135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8913" y="1296173"/>
            <a:ext cx="9394349" cy="2757347"/>
          </a:xfrm>
        </p:spPr>
        <p:txBody>
          <a:bodyPr anchor="b"/>
          <a:lstStyle>
            <a:lvl1pPr algn="ctr">
              <a:defRPr sz="692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1522" y="4159854"/>
            <a:ext cx="8289131" cy="1912175"/>
          </a:xfrm>
        </p:spPr>
        <p:txBody>
          <a:bodyPr/>
          <a:lstStyle>
            <a:lvl1pPr marL="0" indent="0" algn="ctr">
              <a:buNone/>
              <a:defRPr sz="2772"/>
            </a:lvl1pPr>
            <a:lvl2pPr marL="528020" indent="0" algn="ctr">
              <a:buNone/>
              <a:defRPr sz="2310"/>
            </a:lvl2pPr>
            <a:lvl3pPr marL="1056041" indent="0" algn="ctr">
              <a:buNone/>
              <a:defRPr sz="2079"/>
            </a:lvl3pPr>
            <a:lvl4pPr marL="1584061" indent="0" algn="ctr">
              <a:buNone/>
              <a:defRPr sz="1848"/>
            </a:lvl4pPr>
            <a:lvl5pPr marL="2112081" indent="0" algn="ctr">
              <a:buNone/>
              <a:defRPr sz="1848"/>
            </a:lvl5pPr>
            <a:lvl6pPr marL="2640101" indent="0" algn="ctr">
              <a:buNone/>
              <a:defRPr sz="1848"/>
            </a:lvl6pPr>
            <a:lvl7pPr marL="3168122" indent="0" algn="ctr">
              <a:buNone/>
              <a:defRPr sz="1848"/>
            </a:lvl7pPr>
            <a:lvl8pPr marL="3696142" indent="0" algn="ctr">
              <a:buNone/>
              <a:defRPr sz="1848"/>
            </a:lvl8pPr>
            <a:lvl9pPr marL="4224162" indent="0" algn="ctr">
              <a:buNone/>
              <a:defRPr sz="1848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837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058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081" y="1974512"/>
            <a:ext cx="9532501" cy="3294515"/>
          </a:xfrm>
        </p:spPr>
        <p:txBody>
          <a:bodyPr anchor="b"/>
          <a:lstStyle>
            <a:lvl1pPr>
              <a:defRPr sz="692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081" y="5300194"/>
            <a:ext cx="9532501" cy="1732508"/>
          </a:xfrm>
        </p:spPr>
        <p:txBody>
          <a:bodyPr/>
          <a:lstStyle>
            <a:lvl1pPr marL="0" indent="0">
              <a:buNone/>
              <a:defRPr sz="2772">
                <a:solidFill>
                  <a:schemeClr val="tx1"/>
                </a:solidFill>
              </a:defRPr>
            </a:lvl1pPr>
            <a:lvl2pPr marL="528020" indent="0">
              <a:buNone/>
              <a:defRPr sz="2310">
                <a:solidFill>
                  <a:schemeClr val="tx1">
                    <a:tint val="75000"/>
                  </a:schemeClr>
                </a:solidFill>
              </a:defRPr>
            </a:lvl2pPr>
            <a:lvl3pPr marL="1056041" indent="0">
              <a:buNone/>
              <a:defRPr sz="2079">
                <a:solidFill>
                  <a:schemeClr val="tx1">
                    <a:tint val="75000"/>
                  </a:schemeClr>
                </a:solidFill>
              </a:defRPr>
            </a:lvl3pPr>
            <a:lvl4pPr marL="1584061" indent="0">
              <a:buNone/>
              <a:defRPr sz="1848">
                <a:solidFill>
                  <a:schemeClr val="tx1">
                    <a:tint val="75000"/>
                  </a:schemeClr>
                </a:solidFill>
              </a:defRPr>
            </a:lvl4pPr>
            <a:lvl5pPr marL="2112081" indent="0">
              <a:buNone/>
              <a:defRPr sz="1848">
                <a:solidFill>
                  <a:schemeClr val="tx1">
                    <a:tint val="75000"/>
                  </a:schemeClr>
                </a:solidFill>
              </a:defRPr>
            </a:lvl5pPr>
            <a:lvl6pPr marL="2640101" indent="0">
              <a:buNone/>
              <a:defRPr sz="1848">
                <a:solidFill>
                  <a:schemeClr val="tx1">
                    <a:tint val="75000"/>
                  </a:schemeClr>
                </a:solidFill>
              </a:defRPr>
            </a:lvl6pPr>
            <a:lvl7pPr marL="3168122" indent="0">
              <a:buNone/>
              <a:defRPr sz="1848">
                <a:solidFill>
                  <a:schemeClr val="tx1">
                    <a:tint val="75000"/>
                  </a:schemeClr>
                </a:solidFill>
              </a:defRPr>
            </a:lvl7pPr>
            <a:lvl8pPr marL="3696142" indent="0">
              <a:buNone/>
              <a:defRPr sz="1848">
                <a:solidFill>
                  <a:schemeClr val="tx1">
                    <a:tint val="75000"/>
                  </a:schemeClr>
                </a:solidFill>
              </a:defRPr>
            </a:lvl8pPr>
            <a:lvl9pPr marL="4224162" indent="0">
              <a:buNone/>
              <a:defRPr sz="184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964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9837" y="2108344"/>
            <a:ext cx="4697174" cy="502519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5164" y="2108344"/>
            <a:ext cx="4697174" cy="502519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305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277" y="421671"/>
            <a:ext cx="9532501" cy="153084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1278" y="1941510"/>
            <a:ext cx="4675587" cy="951504"/>
          </a:xfrm>
        </p:spPr>
        <p:txBody>
          <a:bodyPr anchor="b"/>
          <a:lstStyle>
            <a:lvl1pPr marL="0" indent="0">
              <a:buNone/>
              <a:defRPr sz="2772" b="1"/>
            </a:lvl1pPr>
            <a:lvl2pPr marL="528020" indent="0">
              <a:buNone/>
              <a:defRPr sz="2310" b="1"/>
            </a:lvl2pPr>
            <a:lvl3pPr marL="1056041" indent="0">
              <a:buNone/>
              <a:defRPr sz="2079" b="1"/>
            </a:lvl3pPr>
            <a:lvl4pPr marL="1584061" indent="0">
              <a:buNone/>
              <a:defRPr sz="1848" b="1"/>
            </a:lvl4pPr>
            <a:lvl5pPr marL="2112081" indent="0">
              <a:buNone/>
              <a:defRPr sz="1848" b="1"/>
            </a:lvl5pPr>
            <a:lvl6pPr marL="2640101" indent="0">
              <a:buNone/>
              <a:defRPr sz="1848" b="1"/>
            </a:lvl6pPr>
            <a:lvl7pPr marL="3168122" indent="0">
              <a:buNone/>
              <a:defRPr sz="1848" b="1"/>
            </a:lvl7pPr>
            <a:lvl8pPr marL="3696142" indent="0">
              <a:buNone/>
              <a:defRPr sz="1848" b="1"/>
            </a:lvl8pPr>
            <a:lvl9pPr marL="4224162" indent="0">
              <a:buNone/>
              <a:defRPr sz="184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1278" y="2893014"/>
            <a:ext cx="4675587" cy="42551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95164" y="1941510"/>
            <a:ext cx="4698614" cy="951504"/>
          </a:xfrm>
        </p:spPr>
        <p:txBody>
          <a:bodyPr anchor="b"/>
          <a:lstStyle>
            <a:lvl1pPr marL="0" indent="0">
              <a:buNone/>
              <a:defRPr sz="2772" b="1"/>
            </a:lvl1pPr>
            <a:lvl2pPr marL="528020" indent="0">
              <a:buNone/>
              <a:defRPr sz="2310" b="1"/>
            </a:lvl2pPr>
            <a:lvl3pPr marL="1056041" indent="0">
              <a:buNone/>
              <a:defRPr sz="2079" b="1"/>
            </a:lvl3pPr>
            <a:lvl4pPr marL="1584061" indent="0">
              <a:buNone/>
              <a:defRPr sz="1848" b="1"/>
            </a:lvl4pPr>
            <a:lvl5pPr marL="2112081" indent="0">
              <a:buNone/>
              <a:defRPr sz="1848" b="1"/>
            </a:lvl5pPr>
            <a:lvl6pPr marL="2640101" indent="0">
              <a:buNone/>
              <a:defRPr sz="1848" b="1"/>
            </a:lvl6pPr>
            <a:lvl7pPr marL="3168122" indent="0">
              <a:buNone/>
              <a:defRPr sz="1848" b="1"/>
            </a:lvl7pPr>
            <a:lvl8pPr marL="3696142" indent="0">
              <a:buNone/>
              <a:defRPr sz="1848" b="1"/>
            </a:lvl8pPr>
            <a:lvl9pPr marL="4224162" indent="0">
              <a:buNone/>
              <a:defRPr sz="184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5164" y="2893014"/>
            <a:ext cx="4698614" cy="42551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10/30/2024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140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10/30/2024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248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10/30/2024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DFD1B58E-BCD6-D163-47EB-BCDB43FB7713}"/>
              </a:ext>
            </a:extLst>
          </p:cNvPr>
          <p:cNvSpPr txBox="1">
            <a:spLocks/>
          </p:cNvSpPr>
          <p:nvPr userDrawn="1"/>
        </p:nvSpPr>
        <p:spPr>
          <a:xfrm>
            <a:off x="10257236" y="7498373"/>
            <a:ext cx="794941" cy="421669"/>
          </a:xfrm>
          <a:prstGeom prst="rect">
            <a:avLst/>
          </a:prstGeom>
        </p:spPr>
        <p:txBody>
          <a:bodyPr lIns="0" tIns="0" rIns="0" bIns="0"/>
          <a:lstStyle>
            <a:defPPr>
              <a:defRPr lang="ru-RU"/>
            </a:defPPr>
            <a:lvl1pPr marL="0" algn="l" defTabSz="914400" rtl="0" eaLnBrk="1" latinLnBrk="0" hangingPunct="1">
              <a:defRPr lang="ru-RU" sz="1200" kern="1200" smtClean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CA8831E-FB45-6445-8C0C-9D2AAB1DE60D}" type="slidenum">
              <a:rPr lang="en-US" sz="880">
                <a:solidFill>
                  <a:srgbClr val="000000">
                    <a:lumMod val="50000"/>
                    <a:lumOff val="50000"/>
                  </a:srgbClr>
                </a:solidFill>
                <a:latin typeface="Stolzl" charset="0"/>
                <a:ea typeface="Stolzl" charset="0"/>
                <a:cs typeface="Stolzl" charset="0"/>
              </a:rPr>
              <a:pPr algn="ctr"/>
              <a:t>‹#›</a:t>
            </a:fld>
            <a:endParaRPr sz="880" dirty="0">
              <a:solidFill>
                <a:srgbClr val="000000">
                  <a:lumMod val="50000"/>
                  <a:lumOff val="50000"/>
                </a:srgbClr>
              </a:solidFill>
              <a:latin typeface="Stolzl" charset="0"/>
              <a:ea typeface="Stolzl" charset="0"/>
              <a:cs typeface="Stolz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1647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277" y="528002"/>
            <a:ext cx="3564614" cy="1848009"/>
          </a:xfrm>
        </p:spPr>
        <p:txBody>
          <a:bodyPr anchor="b"/>
          <a:lstStyle>
            <a:lvl1pPr>
              <a:defRPr sz="3696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8614" y="1140341"/>
            <a:ext cx="5595164" cy="5628360"/>
          </a:xfrm>
        </p:spPr>
        <p:txBody>
          <a:bodyPr/>
          <a:lstStyle>
            <a:lvl1pPr>
              <a:defRPr sz="3696"/>
            </a:lvl1pPr>
            <a:lvl2pPr>
              <a:defRPr sz="3234"/>
            </a:lvl2pPr>
            <a:lvl3pPr>
              <a:defRPr sz="2772"/>
            </a:lvl3pPr>
            <a:lvl4pPr>
              <a:defRPr sz="2310"/>
            </a:lvl4pPr>
            <a:lvl5pPr>
              <a:defRPr sz="2310"/>
            </a:lvl5pPr>
            <a:lvl6pPr>
              <a:defRPr sz="2310"/>
            </a:lvl6pPr>
            <a:lvl7pPr>
              <a:defRPr sz="2310"/>
            </a:lvl7pPr>
            <a:lvl8pPr>
              <a:defRPr sz="2310"/>
            </a:lvl8pPr>
            <a:lvl9pPr>
              <a:defRPr sz="231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1277" y="2376011"/>
            <a:ext cx="3564614" cy="4401855"/>
          </a:xfrm>
        </p:spPr>
        <p:txBody>
          <a:bodyPr/>
          <a:lstStyle>
            <a:lvl1pPr marL="0" indent="0">
              <a:buNone/>
              <a:defRPr sz="1848"/>
            </a:lvl1pPr>
            <a:lvl2pPr marL="528020" indent="0">
              <a:buNone/>
              <a:defRPr sz="1617"/>
            </a:lvl2pPr>
            <a:lvl3pPr marL="1056041" indent="0">
              <a:buNone/>
              <a:defRPr sz="1386"/>
            </a:lvl3pPr>
            <a:lvl4pPr marL="1584061" indent="0">
              <a:buNone/>
              <a:defRPr sz="1155"/>
            </a:lvl4pPr>
            <a:lvl5pPr marL="2112081" indent="0">
              <a:buNone/>
              <a:defRPr sz="1155"/>
            </a:lvl5pPr>
            <a:lvl6pPr marL="2640101" indent="0">
              <a:buNone/>
              <a:defRPr sz="1155"/>
            </a:lvl6pPr>
            <a:lvl7pPr marL="3168122" indent="0">
              <a:buNone/>
              <a:defRPr sz="1155"/>
            </a:lvl7pPr>
            <a:lvl8pPr marL="3696142" indent="0">
              <a:buNone/>
              <a:defRPr sz="1155"/>
            </a:lvl8pPr>
            <a:lvl9pPr marL="4224162" indent="0">
              <a:buNone/>
              <a:defRPr sz="115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618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277" y="528002"/>
            <a:ext cx="3564614" cy="1848009"/>
          </a:xfrm>
        </p:spPr>
        <p:txBody>
          <a:bodyPr anchor="b"/>
          <a:lstStyle>
            <a:lvl1pPr>
              <a:defRPr sz="3696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698614" y="1140341"/>
            <a:ext cx="5595164" cy="5628360"/>
          </a:xfrm>
        </p:spPr>
        <p:txBody>
          <a:bodyPr anchor="t"/>
          <a:lstStyle>
            <a:lvl1pPr marL="0" indent="0">
              <a:buNone/>
              <a:defRPr sz="3696"/>
            </a:lvl1pPr>
            <a:lvl2pPr marL="528020" indent="0">
              <a:buNone/>
              <a:defRPr sz="3234"/>
            </a:lvl2pPr>
            <a:lvl3pPr marL="1056041" indent="0">
              <a:buNone/>
              <a:defRPr sz="2772"/>
            </a:lvl3pPr>
            <a:lvl4pPr marL="1584061" indent="0">
              <a:buNone/>
              <a:defRPr sz="2310"/>
            </a:lvl4pPr>
            <a:lvl5pPr marL="2112081" indent="0">
              <a:buNone/>
              <a:defRPr sz="2310"/>
            </a:lvl5pPr>
            <a:lvl6pPr marL="2640101" indent="0">
              <a:buNone/>
              <a:defRPr sz="2310"/>
            </a:lvl6pPr>
            <a:lvl7pPr marL="3168122" indent="0">
              <a:buNone/>
              <a:defRPr sz="2310"/>
            </a:lvl7pPr>
            <a:lvl8pPr marL="3696142" indent="0">
              <a:buNone/>
              <a:defRPr sz="2310"/>
            </a:lvl8pPr>
            <a:lvl9pPr marL="4224162" indent="0">
              <a:buNone/>
              <a:defRPr sz="231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1277" y="2376011"/>
            <a:ext cx="3564614" cy="4401855"/>
          </a:xfrm>
        </p:spPr>
        <p:txBody>
          <a:bodyPr/>
          <a:lstStyle>
            <a:lvl1pPr marL="0" indent="0">
              <a:buNone/>
              <a:defRPr sz="1848"/>
            </a:lvl1pPr>
            <a:lvl2pPr marL="528020" indent="0">
              <a:buNone/>
              <a:defRPr sz="1617"/>
            </a:lvl2pPr>
            <a:lvl3pPr marL="1056041" indent="0">
              <a:buNone/>
              <a:defRPr sz="1386"/>
            </a:lvl3pPr>
            <a:lvl4pPr marL="1584061" indent="0">
              <a:buNone/>
              <a:defRPr sz="1155"/>
            </a:lvl4pPr>
            <a:lvl5pPr marL="2112081" indent="0">
              <a:buNone/>
              <a:defRPr sz="1155"/>
            </a:lvl5pPr>
            <a:lvl6pPr marL="2640101" indent="0">
              <a:buNone/>
              <a:defRPr sz="1155"/>
            </a:lvl6pPr>
            <a:lvl7pPr marL="3168122" indent="0">
              <a:buNone/>
              <a:defRPr sz="1155"/>
            </a:lvl7pPr>
            <a:lvl8pPr marL="3696142" indent="0">
              <a:buNone/>
              <a:defRPr sz="1155"/>
            </a:lvl8pPr>
            <a:lvl9pPr marL="4224162" indent="0">
              <a:buNone/>
              <a:defRPr sz="115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829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815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09213" y="421669"/>
            <a:ext cx="2383125" cy="6711866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9837" y="421669"/>
            <a:ext cx="7011224" cy="671186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0506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PPTMON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62731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5">
          <p15:clr>
            <a:srgbClr val="FBAE40"/>
          </p15:clr>
        </p15:guide>
        <p15:guide id="2" pos="348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:a16="http://schemas.microsoft.com/office/drawing/2014/main" id="{E412503A-3E4C-41CD-8E17-3A83BC8F4E77}"/>
              </a:ext>
            </a:extLst>
          </p:cNvPr>
          <p:cNvSpPr txBox="1">
            <a:spLocks/>
          </p:cNvSpPr>
          <p:nvPr userDrawn="1"/>
        </p:nvSpPr>
        <p:spPr>
          <a:xfrm>
            <a:off x="10257236" y="7498373"/>
            <a:ext cx="794941" cy="421669"/>
          </a:xfrm>
          <a:prstGeom prst="rect">
            <a:avLst/>
          </a:prstGeom>
        </p:spPr>
        <p:txBody>
          <a:bodyPr lIns="0" tIns="0" rIns="0" bIns="0"/>
          <a:lstStyle>
            <a:defPPr>
              <a:defRPr lang="ru-RU"/>
            </a:defPPr>
            <a:lvl1pPr marL="0" algn="l" defTabSz="914400" rtl="0" eaLnBrk="1" latinLnBrk="0" hangingPunct="1">
              <a:defRPr lang="ru-RU" sz="1200" kern="1200" smtClean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CA8831E-FB45-6445-8C0C-9D2AAB1DE60D}" type="slidenum">
              <a:rPr lang="en-US" sz="880">
                <a:solidFill>
                  <a:srgbClr val="000000">
                    <a:lumMod val="50000"/>
                    <a:lumOff val="50000"/>
                  </a:srgbClr>
                </a:solidFill>
                <a:latin typeface="Stolzl" charset="0"/>
                <a:ea typeface="Stolzl" charset="0"/>
                <a:cs typeface="Stolzl" charset="0"/>
              </a:rPr>
              <a:pPr algn="ctr"/>
              <a:t>‹#›</a:t>
            </a:fld>
            <a:endParaRPr sz="880" dirty="0">
              <a:solidFill>
                <a:srgbClr val="000000">
                  <a:lumMod val="50000"/>
                  <a:lumOff val="50000"/>
                </a:srgbClr>
              </a:solidFill>
              <a:latin typeface="Stolzl" charset="0"/>
              <a:ea typeface="Stolzl" charset="0"/>
              <a:cs typeface="Stolzl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2EC4692-7274-B8A4-4223-FCCFB9057B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26954" y="125598"/>
            <a:ext cx="1821882" cy="111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5651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>
            <a:extLst>
              <a:ext uri="{FF2B5EF4-FFF2-40B4-BE49-F238E27FC236}">
                <a16:creationId xmlns:a16="http://schemas.microsoft.com/office/drawing/2014/main" id="{1EF55D52-5D84-6A9B-A8EB-AF180451B78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05550" y="5"/>
            <a:ext cx="6346627" cy="7920037"/>
          </a:xfrm>
          <a:prstGeom prst="rect">
            <a:avLst/>
          </a:prstGeom>
          <a:pattFill prst="pct9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408">
                <a:latin typeface="Stolzl Book" panose="00000500000000000000" pitchFamily="2" charset="-52"/>
              </a:defRPr>
            </a:lvl1pPr>
          </a:lstStyle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Вставить </a:t>
            </a:r>
            <a:br>
              <a:rPr lang="ru-RU" dirty="0"/>
            </a:br>
            <a:r>
              <a:rPr lang="ru-RU" dirty="0"/>
              <a:t>изображение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4943C8C-E63E-61F7-B5D2-CA9CA9D092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26954" y="125598"/>
            <a:ext cx="1821882" cy="111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5128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DB335126-464B-4C0F-8365-50790CD113E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25301" y="1430423"/>
            <a:ext cx="6526875" cy="5897449"/>
          </a:xfrm>
          <a:custGeom>
            <a:avLst/>
            <a:gdLst>
              <a:gd name="connsiteX0" fmla="*/ 0 w 3533747"/>
              <a:gd name="connsiteY0" fmla="*/ 0 h 4591723"/>
              <a:gd name="connsiteX1" fmla="*/ 3533747 w 3533747"/>
              <a:gd name="connsiteY1" fmla="*/ 0 h 4591723"/>
              <a:gd name="connsiteX2" fmla="*/ 3533747 w 3533747"/>
              <a:gd name="connsiteY2" fmla="*/ 4591723 h 4591723"/>
              <a:gd name="connsiteX3" fmla="*/ 0 w 3533747"/>
              <a:gd name="connsiteY3" fmla="*/ 4591723 h 4591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33747" h="4591723">
                <a:moveTo>
                  <a:pt x="0" y="0"/>
                </a:moveTo>
                <a:lnTo>
                  <a:pt x="3533747" y="0"/>
                </a:lnTo>
                <a:lnTo>
                  <a:pt x="3533747" y="4591723"/>
                </a:lnTo>
                <a:lnTo>
                  <a:pt x="0" y="4591723"/>
                </a:lnTo>
                <a:close/>
              </a:path>
            </a:pathLst>
          </a:cu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wrap="square" lIns="144000" tIns="144000" rIns="144000" bIns="0" anchor="t">
            <a:noAutofit/>
          </a:bodyPr>
          <a:lstStyle>
            <a:lvl1pPr marL="0" indent="0">
              <a:buNone/>
              <a:defRPr sz="1056">
                <a:latin typeface="Stolzl Book" panose="00000500000000000000" pitchFamily="2" charset="-52"/>
                <a:ea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F316955-6D69-89F9-91D4-0DFA4C939E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26954" y="125598"/>
            <a:ext cx="1821882" cy="111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0103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Рисунок 30">
            <a:extLst>
              <a:ext uri="{FF2B5EF4-FFF2-40B4-BE49-F238E27FC236}">
                <a16:creationId xmlns:a16="http://schemas.microsoft.com/office/drawing/2014/main" id="{F2866013-15C7-1EF5-C21F-773BF4C1598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427037"/>
            <a:ext cx="5858795" cy="6007120"/>
          </a:xfrm>
          <a:custGeom>
            <a:avLst/>
            <a:gdLst>
              <a:gd name="connsiteX0" fmla="*/ 0 w 6463020"/>
              <a:gd name="connsiteY0" fmla="*/ 0 h 5201595"/>
              <a:gd name="connsiteX1" fmla="*/ 6089664 w 6463020"/>
              <a:gd name="connsiteY1" fmla="*/ 0 h 5201595"/>
              <a:gd name="connsiteX2" fmla="*/ 6463020 w 6463020"/>
              <a:gd name="connsiteY2" fmla="*/ 380288 h 5201595"/>
              <a:gd name="connsiteX3" fmla="*/ 6463020 w 6463020"/>
              <a:gd name="connsiteY3" fmla="*/ 4821307 h 5201595"/>
              <a:gd name="connsiteX4" fmla="*/ 6089664 w 6463020"/>
              <a:gd name="connsiteY4" fmla="*/ 5201595 h 5201595"/>
              <a:gd name="connsiteX5" fmla="*/ 0 w 6463020"/>
              <a:gd name="connsiteY5" fmla="*/ 5201595 h 5201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63020" h="5201595">
                <a:moveTo>
                  <a:pt x="0" y="0"/>
                </a:moveTo>
                <a:lnTo>
                  <a:pt x="6089664" y="0"/>
                </a:lnTo>
                <a:cubicBezTo>
                  <a:pt x="6295863" y="0"/>
                  <a:pt x="6463020" y="170261"/>
                  <a:pt x="6463020" y="380288"/>
                </a:cubicBezTo>
                <a:lnTo>
                  <a:pt x="6463020" y="4821307"/>
                </a:lnTo>
                <a:cubicBezTo>
                  <a:pt x="6463020" y="5031335"/>
                  <a:pt x="6295863" y="5201595"/>
                  <a:pt x="6089664" y="5201595"/>
                </a:cubicBezTo>
                <a:lnTo>
                  <a:pt x="0" y="5201595"/>
                </a:lnTo>
                <a:close/>
              </a:path>
            </a:pathLst>
          </a:custGeom>
          <a:pattFill prst="pct90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wrap="square" lIns="144000" tIns="144000" rIns="144000" bIns="0">
            <a:noAutofit/>
          </a:bodyPr>
          <a:lstStyle>
            <a:lvl1pPr marL="0" indent="0">
              <a:buNone/>
              <a:defRPr sz="1056">
                <a:latin typeface="Stolzl Book" panose="00000500000000000000" pitchFamily="2" charset="-52"/>
              </a:defRPr>
            </a:lvl1pPr>
          </a:lstStyle>
          <a:p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E01330C-2C17-5EB6-F56F-FFD72DF9EB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26954" y="125598"/>
            <a:ext cx="1821882" cy="111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4278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:a16="http://schemas.microsoft.com/office/drawing/2014/main" id="{E412503A-3E4C-41CD-8E17-3A83BC8F4E77}"/>
              </a:ext>
            </a:extLst>
          </p:cNvPr>
          <p:cNvSpPr txBox="1">
            <a:spLocks/>
          </p:cNvSpPr>
          <p:nvPr userDrawn="1"/>
        </p:nvSpPr>
        <p:spPr>
          <a:xfrm>
            <a:off x="10257236" y="7498373"/>
            <a:ext cx="794941" cy="421669"/>
          </a:xfrm>
          <a:prstGeom prst="rect">
            <a:avLst/>
          </a:prstGeom>
        </p:spPr>
        <p:txBody>
          <a:bodyPr lIns="0" tIns="0" rIns="0" bIns="0"/>
          <a:lstStyle>
            <a:defPPr>
              <a:defRPr lang="ru-RU"/>
            </a:defPPr>
            <a:lvl1pPr marL="0" algn="l" defTabSz="914400" rtl="0" eaLnBrk="1" latinLnBrk="0" hangingPunct="1">
              <a:defRPr lang="ru-RU" sz="1200" kern="1200" smtClean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CA8831E-FB45-6445-8C0C-9D2AAB1DE60D}" type="slidenum">
              <a:rPr lang="en-US" sz="880">
                <a:solidFill>
                  <a:srgbClr val="000000">
                    <a:lumMod val="50000"/>
                    <a:lumOff val="50000"/>
                  </a:srgbClr>
                </a:solidFill>
                <a:latin typeface="Stolzl" charset="0"/>
                <a:ea typeface="Stolzl" charset="0"/>
                <a:cs typeface="Stolzl" charset="0"/>
              </a:rPr>
              <a:pPr algn="ctr"/>
              <a:t>‹#›</a:t>
            </a:fld>
            <a:endParaRPr sz="880" dirty="0">
              <a:solidFill>
                <a:srgbClr val="000000">
                  <a:lumMod val="50000"/>
                  <a:lumOff val="50000"/>
                </a:srgbClr>
              </a:solidFill>
              <a:latin typeface="Stolzl" charset="0"/>
              <a:ea typeface="Stolzl" charset="0"/>
              <a:cs typeface="Stolzl" charset="0"/>
            </a:endParaRP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264973C4-0A43-AF97-07EF-F50D27DC36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926450" y="1427037"/>
            <a:ext cx="4692855" cy="6007120"/>
          </a:xfrm>
          <a:custGeom>
            <a:avLst/>
            <a:gdLst>
              <a:gd name="connsiteX0" fmla="*/ 373356 w 5176835"/>
              <a:gd name="connsiteY0" fmla="*/ 0 h 5201595"/>
              <a:gd name="connsiteX1" fmla="*/ 4803479 w 5176835"/>
              <a:gd name="connsiteY1" fmla="*/ 0 h 5201595"/>
              <a:gd name="connsiteX2" fmla="*/ 5176835 w 5176835"/>
              <a:gd name="connsiteY2" fmla="*/ 380288 h 5201595"/>
              <a:gd name="connsiteX3" fmla="*/ 5176835 w 5176835"/>
              <a:gd name="connsiteY3" fmla="*/ 4821307 h 5201595"/>
              <a:gd name="connsiteX4" fmla="*/ 4803479 w 5176835"/>
              <a:gd name="connsiteY4" fmla="*/ 5201595 h 5201595"/>
              <a:gd name="connsiteX5" fmla="*/ 373356 w 5176835"/>
              <a:gd name="connsiteY5" fmla="*/ 5201595 h 5201595"/>
              <a:gd name="connsiteX6" fmla="*/ 0 w 5176835"/>
              <a:gd name="connsiteY6" fmla="*/ 4828239 h 5201595"/>
              <a:gd name="connsiteX7" fmla="*/ 0 w 5176835"/>
              <a:gd name="connsiteY7" fmla="*/ 373356 h 5201595"/>
              <a:gd name="connsiteX8" fmla="*/ 373356 w 5176835"/>
              <a:gd name="connsiteY8" fmla="*/ 0 h 5201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76835" h="5201595">
                <a:moveTo>
                  <a:pt x="373356" y="0"/>
                </a:moveTo>
                <a:lnTo>
                  <a:pt x="4803479" y="0"/>
                </a:lnTo>
                <a:cubicBezTo>
                  <a:pt x="5009678" y="0"/>
                  <a:pt x="5176835" y="170261"/>
                  <a:pt x="5176835" y="380288"/>
                </a:cubicBezTo>
                <a:lnTo>
                  <a:pt x="5176835" y="4821307"/>
                </a:lnTo>
                <a:cubicBezTo>
                  <a:pt x="5176835" y="5031335"/>
                  <a:pt x="5009678" y="5201595"/>
                  <a:pt x="4803479" y="5201595"/>
                </a:cubicBezTo>
                <a:lnTo>
                  <a:pt x="373356" y="5201595"/>
                </a:lnTo>
                <a:cubicBezTo>
                  <a:pt x="167157" y="5201595"/>
                  <a:pt x="0" y="5034438"/>
                  <a:pt x="0" y="4828239"/>
                </a:cubicBezTo>
                <a:lnTo>
                  <a:pt x="0" y="373356"/>
                </a:lnTo>
                <a:cubicBezTo>
                  <a:pt x="0" y="167157"/>
                  <a:pt x="167157" y="0"/>
                  <a:pt x="373356" y="0"/>
                </a:cubicBezTo>
                <a:close/>
              </a:path>
            </a:pathLst>
          </a:custGeom>
          <a:pattFill prst="pct90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wrap="square" lIns="144000" tIns="144000" rIns="144000" bIns="0">
            <a:noAutofit/>
          </a:bodyPr>
          <a:lstStyle>
            <a:lvl1pPr marL="0" indent="0">
              <a:buNone/>
              <a:defRPr sz="1056">
                <a:latin typeface="Stolzl Book" panose="00000500000000000000" pitchFamily="2" charset="-52"/>
              </a:defRPr>
            </a:lvl1pPr>
          </a:lstStyle>
          <a:p>
            <a:endParaRPr lang="ru-RU" dirty="0"/>
          </a:p>
        </p:txBody>
      </p:sp>
      <p:sp>
        <p:nvSpPr>
          <p:cNvPr id="7" name="Полилиния: фигура 6">
            <a:extLst>
              <a:ext uri="{FF2B5EF4-FFF2-40B4-BE49-F238E27FC236}">
                <a16:creationId xmlns:a16="http://schemas.microsoft.com/office/drawing/2014/main" id="{A5A8C6CB-8E47-265B-0244-28FB3D98E1A2}"/>
              </a:ext>
            </a:extLst>
          </p:cNvPr>
          <p:cNvSpPr/>
          <p:nvPr userDrawn="1"/>
        </p:nvSpPr>
        <p:spPr>
          <a:xfrm flipH="1">
            <a:off x="11396148" y="1427034"/>
            <a:ext cx="338451" cy="431175"/>
          </a:xfrm>
          <a:custGeom>
            <a:avLst/>
            <a:gdLst>
              <a:gd name="connsiteX0" fmla="*/ 0 w 373356"/>
              <a:gd name="connsiteY0" fmla="*/ 0 h 373356"/>
              <a:gd name="connsiteX1" fmla="*/ 373356 w 373356"/>
              <a:gd name="connsiteY1" fmla="*/ 0 h 373356"/>
              <a:gd name="connsiteX2" fmla="*/ 373356 w 373356"/>
              <a:gd name="connsiteY2" fmla="*/ 373356 h 373356"/>
              <a:gd name="connsiteX3" fmla="*/ 0 w 373356"/>
              <a:gd name="connsiteY3" fmla="*/ 0 h 37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3356" h="373356">
                <a:moveTo>
                  <a:pt x="0" y="0"/>
                </a:moveTo>
                <a:lnTo>
                  <a:pt x="373356" y="0"/>
                </a:lnTo>
                <a:lnTo>
                  <a:pt x="373356" y="373356"/>
                </a:lnTo>
                <a:cubicBezTo>
                  <a:pt x="373356" y="167157"/>
                  <a:pt x="206199" y="0"/>
                  <a:pt x="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584" dirty="0">
              <a:latin typeface="Stolzl Book" panose="00000500000000000000" pitchFamily="2" charset="-52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52F1E94-5429-8DC0-D923-9A8D35A392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26954" y="125598"/>
            <a:ext cx="1821882" cy="111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3996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:a16="http://schemas.microsoft.com/office/drawing/2014/main" id="{E412503A-3E4C-41CD-8E17-3A83BC8F4E77}"/>
              </a:ext>
            </a:extLst>
          </p:cNvPr>
          <p:cNvSpPr txBox="1">
            <a:spLocks/>
          </p:cNvSpPr>
          <p:nvPr userDrawn="1"/>
        </p:nvSpPr>
        <p:spPr>
          <a:xfrm>
            <a:off x="10257236" y="7498373"/>
            <a:ext cx="794941" cy="421669"/>
          </a:xfrm>
          <a:prstGeom prst="rect">
            <a:avLst/>
          </a:prstGeom>
        </p:spPr>
        <p:txBody>
          <a:bodyPr lIns="0" tIns="0" rIns="0" bIns="0"/>
          <a:lstStyle>
            <a:defPPr>
              <a:defRPr lang="ru-RU"/>
            </a:defPPr>
            <a:lvl1pPr marL="0" algn="l" defTabSz="914400" rtl="0" eaLnBrk="1" latinLnBrk="0" hangingPunct="1">
              <a:defRPr lang="ru-RU" sz="1200" kern="1200" smtClean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CA8831E-FB45-6445-8C0C-9D2AAB1DE60D}" type="slidenum">
              <a:rPr lang="en-US" sz="880">
                <a:solidFill>
                  <a:srgbClr val="000000">
                    <a:lumMod val="50000"/>
                    <a:lumOff val="50000"/>
                  </a:srgbClr>
                </a:solidFill>
                <a:latin typeface="Stolzl" charset="0"/>
                <a:ea typeface="Stolzl" charset="0"/>
                <a:cs typeface="Stolzl" charset="0"/>
              </a:rPr>
              <a:pPr algn="ctr"/>
              <a:t>‹#›</a:t>
            </a:fld>
            <a:endParaRPr sz="880" dirty="0">
              <a:solidFill>
                <a:srgbClr val="000000">
                  <a:lumMod val="50000"/>
                  <a:lumOff val="50000"/>
                </a:srgbClr>
              </a:solidFill>
              <a:latin typeface="Stolzl" charset="0"/>
              <a:ea typeface="Stolzl" charset="0"/>
              <a:cs typeface="Stolzl" charset="0"/>
            </a:endParaRP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id="{9E04A582-2B4E-E674-595C-F78A8F47627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8514" y="1430252"/>
            <a:ext cx="10613664" cy="3326000"/>
          </a:xfrm>
          <a:custGeom>
            <a:avLst/>
            <a:gdLst>
              <a:gd name="connsiteX0" fmla="*/ 373356 w 11708264"/>
              <a:gd name="connsiteY0" fmla="*/ 0 h 2880000"/>
              <a:gd name="connsiteX1" fmla="*/ 11708264 w 11708264"/>
              <a:gd name="connsiteY1" fmla="*/ 0 h 2880000"/>
              <a:gd name="connsiteX2" fmla="*/ 11708264 w 11708264"/>
              <a:gd name="connsiteY2" fmla="*/ 2880000 h 2880000"/>
              <a:gd name="connsiteX3" fmla="*/ 373356 w 11708264"/>
              <a:gd name="connsiteY3" fmla="*/ 2880000 h 2880000"/>
              <a:gd name="connsiteX4" fmla="*/ 29340 w 11708264"/>
              <a:gd name="connsiteY4" fmla="*/ 2651971 h 2880000"/>
              <a:gd name="connsiteX5" fmla="*/ 0 w 11708264"/>
              <a:gd name="connsiteY5" fmla="*/ 2506645 h 2880000"/>
              <a:gd name="connsiteX6" fmla="*/ 0 w 11708264"/>
              <a:gd name="connsiteY6" fmla="*/ 373356 h 2880000"/>
              <a:gd name="connsiteX7" fmla="*/ 373356 w 11708264"/>
              <a:gd name="connsiteY7" fmla="*/ 0 h 28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708264" h="2880000">
                <a:moveTo>
                  <a:pt x="373356" y="0"/>
                </a:moveTo>
                <a:lnTo>
                  <a:pt x="11708264" y="0"/>
                </a:lnTo>
                <a:lnTo>
                  <a:pt x="11708264" y="2880000"/>
                </a:lnTo>
                <a:lnTo>
                  <a:pt x="373356" y="2880000"/>
                </a:lnTo>
                <a:cubicBezTo>
                  <a:pt x="218707" y="2880000"/>
                  <a:pt x="86019" y="2785974"/>
                  <a:pt x="29340" y="2651971"/>
                </a:cubicBezTo>
                <a:lnTo>
                  <a:pt x="0" y="2506645"/>
                </a:lnTo>
                <a:lnTo>
                  <a:pt x="0" y="373356"/>
                </a:lnTo>
                <a:cubicBezTo>
                  <a:pt x="0" y="167157"/>
                  <a:pt x="167157" y="0"/>
                  <a:pt x="373356" y="0"/>
                </a:cubicBezTo>
                <a:close/>
              </a:path>
            </a:pathLst>
          </a:custGeom>
          <a:pattFill prst="pct90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wrap="square" lIns="144000" tIns="144000" rIns="144000" bIns="0">
            <a:noAutofit/>
          </a:bodyPr>
          <a:lstStyle>
            <a:lvl1pPr marL="0" indent="0">
              <a:buNone/>
              <a:defRPr sz="1056">
                <a:latin typeface="Stolzl Book" panose="00000500000000000000" pitchFamily="2" charset="-52"/>
              </a:defRPr>
            </a:lvl1pPr>
          </a:lstStyle>
          <a:p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71BEDDC-5082-DEDF-5F54-496AADA8F9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26954" y="125598"/>
            <a:ext cx="1821882" cy="111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5784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Рисунок 13">
            <a:extLst>
              <a:ext uri="{FF2B5EF4-FFF2-40B4-BE49-F238E27FC236}">
                <a16:creationId xmlns:a16="http://schemas.microsoft.com/office/drawing/2014/main" id="{317865A7-1F2E-2F80-4051-0FF5122134B4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3035241" y="4226936"/>
            <a:ext cx="2381895" cy="1663000"/>
          </a:xfrm>
          <a:custGeom>
            <a:avLst/>
            <a:gdLst>
              <a:gd name="connsiteX0" fmla="*/ 214589 w 2627543"/>
              <a:gd name="connsiteY0" fmla="*/ 0 h 1440000"/>
              <a:gd name="connsiteX1" fmla="*/ 2412954 w 2627543"/>
              <a:gd name="connsiteY1" fmla="*/ 0 h 1440000"/>
              <a:gd name="connsiteX2" fmla="*/ 2627543 w 2627543"/>
              <a:gd name="connsiteY2" fmla="*/ 214589 h 1440000"/>
              <a:gd name="connsiteX3" fmla="*/ 2627543 w 2627543"/>
              <a:gd name="connsiteY3" fmla="*/ 1054621 h 1440000"/>
              <a:gd name="connsiteX4" fmla="*/ 2627543 w 2627543"/>
              <a:gd name="connsiteY4" fmla="*/ 1225411 h 1440000"/>
              <a:gd name="connsiteX5" fmla="*/ 2627543 w 2627543"/>
              <a:gd name="connsiteY5" fmla="*/ 1440000 h 1440000"/>
              <a:gd name="connsiteX6" fmla="*/ 2412954 w 2627543"/>
              <a:gd name="connsiteY6" fmla="*/ 1440000 h 1440000"/>
              <a:gd name="connsiteX7" fmla="*/ 2270192 w 2627543"/>
              <a:gd name="connsiteY7" fmla="*/ 1440000 h 1440000"/>
              <a:gd name="connsiteX8" fmla="*/ 357351 w 2627543"/>
              <a:gd name="connsiteY8" fmla="*/ 1440000 h 1440000"/>
              <a:gd name="connsiteX9" fmla="*/ 214589 w 2627543"/>
              <a:gd name="connsiteY9" fmla="*/ 1440000 h 1440000"/>
              <a:gd name="connsiteX10" fmla="*/ 0 w 2627543"/>
              <a:gd name="connsiteY10" fmla="*/ 1440000 h 1440000"/>
              <a:gd name="connsiteX11" fmla="*/ 0 w 2627543"/>
              <a:gd name="connsiteY11" fmla="*/ 1225411 h 1440000"/>
              <a:gd name="connsiteX12" fmla="*/ 0 w 2627543"/>
              <a:gd name="connsiteY12" fmla="*/ 1054621 h 1440000"/>
              <a:gd name="connsiteX13" fmla="*/ 0 w 2627543"/>
              <a:gd name="connsiteY13" fmla="*/ 214589 h 1440000"/>
              <a:gd name="connsiteX14" fmla="*/ 214589 w 2627543"/>
              <a:gd name="connsiteY14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27543" h="1440000">
                <a:moveTo>
                  <a:pt x="214589" y="0"/>
                </a:moveTo>
                <a:lnTo>
                  <a:pt x="2412954" y="0"/>
                </a:lnTo>
                <a:cubicBezTo>
                  <a:pt x="2531468" y="0"/>
                  <a:pt x="2627543" y="96075"/>
                  <a:pt x="2627543" y="214589"/>
                </a:cubicBezTo>
                <a:lnTo>
                  <a:pt x="2627543" y="1054621"/>
                </a:lnTo>
                <a:lnTo>
                  <a:pt x="2627543" y="1225411"/>
                </a:lnTo>
                <a:lnTo>
                  <a:pt x="2627543" y="1440000"/>
                </a:lnTo>
                <a:lnTo>
                  <a:pt x="2412954" y="1440000"/>
                </a:lnTo>
                <a:lnTo>
                  <a:pt x="2270192" y="1440000"/>
                </a:lnTo>
                <a:lnTo>
                  <a:pt x="357351" y="1440000"/>
                </a:lnTo>
                <a:lnTo>
                  <a:pt x="214589" y="1440000"/>
                </a:lnTo>
                <a:lnTo>
                  <a:pt x="0" y="1440000"/>
                </a:lnTo>
                <a:lnTo>
                  <a:pt x="0" y="1225411"/>
                </a:lnTo>
                <a:lnTo>
                  <a:pt x="0" y="1054621"/>
                </a:lnTo>
                <a:lnTo>
                  <a:pt x="0" y="214589"/>
                </a:lnTo>
                <a:cubicBezTo>
                  <a:pt x="0" y="96075"/>
                  <a:pt x="96075" y="0"/>
                  <a:pt x="214589" y="0"/>
                </a:cubicBezTo>
                <a:close/>
              </a:path>
            </a:pathLst>
          </a:custGeom>
          <a:pattFill prst="pct90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wrap="square" lIns="144000" tIns="144000" rIns="144000" bIns="0">
            <a:noAutofit/>
          </a:bodyPr>
          <a:lstStyle>
            <a:lvl1pPr marL="0" indent="0">
              <a:buNone/>
              <a:defRPr sz="1056">
                <a:latin typeface="Stolzl Book" panose="00000500000000000000" pitchFamily="2" charset="-52"/>
              </a:defRPr>
            </a:lvl1pPr>
          </a:lstStyle>
          <a:p>
            <a:endParaRPr lang="ru-RU" dirty="0"/>
          </a:p>
        </p:txBody>
      </p:sp>
      <p:sp>
        <p:nvSpPr>
          <p:cNvPr id="16" name="Рисунок 15">
            <a:extLst>
              <a:ext uri="{FF2B5EF4-FFF2-40B4-BE49-F238E27FC236}">
                <a16:creationId xmlns:a16="http://schemas.microsoft.com/office/drawing/2014/main" id="{085804A9-280A-0C32-F741-92F6A22AF7F3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5635460" y="4226936"/>
            <a:ext cx="2381895" cy="1663000"/>
          </a:xfrm>
          <a:custGeom>
            <a:avLst/>
            <a:gdLst>
              <a:gd name="connsiteX0" fmla="*/ 214589 w 2627543"/>
              <a:gd name="connsiteY0" fmla="*/ 0 h 1440000"/>
              <a:gd name="connsiteX1" fmla="*/ 2412954 w 2627543"/>
              <a:gd name="connsiteY1" fmla="*/ 0 h 1440000"/>
              <a:gd name="connsiteX2" fmla="*/ 2627543 w 2627543"/>
              <a:gd name="connsiteY2" fmla="*/ 214589 h 1440000"/>
              <a:gd name="connsiteX3" fmla="*/ 2627543 w 2627543"/>
              <a:gd name="connsiteY3" fmla="*/ 1054621 h 1440000"/>
              <a:gd name="connsiteX4" fmla="*/ 2627543 w 2627543"/>
              <a:gd name="connsiteY4" fmla="*/ 1225411 h 1440000"/>
              <a:gd name="connsiteX5" fmla="*/ 2627543 w 2627543"/>
              <a:gd name="connsiteY5" fmla="*/ 1440000 h 1440000"/>
              <a:gd name="connsiteX6" fmla="*/ 2412954 w 2627543"/>
              <a:gd name="connsiteY6" fmla="*/ 1440000 h 1440000"/>
              <a:gd name="connsiteX7" fmla="*/ 2270192 w 2627543"/>
              <a:gd name="connsiteY7" fmla="*/ 1440000 h 1440000"/>
              <a:gd name="connsiteX8" fmla="*/ 357351 w 2627543"/>
              <a:gd name="connsiteY8" fmla="*/ 1440000 h 1440000"/>
              <a:gd name="connsiteX9" fmla="*/ 214589 w 2627543"/>
              <a:gd name="connsiteY9" fmla="*/ 1440000 h 1440000"/>
              <a:gd name="connsiteX10" fmla="*/ 0 w 2627543"/>
              <a:gd name="connsiteY10" fmla="*/ 1440000 h 1440000"/>
              <a:gd name="connsiteX11" fmla="*/ 0 w 2627543"/>
              <a:gd name="connsiteY11" fmla="*/ 1225411 h 1440000"/>
              <a:gd name="connsiteX12" fmla="*/ 0 w 2627543"/>
              <a:gd name="connsiteY12" fmla="*/ 1054621 h 1440000"/>
              <a:gd name="connsiteX13" fmla="*/ 0 w 2627543"/>
              <a:gd name="connsiteY13" fmla="*/ 214589 h 1440000"/>
              <a:gd name="connsiteX14" fmla="*/ 214589 w 2627543"/>
              <a:gd name="connsiteY14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27543" h="1440000">
                <a:moveTo>
                  <a:pt x="214589" y="0"/>
                </a:moveTo>
                <a:lnTo>
                  <a:pt x="2412954" y="0"/>
                </a:lnTo>
                <a:cubicBezTo>
                  <a:pt x="2531468" y="0"/>
                  <a:pt x="2627543" y="96075"/>
                  <a:pt x="2627543" y="214589"/>
                </a:cubicBezTo>
                <a:lnTo>
                  <a:pt x="2627543" y="1054621"/>
                </a:lnTo>
                <a:lnTo>
                  <a:pt x="2627543" y="1225411"/>
                </a:lnTo>
                <a:lnTo>
                  <a:pt x="2627543" y="1440000"/>
                </a:lnTo>
                <a:lnTo>
                  <a:pt x="2412954" y="1440000"/>
                </a:lnTo>
                <a:lnTo>
                  <a:pt x="2270192" y="1440000"/>
                </a:lnTo>
                <a:lnTo>
                  <a:pt x="357351" y="1440000"/>
                </a:lnTo>
                <a:lnTo>
                  <a:pt x="214589" y="1440000"/>
                </a:lnTo>
                <a:lnTo>
                  <a:pt x="0" y="1440000"/>
                </a:lnTo>
                <a:lnTo>
                  <a:pt x="0" y="1225411"/>
                </a:lnTo>
                <a:lnTo>
                  <a:pt x="0" y="1054621"/>
                </a:lnTo>
                <a:lnTo>
                  <a:pt x="0" y="214589"/>
                </a:lnTo>
                <a:cubicBezTo>
                  <a:pt x="0" y="96075"/>
                  <a:pt x="96075" y="0"/>
                  <a:pt x="214589" y="0"/>
                </a:cubicBezTo>
                <a:close/>
              </a:path>
            </a:pathLst>
          </a:custGeom>
          <a:pattFill prst="pct90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wrap="square" lIns="144000" tIns="144000" rIns="144000" bIns="0">
            <a:noAutofit/>
          </a:bodyPr>
          <a:lstStyle>
            <a:lvl1pPr marL="0" indent="0">
              <a:buNone/>
              <a:defRPr sz="1056">
                <a:latin typeface="Stolzl Book" panose="00000500000000000000" pitchFamily="2" charset="-52"/>
              </a:defRPr>
            </a:lvl1pPr>
          </a:lstStyle>
          <a:p>
            <a:endParaRPr lang="ru-RU" dirty="0"/>
          </a:p>
        </p:txBody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id="{1239FB17-7AF0-D45E-9707-1786841F5F07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8235679" y="4226936"/>
            <a:ext cx="2381895" cy="1663000"/>
          </a:xfrm>
          <a:custGeom>
            <a:avLst/>
            <a:gdLst>
              <a:gd name="connsiteX0" fmla="*/ 214589 w 2627543"/>
              <a:gd name="connsiteY0" fmla="*/ 0 h 1440000"/>
              <a:gd name="connsiteX1" fmla="*/ 2412954 w 2627543"/>
              <a:gd name="connsiteY1" fmla="*/ 0 h 1440000"/>
              <a:gd name="connsiteX2" fmla="*/ 2627543 w 2627543"/>
              <a:gd name="connsiteY2" fmla="*/ 214589 h 1440000"/>
              <a:gd name="connsiteX3" fmla="*/ 2627543 w 2627543"/>
              <a:gd name="connsiteY3" fmla="*/ 1054621 h 1440000"/>
              <a:gd name="connsiteX4" fmla="*/ 2627543 w 2627543"/>
              <a:gd name="connsiteY4" fmla="*/ 1225411 h 1440000"/>
              <a:gd name="connsiteX5" fmla="*/ 2627543 w 2627543"/>
              <a:gd name="connsiteY5" fmla="*/ 1440000 h 1440000"/>
              <a:gd name="connsiteX6" fmla="*/ 2412954 w 2627543"/>
              <a:gd name="connsiteY6" fmla="*/ 1440000 h 1440000"/>
              <a:gd name="connsiteX7" fmla="*/ 2270192 w 2627543"/>
              <a:gd name="connsiteY7" fmla="*/ 1440000 h 1440000"/>
              <a:gd name="connsiteX8" fmla="*/ 357351 w 2627543"/>
              <a:gd name="connsiteY8" fmla="*/ 1440000 h 1440000"/>
              <a:gd name="connsiteX9" fmla="*/ 214589 w 2627543"/>
              <a:gd name="connsiteY9" fmla="*/ 1440000 h 1440000"/>
              <a:gd name="connsiteX10" fmla="*/ 0 w 2627543"/>
              <a:gd name="connsiteY10" fmla="*/ 1440000 h 1440000"/>
              <a:gd name="connsiteX11" fmla="*/ 0 w 2627543"/>
              <a:gd name="connsiteY11" fmla="*/ 1225411 h 1440000"/>
              <a:gd name="connsiteX12" fmla="*/ 0 w 2627543"/>
              <a:gd name="connsiteY12" fmla="*/ 1054621 h 1440000"/>
              <a:gd name="connsiteX13" fmla="*/ 0 w 2627543"/>
              <a:gd name="connsiteY13" fmla="*/ 214589 h 1440000"/>
              <a:gd name="connsiteX14" fmla="*/ 214589 w 2627543"/>
              <a:gd name="connsiteY14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27543" h="1440000">
                <a:moveTo>
                  <a:pt x="214589" y="0"/>
                </a:moveTo>
                <a:lnTo>
                  <a:pt x="2412954" y="0"/>
                </a:lnTo>
                <a:cubicBezTo>
                  <a:pt x="2531468" y="0"/>
                  <a:pt x="2627543" y="96075"/>
                  <a:pt x="2627543" y="214589"/>
                </a:cubicBezTo>
                <a:lnTo>
                  <a:pt x="2627543" y="1054621"/>
                </a:lnTo>
                <a:lnTo>
                  <a:pt x="2627543" y="1225411"/>
                </a:lnTo>
                <a:lnTo>
                  <a:pt x="2627543" y="1440000"/>
                </a:lnTo>
                <a:lnTo>
                  <a:pt x="2412954" y="1440000"/>
                </a:lnTo>
                <a:lnTo>
                  <a:pt x="2270192" y="1440000"/>
                </a:lnTo>
                <a:lnTo>
                  <a:pt x="357351" y="1440000"/>
                </a:lnTo>
                <a:lnTo>
                  <a:pt x="214589" y="1440000"/>
                </a:lnTo>
                <a:lnTo>
                  <a:pt x="0" y="1440000"/>
                </a:lnTo>
                <a:lnTo>
                  <a:pt x="0" y="1225411"/>
                </a:lnTo>
                <a:lnTo>
                  <a:pt x="0" y="1054621"/>
                </a:lnTo>
                <a:lnTo>
                  <a:pt x="0" y="214589"/>
                </a:lnTo>
                <a:cubicBezTo>
                  <a:pt x="0" y="96075"/>
                  <a:pt x="96075" y="0"/>
                  <a:pt x="214589" y="0"/>
                </a:cubicBezTo>
                <a:close/>
              </a:path>
            </a:pathLst>
          </a:custGeom>
          <a:pattFill prst="pct90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wrap="square" lIns="144000" tIns="144000" rIns="144000" bIns="0">
            <a:noAutofit/>
          </a:bodyPr>
          <a:lstStyle>
            <a:lvl1pPr marL="0" indent="0">
              <a:buNone/>
              <a:defRPr sz="1056">
                <a:latin typeface="Stolzl Book" panose="00000500000000000000" pitchFamily="2" charset="-52"/>
              </a:defRPr>
            </a:lvl1pPr>
          </a:lstStyle>
          <a:p>
            <a:endParaRPr lang="ru-RU" dirty="0"/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E412503A-3E4C-41CD-8E17-3A83BC8F4E77}"/>
              </a:ext>
            </a:extLst>
          </p:cNvPr>
          <p:cNvSpPr txBox="1">
            <a:spLocks/>
          </p:cNvSpPr>
          <p:nvPr userDrawn="1"/>
        </p:nvSpPr>
        <p:spPr>
          <a:xfrm>
            <a:off x="10257236" y="7498373"/>
            <a:ext cx="794941" cy="421669"/>
          </a:xfrm>
          <a:prstGeom prst="rect">
            <a:avLst/>
          </a:prstGeom>
        </p:spPr>
        <p:txBody>
          <a:bodyPr lIns="0" tIns="0" rIns="0" bIns="0"/>
          <a:lstStyle>
            <a:defPPr>
              <a:defRPr lang="ru-RU"/>
            </a:defPPr>
            <a:lvl1pPr marL="0" algn="l" defTabSz="914400" rtl="0" eaLnBrk="1" latinLnBrk="0" hangingPunct="1">
              <a:defRPr lang="ru-RU" sz="1200" kern="1200" smtClean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CA8831E-FB45-6445-8C0C-9D2AAB1DE60D}" type="slidenum">
              <a:rPr lang="en-US" sz="880">
                <a:solidFill>
                  <a:srgbClr val="000000">
                    <a:lumMod val="50000"/>
                    <a:lumOff val="50000"/>
                  </a:srgbClr>
                </a:solidFill>
                <a:latin typeface="Stolzl" charset="0"/>
                <a:ea typeface="Stolzl" charset="0"/>
                <a:cs typeface="Stolzl" charset="0"/>
              </a:rPr>
              <a:pPr algn="ctr"/>
              <a:t>‹#›</a:t>
            </a:fld>
            <a:endParaRPr sz="880" dirty="0">
              <a:solidFill>
                <a:srgbClr val="000000">
                  <a:lumMod val="50000"/>
                  <a:lumOff val="50000"/>
                </a:srgbClr>
              </a:solidFill>
              <a:latin typeface="Stolzl" charset="0"/>
              <a:ea typeface="Stolzl" charset="0"/>
              <a:cs typeface="Stolzl" charset="0"/>
            </a:endParaRP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9C7A3B66-C48A-1381-9B14-052F63B648C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5023" y="1187448"/>
            <a:ext cx="2381895" cy="1663000"/>
          </a:xfrm>
          <a:custGeom>
            <a:avLst/>
            <a:gdLst>
              <a:gd name="connsiteX0" fmla="*/ 214589 w 2627543"/>
              <a:gd name="connsiteY0" fmla="*/ 0 h 1440000"/>
              <a:gd name="connsiteX1" fmla="*/ 2412954 w 2627543"/>
              <a:gd name="connsiteY1" fmla="*/ 0 h 1440000"/>
              <a:gd name="connsiteX2" fmla="*/ 2627543 w 2627543"/>
              <a:gd name="connsiteY2" fmla="*/ 214589 h 1440000"/>
              <a:gd name="connsiteX3" fmla="*/ 2627543 w 2627543"/>
              <a:gd name="connsiteY3" fmla="*/ 1054621 h 1440000"/>
              <a:gd name="connsiteX4" fmla="*/ 2627543 w 2627543"/>
              <a:gd name="connsiteY4" fmla="*/ 1225411 h 1440000"/>
              <a:gd name="connsiteX5" fmla="*/ 2627543 w 2627543"/>
              <a:gd name="connsiteY5" fmla="*/ 1440000 h 1440000"/>
              <a:gd name="connsiteX6" fmla="*/ 2412954 w 2627543"/>
              <a:gd name="connsiteY6" fmla="*/ 1440000 h 1440000"/>
              <a:gd name="connsiteX7" fmla="*/ 2270192 w 2627543"/>
              <a:gd name="connsiteY7" fmla="*/ 1440000 h 1440000"/>
              <a:gd name="connsiteX8" fmla="*/ 357351 w 2627543"/>
              <a:gd name="connsiteY8" fmla="*/ 1440000 h 1440000"/>
              <a:gd name="connsiteX9" fmla="*/ 214589 w 2627543"/>
              <a:gd name="connsiteY9" fmla="*/ 1440000 h 1440000"/>
              <a:gd name="connsiteX10" fmla="*/ 0 w 2627543"/>
              <a:gd name="connsiteY10" fmla="*/ 1440000 h 1440000"/>
              <a:gd name="connsiteX11" fmla="*/ 0 w 2627543"/>
              <a:gd name="connsiteY11" fmla="*/ 1225411 h 1440000"/>
              <a:gd name="connsiteX12" fmla="*/ 0 w 2627543"/>
              <a:gd name="connsiteY12" fmla="*/ 1054621 h 1440000"/>
              <a:gd name="connsiteX13" fmla="*/ 0 w 2627543"/>
              <a:gd name="connsiteY13" fmla="*/ 214589 h 1440000"/>
              <a:gd name="connsiteX14" fmla="*/ 214589 w 2627543"/>
              <a:gd name="connsiteY14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27543" h="1440000">
                <a:moveTo>
                  <a:pt x="214589" y="0"/>
                </a:moveTo>
                <a:lnTo>
                  <a:pt x="2412954" y="0"/>
                </a:lnTo>
                <a:cubicBezTo>
                  <a:pt x="2531468" y="0"/>
                  <a:pt x="2627543" y="96075"/>
                  <a:pt x="2627543" y="214589"/>
                </a:cubicBezTo>
                <a:lnTo>
                  <a:pt x="2627543" y="1054621"/>
                </a:lnTo>
                <a:lnTo>
                  <a:pt x="2627543" y="1225411"/>
                </a:lnTo>
                <a:lnTo>
                  <a:pt x="2627543" y="1440000"/>
                </a:lnTo>
                <a:lnTo>
                  <a:pt x="2412954" y="1440000"/>
                </a:lnTo>
                <a:lnTo>
                  <a:pt x="2270192" y="1440000"/>
                </a:lnTo>
                <a:lnTo>
                  <a:pt x="357351" y="1440000"/>
                </a:lnTo>
                <a:lnTo>
                  <a:pt x="214589" y="1440000"/>
                </a:lnTo>
                <a:lnTo>
                  <a:pt x="0" y="1440000"/>
                </a:lnTo>
                <a:lnTo>
                  <a:pt x="0" y="1225411"/>
                </a:lnTo>
                <a:lnTo>
                  <a:pt x="0" y="1054621"/>
                </a:lnTo>
                <a:lnTo>
                  <a:pt x="0" y="214589"/>
                </a:lnTo>
                <a:cubicBezTo>
                  <a:pt x="0" y="96075"/>
                  <a:pt x="96075" y="0"/>
                  <a:pt x="214589" y="0"/>
                </a:cubicBezTo>
                <a:close/>
              </a:path>
            </a:pathLst>
          </a:custGeom>
          <a:pattFill prst="pct90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wrap="square" lIns="144000" tIns="144000" rIns="144000" bIns="0">
            <a:noAutofit/>
          </a:bodyPr>
          <a:lstStyle>
            <a:lvl1pPr marL="0" indent="0">
              <a:buNone/>
              <a:defRPr sz="1056">
                <a:latin typeface="Stolzl Book" panose="00000500000000000000" pitchFamily="2" charset="-52"/>
              </a:defRPr>
            </a:lvl1pPr>
          </a:lstStyle>
          <a:p>
            <a:endParaRPr lang="ru-RU" dirty="0"/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id="{E0D746D7-B84D-85F7-9232-3C19CDCC911F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035241" y="1187448"/>
            <a:ext cx="2381895" cy="1663000"/>
          </a:xfrm>
          <a:custGeom>
            <a:avLst/>
            <a:gdLst>
              <a:gd name="connsiteX0" fmla="*/ 214589 w 2627543"/>
              <a:gd name="connsiteY0" fmla="*/ 0 h 1440000"/>
              <a:gd name="connsiteX1" fmla="*/ 2412954 w 2627543"/>
              <a:gd name="connsiteY1" fmla="*/ 0 h 1440000"/>
              <a:gd name="connsiteX2" fmla="*/ 2627543 w 2627543"/>
              <a:gd name="connsiteY2" fmla="*/ 214589 h 1440000"/>
              <a:gd name="connsiteX3" fmla="*/ 2627543 w 2627543"/>
              <a:gd name="connsiteY3" fmla="*/ 1054621 h 1440000"/>
              <a:gd name="connsiteX4" fmla="*/ 2627543 w 2627543"/>
              <a:gd name="connsiteY4" fmla="*/ 1225411 h 1440000"/>
              <a:gd name="connsiteX5" fmla="*/ 2627543 w 2627543"/>
              <a:gd name="connsiteY5" fmla="*/ 1440000 h 1440000"/>
              <a:gd name="connsiteX6" fmla="*/ 2412954 w 2627543"/>
              <a:gd name="connsiteY6" fmla="*/ 1440000 h 1440000"/>
              <a:gd name="connsiteX7" fmla="*/ 2270192 w 2627543"/>
              <a:gd name="connsiteY7" fmla="*/ 1440000 h 1440000"/>
              <a:gd name="connsiteX8" fmla="*/ 357351 w 2627543"/>
              <a:gd name="connsiteY8" fmla="*/ 1440000 h 1440000"/>
              <a:gd name="connsiteX9" fmla="*/ 214589 w 2627543"/>
              <a:gd name="connsiteY9" fmla="*/ 1440000 h 1440000"/>
              <a:gd name="connsiteX10" fmla="*/ 0 w 2627543"/>
              <a:gd name="connsiteY10" fmla="*/ 1440000 h 1440000"/>
              <a:gd name="connsiteX11" fmla="*/ 0 w 2627543"/>
              <a:gd name="connsiteY11" fmla="*/ 1225411 h 1440000"/>
              <a:gd name="connsiteX12" fmla="*/ 0 w 2627543"/>
              <a:gd name="connsiteY12" fmla="*/ 1054621 h 1440000"/>
              <a:gd name="connsiteX13" fmla="*/ 0 w 2627543"/>
              <a:gd name="connsiteY13" fmla="*/ 214589 h 1440000"/>
              <a:gd name="connsiteX14" fmla="*/ 214589 w 2627543"/>
              <a:gd name="connsiteY14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27543" h="1440000">
                <a:moveTo>
                  <a:pt x="214589" y="0"/>
                </a:moveTo>
                <a:lnTo>
                  <a:pt x="2412954" y="0"/>
                </a:lnTo>
                <a:cubicBezTo>
                  <a:pt x="2531468" y="0"/>
                  <a:pt x="2627543" y="96075"/>
                  <a:pt x="2627543" y="214589"/>
                </a:cubicBezTo>
                <a:lnTo>
                  <a:pt x="2627543" y="1054621"/>
                </a:lnTo>
                <a:lnTo>
                  <a:pt x="2627543" y="1225411"/>
                </a:lnTo>
                <a:lnTo>
                  <a:pt x="2627543" y="1440000"/>
                </a:lnTo>
                <a:lnTo>
                  <a:pt x="2412954" y="1440000"/>
                </a:lnTo>
                <a:lnTo>
                  <a:pt x="2270192" y="1440000"/>
                </a:lnTo>
                <a:lnTo>
                  <a:pt x="357351" y="1440000"/>
                </a:lnTo>
                <a:lnTo>
                  <a:pt x="214589" y="1440000"/>
                </a:lnTo>
                <a:lnTo>
                  <a:pt x="0" y="1440000"/>
                </a:lnTo>
                <a:lnTo>
                  <a:pt x="0" y="1225411"/>
                </a:lnTo>
                <a:lnTo>
                  <a:pt x="0" y="1054621"/>
                </a:lnTo>
                <a:lnTo>
                  <a:pt x="0" y="214589"/>
                </a:lnTo>
                <a:cubicBezTo>
                  <a:pt x="0" y="96075"/>
                  <a:pt x="96075" y="0"/>
                  <a:pt x="214589" y="0"/>
                </a:cubicBezTo>
                <a:close/>
              </a:path>
            </a:pathLst>
          </a:custGeom>
          <a:pattFill prst="pct90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wrap="square" lIns="144000" tIns="144000" rIns="144000" bIns="0">
            <a:noAutofit/>
          </a:bodyPr>
          <a:lstStyle>
            <a:lvl1pPr marL="0" indent="0">
              <a:buNone/>
              <a:defRPr sz="1056">
                <a:latin typeface="Stolzl Book" panose="00000500000000000000" pitchFamily="2" charset="-52"/>
              </a:defRPr>
            </a:lvl1pPr>
          </a:lstStyle>
          <a:p>
            <a:endParaRPr lang="ru-RU" dirty="0"/>
          </a:p>
        </p:txBody>
      </p:sp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4DB19501-843E-5642-98AC-2C43B576E55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635460" y="1187448"/>
            <a:ext cx="2381895" cy="1663000"/>
          </a:xfrm>
          <a:custGeom>
            <a:avLst/>
            <a:gdLst>
              <a:gd name="connsiteX0" fmla="*/ 214589 w 2627543"/>
              <a:gd name="connsiteY0" fmla="*/ 0 h 1440000"/>
              <a:gd name="connsiteX1" fmla="*/ 2412954 w 2627543"/>
              <a:gd name="connsiteY1" fmla="*/ 0 h 1440000"/>
              <a:gd name="connsiteX2" fmla="*/ 2627543 w 2627543"/>
              <a:gd name="connsiteY2" fmla="*/ 214589 h 1440000"/>
              <a:gd name="connsiteX3" fmla="*/ 2627543 w 2627543"/>
              <a:gd name="connsiteY3" fmla="*/ 1054621 h 1440000"/>
              <a:gd name="connsiteX4" fmla="*/ 2627543 w 2627543"/>
              <a:gd name="connsiteY4" fmla="*/ 1225411 h 1440000"/>
              <a:gd name="connsiteX5" fmla="*/ 2627543 w 2627543"/>
              <a:gd name="connsiteY5" fmla="*/ 1440000 h 1440000"/>
              <a:gd name="connsiteX6" fmla="*/ 2412954 w 2627543"/>
              <a:gd name="connsiteY6" fmla="*/ 1440000 h 1440000"/>
              <a:gd name="connsiteX7" fmla="*/ 2270192 w 2627543"/>
              <a:gd name="connsiteY7" fmla="*/ 1440000 h 1440000"/>
              <a:gd name="connsiteX8" fmla="*/ 357351 w 2627543"/>
              <a:gd name="connsiteY8" fmla="*/ 1440000 h 1440000"/>
              <a:gd name="connsiteX9" fmla="*/ 214589 w 2627543"/>
              <a:gd name="connsiteY9" fmla="*/ 1440000 h 1440000"/>
              <a:gd name="connsiteX10" fmla="*/ 0 w 2627543"/>
              <a:gd name="connsiteY10" fmla="*/ 1440000 h 1440000"/>
              <a:gd name="connsiteX11" fmla="*/ 0 w 2627543"/>
              <a:gd name="connsiteY11" fmla="*/ 1225411 h 1440000"/>
              <a:gd name="connsiteX12" fmla="*/ 0 w 2627543"/>
              <a:gd name="connsiteY12" fmla="*/ 1054621 h 1440000"/>
              <a:gd name="connsiteX13" fmla="*/ 0 w 2627543"/>
              <a:gd name="connsiteY13" fmla="*/ 214589 h 1440000"/>
              <a:gd name="connsiteX14" fmla="*/ 214589 w 2627543"/>
              <a:gd name="connsiteY14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27543" h="1440000">
                <a:moveTo>
                  <a:pt x="214589" y="0"/>
                </a:moveTo>
                <a:lnTo>
                  <a:pt x="2412954" y="0"/>
                </a:lnTo>
                <a:cubicBezTo>
                  <a:pt x="2531468" y="0"/>
                  <a:pt x="2627543" y="96075"/>
                  <a:pt x="2627543" y="214589"/>
                </a:cubicBezTo>
                <a:lnTo>
                  <a:pt x="2627543" y="1054621"/>
                </a:lnTo>
                <a:lnTo>
                  <a:pt x="2627543" y="1225411"/>
                </a:lnTo>
                <a:lnTo>
                  <a:pt x="2627543" y="1440000"/>
                </a:lnTo>
                <a:lnTo>
                  <a:pt x="2412954" y="1440000"/>
                </a:lnTo>
                <a:lnTo>
                  <a:pt x="2270192" y="1440000"/>
                </a:lnTo>
                <a:lnTo>
                  <a:pt x="357351" y="1440000"/>
                </a:lnTo>
                <a:lnTo>
                  <a:pt x="214589" y="1440000"/>
                </a:lnTo>
                <a:lnTo>
                  <a:pt x="0" y="1440000"/>
                </a:lnTo>
                <a:lnTo>
                  <a:pt x="0" y="1225411"/>
                </a:lnTo>
                <a:lnTo>
                  <a:pt x="0" y="1054621"/>
                </a:lnTo>
                <a:lnTo>
                  <a:pt x="0" y="214589"/>
                </a:lnTo>
                <a:cubicBezTo>
                  <a:pt x="0" y="96075"/>
                  <a:pt x="96075" y="0"/>
                  <a:pt x="214589" y="0"/>
                </a:cubicBezTo>
                <a:close/>
              </a:path>
            </a:pathLst>
          </a:custGeom>
          <a:pattFill prst="pct90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wrap="square" lIns="144000" tIns="144000" rIns="144000" bIns="0">
            <a:noAutofit/>
          </a:bodyPr>
          <a:lstStyle>
            <a:lvl1pPr marL="0" indent="0">
              <a:buNone/>
              <a:defRPr sz="1056">
                <a:latin typeface="Stolzl Book" panose="00000500000000000000" pitchFamily="2" charset="-52"/>
              </a:defRPr>
            </a:lvl1pPr>
          </a:lstStyle>
          <a:p>
            <a:endParaRPr lang="ru-RU" dirty="0"/>
          </a:p>
        </p:txBody>
      </p:sp>
      <p:sp>
        <p:nvSpPr>
          <p:cNvPr id="12" name="Рисунок 11">
            <a:extLst>
              <a:ext uri="{FF2B5EF4-FFF2-40B4-BE49-F238E27FC236}">
                <a16:creationId xmlns:a16="http://schemas.microsoft.com/office/drawing/2014/main" id="{2650C7FB-9C2A-D1CD-AE9D-5BD000B56C5C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235679" y="1187448"/>
            <a:ext cx="2381895" cy="1663000"/>
          </a:xfrm>
          <a:custGeom>
            <a:avLst/>
            <a:gdLst>
              <a:gd name="connsiteX0" fmla="*/ 214589 w 2627543"/>
              <a:gd name="connsiteY0" fmla="*/ 0 h 1440000"/>
              <a:gd name="connsiteX1" fmla="*/ 2412954 w 2627543"/>
              <a:gd name="connsiteY1" fmla="*/ 0 h 1440000"/>
              <a:gd name="connsiteX2" fmla="*/ 2627543 w 2627543"/>
              <a:gd name="connsiteY2" fmla="*/ 214589 h 1440000"/>
              <a:gd name="connsiteX3" fmla="*/ 2627543 w 2627543"/>
              <a:gd name="connsiteY3" fmla="*/ 1054621 h 1440000"/>
              <a:gd name="connsiteX4" fmla="*/ 2627543 w 2627543"/>
              <a:gd name="connsiteY4" fmla="*/ 1225411 h 1440000"/>
              <a:gd name="connsiteX5" fmla="*/ 2627543 w 2627543"/>
              <a:gd name="connsiteY5" fmla="*/ 1440000 h 1440000"/>
              <a:gd name="connsiteX6" fmla="*/ 2412954 w 2627543"/>
              <a:gd name="connsiteY6" fmla="*/ 1440000 h 1440000"/>
              <a:gd name="connsiteX7" fmla="*/ 2270192 w 2627543"/>
              <a:gd name="connsiteY7" fmla="*/ 1440000 h 1440000"/>
              <a:gd name="connsiteX8" fmla="*/ 357351 w 2627543"/>
              <a:gd name="connsiteY8" fmla="*/ 1440000 h 1440000"/>
              <a:gd name="connsiteX9" fmla="*/ 214589 w 2627543"/>
              <a:gd name="connsiteY9" fmla="*/ 1440000 h 1440000"/>
              <a:gd name="connsiteX10" fmla="*/ 0 w 2627543"/>
              <a:gd name="connsiteY10" fmla="*/ 1440000 h 1440000"/>
              <a:gd name="connsiteX11" fmla="*/ 0 w 2627543"/>
              <a:gd name="connsiteY11" fmla="*/ 1225411 h 1440000"/>
              <a:gd name="connsiteX12" fmla="*/ 0 w 2627543"/>
              <a:gd name="connsiteY12" fmla="*/ 1054621 h 1440000"/>
              <a:gd name="connsiteX13" fmla="*/ 0 w 2627543"/>
              <a:gd name="connsiteY13" fmla="*/ 214589 h 1440000"/>
              <a:gd name="connsiteX14" fmla="*/ 214589 w 2627543"/>
              <a:gd name="connsiteY14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27543" h="1440000">
                <a:moveTo>
                  <a:pt x="214589" y="0"/>
                </a:moveTo>
                <a:lnTo>
                  <a:pt x="2412954" y="0"/>
                </a:lnTo>
                <a:cubicBezTo>
                  <a:pt x="2531468" y="0"/>
                  <a:pt x="2627543" y="96075"/>
                  <a:pt x="2627543" y="214589"/>
                </a:cubicBezTo>
                <a:lnTo>
                  <a:pt x="2627543" y="1054621"/>
                </a:lnTo>
                <a:lnTo>
                  <a:pt x="2627543" y="1225411"/>
                </a:lnTo>
                <a:lnTo>
                  <a:pt x="2627543" y="1440000"/>
                </a:lnTo>
                <a:lnTo>
                  <a:pt x="2412954" y="1440000"/>
                </a:lnTo>
                <a:lnTo>
                  <a:pt x="2270192" y="1440000"/>
                </a:lnTo>
                <a:lnTo>
                  <a:pt x="357351" y="1440000"/>
                </a:lnTo>
                <a:lnTo>
                  <a:pt x="214589" y="1440000"/>
                </a:lnTo>
                <a:lnTo>
                  <a:pt x="0" y="1440000"/>
                </a:lnTo>
                <a:lnTo>
                  <a:pt x="0" y="1225411"/>
                </a:lnTo>
                <a:lnTo>
                  <a:pt x="0" y="1054621"/>
                </a:lnTo>
                <a:lnTo>
                  <a:pt x="0" y="214589"/>
                </a:lnTo>
                <a:cubicBezTo>
                  <a:pt x="0" y="96075"/>
                  <a:pt x="96075" y="0"/>
                  <a:pt x="214589" y="0"/>
                </a:cubicBezTo>
                <a:close/>
              </a:path>
            </a:pathLst>
          </a:custGeom>
          <a:pattFill prst="pct90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wrap="square" lIns="144000" tIns="144000" rIns="144000" bIns="0">
            <a:noAutofit/>
          </a:bodyPr>
          <a:lstStyle>
            <a:lvl1pPr marL="0" indent="0">
              <a:buNone/>
              <a:defRPr sz="1056">
                <a:latin typeface="Stolzl Book" panose="00000500000000000000" pitchFamily="2" charset="-52"/>
              </a:defRPr>
            </a:lvl1pPr>
          </a:lstStyle>
          <a:p>
            <a:endParaRPr lang="ru-RU" dirty="0"/>
          </a:p>
        </p:txBody>
      </p:sp>
      <p:sp>
        <p:nvSpPr>
          <p:cNvPr id="18" name="Рисунок 17">
            <a:extLst>
              <a:ext uri="{FF2B5EF4-FFF2-40B4-BE49-F238E27FC236}">
                <a16:creationId xmlns:a16="http://schemas.microsoft.com/office/drawing/2014/main" id="{C891E187-6D63-5708-2E0E-B042F494FE91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435023" y="4226936"/>
            <a:ext cx="2381895" cy="1663000"/>
          </a:xfrm>
          <a:custGeom>
            <a:avLst/>
            <a:gdLst>
              <a:gd name="connsiteX0" fmla="*/ 214589 w 2627543"/>
              <a:gd name="connsiteY0" fmla="*/ 0 h 1440000"/>
              <a:gd name="connsiteX1" fmla="*/ 2412954 w 2627543"/>
              <a:gd name="connsiteY1" fmla="*/ 0 h 1440000"/>
              <a:gd name="connsiteX2" fmla="*/ 2627543 w 2627543"/>
              <a:gd name="connsiteY2" fmla="*/ 214589 h 1440000"/>
              <a:gd name="connsiteX3" fmla="*/ 2627543 w 2627543"/>
              <a:gd name="connsiteY3" fmla="*/ 1054621 h 1440000"/>
              <a:gd name="connsiteX4" fmla="*/ 2627543 w 2627543"/>
              <a:gd name="connsiteY4" fmla="*/ 1225411 h 1440000"/>
              <a:gd name="connsiteX5" fmla="*/ 2627543 w 2627543"/>
              <a:gd name="connsiteY5" fmla="*/ 1440000 h 1440000"/>
              <a:gd name="connsiteX6" fmla="*/ 2412954 w 2627543"/>
              <a:gd name="connsiteY6" fmla="*/ 1440000 h 1440000"/>
              <a:gd name="connsiteX7" fmla="*/ 2270192 w 2627543"/>
              <a:gd name="connsiteY7" fmla="*/ 1440000 h 1440000"/>
              <a:gd name="connsiteX8" fmla="*/ 357351 w 2627543"/>
              <a:gd name="connsiteY8" fmla="*/ 1440000 h 1440000"/>
              <a:gd name="connsiteX9" fmla="*/ 214589 w 2627543"/>
              <a:gd name="connsiteY9" fmla="*/ 1440000 h 1440000"/>
              <a:gd name="connsiteX10" fmla="*/ 0 w 2627543"/>
              <a:gd name="connsiteY10" fmla="*/ 1440000 h 1440000"/>
              <a:gd name="connsiteX11" fmla="*/ 0 w 2627543"/>
              <a:gd name="connsiteY11" fmla="*/ 1225411 h 1440000"/>
              <a:gd name="connsiteX12" fmla="*/ 0 w 2627543"/>
              <a:gd name="connsiteY12" fmla="*/ 1054621 h 1440000"/>
              <a:gd name="connsiteX13" fmla="*/ 0 w 2627543"/>
              <a:gd name="connsiteY13" fmla="*/ 214589 h 1440000"/>
              <a:gd name="connsiteX14" fmla="*/ 214589 w 2627543"/>
              <a:gd name="connsiteY14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27543" h="1440000">
                <a:moveTo>
                  <a:pt x="214589" y="0"/>
                </a:moveTo>
                <a:lnTo>
                  <a:pt x="2412954" y="0"/>
                </a:lnTo>
                <a:cubicBezTo>
                  <a:pt x="2531468" y="0"/>
                  <a:pt x="2627543" y="96075"/>
                  <a:pt x="2627543" y="214589"/>
                </a:cubicBezTo>
                <a:lnTo>
                  <a:pt x="2627543" y="1054621"/>
                </a:lnTo>
                <a:lnTo>
                  <a:pt x="2627543" y="1225411"/>
                </a:lnTo>
                <a:lnTo>
                  <a:pt x="2627543" y="1440000"/>
                </a:lnTo>
                <a:lnTo>
                  <a:pt x="2412954" y="1440000"/>
                </a:lnTo>
                <a:lnTo>
                  <a:pt x="2270192" y="1440000"/>
                </a:lnTo>
                <a:lnTo>
                  <a:pt x="357351" y="1440000"/>
                </a:lnTo>
                <a:lnTo>
                  <a:pt x="214589" y="1440000"/>
                </a:lnTo>
                <a:lnTo>
                  <a:pt x="0" y="1440000"/>
                </a:lnTo>
                <a:lnTo>
                  <a:pt x="0" y="1225411"/>
                </a:lnTo>
                <a:lnTo>
                  <a:pt x="0" y="1054621"/>
                </a:lnTo>
                <a:lnTo>
                  <a:pt x="0" y="214589"/>
                </a:lnTo>
                <a:cubicBezTo>
                  <a:pt x="0" y="96075"/>
                  <a:pt x="96075" y="0"/>
                  <a:pt x="214589" y="0"/>
                </a:cubicBezTo>
                <a:close/>
              </a:path>
            </a:pathLst>
          </a:custGeom>
          <a:pattFill prst="pct90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wrap="square" lIns="144000" tIns="144000" rIns="144000" bIns="0">
            <a:noAutofit/>
          </a:bodyPr>
          <a:lstStyle>
            <a:lvl1pPr marL="0" indent="0">
              <a:buNone/>
              <a:defRPr sz="1056">
                <a:latin typeface="Stolzl Book" panose="00000500000000000000" pitchFamily="2" charset="-52"/>
              </a:defRPr>
            </a:lvl1pPr>
          </a:lstStyle>
          <a:p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4671783-608C-46DC-2023-149B054739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26954" y="125598"/>
            <a:ext cx="1821882" cy="111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4627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id="{AD07E0D6-0DD6-E69F-2336-3E9AD1887EE1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35021" y="4349058"/>
            <a:ext cx="3263438" cy="1663000"/>
          </a:xfrm>
          <a:custGeom>
            <a:avLst/>
            <a:gdLst>
              <a:gd name="connsiteX0" fmla="*/ 220378 w 3600000"/>
              <a:gd name="connsiteY0" fmla="*/ 0 h 1440000"/>
              <a:gd name="connsiteX1" fmla="*/ 3379622 w 3600000"/>
              <a:gd name="connsiteY1" fmla="*/ 0 h 1440000"/>
              <a:gd name="connsiteX2" fmla="*/ 3600000 w 3600000"/>
              <a:gd name="connsiteY2" fmla="*/ 220378 h 1440000"/>
              <a:gd name="connsiteX3" fmla="*/ 3600000 w 3600000"/>
              <a:gd name="connsiteY3" fmla="*/ 1104098 h 1440000"/>
              <a:gd name="connsiteX4" fmla="*/ 3600000 w 3600000"/>
              <a:gd name="connsiteY4" fmla="*/ 1219622 h 1440000"/>
              <a:gd name="connsiteX5" fmla="*/ 3600000 w 3600000"/>
              <a:gd name="connsiteY5" fmla="*/ 1440000 h 1440000"/>
              <a:gd name="connsiteX6" fmla="*/ 3379622 w 3600000"/>
              <a:gd name="connsiteY6" fmla="*/ 1440000 h 1440000"/>
              <a:gd name="connsiteX7" fmla="*/ 3201894 w 3600000"/>
              <a:gd name="connsiteY7" fmla="*/ 1440000 h 1440000"/>
              <a:gd name="connsiteX8" fmla="*/ 398106 w 3600000"/>
              <a:gd name="connsiteY8" fmla="*/ 1440000 h 1440000"/>
              <a:gd name="connsiteX9" fmla="*/ 220378 w 3600000"/>
              <a:gd name="connsiteY9" fmla="*/ 1440000 h 1440000"/>
              <a:gd name="connsiteX10" fmla="*/ 0 w 3600000"/>
              <a:gd name="connsiteY10" fmla="*/ 1440000 h 1440000"/>
              <a:gd name="connsiteX11" fmla="*/ 0 w 3600000"/>
              <a:gd name="connsiteY11" fmla="*/ 1219622 h 1440000"/>
              <a:gd name="connsiteX12" fmla="*/ 0 w 3600000"/>
              <a:gd name="connsiteY12" fmla="*/ 1104098 h 1440000"/>
              <a:gd name="connsiteX13" fmla="*/ 0 w 3600000"/>
              <a:gd name="connsiteY13" fmla="*/ 220378 h 1440000"/>
              <a:gd name="connsiteX14" fmla="*/ 220378 w 3600000"/>
              <a:gd name="connsiteY14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00000" h="1440000">
                <a:moveTo>
                  <a:pt x="220378" y="0"/>
                </a:moveTo>
                <a:lnTo>
                  <a:pt x="3379622" y="0"/>
                </a:lnTo>
                <a:cubicBezTo>
                  <a:pt x="3501333" y="0"/>
                  <a:pt x="3600000" y="98667"/>
                  <a:pt x="3600000" y="220378"/>
                </a:cubicBezTo>
                <a:lnTo>
                  <a:pt x="3600000" y="1104098"/>
                </a:lnTo>
                <a:lnTo>
                  <a:pt x="3600000" y="1219622"/>
                </a:lnTo>
                <a:lnTo>
                  <a:pt x="3600000" y="1440000"/>
                </a:lnTo>
                <a:lnTo>
                  <a:pt x="3379622" y="1440000"/>
                </a:lnTo>
                <a:lnTo>
                  <a:pt x="3201894" y="1440000"/>
                </a:lnTo>
                <a:lnTo>
                  <a:pt x="398106" y="1440000"/>
                </a:lnTo>
                <a:lnTo>
                  <a:pt x="220378" y="1440000"/>
                </a:lnTo>
                <a:lnTo>
                  <a:pt x="0" y="1440000"/>
                </a:lnTo>
                <a:lnTo>
                  <a:pt x="0" y="1219622"/>
                </a:lnTo>
                <a:lnTo>
                  <a:pt x="0" y="1104098"/>
                </a:lnTo>
                <a:lnTo>
                  <a:pt x="0" y="220378"/>
                </a:lnTo>
                <a:cubicBezTo>
                  <a:pt x="0" y="98667"/>
                  <a:pt x="98667" y="0"/>
                  <a:pt x="220378" y="0"/>
                </a:cubicBezTo>
                <a:close/>
              </a:path>
            </a:pathLst>
          </a:custGeom>
          <a:pattFill prst="pct9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wrap="square" lIns="144000" tIns="144000" rIns="144000" bIns="0">
            <a:noAutofit/>
          </a:bodyPr>
          <a:lstStyle>
            <a:lvl1pPr marL="0" indent="0">
              <a:buNone/>
              <a:defRPr sz="1056">
                <a:latin typeface="Stolzl Book" panose="00000500000000000000" pitchFamily="2" charset="-52"/>
              </a:defRPr>
            </a:lvl1pPr>
          </a:lstStyle>
          <a:p>
            <a:endParaRPr lang="ru-RU" dirty="0"/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08D61B1D-EF1C-E49F-D549-39445751E3D8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894369" y="4349058"/>
            <a:ext cx="3263438" cy="1663000"/>
          </a:xfrm>
          <a:custGeom>
            <a:avLst/>
            <a:gdLst>
              <a:gd name="connsiteX0" fmla="*/ 220378 w 3600000"/>
              <a:gd name="connsiteY0" fmla="*/ 0 h 1440000"/>
              <a:gd name="connsiteX1" fmla="*/ 3379622 w 3600000"/>
              <a:gd name="connsiteY1" fmla="*/ 0 h 1440000"/>
              <a:gd name="connsiteX2" fmla="*/ 3600000 w 3600000"/>
              <a:gd name="connsiteY2" fmla="*/ 220378 h 1440000"/>
              <a:gd name="connsiteX3" fmla="*/ 3600000 w 3600000"/>
              <a:gd name="connsiteY3" fmla="*/ 1104098 h 1440000"/>
              <a:gd name="connsiteX4" fmla="*/ 3600000 w 3600000"/>
              <a:gd name="connsiteY4" fmla="*/ 1219622 h 1440000"/>
              <a:gd name="connsiteX5" fmla="*/ 3600000 w 3600000"/>
              <a:gd name="connsiteY5" fmla="*/ 1440000 h 1440000"/>
              <a:gd name="connsiteX6" fmla="*/ 3379622 w 3600000"/>
              <a:gd name="connsiteY6" fmla="*/ 1440000 h 1440000"/>
              <a:gd name="connsiteX7" fmla="*/ 3201894 w 3600000"/>
              <a:gd name="connsiteY7" fmla="*/ 1440000 h 1440000"/>
              <a:gd name="connsiteX8" fmla="*/ 398106 w 3600000"/>
              <a:gd name="connsiteY8" fmla="*/ 1440000 h 1440000"/>
              <a:gd name="connsiteX9" fmla="*/ 220378 w 3600000"/>
              <a:gd name="connsiteY9" fmla="*/ 1440000 h 1440000"/>
              <a:gd name="connsiteX10" fmla="*/ 0 w 3600000"/>
              <a:gd name="connsiteY10" fmla="*/ 1440000 h 1440000"/>
              <a:gd name="connsiteX11" fmla="*/ 0 w 3600000"/>
              <a:gd name="connsiteY11" fmla="*/ 1219622 h 1440000"/>
              <a:gd name="connsiteX12" fmla="*/ 0 w 3600000"/>
              <a:gd name="connsiteY12" fmla="*/ 1104098 h 1440000"/>
              <a:gd name="connsiteX13" fmla="*/ 0 w 3600000"/>
              <a:gd name="connsiteY13" fmla="*/ 220378 h 1440000"/>
              <a:gd name="connsiteX14" fmla="*/ 220378 w 3600000"/>
              <a:gd name="connsiteY14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00000" h="1440000">
                <a:moveTo>
                  <a:pt x="220378" y="0"/>
                </a:moveTo>
                <a:lnTo>
                  <a:pt x="3379622" y="0"/>
                </a:lnTo>
                <a:cubicBezTo>
                  <a:pt x="3501333" y="0"/>
                  <a:pt x="3600000" y="98667"/>
                  <a:pt x="3600000" y="220378"/>
                </a:cubicBezTo>
                <a:lnTo>
                  <a:pt x="3600000" y="1104098"/>
                </a:lnTo>
                <a:lnTo>
                  <a:pt x="3600000" y="1219622"/>
                </a:lnTo>
                <a:lnTo>
                  <a:pt x="3600000" y="1440000"/>
                </a:lnTo>
                <a:lnTo>
                  <a:pt x="3379622" y="1440000"/>
                </a:lnTo>
                <a:lnTo>
                  <a:pt x="3201894" y="1440000"/>
                </a:lnTo>
                <a:lnTo>
                  <a:pt x="398106" y="1440000"/>
                </a:lnTo>
                <a:lnTo>
                  <a:pt x="220378" y="1440000"/>
                </a:lnTo>
                <a:lnTo>
                  <a:pt x="0" y="1440000"/>
                </a:lnTo>
                <a:lnTo>
                  <a:pt x="0" y="1219622"/>
                </a:lnTo>
                <a:lnTo>
                  <a:pt x="0" y="1104098"/>
                </a:lnTo>
                <a:lnTo>
                  <a:pt x="0" y="220378"/>
                </a:lnTo>
                <a:cubicBezTo>
                  <a:pt x="0" y="98667"/>
                  <a:pt x="98667" y="0"/>
                  <a:pt x="220378" y="0"/>
                </a:cubicBezTo>
                <a:close/>
              </a:path>
            </a:pathLst>
          </a:custGeom>
          <a:pattFill prst="pct9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wrap="square" lIns="144000" tIns="144000" rIns="144000" bIns="0">
            <a:noAutofit/>
          </a:bodyPr>
          <a:lstStyle>
            <a:lvl1pPr marL="0" indent="0">
              <a:buNone/>
              <a:defRPr sz="1056">
                <a:latin typeface="Stolzl Book" panose="00000500000000000000" pitchFamily="2" charset="-52"/>
              </a:defRPr>
            </a:lvl1pPr>
          </a:lstStyle>
          <a:p>
            <a:endParaRPr lang="ru-RU" dirty="0"/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id="{8F640D46-DFAD-F707-BEEB-037C5F16FE8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353718" y="4349058"/>
            <a:ext cx="3263438" cy="1663000"/>
          </a:xfrm>
          <a:custGeom>
            <a:avLst/>
            <a:gdLst>
              <a:gd name="connsiteX0" fmla="*/ 220378 w 3600000"/>
              <a:gd name="connsiteY0" fmla="*/ 0 h 1440000"/>
              <a:gd name="connsiteX1" fmla="*/ 3379622 w 3600000"/>
              <a:gd name="connsiteY1" fmla="*/ 0 h 1440000"/>
              <a:gd name="connsiteX2" fmla="*/ 3600000 w 3600000"/>
              <a:gd name="connsiteY2" fmla="*/ 220378 h 1440000"/>
              <a:gd name="connsiteX3" fmla="*/ 3600000 w 3600000"/>
              <a:gd name="connsiteY3" fmla="*/ 1104098 h 1440000"/>
              <a:gd name="connsiteX4" fmla="*/ 3600000 w 3600000"/>
              <a:gd name="connsiteY4" fmla="*/ 1219622 h 1440000"/>
              <a:gd name="connsiteX5" fmla="*/ 3600000 w 3600000"/>
              <a:gd name="connsiteY5" fmla="*/ 1440000 h 1440000"/>
              <a:gd name="connsiteX6" fmla="*/ 3379622 w 3600000"/>
              <a:gd name="connsiteY6" fmla="*/ 1440000 h 1440000"/>
              <a:gd name="connsiteX7" fmla="*/ 3201894 w 3600000"/>
              <a:gd name="connsiteY7" fmla="*/ 1440000 h 1440000"/>
              <a:gd name="connsiteX8" fmla="*/ 398106 w 3600000"/>
              <a:gd name="connsiteY8" fmla="*/ 1440000 h 1440000"/>
              <a:gd name="connsiteX9" fmla="*/ 220378 w 3600000"/>
              <a:gd name="connsiteY9" fmla="*/ 1440000 h 1440000"/>
              <a:gd name="connsiteX10" fmla="*/ 0 w 3600000"/>
              <a:gd name="connsiteY10" fmla="*/ 1440000 h 1440000"/>
              <a:gd name="connsiteX11" fmla="*/ 0 w 3600000"/>
              <a:gd name="connsiteY11" fmla="*/ 1219622 h 1440000"/>
              <a:gd name="connsiteX12" fmla="*/ 0 w 3600000"/>
              <a:gd name="connsiteY12" fmla="*/ 1104098 h 1440000"/>
              <a:gd name="connsiteX13" fmla="*/ 0 w 3600000"/>
              <a:gd name="connsiteY13" fmla="*/ 220378 h 1440000"/>
              <a:gd name="connsiteX14" fmla="*/ 220378 w 3600000"/>
              <a:gd name="connsiteY14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00000" h="1440000">
                <a:moveTo>
                  <a:pt x="220378" y="0"/>
                </a:moveTo>
                <a:lnTo>
                  <a:pt x="3379622" y="0"/>
                </a:lnTo>
                <a:cubicBezTo>
                  <a:pt x="3501333" y="0"/>
                  <a:pt x="3600000" y="98667"/>
                  <a:pt x="3600000" y="220378"/>
                </a:cubicBezTo>
                <a:lnTo>
                  <a:pt x="3600000" y="1104098"/>
                </a:lnTo>
                <a:lnTo>
                  <a:pt x="3600000" y="1219622"/>
                </a:lnTo>
                <a:lnTo>
                  <a:pt x="3600000" y="1440000"/>
                </a:lnTo>
                <a:lnTo>
                  <a:pt x="3379622" y="1440000"/>
                </a:lnTo>
                <a:lnTo>
                  <a:pt x="3201894" y="1440000"/>
                </a:lnTo>
                <a:lnTo>
                  <a:pt x="398106" y="1440000"/>
                </a:lnTo>
                <a:lnTo>
                  <a:pt x="220378" y="1440000"/>
                </a:lnTo>
                <a:lnTo>
                  <a:pt x="0" y="1440000"/>
                </a:lnTo>
                <a:lnTo>
                  <a:pt x="0" y="1219622"/>
                </a:lnTo>
                <a:lnTo>
                  <a:pt x="0" y="1104098"/>
                </a:lnTo>
                <a:lnTo>
                  <a:pt x="0" y="220378"/>
                </a:lnTo>
                <a:cubicBezTo>
                  <a:pt x="0" y="98667"/>
                  <a:pt x="98667" y="0"/>
                  <a:pt x="220378" y="0"/>
                </a:cubicBezTo>
                <a:close/>
              </a:path>
            </a:pathLst>
          </a:custGeom>
          <a:pattFill prst="pct9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wrap="square" lIns="144000" tIns="144000" rIns="144000" bIns="0">
            <a:noAutofit/>
          </a:bodyPr>
          <a:lstStyle>
            <a:lvl1pPr marL="0" indent="0">
              <a:buNone/>
              <a:defRPr sz="1056">
                <a:latin typeface="Stolzl Book" panose="00000500000000000000" pitchFamily="2" charset="-52"/>
              </a:defRPr>
            </a:lvl1pPr>
          </a:lstStyle>
          <a:p>
            <a:endParaRPr lang="ru-RU" dirty="0"/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E412503A-3E4C-41CD-8E17-3A83BC8F4E77}"/>
              </a:ext>
            </a:extLst>
          </p:cNvPr>
          <p:cNvSpPr txBox="1">
            <a:spLocks/>
          </p:cNvSpPr>
          <p:nvPr userDrawn="1"/>
        </p:nvSpPr>
        <p:spPr>
          <a:xfrm>
            <a:off x="10257236" y="7498373"/>
            <a:ext cx="794941" cy="421669"/>
          </a:xfrm>
          <a:prstGeom prst="rect">
            <a:avLst/>
          </a:prstGeom>
        </p:spPr>
        <p:txBody>
          <a:bodyPr lIns="0" tIns="0" rIns="0" bIns="0"/>
          <a:lstStyle>
            <a:defPPr>
              <a:defRPr lang="ru-RU"/>
            </a:defPPr>
            <a:lvl1pPr marL="0" algn="l" defTabSz="914400" rtl="0" eaLnBrk="1" latinLnBrk="0" hangingPunct="1">
              <a:defRPr lang="ru-RU" sz="1200" kern="1200" smtClean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CA8831E-FB45-6445-8C0C-9D2AAB1DE60D}" type="slidenum">
              <a:rPr lang="en-US" sz="880">
                <a:solidFill>
                  <a:srgbClr val="000000">
                    <a:lumMod val="50000"/>
                    <a:lumOff val="50000"/>
                  </a:srgbClr>
                </a:solidFill>
                <a:latin typeface="Stolzl" charset="0"/>
                <a:ea typeface="Stolzl" charset="0"/>
                <a:cs typeface="Stolzl" charset="0"/>
              </a:rPr>
              <a:pPr algn="ctr"/>
              <a:t>‹#›</a:t>
            </a:fld>
            <a:endParaRPr sz="880" dirty="0">
              <a:solidFill>
                <a:srgbClr val="000000">
                  <a:lumMod val="50000"/>
                  <a:lumOff val="50000"/>
                </a:srgbClr>
              </a:solidFill>
              <a:latin typeface="Stolzl" charset="0"/>
              <a:ea typeface="Stolzl" charset="0"/>
              <a:cs typeface="Stolzl" charset="0"/>
            </a:endParaRPr>
          </a:p>
        </p:txBody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894B8FE8-4F5A-196A-2FDF-F16BAA26946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5021" y="1424507"/>
            <a:ext cx="3263438" cy="1663000"/>
          </a:xfrm>
          <a:custGeom>
            <a:avLst/>
            <a:gdLst>
              <a:gd name="connsiteX0" fmla="*/ 220378 w 3600000"/>
              <a:gd name="connsiteY0" fmla="*/ 0 h 1440000"/>
              <a:gd name="connsiteX1" fmla="*/ 3379622 w 3600000"/>
              <a:gd name="connsiteY1" fmla="*/ 0 h 1440000"/>
              <a:gd name="connsiteX2" fmla="*/ 3600000 w 3600000"/>
              <a:gd name="connsiteY2" fmla="*/ 220378 h 1440000"/>
              <a:gd name="connsiteX3" fmla="*/ 3600000 w 3600000"/>
              <a:gd name="connsiteY3" fmla="*/ 1104098 h 1440000"/>
              <a:gd name="connsiteX4" fmla="*/ 3600000 w 3600000"/>
              <a:gd name="connsiteY4" fmla="*/ 1219622 h 1440000"/>
              <a:gd name="connsiteX5" fmla="*/ 3600000 w 3600000"/>
              <a:gd name="connsiteY5" fmla="*/ 1440000 h 1440000"/>
              <a:gd name="connsiteX6" fmla="*/ 3379622 w 3600000"/>
              <a:gd name="connsiteY6" fmla="*/ 1440000 h 1440000"/>
              <a:gd name="connsiteX7" fmla="*/ 3201894 w 3600000"/>
              <a:gd name="connsiteY7" fmla="*/ 1440000 h 1440000"/>
              <a:gd name="connsiteX8" fmla="*/ 398106 w 3600000"/>
              <a:gd name="connsiteY8" fmla="*/ 1440000 h 1440000"/>
              <a:gd name="connsiteX9" fmla="*/ 220378 w 3600000"/>
              <a:gd name="connsiteY9" fmla="*/ 1440000 h 1440000"/>
              <a:gd name="connsiteX10" fmla="*/ 0 w 3600000"/>
              <a:gd name="connsiteY10" fmla="*/ 1440000 h 1440000"/>
              <a:gd name="connsiteX11" fmla="*/ 0 w 3600000"/>
              <a:gd name="connsiteY11" fmla="*/ 1219622 h 1440000"/>
              <a:gd name="connsiteX12" fmla="*/ 0 w 3600000"/>
              <a:gd name="connsiteY12" fmla="*/ 1104098 h 1440000"/>
              <a:gd name="connsiteX13" fmla="*/ 0 w 3600000"/>
              <a:gd name="connsiteY13" fmla="*/ 220378 h 1440000"/>
              <a:gd name="connsiteX14" fmla="*/ 220378 w 3600000"/>
              <a:gd name="connsiteY14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00000" h="1440000">
                <a:moveTo>
                  <a:pt x="220378" y="0"/>
                </a:moveTo>
                <a:lnTo>
                  <a:pt x="3379622" y="0"/>
                </a:lnTo>
                <a:cubicBezTo>
                  <a:pt x="3501333" y="0"/>
                  <a:pt x="3600000" y="98667"/>
                  <a:pt x="3600000" y="220378"/>
                </a:cubicBezTo>
                <a:lnTo>
                  <a:pt x="3600000" y="1104098"/>
                </a:lnTo>
                <a:lnTo>
                  <a:pt x="3600000" y="1219622"/>
                </a:lnTo>
                <a:lnTo>
                  <a:pt x="3600000" y="1440000"/>
                </a:lnTo>
                <a:lnTo>
                  <a:pt x="3379622" y="1440000"/>
                </a:lnTo>
                <a:lnTo>
                  <a:pt x="3201894" y="1440000"/>
                </a:lnTo>
                <a:lnTo>
                  <a:pt x="398106" y="1440000"/>
                </a:lnTo>
                <a:lnTo>
                  <a:pt x="220378" y="1440000"/>
                </a:lnTo>
                <a:lnTo>
                  <a:pt x="0" y="1440000"/>
                </a:lnTo>
                <a:lnTo>
                  <a:pt x="0" y="1219622"/>
                </a:lnTo>
                <a:lnTo>
                  <a:pt x="0" y="1104098"/>
                </a:lnTo>
                <a:lnTo>
                  <a:pt x="0" y="220378"/>
                </a:lnTo>
                <a:cubicBezTo>
                  <a:pt x="0" y="98667"/>
                  <a:pt x="98667" y="0"/>
                  <a:pt x="220378" y="0"/>
                </a:cubicBezTo>
                <a:close/>
              </a:path>
            </a:pathLst>
          </a:custGeom>
          <a:pattFill prst="pct9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wrap="square" lIns="144000" tIns="144000" rIns="144000" bIns="0">
            <a:noAutofit/>
          </a:bodyPr>
          <a:lstStyle>
            <a:lvl1pPr marL="0" indent="0">
              <a:buNone/>
              <a:defRPr sz="1056">
                <a:latin typeface="Stolzl Book" panose="00000500000000000000" pitchFamily="2" charset="-52"/>
              </a:defRPr>
            </a:lvl1pPr>
          </a:lstStyle>
          <a:p>
            <a:endParaRPr lang="ru-RU" dirty="0"/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id="{852AFBBD-F40A-18EA-802D-9EC9664EC18E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894369" y="1424507"/>
            <a:ext cx="3263438" cy="1663000"/>
          </a:xfrm>
          <a:custGeom>
            <a:avLst/>
            <a:gdLst>
              <a:gd name="connsiteX0" fmla="*/ 220378 w 3600000"/>
              <a:gd name="connsiteY0" fmla="*/ 0 h 1440000"/>
              <a:gd name="connsiteX1" fmla="*/ 3379622 w 3600000"/>
              <a:gd name="connsiteY1" fmla="*/ 0 h 1440000"/>
              <a:gd name="connsiteX2" fmla="*/ 3600000 w 3600000"/>
              <a:gd name="connsiteY2" fmla="*/ 220378 h 1440000"/>
              <a:gd name="connsiteX3" fmla="*/ 3600000 w 3600000"/>
              <a:gd name="connsiteY3" fmla="*/ 1104098 h 1440000"/>
              <a:gd name="connsiteX4" fmla="*/ 3600000 w 3600000"/>
              <a:gd name="connsiteY4" fmla="*/ 1219622 h 1440000"/>
              <a:gd name="connsiteX5" fmla="*/ 3600000 w 3600000"/>
              <a:gd name="connsiteY5" fmla="*/ 1440000 h 1440000"/>
              <a:gd name="connsiteX6" fmla="*/ 3379622 w 3600000"/>
              <a:gd name="connsiteY6" fmla="*/ 1440000 h 1440000"/>
              <a:gd name="connsiteX7" fmla="*/ 3201894 w 3600000"/>
              <a:gd name="connsiteY7" fmla="*/ 1440000 h 1440000"/>
              <a:gd name="connsiteX8" fmla="*/ 398106 w 3600000"/>
              <a:gd name="connsiteY8" fmla="*/ 1440000 h 1440000"/>
              <a:gd name="connsiteX9" fmla="*/ 220378 w 3600000"/>
              <a:gd name="connsiteY9" fmla="*/ 1440000 h 1440000"/>
              <a:gd name="connsiteX10" fmla="*/ 0 w 3600000"/>
              <a:gd name="connsiteY10" fmla="*/ 1440000 h 1440000"/>
              <a:gd name="connsiteX11" fmla="*/ 0 w 3600000"/>
              <a:gd name="connsiteY11" fmla="*/ 1219622 h 1440000"/>
              <a:gd name="connsiteX12" fmla="*/ 0 w 3600000"/>
              <a:gd name="connsiteY12" fmla="*/ 1104098 h 1440000"/>
              <a:gd name="connsiteX13" fmla="*/ 0 w 3600000"/>
              <a:gd name="connsiteY13" fmla="*/ 220378 h 1440000"/>
              <a:gd name="connsiteX14" fmla="*/ 220378 w 3600000"/>
              <a:gd name="connsiteY14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00000" h="1440000">
                <a:moveTo>
                  <a:pt x="220378" y="0"/>
                </a:moveTo>
                <a:lnTo>
                  <a:pt x="3379622" y="0"/>
                </a:lnTo>
                <a:cubicBezTo>
                  <a:pt x="3501333" y="0"/>
                  <a:pt x="3600000" y="98667"/>
                  <a:pt x="3600000" y="220378"/>
                </a:cubicBezTo>
                <a:lnTo>
                  <a:pt x="3600000" y="1104098"/>
                </a:lnTo>
                <a:lnTo>
                  <a:pt x="3600000" y="1219622"/>
                </a:lnTo>
                <a:lnTo>
                  <a:pt x="3600000" y="1440000"/>
                </a:lnTo>
                <a:lnTo>
                  <a:pt x="3379622" y="1440000"/>
                </a:lnTo>
                <a:lnTo>
                  <a:pt x="3201894" y="1440000"/>
                </a:lnTo>
                <a:lnTo>
                  <a:pt x="398106" y="1440000"/>
                </a:lnTo>
                <a:lnTo>
                  <a:pt x="220378" y="1440000"/>
                </a:lnTo>
                <a:lnTo>
                  <a:pt x="0" y="1440000"/>
                </a:lnTo>
                <a:lnTo>
                  <a:pt x="0" y="1219622"/>
                </a:lnTo>
                <a:lnTo>
                  <a:pt x="0" y="1104098"/>
                </a:lnTo>
                <a:lnTo>
                  <a:pt x="0" y="220378"/>
                </a:lnTo>
                <a:cubicBezTo>
                  <a:pt x="0" y="98667"/>
                  <a:pt x="98667" y="0"/>
                  <a:pt x="220378" y="0"/>
                </a:cubicBezTo>
                <a:close/>
              </a:path>
            </a:pathLst>
          </a:custGeom>
          <a:pattFill prst="pct9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wrap="square" lIns="144000" tIns="144000" rIns="144000" bIns="0">
            <a:noAutofit/>
          </a:bodyPr>
          <a:lstStyle>
            <a:lvl1pPr marL="0" indent="0">
              <a:buNone/>
              <a:defRPr sz="1056">
                <a:latin typeface="Stolzl Book" panose="00000500000000000000" pitchFamily="2" charset="-52"/>
              </a:defRPr>
            </a:lvl1pPr>
          </a:lstStyle>
          <a:p>
            <a:endParaRPr lang="ru-RU" dirty="0"/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id="{CB37741B-100C-D16E-2487-897574F2DFE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353718" y="1424507"/>
            <a:ext cx="3263438" cy="1663000"/>
          </a:xfrm>
          <a:custGeom>
            <a:avLst/>
            <a:gdLst>
              <a:gd name="connsiteX0" fmla="*/ 220378 w 3600000"/>
              <a:gd name="connsiteY0" fmla="*/ 0 h 1440000"/>
              <a:gd name="connsiteX1" fmla="*/ 3379622 w 3600000"/>
              <a:gd name="connsiteY1" fmla="*/ 0 h 1440000"/>
              <a:gd name="connsiteX2" fmla="*/ 3600000 w 3600000"/>
              <a:gd name="connsiteY2" fmla="*/ 220378 h 1440000"/>
              <a:gd name="connsiteX3" fmla="*/ 3600000 w 3600000"/>
              <a:gd name="connsiteY3" fmla="*/ 1104098 h 1440000"/>
              <a:gd name="connsiteX4" fmla="*/ 3600000 w 3600000"/>
              <a:gd name="connsiteY4" fmla="*/ 1219622 h 1440000"/>
              <a:gd name="connsiteX5" fmla="*/ 3600000 w 3600000"/>
              <a:gd name="connsiteY5" fmla="*/ 1440000 h 1440000"/>
              <a:gd name="connsiteX6" fmla="*/ 3379622 w 3600000"/>
              <a:gd name="connsiteY6" fmla="*/ 1440000 h 1440000"/>
              <a:gd name="connsiteX7" fmla="*/ 3201894 w 3600000"/>
              <a:gd name="connsiteY7" fmla="*/ 1440000 h 1440000"/>
              <a:gd name="connsiteX8" fmla="*/ 398106 w 3600000"/>
              <a:gd name="connsiteY8" fmla="*/ 1440000 h 1440000"/>
              <a:gd name="connsiteX9" fmla="*/ 220378 w 3600000"/>
              <a:gd name="connsiteY9" fmla="*/ 1440000 h 1440000"/>
              <a:gd name="connsiteX10" fmla="*/ 0 w 3600000"/>
              <a:gd name="connsiteY10" fmla="*/ 1440000 h 1440000"/>
              <a:gd name="connsiteX11" fmla="*/ 0 w 3600000"/>
              <a:gd name="connsiteY11" fmla="*/ 1219622 h 1440000"/>
              <a:gd name="connsiteX12" fmla="*/ 0 w 3600000"/>
              <a:gd name="connsiteY12" fmla="*/ 1104098 h 1440000"/>
              <a:gd name="connsiteX13" fmla="*/ 0 w 3600000"/>
              <a:gd name="connsiteY13" fmla="*/ 220378 h 1440000"/>
              <a:gd name="connsiteX14" fmla="*/ 220378 w 3600000"/>
              <a:gd name="connsiteY14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00000" h="1440000">
                <a:moveTo>
                  <a:pt x="220378" y="0"/>
                </a:moveTo>
                <a:lnTo>
                  <a:pt x="3379622" y="0"/>
                </a:lnTo>
                <a:cubicBezTo>
                  <a:pt x="3501333" y="0"/>
                  <a:pt x="3600000" y="98667"/>
                  <a:pt x="3600000" y="220378"/>
                </a:cubicBezTo>
                <a:lnTo>
                  <a:pt x="3600000" y="1104098"/>
                </a:lnTo>
                <a:lnTo>
                  <a:pt x="3600000" y="1219622"/>
                </a:lnTo>
                <a:lnTo>
                  <a:pt x="3600000" y="1440000"/>
                </a:lnTo>
                <a:lnTo>
                  <a:pt x="3379622" y="1440000"/>
                </a:lnTo>
                <a:lnTo>
                  <a:pt x="3201894" y="1440000"/>
                </a:lnTo>
                <a:lnTo>
                  <a:pt x="398106" y="1440000"/>
                </a:lnTo>
                <a:lnTo>
                  <a:pt x="220378" y="1440000"/>
                </a:lnTo>
                <a:lnTo>
                  <a:pt x="0" y="1440000"/>
                </a:lnTo>
                <a:lnTo>
                  <a:pt x="0" y="1219622"/>
                </a:lnTo>
                <a:lnTo>
                  <a:pt x="0" y="1104098"/>
                </a:lnTo>
                <a:lnTo>
                  <a:pt x="0" y="220378"/>
                </a:lnTo>
                <a:cubicBezTo>
                  <a:pt x="0" y="98667"/>
                  <a:pt x="98667" y="0"/>
                  <a:pt x="220378" y="0"/>
                </a:cubicBezTo>
                <a:close/>
              </a:path>
            </a:pathLst>
          </a:custGeom>
          <a:pattFill prst="pct9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wrap="square" lIns="144000" tIns="144000" rIns="144000" bIns="0">
            <a:noAutofit/>
          </a:bodyPr>
          <a:lstStyle>
            <a:lvl1pPr marL="0" indent="0">
              <a:buNone/>
              <a:defRPr sz="1056">
                <a:latin typeface="Stolzl Book" panose="00000500000000000000" pitchFamily="2" charset="-52"/>
              </a:defRPr>
            </a:lvl1pPr>
          </a:lstStyle>
          <a:p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1E6E96F-2552-DAD9-1C28-351AE76895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26954" y="125598"/>
            <a:ext cx="1821882" cy="111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2320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:a16="http://schemas.microsoft.com/office/drawing/2014/main" id="{E412503A-3E4C-41CD-8E17-3A83BC8F4E77}"/>
              </a:ext>
            </a:extLst>
          </p:cNvPr>
          <p:cNvSpPr txBox="1">
            <a:spLocks/>
          </p:cNvSpPr>
          <p:nvPr userDrawn="1"/>
        </p:nvSpPr>
        <p:spPr>
          <a:xfrm>
            <a:off x="10257236" y="7498373"/>
            <a:ext cx="794941" cy="421669"/>
          </a:xfrm>
          <a:prstGeom prst="rect">
            <a:avLst/>
          </a:prstGeom>
        </p:spPr>
        <p:txBody>
          <a:bodyPr lIns="0" tIns="0" rIns="0" bIns="0"/>
          <a:lstStyle>
            <a:defPPr>
              <a:defRPr lang="ru-RU"/>
            </a:defPPr>
            <a:lvl1pPr marL="0" algn="l" defTabSz="914400" rtl="0" eaLnBrk="1" latinLnBrk="0" hangingPunct="1">
              <a:defRPr lang="ru-RU" sz="1200" kern="1200" smtClean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CA8831E-FB45-6445-8C0C-9D2AAB1DE60D}" type="slidenum">
              <a:rPr lang="en-US" sz="880">
                <a:solidFill>
                  <a:srgbClr val="000000">
                    <a:lumMod val="50000"/>
                    <a:lumOff val="50000"/>
                  </a:srgbClr>
                </a:solidFill>
                <a:latin typeface="Stolzl" charset="0"/>
                <a:ea typeface="Stolzl" charset="0"/>
                <a:cs typeface="Stolzl" charset="0"/>
              </a:rPr>
              <a:pPr algn="ctr"/>
              <a:t>‹#›</a:t>
            </a:fld>
            <a:endParaRPr sz="880" dirty="0">
              <a:solidFill>
                <a:srgbClr val="000000">
                  <a:lumMod val="50000"/>
                  <a:lumOff val="50000"/>
                </a:srgbClr>
              </a:solidFill>
              <a:latin typeface="Stolzl" charset="0"/>
              <a:ea typeface="Stolzl" charset="0"/>
              <a:cs typeface="Stolzl" charset="0"/>
            </a:endParaRPr>
          </a:p>
        </p:txBody>
      </p:sp>
      <p:sp>
        <p:nvSpPr>
          <p:cNvPr id="12" name="Рисунок 11">
            <a:extLst>
              <a:ext uri="{FF2B5EF4-FFF2-40B4-BE49-F238E27FC236}">
                <a16:creationId xmlns:a16="http://schemas.microsoft.com/office/drawing/2014/main" id="{7EFE4ED8-12B9-A748-43DC-6CB7560C06F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5021" y="1424507"/>
            <a:ext cx="3263438" cy="1663000"/>
          </a:xfrm>
          <a:custGeom>
            <a:avLst/>
            <a:gdLst>
              <a:gd name="connsiteX0" fmla="*/ 220378 w 3600000"/>
              <a:gd name="connsiteY0" fmla="*/ 0 h 1440000"/>
              <a:gd name="connsiteX1" fmla="*/ 3379622 w 3600000"/>
              <a:gd name="connsiteY1" fmla="*/ 0 h 1440000"/>
              <a:gd name="connsiteX2" fmla="*/ 3600000 w 3600000"/>
              <a:gd name="connsiteY2" fmla="*/ 220378 h 1440000"/>
              <a:gd name="connsiteX3" fmla="*/ 3600000 w 3600000"/>
              <a:gd name="connsiteY3" fmla="*/ 1023233 h 1440000"/>
              <a:gd name="connsiteX4" fmla="*/ 3600000 w 3600000"/>
              <a:gd name="connsiteY4" fmla="*/ 1219622 h 1440000"/>
              <a:gd name="connsiteX5" fmla="*/ 3600000 w 3600000"/>
              <a:gd name="connsiteY5" fmla="*/ 1440000 h 1440000"/>
              <a:gd name="connsiteX6" fmla="*/ 3379622 w 3600000"/>
              <a:gd name="connsiteY6" fmla="*/ 1440000 h 1440000"/>
              <a:gd name="connsiteX7" fmla="*/ 3065045 w 3600000"/>
              <a:gd name="connsiteY7" fmla="*/ 1440000 h 1440000"/>
              <a:gd name="connsiteX8" fmla="*/ 534955 w 3600000"/>
              <a:gd name="connsiteY8" fmla="*/ 1440000 h 1440000"/>
              <a:gd name="connsiteX9" fmla="*/ 220378 w 3600000"/>
              <a:gd name="connsiteY9" fmla="*/ 1440000 h 1440000"/>
              <a:gd name="connsiteX10" fmla="*/ 0 w 3600000"/>
              <a:gd name="connsiteY10" fmla="*/ 1440000 h 1440000"/>
              <a:gd name="connsiteX11" fmla="*/ 0 w 3600000"/>
              <a:gd name="connsiteY11" fmla="*/ 1023233 h 1440000"/>
              <a:gd name="connsiteX12" fmla="*/ 0 w 3600000"/>
              <a:gd name="connsiteY12" fmla="*/ 1023233 h 1440000"/>
              <a:gd name="connsiteX13" fmla="*/ 0 w 3600000"/>
              <a:gd name="connsiteY13" fmla="*/ 220378 h 1440000"/>
              <a:gd name="connsiteX14" fmla="*/ 220378 w 3600000"/>
              <a:gd name="connsiteY14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00000" h="1440000">
                <a:moveTo>
                  <a:pt x="220378" y="0"/>
                </a:moveTo>
                <a:lnTo>
                  <a:pt x="3379622" y="0"/>
                </a:lnTo>
                <a:cubicBezTo>
                  <a:pt x="3501333" y="0"/>
                  <a:pt x="3600000" y="98667"/>
                  <a:pt x="3600000" y="220378"/>
                </a:cubicBezTo>
                <a:lnTo>
                  <a:pt x="3600000" y="1023233"/>
                </a:lnTo>
                <a:lnTo>
                  <a:pt x="3600000" y="1219622"/>
                </a:lnTo>
                <a:lnTo>
                  <a:pt x="3600000" y="1440000"/>
                </a:lnTo>
                <a:lnTo>
                  <a:pt x="3379622" y="1440000"/>
                </a:lnTo>
                <a:lnTo>
                  <a:pt x="3065045" y="1440000"/>
                </a:lnTo>
                <a:lnTo>
                  <a:pt x="534955" y="1440000"/>
                </a:lnTo>
                <a:lnTo>
                  <a:pt x="220378" y="1440000"/>
                </a:lnTo>
                <a:lnTo>
                  <a:pt x="0" y="1440000"/>
                </a:lnTo>
                <a:lnTo>
                  <a:pt x="0" y="1023233"/>
                </a:lnTo>
                <a:lnTo>
                  <a:pt x="0" y="1023233"/>
                </a:lnTo>
                <a:lnTo>
                  <a:pt x="0" y="220378"/>
                </a:lnTo>
                <a:cubicBezTo>
                  <a:pt x="0" y="98667"/>
                  <a:pt x="98667" y="0"/>
                  <a:pt x="220378" y="0"/>
                </a:cubicBezTo>
                <a:close/>
              </a:path>
            </a:pathLst>
          </a:custGeom>
          <a:pattFill prst="pct9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wrap="square" lIns="144000" tIns="144000" rIns="144000" bIns="0">
            <a:noAutofit/>
          </a:bodyPr>
          <a:lstStyle>
            <a:lvl1pPr marL="0" indent="0">
              <a:buNone/>
              <a:defRPr sz="1056">
                <a:latin typeface="Stolzl Book" panose="00000500000000000000" pitchFamily="2" charset="-52"/>
              </a:defRPr>
            </a:lvl1pPr>
          </a:lstStyle>
          <a:p>
            <a:endParaRPr lang="ru-RU" dirty="0"/>
          </a:p>
        </p:txBody>
      </p:sp>
      <p:sp>
        <p:nvSpPr>
          <p:cNvPr id="13" name="Рисунок 12">
            <a:extLst>
              <a:ext uri="{FF2B5EF4-FFF2-40B4-BE49-F238E27FC236}">
                <a16:creationId xmlns:a16="http://schemas.microsoft.com/office/drawing/2014/main" id="{26FDE74D-1377-E64F-6E7E-E18AA565B44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894579" y="1424507"/>
            <a:ext cx="3263438" cy="1663000"/>
          </a:xfrm>
          <a:custGeom>
            <a:avLst/>
            <a:gdLst>
              <a:gd name="connsiteX0" fmla="*/ 220378 w 3600000"/>
              <a:gd name="connsiteY0" fmla="*/ 0 h 1440000"/>
              <a:gd name="connsiteX1" fmla="*/ 3379622 w 3600000"/>
              <a:gd name="connsiteY1" fmla="*/ 0 h 1440000"/>
              <a:gd name="connsiteX2" fmla="*/ 3600000 w 3600000"/>
              <a:gd name="connsiteY2" fmla="*/ 220378 h 1440000"/>
              <a:gd name="connsiteX3" fmla="*/ 3600000 w 3600000"/>
              <a:gd name="connsiteY3" fmla="*/ 1023233 h 1440000"/>
              <a:gd name="connsiteX4" fmla="*/ 3600000 w 3600000"/>
              <a:gd name="connsiteY4" fmla="*/ 1219622 h 1440000"/>
              <a:gd name="connsiteX5" fmla="*/ 3600000 w 3600000"/>
              <a:gd name="connsiteY5" fmla="*/ 1440000 h 1440000"/>
              <a:gd name="connsiteX6" fmla="*/ 3379622 w 3600000"/>
              <a:gd name="connsiteY6" fmla="*/ 1440000 h 1440000"/>
              <a:gd name="connsiteX7" fmla="*/ 3065045 w 3600000"/>
              <a:gd name="connsiteY7" fmla="*/ 1440000 h 1440000"/>
              <a:gd name="connsiteX8" fmla="*/ 534955 w 3600000"/>
              <a:gd name="connsiteY8" fmla="*/ 1440000 h 1440000"/>
              <a:gd name="connsiteX9" fmla="*/ 220378 w 3600000"/>
              <a:gd name="connsiteY9" fmla="*/ 1440000 h 1440000"/>
              <a:gd name="connsiteX10" fmla="*/ 0 w 3600000"/>
              <a:gd name="connsiteY10" fmla="*/ 1440000 h 1440000"/>
              <a:gd name="connsiteX11" fmla="*/ 0 w 3600000"/>
              <a:gd name="connsiteY11" fmla="*/ 1219622 h 1440000"/>
              <a:gd name="connsiteX12" fmla="*/ 0 w 3600000"/>
              <a:gd name="connsiteY12" fmla="*/ 1023233 h 1440000"/>
              <a:gd name="connsiteX13" fmla="*/ 0 w 3600000"/>
              <a:gd name="connsiteY13" fmla="*/ 220378 h 1440000"/>
              <a:gd name="connsiteX14" fmla="*/ 220378 w 3600000"/>
              <a:gd name="connsiteY14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00000" h="1440000">
                <a:moveTo>
                  <a:pt x="220378" y="0"/>
                </a:moveTo>
                <a:lnTo>
                  <a:pt x="3379622" y="0"/>
                </a:lnTo>
                <a:cubicBezTo>
                  <a:pt x="3501333" y="0"/>
                  <a:pt x="3600000" y="98667"/>
                  <a:pt x="3600000" y="220378"/>
                </a:cubicBezTo>
                <a:lnTo>
                  <a:pt x="3600000" y="1023233"/>
                </a:lnTo>
                <a:lnTo>
                  <a:pt x="3600000" y="1219622"/>
                </a:lnTo>
                <a:lnTo>
                  <a:pt x="3600000" y="1440000"/>
                </a:lnTo>
                <a:lnTo>
                  <a:pt x="3379622" y="1440000"/>
                </a:lnTo>
                <a:lnTo>
                  <a:pt x="3065045" y="1440000"/>
                </a:lnTo>
                <a:lnTo>
                  <a:pt x="534955" y="1440000"/>
                </a:lnTo>
                <a:lnTo>
                  <a:pt x="220378" y="1440000"/>
                </a:lnTo>
                <a:lnTo>
                  <a:pt x="0" y="1440000"/>
                </a:lnTo>
                <a:lnTo>
                  <a:pt x="0" y="1219622"/>
                </a:lnTo>
                <a:lnTo>
                  <a:pt x="0" y="1023233"/>
                </a:lnTo>
                <a:lnTo>
                  <a:pt x="0" y="220378"/>
                </a:lnTo>
                <a:cubicBezTo>
                  <a:pt x="0" y="98667"/>
                  <a:pt x="98667" y="0"/>
                  <a:pt x="220378" y="0"/>
                </a:cubicBezTo>
                <a:close/>
              </a:path>
            </a:pathLst>
          </a:custGeom>
          <a:pattFill prst="pct9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wrap="square" lIns="144000" tIns="144000" rIns="144000" bIns="0">
            <a:noAutofit/>
          </a:bodyPr>
          <a:lstStyle>
            <a:lvl1pPr marL="0" indent="0">
              <a:buNone/>
              <a:defRPr sz="1056">
                <a:latin typeface="Stolzl Book" panose="00000500000000000000" pitchFamily="2" charset="-52"/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id="{128853BD-EB10-8EB6-5E2A-6EF32D130A8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35021" y="4349058"/>
            <a:ext cx="3263438" cy="1663000"/>
          </a:xfrm>
          <a:custGeom>
            <a:avLst/>
            <a:gdLst>
              <a:gd name="connsiteX0" fmla="*/ 220378 w 3600000"/>
              <a:gd name="connsiteY0" fmla="*/ 0 h 1440000"/>
              <a:gd name="connsiteX1" fmla="*/ 3379622 w 3600000"/>
              <a:gd name="connsiteY1" fmla="*/ 0 h 1440000"/>
              <a:gd name="connsiteX2" fmla="*/ 3600000 w 3600000"/>
              <a:gd name="connsiteY2" fmla="*/ 220378 h 1440000"/>
              <a:gd name="connsiteX3" fmla="*/ 3600000 w 3600000"/>
              <a:gd name="connsiteY3" fmla="*/ 1023233 h 1440000"/>
              <a:gd name="connsiteX4" fmla="*/ 3600000 w 3600000"/>
              <a:gd name="connsiteY4" fmla="*/ 1219622 h 1440000"/>
              <a:gd name="connsiteX5" fmla="*/ 3600000 w 3600000"/>
              <a:gd name="connsiteY5" fmla="*/ 1440000 h 1440000"/>
              <a:gd name="connsiteX6" fmla="*/ 3379622 w 3600000"/>
              <a:gd name="connsiteY6" fmla="*/ 1440000 h 1440000"/>
              <a:gd name="connsiteX7" fmla="*/ 3065045 w 3600000"/>
              <a:gd name="connsiteY7" fmla="*/ 1440000 h 1440000"/>
              <a:gd name="connsiteX8" fmla="*/ 534955 w 3600000"/>
              <a:gd name="connsiteY8" fmla="*/ 1440000 h 1440000"/>
              <a:gd name="connsiteX9" fmla="*/ 220378 w 3600000"/>
              <a:gd name="connsiteY9" fmla="*/ 1440000 h 1440000"/>
              <a:gd name="connsiteX10" fmla="*/ 0 w 3600000"/>
              <a:gd name="connsiteY10" fmla="*/ 1440000 h 1440000"/>
              <a:gd name="connsiteX11" fmla="*/ 0 w 3600000"/>
              <a:gd name="connsiteY11" fmla="*/ 1023233 h 1440000"/>
              <a:gd name="connsiteX12" fmla="*/ 0 w 3600000"/>
              <a:gd name="connsiteY12" fmla="*/ 1023233 h 1440000"/>
              <a:gd name="connsiteX13" fmla="*/ 0 w 3600000"/>
              <a:gd name="connsiteY13" fmla="*/ 220378 h 1440000"/>
              <a:gd name="connsiteX14" fmla="*/ 220378 w 3600000"/>
              <a:gd name="connsiteY14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00000" h="1440000">
                <a:moveTo>
                  <a:pt x="220378" y="0"/>
                </a:moveTo>
                <a:lnTo>
                  <a:pt x="3379622" y="0"/>
                </a:lnTo>
                <a:cubicBezTo>
                  <a:pt x="3501333" y="0"/>
                  <a:pt x="3600000" y="98667"/>
                  <a:pt x="3600000" y="220378"/>
                </a:cubicBezTo>
                <a:lnTo>
                  <a:pt x="3600000" y="1023233"/>
                </a:lnTo>
                <a:lnTo>
                  <a:pt x="3600000" y="1219622"/>
                </a:lnTo>
                <a:lnTo>
                  <a:pt x="3600000" y="1440000"/>
                </a:lnTo>
                <a:lnTo>
                  <a:pt x="3379622" y="1440000"/>
                </a:lnTo>
                <a:lnTo>
                  <a:pt x="3065045" y="1440000"/>
                </a:lnTo>
                <a:lnTo>
                  <a:pt x="534955" y="1440000"/>
                </a:lnTo>
                <a:lnTo>
                  <a:pt x="220378" y="1440000"/>
                </a:lnTo>
                <a:lnTo>
                  <a:pt x="0" y="1440000"/>
                </a:lnTo>
                <a:lnTo>
                  <a:pt x="0" y="1023233"/>
                </a:lnTo>
                <a:lnTo>
                  <a:pt x="0" y="1023233"/>
                </a:lnTo>
                <a:lnTo>
                  <a:pt x="0" y="220378"/>
                </a:lnTo>
                <a:cubicBezTo>
                  <a:pt x="0" y="98667"/>
                  <a:pt x="98667" y="0"/>
                  <a:pt x="220378" y="0"/>
                </a:cubicBezTo>
                <a:close/>
              </a:path>
            </a:pathLst>
          </a:custGeom>
          <a:pattFill prst="pct9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wrap="square" lIns="144000" tIns="144000" rIns="144000" bIns="0">
            <a:noAutofit/>
          </a:bodyPr>
          <a:lstStyle>
            <a:lvl1pPr marL="0" indent="0">
              <a:buNone/>
              <a:defRPr sz="1056">
                <a:latin typeface="Stolzl Book" panose="00000500000000000000" pitchFamily="2" charset="-52"/>
              </a:defRPr>
            </a:lvl1pPr>
          </a:lstStyle>
          <a:p>
            <a:endParaRPr lang="ru-RU" dirty="0"/>
          </a:p>
        </p:txBody>
      </p:sp>
      <p:sp>
        <p:nvSpPr>
          <p:cNvPr id="16" name="Рисунок 15">
            <a:extLst>
              <a:ext uri="{FF2B5EF4-FFF2-40B4-BE49-F238E27FC236}">
                <a16:creationId xmlns:a16="http://schemas.microsoft.com/office/drawing/2014/main" id="{3B7061FF-FB47-5609-B717-DBED8C26433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872855" y="4349058"/>
            <a:ext cx="3263438" cy="1663000"/>
          </a:xfrm>
          <a:custGeom>
            <a:avLst/>
            <a:gdLst>
              <a:gd name="connsiteX0" fmla="*/ 220378 w 3600000"/>
              <a:gd name="connsiteY0" fmla="*/ 0 h 1440000"/>
              <a:gd name="connsiteX1" fmla="*/ 3379622 w 3600000"/>
              <a:gd name="connsiteY1" fmla="*/ 0 h 1440000"/>
              <a:gd name="connsiteX2" fmla="*/ 3600000 w 3600000"/>
              <a:gd name="connsiteY2" fmla="*/ 220378 h 1440000"/>
              <a:gd name="connsiteX3" fmla="*/ 3600000 w 3600000"/>
              <a:gd name="connsiteY3" fmla="*/ 1023233 h 1440000"/>
              <a:gd name="connsiteX4" fmla="*/ 3600000 w 3600000"/>
              <a:gd name="connsiteY4" fmla="*/ 1219622 h 1440000"/>
              <a:gd name="connsiteX5" fmla="*/ 3600000 w 3600000"/>
              <a:gd name="connsiteY5" fmla="*/ 1440000 h 1440000"/>
              <a:gd name="connsiteX6" fmla="*/ 3379622 w 3600000"/>
              <a:gd name="connsiteY6" fmla="*/ 1440000 h 1440000"/>
              <a:gd name="connsiteX7" fmla="*/ 3065045 w 3600000"/>
              <a:gd name="connsiteY7" fmla="*/ 1440000 h 1440000"/>
              <a:gd name="connsiteX8" fmla="*/ 534955 w 3600000"/>
              <a:gd name="connsiteY8" fmla="*/ 1440000 h 1440000"/>
              <a:gd name="connsiteX9" fmla="*/ 220378 w 3600000"/>
              <a:gd name="connsiteY9" fmla="*/ 1440000 h 1440000"/>
              <a:gd name="connsiteX10" fmla="*/ 0 w 3600000"/>
              <a:gd name="connsiteY10" fmla="*/ 1440000 h 1440000"/>
              <a:gd name="connsiteX11" fmla="*/ 0 w 3600000"/>
              <a:gd name="connsiteY11" fmla="*/ 1219622 h 1440000"/>
              <a:gd name="connsiteX12" fmla="*/ 0 w 3600000"/>
              <a:gd name="connsiteY12" fmla="*/ 1023233 h 1440000"/>
              <a:gd name="connsiteX13" fmla="*/ 0 w 3600000"/>
              <a:gd name="connsiteY13" fmla="*/ 220378 h 1440000"/>
              <a:gd name="connsiteX14" fmla="*/ 220378 w 3600000"/>
              <a:gd name="connsiteY14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00000" h="1440000">
                <a:moveTo>
                  <a:pt x="220378" y="0"/>
                </a:moveTo>
                <a:lnTo>
                  <a:pt x="3379622" y="0"/>
                </a:lnTo>
                <a:cubicBezTo>
                  <a:pt x="3501333" y="0"/>
                  <a:pt x="3600000" y="98667"/>
                  <a:pt x="3600000" y="220378"/>
                </a:cubicBezTo>
                <a:lnTo>
                  <a:pt x="3600000" y="1023233"/>
                </a:lnTo>
                <a:lnTo>
                  <a:pt x="3600000" y="1219622"/>
                </a:lnTo>
                <a:lnTo>
                  <a:pt x="3600000" y="1440000"/>
                </a:lnTo>
                <a:lnTo>
                  <a:pt x="3379622" y="1440000"/>
                </a:lnTo>
                <a:lnTo>
                  <a:pt x="3065045" y="1440000"/>
                </a:lnTo>
                <a:lnTo>
                  <a:pt x="534955" y="1440000"/>
                </a:lnTo>
                <a:lnTo>
                  <a:pt x="220378" y="1440000"/>
                </a:lnTo>
                <a:lnTo>
                  <a:pt x="0" y="1440000"/>
                </a:lnTo>
                <a:lnTo>
                  <a:pt x="0" y="1219622"/>
                </a:lnTo>
                <a:lnTo>
                  <a:pt x="0" y="1023233"/>
                </a:lnTo>
                <a:lnTo>
                  <a:pt x="0" y="220378"/>
                </a:lnTo>
                <a:cubicBezTo>
                  <a:pt x="0" y="98667"/>
                  <a:pt x="98667" y="0"/>
                  <a:pt x="220378" y="0"/>
                </a:cubicBezTo>
                <a:close/>
              </a:path>
            </a:pathLst>
          </a:custGeom>
          <a:pattFill prst="pct9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wrap="square" lIns="144000" tIns="144000" rIns="144000" bIns="0">
            <a:noAutofit/>
          </a:bodyPr>
          <a:lstStyle>
            <a:lvl1pPr marL="0" indent="0">
              <a:buNone/>
              <a:defRPr sz="1056">
                <a:latin typeface="Stolzl Book" panose="00000500000000000000" pitchFamily="2" charset="-52"/>
              </a:defRPr>
            </a:lvl1pPr>
          </a:lstStyle>
          <a:p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2E1372E-02B5-E5E6-7B17-4680226BD0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26954" y="125598"/>
            <a:ext cx="1821882" cy="111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5371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:a16="http://schemas.microsoft.com/office/drawing/2014/main" id="{E412503A-3E4C-41CD-8E17-3A83BC8F4E77}"/>
              </a:ext>
            </a:extLst>
          </p:cNvPr>
          <p:cNvSpPr txBox="1">
            <a:spLocks/>
          </p:cNvSpPr>
          <p:nvPr userDrawn="1"/>
        </p:nvSpPr>
        <p:spPr>
          <a:xfrm>
            <a:off x="10257236" y="7498373"/>
            <a:ext cx="794941" cy="421669"/>
          </a:xfrm>
          <a:prstGeom prst="rect">
            <a:avLst/>
          </a:prstGeom>
        </p:spPr>
        <p:txBody>
          <a:bodyPr lIns="0" tIns="0" rIns="0" bIns="0"/>
          <a:lstStyle>
            <a:defPPr>
              <a:defRPr lang="ru-RU"/>
            </a:defPPr>
            <a:lvl1pPr marL="0" algn="l" defTabSz="914400" rtl="0" eaLnBrk="1" latinLnBrk="0" hangingPunct="1">
              <a:defRPr lang="ru-RU" sz="1200" kern="1200" smtClean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CA8831E-FB45-6445-8C0C-9D2AAB1DE60D}" type="slidenum">
              <a:rPr lang="en-US" sz="880">
                <a:solidFill>
                  <a:srgbClr val="000000">
                    <a:lumMod val="50000"/>
                    <a:lumOff val="50000"/>
                  </a:srgbClr>
                </a:solidFill>
                <a:latin typeface="Stolzl" charset="0"/>
                <a:ea typeface="Stolzl" charset="0"/>
                <a:cs typeface="Stolzl" charset="0"/>
              </a:rPr>
              <a:pPr algn="ctr"/>
              <a:t>‹#›</a:t>
            </a:fld>
            <a:endParaRPr sz="880" dirty="0">
              <a:solidFill>
                <a:srgbClr val="000000">
                  <a:lumMod val="50000"/>
                  <a:lumOff val="50000"/>
                </a:srgbClr>
              </a:solidFill>
              <a:latin typeface="Stolzl" charset="0"/>
              <a:ea typeface="Stolzl" charset="0"/>
              <a:cs typeface="Stolzl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2E1372E-02B5-E5E6-7B17-4680226BD0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26954" y="125598"/>
            <a:ext cx="1821882" cy="1111005"/>
          </a:xfrm>
          <a:prstGeom prst="rect">
            <a:avLst/>
          </a:prstGeom>
        </p:spPr>
      </p:pic>
      <p:sp>
        <p:nvSpPr>
          <p:cNvPr id="4" name="Рисунок 3">
            <a:extLst>
              <a:ext uri="{FF2B5EF4-FFF2-40B4-BE49-F238E27FC236}">
                <a16:creationId xmlns:a16="http://schemas.microsoft.com/office/drawing/2014/main" id="{DCA8F961-D2DE-D1E9-191A-033959461D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48608" y="2020346"/>
            <a:ext cx="2185970" cy="5432193"/>
          </a:xfrm>
          <a:prstGeom prst="rect">
            <a:avLst/>
          </a:prstGeom>
          <a:pattFill prst="pct90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wrap="square" lIns="144000" tIns="144000" rIns="144000" bIns="0">
            <a:noAutofit/>
          </a:bodyPr>
          <a:lstStyle>
            <a:lvl1pPr>
              <a:defRPr lang="ru-RU" sz="1056">
                <a:latin typeface="Stolzl Book" panose="00000500000000000000" pitchFamily="2" charset="-52"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56555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PTMON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7975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5" userDrawn="1">
          <p15:clr>
            <a:srgbClr val="FBAE40"/>
          </p15:clr>
        </p15:guide>
        <p15:guide id="2" pos="3481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9837" y="421671"/>
            <a:ext cx="9532501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9837" y="2108344"/>
            <a:ext cx="9532501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9837" y="7340703"/>
            <a:ext cx="2486739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pPr/>
              <a:t>10/30/2024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61033" y="7340703"/>
            <a:ext cx="3730109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05599" y="7340703"/>
            <a:ext cx="2486739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269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655" r:id="rId13"/>
    <p:sldLayoutId id="2147483664" r:id="rId14"/>
    <p:sldLayoutId id="2147483669" r:id="rId15"/>
    <p:sldLayoutId id="2147483670" r:id="rId16"/>
    <p:sldLayoutId id="2147483663" r:id="rId17"/>
    <p:sldLayoutId id="2147483665" r:id="rId18"/>
    <p:sldLayoutId id="2147483666" r:id="rId19"/>
    <p:sldLayoutId id="2147483667" r:id="rId20"/>
    <p:sldLayoutId id="2147483668" r:id="rId21"/>
    <p:sldLayoutId id="2147483671" r:id="rId22"/>
    <p:sldLayoutId id="2147483662" r:id="rId23"/>
  </p:sldLayoutIdLst>
  <p:txStyles>
    <p:titleStyle>
      <a:lvl1pPr algn="l" defTabSz="1056041" rtl="0" eaLnBrk="1" latinLnBrk="0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0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0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0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0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0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0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0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0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0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0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0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0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0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0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0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0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0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0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495" userDrawn="1">
          <p15:clr>
            <a:srgbClr val="F26B43"/>
          </p15:clr>
        </p15:guide>
        <p15:guide id="2" pos="3481" userDrawn="1">
          <p15:clr>
            <a:srgbClr val="F26B43"/>
          </p15:clr>
        </p15:guide>
        <p15:guide id="3" pos="273" userDrawn="1">
          <p15:clr>
            <a:srgbClr val="F26B43"/>
          </p15:clr>
        </p15:guide>
        <p15:guide id="4" pos="6689" userDrawn="1">
          <p15:clr>
            <a:srgbClr val="F26B43"/>
          </p15:clr>
        </p15:guide>
        <p15:guide id="5" orient="horz" pos="294" userDrawn="1">
          <p15:clr>
            <a:srgbClr val="F26B43"/>
          </p15:clr>
        </p15:guide>
        <p15:guide id="6" orient="horz" pos="4695" userDrawn="1">
          <p15:clr>
            <a:srgbClr val="F26B43"/>
          </p15:clr>
        </p15:guide>
        <p15:guide id="7" userDrawn="1">
          <p15:clr>
            <a:srgbClr val="F26B43"/>
          </p15:clr>
        </p15:guide>
        <p15:guide id="8" orient="horz" userDrawn="1">
          <p15:clr>
            <a:srgbClr val="F26B43"/>
          </p15:clr>
        </p15:guide>
        <p15:guide id="9" pos="6962" userDrawn="1">
          <p15:clr>
            <a:srgbClr val="F26B43"/>
          </p15:clr>
        </p15:guide>
        <p15:guide id="10" orient="horz" pos="498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9.svg"/><Relationship Id="rId7" Type="http://schemas.openxmlformats.org/officeDocument/2006/relationships/image" Target="../media/image17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svg"/><Relationship Id="rId5" Type="http://schemas.openxmlformats.org/officeDocument/2006/relationships/image" Target="../media/image15.sv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9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9.svg"/><Relationship Id="rId7" Type="http://schemas.openxmlformats.org/officeDocument/2006/relationships/image" Target="../media/image25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21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9.svg"/><Relationship Id="rId7" Type="http://schemas.openxmlformats.org/officeDocument/2006/relationships/image" Target="../media/image24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27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9.svg"/><Relationship Id="rId7" Type="http://schemas.openxmlformats.org/officeDocument/2006/relationships/image" Target="../media/image21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27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9.svg"/><Relationship Id="rId7" Type="http://schemas.openxmlformats.org/officeDocument/2006/relationships/image" Target="../media/image2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15.svg"/><Relationship Id="rId10" Type="http://schemas.openxmlformats.org/officeDocument/2006/relationships/image" Target="../media/image30.png"/><Relationship Id="rId4" Type="http://schemas.openxmlformats.org/officeDocument/2006/relationships/image" Target="../media/image14.png"/><Relationship Id="rId9" Type="http://schemas.openxmlformats.org/officeDocument/2006/relationships/image" Target="../media/image25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2.svg"/><Relationship Id="rId7" Type="http://schemas.openxmlformats.org/officeDocument/2006/relationships/hyperlink" Target="https://essk.gov.spb.ru/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stroi.mos.ru/construction" TargetMode="External"/><Relationship Id="rId5" Type="http://schemas.openxmlformats.org/officeDocument/2006/relationships/hyperlink" Target="https://gisogd.mos.ru/home" TargetMode="External"/><Relationship Id="rId4" Type="http://schemas.openxmlformats.org/officeDocument/2006/relationships/hyperlink" Target="https://rgis.spb.ru/" TargetMode="External"/><Relationship Id="rId9" Type="http://schemas.openxmlformats.org/officeDocument/2006/relationships/image" Target="../media/image34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FE0FD657-7611-4DB1-A7D9-026155A4BD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87" t="30688" r="15187" b="39479"/>
          <a:stretch/>
        </p:blipFill>
        <p:spPr>
          <a:xfrm rot="16200000">
            <a:off x="6079825" y="2836267"/>
            <a:ext cx="8526038" cy="20548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B2156FB-D678-40C6-9529-1265B21A228B}"/>
              </a:ext>
            </a:extLst>
          </p:cNvPr>
          <p:cNvSpPr txBox="1"/>
          <p:nvPr/>
        </p:nvSpPr>
        <p:spPr>
          <a:xfrm>
            <a:off x="413707" y="3467577"/>
            <a:ext cx="7290113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Stolzl" panose="00000500000000000000" pitchFamily="2" charset="-52"/>
              </a:rPr>
              <a:t>Улучшаем КРТ: о цифровизации и не только </a:t>
            </a:r>
          </a:p>
        </p:txBody>
      </p:sp>
    </p:spTree>
    <p:extLst>
      <p:ext uri="{BB962C8B-B14F-4D97-AF65-F5344CB8AC3E}">
        <p14:creationId xmlns:p14="http://schemas.microsoft.com/office/powerpoint/2010/main" val="1503124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1CC18-8BD4-59C8-C7E1-350F29AA2D03}"/>
              </a:ext>
            </a:extLst>
          </p:cNvPr>
          <p:cNvSpPr txBox="1">
            <a:spLocks/>
          </p:cNvSpPr>
          <p:nvPr/>
        </p:nvSpPr>
        <p:spPr>
          <a:xfrm>
            <a:off x="412921" y="409253"/>
            <a:ext cx="8817047" cy="8617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sz="2800" dirty="0">
                <a:solidFill>
                  <a:srgbClr val="2D3C91"/>
                </a:solidFill>
                <a:latin typeface="Stolzl" panose="00000500000000000000" pitchFamily="2" charset="-52"/>
              </a:rPr>
              <a:t>Проблемные вопросы градостроительной деятельности и их причины 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38DE4FA0-1037-07AE-29FC-64C118E15DBB}"/>
              </a:ext>
            </a:extLst>
          </p:cNvPr>
          <p:cNvSpPr/>
          <p:nvPr/>
        </p:nvSpPr>
        <p:spPr bwMode="auto">
          <a:xfrm>
            <a:off x="5640496" y="1508945"/>
            <a:ext cx="4968000" cy="3420000"/>
          </a:xfrm>
          <a:prstGeom prst="roundRect">
            <a:avLst>
              <a:gd name="adj" fmla="val 5207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0" algn="ctr" rotWithShape="0">
              <a:srgbClr val="3200F0">
                <a:alpha val="10000"/>
              </a:srgbClr>
            </a:outerShdw>
          </a:effectLst>
        </p:spPr>
        <p:txBody>
          <a:bodyPr lIns="126713" tIns="126713" rIns="126713" bIns="0" rtlCol="0" anchor="t"/>
          <a:lstStyle/>
          <a:p>
            <a:pPr defTabSz="804581" latinLnBrk="1"/>
            <a:r>
              <a:rPr lang="ru-RU" sz="1100" kern="0" dirty="0">
                <a:solidFill>
                  <a:prstClr val="black"/>
                </a:solidFill>
                <a:latin typeface="Stolzl Medium" panose="00000600000000000000" pitchFamily="2" charset="-52"/>
                <a:cs typeface="Arial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E999EB-1153-5538-DB6E-F9C1FE4991CE}"/>
              </a:ext>
            </a:extLst>
          </p:cNvPr>
          <p:cNvSpPr txBox="1"/>
          <p:nvPr/>
        </p:nvSpPr>
        <p:spPr bwMode="auto">
          <a:xfrm>
            <a:off x="5903712" y="2135057"/>
            <a:ext cx="4531698" cy="25822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lnSpc>
                <a:spcPct val="110000"/>
              </a:lnSpc>
              <a:spcAft>
                <a:spcPts val="600"/>
              </a:spcAft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defRPr>
            </a:lvl1pPr>
          </a:lstStyle>
          <a:p>
            <a:pPr defTabSz="804581">
              <a:spcAft>
                <a:spcPts val="528"/>
              </a:spcAft>
            </a:pPr>
            <a:r>
              <a:rPr lang="ru-RU" sz="1050" dirty="0">
                <a:solidFill>
                  <a:schemeClr val="accent1"/>
                </a:solidFill>
                <a:latin typeface="Stolzl Medium" panose="00000600000000000000" pitchFamily="2" charset="-52"/>
              </a:rPr>
              <a:t>Низкое качество взаимодействия между органами публичной  власти одного уровня и диалога с участниками градостроительной деятельности, отсылки в нормативных актах к подзаконным актам, качество которых не         соответствует требованиям формальной  определённости </a:t>
            </a:r>
            <a:br>
              <a:rPr lang="ru-RU" sz="1050" dirty="0">
                <a:solidFill>
                  <a:schemeClr val="accent1"/>
                </a:solidFill>
                <a:latin typeface="Stolzl Medium" panose="00000600000000000000" pitchFamily="2" charset="-52"/>
              </a:rPr>
            </a:br>
            <a:r>
              <a:rPr lang="ru-RU" sz="1050" dirty="0">
                <a:solidFill>
                  <a:schemeClr val="accent1"/>
                </a:solidFill>
                <a:latin typeface="Stolzl Medium" panose="00000600000000000000" pitchFamily="2" charset="-52"/>
              </a:rPr>
              <a:t>и непротиворечивости.</a:t>
            </a:r>
          </a:p>
          <a:p>
            <a:pPr defTabSz="804581">
              <a:spcAft>
                <a:spcPts val="1200"/>
              </a:spcAft>
            </a:pPr>
            <a:r>
              <a:rPr lang="ru-RU" sz="900" dirty="0">
                <a:latin typeface="Stolzl" panose="00000500000000000000" pitchFamily="2" charset="-52"/>
              </a:rPr>
              <a:t>Обзор судебной практики Верховного Суда РФ № 2 (2022), п.33 Определение № 64-КАД22-1-К9: </a:t>
            </a:r>
            <a:r>
              <a:rPr lang="ru-RU" sz="900" dirty="0">
                <a:latin typeface="Stolzl Light" panose="00000400000000000000" pitchFamily="2" charset="-52"/>
              </a:rPr>
              <a:t>Суды не дали правовой оценки тому обстоятельству, что орган местного самоуправления не исполнил обязанность по включению проезда к дому административного истца в документы территориального планирования муниципального образования, не определил балансодержателя или подрядчика по содержанию проезда, что повлекло нарушение права Л. на свободный доступ к объектам социальной инфраструктуры, а также на доступ к дому Л. экстренных служб.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0175041-D251-D3A8-0B79-9411E10F09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03713" y="1707810"/>
            <a:ext cx="288000" cy="288000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68F98441-9C42-2962-3741-1392A32A69B5}"/>
              </a:ext>
            </a:extLst>
          </p:cNvPr>
          <p:cNvSpPr/>
          <p:nvPr/>
        </p:nvSpPr>
        <p:spPr bwMode="auto">
          <a:xfrm>
            <a:off x="433388" y="1508945"/>
            <a:ext cx="4968000" cy="3420000"/>
          </a:xfrm>
          <a:prstGeom prst="roundRect">
            <a:avLst>
              <a:gd name="adj" fmla="val 4222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0" algn="ctr" rotWithShape="0">
              <a:srgbClr val="3200F0">
                <a:alpha val="10000"/>
              </a:srgbClr>
            </a:outerShdw>
          </a:effectLst>
        </p:spPr>
        <p:txBody>
          <a:bodyPr lIns="126713" tIns="126713" rIns="126713" bIns="0" rtlCol="0" anchor="t"/>
          <a:lstStyle/>
          <a:p>
            <a:pPr defTabSz="804581" latinLnBrk="1"/>
            <a:r>
              <a:rPr lang="ru-RU" sz="1100" kern="0" dirty="0">
                <a:solidFill>
                  <a:prstClr val="black"/>
                </a:solidFill>
                <a:latin typeface="Stolzl Medium" panose="00000600000000000000" pitchFamily="2" charset="-52"/>
                <a:cs typeface="Arial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639C7D-A8CC-0CEF-79E2-83D88F2BCAE6}"/>
              </a:ext>
            </a:extLst>
          </p:cNvPr>
          <p:cNvSpPr txBox="1"/>
          <p:nvPr/>
        </p:nvSpPr>
        <p:spPr bwMode="auto">
          <a:xfrm>
            <a:off x="696604" y="2135058"/>
            <a:ext cx="4580790" cy="25568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lnSpc>
                <a:spcPct val="110000"/>
              </a:lnSpc>
              <a:spcAft>
                <a:spcPts val="600"/>
              </a:spcAft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defRPr>
            </a:lvl1pPr>
          </a:lstStyle>
          <a:p>
            <a:pPr defTabSz="804581">
              <a:spcAft>
                <a:spcPts val="528"/>
              </a:spcAft>
            </a:pPr>
            <a:r>
              <a:rPr lang="ru-RU" sz="1050" dirty="0">
                <a:solidFill>
                  <a:schemeClr val="accent1"/>
                </a:solidFill>
                <a:latin typeface="Stolzl Medium" panose="00000600000000000000" pitchFamily="2" charset="-52"/>
              </a:rPr>
              <a:t>Отсутствует корреляция между градостроительным планированием и управлением публичным имуществом, полномочиями в сфере градостроительства и в сфере распоряжения земельными участками, государственная собственность на которые не разграничена.</a:t>
            </a:r>
          </a:p>
          <a:p>
            <a:pPr defTabSz="804581"/>
            <a:r>
              <a:rPr lang="ru-RU" sz="900" dirty="0">
                <a:latin typeface="Stolzl" panose="00000500000000000000" pitchFamily="2" charset="-52"/>
              </a:rPr>
              <a:t>Постановление Конституционного Суда РФ от 03.07.2019 № 26-П: </a:t>
            </a:r>
            <a:br>
              <a:rPr lang="ru-RU" sz="900" dirty="0">
                <a:latin typeface="Stolzl" panose="00000500000000000000" pitchFamily="2" charset="-52"/>
              </a:rPr>
            </a:br>
            <a:r>
              <a:rPr lang="ru-RU" sz="900" dirty="0">
                <a:latin typeface="Stolzl Light" panose="00000400000000000000" pitchFamily="2" charset="-52"/>
              </a:rPr>
              <a:t>такие вопросы местного значения, как утверждение генеральных планов, правил землепользования и застройки, разрешений на ввод объектов в эксплуатацию при осуществлении строительства и реконструкции, утверждение местных нормативов градостроительного проектирования, резервирование земель и изъятие земельных участков для муниципальных нужд, муниципальный земельный контроль, хотя и тесно связаны с земельными правоотношениями, но не включают в себя собственно предоставление земельных участков, государственная собственность, на которые не разграничена.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5F69B38-F814-8469-E717-6E7A0C761B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6605" y="1707811"/>
            <a:ext cx="288000" cy="288000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CE515A3D-F23B-A913-C0D1-9E1479FDC4DF}"/>
              </a:ext>
            </a:extLst>
          </p:cNvPr>
          <p:cNvSpPr/>
          <p:nvPr/>
        </p:nvSpPr>
        <p:spPr bwMode="auto">
          <a:xfrm>
            <a:off x="433386" y="5180787"/>
            <a:ext cx="4968000" cy="2304000"/>
          </a:xfrm>
          <a:prstGeom prst="roundRect">
            <a:avLst>
              <a:gd name="adj" fmla="val 7576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0" algn="ctr" rotWithShape="0">
              <a:srgbClr val="3200F0">
                <a:alpha val="10000"/>
              </a:srgbClr>
            </a:outerShdw>
          </a:effectLst>
        </p:spPr>
        <p:txBody>
          <a:bodyPr lIns="126713" tIns="126713" rIns="126713" bIns="0" rtlCol="0" anchor="t"/>
          <a:lstStyle/>
          <a:p>
            <a:pPr defTabSz="804581" latinLnBrk="1"/>
            <a:r>
              <a:rPr lang="ru-RU" sz="1100" kern="0" dirty="0">
                <a:solidFill>
                  <a:prstClr val="black"/>
                </a:solidFill>
                <a:latin typeface="Stolzl Medium" panose="00000600000000000000" pitchFamily="2" charset="-52"/>
                <a:cs typeface="Arial"/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A4E4E55-BB85-A1AB-C569-3EDCF24157B4}"/>
              </a:ext>
            </a:extLst>
          </p:cNvPr>
          <p:cNvSpPr txBox="1"/>
          <p:nvPr/>
        </p:nvSpPr>
        <p:spPr bwMode="auto">
          <a:xfrm>
            <a:off x="696602" y="5806899"/>
            <a:ext cx="4531698" cy="14260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lnSpc>
                <a:spcPct val="110000"/>
              </a:lnSpc>
              <a:spcAft>
                <a:spcPts val="600"/>
              </a:spcAft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defRPr>
            </a:lvl1pPr>
          </a:lstStyle>
          <a:p>
            <a:pPr defTabSz="804581">
              <a:spcAft>
                <a:spcPts val="528"/>
              </a:spcAft>
            </a:pPr>
            <a:r>
              <a:rPr lang="ru-RU" sz="1050" dirty="0">
                <a:solidFill>
                  <a:schemeClr val="accent1"/>
                </a:solidFill>
                <a:latin typeface="Stolzl Medium" panose="00000600000000000000" pitchFamily="2" charset="-52"/>
              </a:rPr>
              <a:t>Кто должен платить за обеспечение строящегося жилья и коммерческой недвижимости объектами коммунального, социального, культурного назначения, благоустройства, включая зелёные насаждения, транспортной  инфраструктуры: инвестор (застройщик) или публичное  образование (бюджет).</a:t>
            </a:r>
          </a:p>
          <a:p>
            <a:pPr defTabSz="804581">
              <a:spcAft>
                <a:spcPts val="1200"/>
              </a:spcAft>
            </a:pPr>
            <a:r>
              <a:rPr lang="ru-RU" sz="900" dirty="0">
                <a:latin typeface="Stolzl" panose="00000500000000000000" pitchFamily="2" charset="-52"/>
              </a:rPr>
              <a:t>Сейчас вопрос решается в индивидуальном порядке </a:t>
            </a:r>
            <a:br>
              <a:rPr lang="ru-RU" sz="900" dirty="0">
                <a:latin typeface="Stolzl Light" panose="00000400000000000000" pitchFamily="2" charset="-52"/>
              </a:rPr>
            </a:br>
            <a:r>
              <a:rPr lang="ru-RU" sz="900" dirty="0">
                <a:latin typeface="Stolzl Light" panose="00000400000000000000" pitchFamily="2" charset="-52"/>
              </a:rPr>
              <a:t>(договором между органом публичной власти и застройщиком).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8121D88-9829-570D-21D3-8E1B04650A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6603" y="5379652"/>
            <a:ext cx="288000" cy="288000"/>
          </a:xfrm>
          <a:prstGeom prst="rect">
            <a:avLst/>
          </a:prstGeom>
        </p:spPr>
      </p:pic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F99AFD45-5BB0-5064-021C-A7E0557BF006}"/>
              </a:ext>
            </a:extLst>
          </p:cNvPr>
          <p:cNvSpPr/>
          <p:nvPr/>
        </p:nvSpPr>
        <p:spPr bwMode="auto">
          <a:xfrm>
            <a:off x="5650788" y="5180786"/>
            <a:ext cx="4968000" cy="2304000"/>
          </a:xfrm>
          <a:prstGeom prst="roundRect">
            <a:avLst>
              <a:gd name="adj" fmla="val 8660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0" algn="ctr" rotWithShape="0">
              <a:srgbClr val="3200F0">
                <a:alpha val="10000"/>
              </a:srgbClr>
            </a:outerShdw>
          </a:effectLst>
        </p:spPr>
        <p:txBody>
          <a:bodyPr lIns="126713" tIns="126713" rIns="126713" bIns="0" rtlCol="0" anchor="t"/>
          <a:lstStyle/>
          <a:p>
            <a:pPr defTabSz="804581" latinLnBrk="1"/>
            <a:r>
              <a:rPr lang="ru-RU" sz="1100" kern="0" dirty="0">
                <a:solidFill>
                  <a:prstClr val="black"/>
                </a:solidFill>
                <a:latin typeface="Stolzl Medium" panose="00000600000000000000" pitchFamily="2" charset="-52"/>
                <a:cs typeface="Arial"/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62AEA42-6272-F5CD-2812-2B1A6ED46DB8}"/>
              </a:ext>
            </a:extLst>
          </p:cNvPr>
          <p:cNvSpPr txBox="1"/>
          <p:nvPr/>
        </p:nvSpPr>
        <p:spPr bwMode="auto">
          <a:xfrm>
            <a:off x="5914003" y="5806899"/>
            <a:ext cx="4531698" cy="7001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lnSpc>
                <a:spcPct val="110000"/>
              </a:lnSpc>
              <a:spcAft>
                <a:spcPts val="600"/>
              </a:spcAft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defRPr>
            </a:lvl1pPr>
          </a:lstStyle>
          <a:p>
            <a:pPr defTabSz="804581">
              <a:spcAft>
                <a:spcPts val="1200"/>
              </a:spcAft>
            </a:pPr>
            <a:r>
              <a:rPr lang="ru-RU" sz="1050" dirty="0">
                <a:solidFill>
                  <a:schemeClr val="accent1"/>
                </a:solidFill>
                <a:latin typeface="Stolzl Medium" panose="00000600000000000000" pitchFamily="2" charset="-52"/>
              </a:rPr>
              <a:t>Установление правового режима территорий и ограничений </a:t>
            </a:r>
            <a:br>
              <a:rPr lang="ru-RU" sz="1050" dirty="0">
                <a:solidFill>
                  <a:schemeClr val="accent1"/>
                </a:solidFill>
                <a:latin typeface="Stolzl Medium" panose="00000600000000000000" pitchFamily="2" charset="-52"/>
              </a:rPr>
            </a:br>
            <a:r>
              <a:rPr lang="ru-RU" sz="1050" dirty="0">
                <a:solidFill>
                  <a:schemeClr val="accent1"/>
                </a:solidFill>
                <a:latin typeface="Stolzl Medium" panose="00000600000000000000" pitchFamily="2" charset="-52"/>
              </a:rPr>
              <a:t>в их использовании </a:t>
            </a:r>
            <a:r>
              <a:rPr lang="ru-RU" sz="1050" dirty="0"/>
              <a:t>(зоны с особыми условиями  использования территории): какие критерии и пределы ограничений права частной собственности?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E34C67E-E6F6-260B-1F90-66AFCB8B28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14003" y="5379652"/>
            <a:ext cx="288000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38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1CC18-8BD4-59C8-C7E1-350F29AA2D03}"/>
              </a:ext>
            </a:extLst>
          </p:cNvPr>
          <p:cNvSpPr txBox="1">
            <a:spLocks/>
          </p:cNvSpPr>
          <p:nvPr/>
        </p:nvSpPr>
        <p:spPr>
          <a:xfrm>
            <a:off x="412921" y="409253"/>
            <a:ext cx="8817047" cy="8617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sz="2800" dirty="0">
                <a:solidFill>
                  <a:srgbClr val="2D3C91"/>
                </a:solidFill>
                <a:latin typeface="Stolzl" panose="00000500000000000000" pitchFamily="2" charset="-52"/>
              </a:rPr>
              <a:t>Проблемные вопросы градостроительной деятельности и их причины 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41CB8914-B26E-390D-7A47-1285C5FD14A6}"/>
              </a:ext>
            </a:extLst>
          </p:cNvPr>
          <p:cNvSpPr/>
          <p:nvPr/>
        </p:nvSpPr>
        <p:spPr bwMode="auto">
          <a:xfrm>
            <a:off x="433388" y="1522184"/>
            <a:ext cx="2936829" cy="3780000"/>
          </a:xfrm>
          <a:prstGeom prst="roundRect">
            <a:avLst>
              <a:gd name="adj" fmla="val 8042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0" algn="ctr" rotWithShape="0">
              <a:srgbClr val="3200F0">
                <a:alpha val="10000"/>
              </a:srgbClr>
            </a:outerShdw>
          </a:effectLst>
        </p:spPr>
        <p:txBody>
          <a:bodyPr lIns="126713" tIns="126713" rIns="126713" bIns="0" rtlCol="0" anchor="t"/>
          <a:lstStyle/>
          <a:p>
            <a:pPr defTabSz="804581" latinLnBrk="1"/>
            <a:r>
              <a:rPr lang="ru-RU" sz="1100" kern="0" dirty="0">
                <a:solidFill>
                  <a:prstClr val="black"/>
                </a:solidFill>
                <a:latin typeface="Stolzl Medium" panose="00000600000000000000" pitchFamily="2" charset="-52"/>
                <a:cs typeface="Arial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C2C0B3-28D6-C905-1C4C-A934DDA4E807}"/>
              </a:ext>
            </a:extLst>
          </p:cNvPr>
          <p:cNvSpPr txBox="1"/>
          <p:nvPr/>
        </p:nvSpPr>
        <p:spPr bwMode="auto">
          <a:xfrm>
            <a:off x="696603" y="2148297"/>
            <a:ext cx="2301323" cy="14111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defTabSz="804581">
              <a:lnSpc>
                <a:spcPct val="110000"/>
              </a:lnSpc>
              <a:spcAft>
                <a:spcPts val="528"/>
              </a:spcAft>
              <a:defRPr sz="1050">
                <a:solidFill>
                  <a:schemeClr val="accent1"/>
                </a:solidFill>
                <a:latin typeface="Stolzl Medium" panose="00000600000000000000" pitchFamily="2" charset="-52"/>
              </a:defRPr>
            </a:lvl1pPr>
          </a:lstStyle>
          <a:p>
            <a:r>
              <a:rPr lang="ru-RU" dirty="0"/>
              <a:t>Правовой режим отчислений на развитие городской инфраструктуры, в том числе платы за изменение видов разрешённого использования земельных участков, как особых налоговых/ неналоговых платежей.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FCAB056-8367-E93A-2A57-B013F412CC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6603" y="1721050"/>
            <a:ext cx="288000" cy="288000"/>
          </a:xfrm>
          <a:prstGeom prst="rect">
            <a:avLst/>
          </a:prstGeom>
        </p:spPr>
      </p:pic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4F6711E1-1E2F-0DFA-E43D-BC4B149E75E0}"/>
              </a:ext>
            </a:extLst>
          </p:cNvPr>
          <p:cNvSpPr/>
          <p:nvPr/>
        </p:nvSpPr>
        <p:spPr bwMode="auto">
          <a:xfrm>
            <a:off x="433388" y="5589708"/>
            <a:ext cx="10185400" cy="1124596"/>
          </a:xfrm>
          <a:prstGeom prst="roundRect">
            <a:avLst>
              <a:gd name="adj" fmla="val 16367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>
            <a:outerShdw blurRad="508000" algn="ctr" rotWithShape="0">
              <a:srgbClr val="3200F0">
                <a:alpha val="10000"/>
              </a:srgbClr>
            </a:outerShdw>
          </a:effectLst>
        </p:spPr>
        <p:txBody>
          <a:bodyPr lIns="126713" tIns="126713" rIns="126713" bIns="0" rtlCol="0" anchor="t"/>
          <a:lstStyle/>
          <a:p>
            <a:pPr defTabSz="804581" latinLnBrk="1"/>
            <a:r>
              <a:rPr lang="ru-RU" sz="1100" kern="0" dirty="0">
                <a:solidFill>
                  <a:prstClr val="black"/>
                </a:solidFill>
                <a:latin typeface="Stolzl Medium" panose="00000600000000000000" pitchFamily="2" charset="-52"/>
                <a:cs typeface="Arial"/>
              </a:rPr>
              <a:t> </a:t>
            </a:r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24647858-2EC7-29C2-2AE8-EA7ACA07DCCB}"/>
              </a:ext>
            </a:extLst>
          </p:cNvPr>
          <p:cNvGrpSpPr/>
          <p:nvPr/>
        </p:nvGrpSpPr>
        <p:grpSpPr>
          <a:xfrm>
            <a:off x="630237" y="5890781"/>
            <a:ext cx="9672859" cy="522451"/>
            <a:chOff x="630237" y="5525356"/>
            <a:chExt cx="9672859" cy="52245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5D06E78-E405-9E70-7AA8-EDE0DA6A0C33}"/>
                </a:ext>
              </a:extLst>
            </p:cNvPr>
            <p:cNvSpPr txBox="1"/>
            <p:nvPr/>
          </p:nvSpPr>
          <p:spPr bwMode="auto">
            <a:xfrm>
              <a:off x="1093874" y="5525356"/>
              <a:ext cx="9209222" cy="52245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ru-RU"/>
              </a:defPPr>
              <a:lvl1pPr>
                <a:lnSpc>
                  <a:spcPct val="110000"/>
                </a:lnSpc>
                <a:spcAft>
                  <a:spcPts val="600"/>
                </a:spcAft>
                <a:def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Stolzl Book"/>
                </a:defRPr>
              </a:lvl1pPr>
            </a:lstStyle>
            <a:p>
              <a:pPr defTabSz="804581">
                <a:spcAft>
                  <a:spcPts val="528"/>
                </a:spcAft>
              </a:pPr>
              <a:r>
                <a:rPr lang="ru-RU" sz="1050" dirty="0">
                  <a:solidFill>
                    <a:schemeClr val="bg1"/>
                  </a:solidFill>
                  <a:latin typeface="Stolzl Medium" panose="00000600000000000000" pitchFamily="2" charset="-52"/>
                </a:rPr>
                <a:t>Можно ли решать эти вопросы на уровне императивного (публичного, государственного, закона федерального или </a:t>
              </a:r>
              <a:br>
                <a:rPr lang="ru-RU" sz="1050" dirty="0">
                  <a:solidFill>
                    <a:schemeClr val="bg1"/>
                  </a:solidFill>
                  <a:latin typeface="Stolzl Medium" panose="00000600000000000000" pitchFamily="2" charset="-52"/>
                </a:rPr>
              </a:br>
              <a:r>
                <a:rPr lang="ru-RU" sz="1050" dirty="0">
                  <a:solidFill>
                    <a:schemeClr val="bg1"/>
                  </a:solidFill>
                  <a:latin typeface="Stolzl Medium" panose="00000600000000000000" pitchFamily="2" charset="-52"/>
                </a:rPr>
                <a:t>субъекта РФ) регулирования или допустимо автономное регулирование на уровне подзаконного акта либо договора </a:t>
              </a:r>
              <a:br>
                <a:rPr lang="ru-RU" sz="1050" dirty="0">
                  <a:solidFill>
                    <a:schemeClr val="bg1"/>
                  </a:solidFill>
                  <a:latin typeface="Stolzl Medium" panose="00000600000000000000" pitchFamily="2" charset="-52"/>
                </a:rPr>
              </a:br>
              <a:r>
                <a:rPr lang="ru-RU" sz="1050" dirty="0">
                  <a:solidFill>
                    <a:schemeClr val="bg1"/>
                  </a:solidFill>
                  <a:latin typeface="Stolzl Medium" panose="00000600000000000000" pitchFamily="2" charset="-52"/>
                </a:rPr>
                <a:t>и каковы критерии выбора способа регулирования.</a:t>
              </a: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E727664D-4DAA-FD36-E6FE-CB58959B31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30237" y="5642581"/>
              <a:ext cx="288000" cy="288000"/>
            </a:xfrm>
            <a:prstGeom prst="rect">
              <a:avLst/>
            </a:prstGeom>
          </p:spPr>
        </p:pic>
      </p:grp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68F98441-9C42-2962-3741-1392A32A69B5}"/>
              </a:ext>
            </a:extLst>
          </p:cNvPr>
          <p:cNvSpPr/>
          <p:nvPr/>
        </p:nvSpPr>
        <p:spPr bwMode="auto">
          <a:xfrm>
            <a:off x="3633431" y="1522184"/>
            <a:ext cx="6985355" cy="3780000"/>
          </a:xfrm>
          <a:prstGeom prst="roundRect">
            <a:avLst>
              <a:gd name="adj" fmla="val 4453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0" algn="ctr" rotWithShape="0">
              <a:srgbClr val="3200F0">
                <a:alpha val="10000"/>
              </a:srgbClr>
            </a:outerShdw>
          </a:effectLst>
        </p:spPr>
        <p:txBody>
          <a:bodyPr lIns="126713" tIns="126713" rIns="126713" bIns="0" rtlCol="0" anchor="t"/>
          <a:lstStyle/>
          <a:p>
            <a:pPr defTabSz="804581" latinLnBrk="1"/>
            <a:r>
              <a:rPr lang="ru-RU" sz="1100" kern="0" dirty="0">
                <a:solidFill>
                  <a:prstClr val="black"/>
                </a:solidFill>
                <a:latin typeface="Stolzl Medium" panose="00000600000000000000" pitchFamily="2" charset="-52"/>
                <a:cs typeface="Arial"/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4639C7D-A8CC-0CEF-79E2-83D88F2BCAE6}"/>
              </a:ext>
            </a:extLst>
          </p:cNvPr>
          <p:cNvSpPr txBox="1"/>
          <p:nvPr/>
        </p:nvSpPr>
        <p:spPr bwMode="auto">
          <a:xfrm>
            <a:off x="3896648" y="2148296"/>
            <a:ext cx="6458924" cy="26599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lnSpc>
                <a:spcPct val="110000"/>
              </a:lnSpc>
              <a:spcAft>
                <a:spcPts val="600"/>
              </a:spcAft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defRPr>
            </a:lvl1pPr>
          </a:lstStyle>
          <a:p>
            <a:pPr defTabSz="804581">
              <a:spcAft>
                <a:spcPts val="528"/>
              </a:spcAft>
            </a:pPr>
            <a:r>
              <a:rPr lang="ru-RU" sz="1050" dirty="0">
                <a:solidFill>
                  <a:schemeClr val="accent1"/>
                </a:solidFill>
                <a:latin typeface="Stolzl Medium" panose="00000600000000000000" pitchFamily="2" charset="-52"/>
              </a:rPr>
              <a:t>Противоречие между новым строительством и сохранением культурного/природного наследия. Конфликты между органами власти, застройщиками, гражданами, градозащитниками.</a:t>
            </a:r>
            <a:endParaRPr lang="en-US" sz="1050" dirty="0">
              <a:solidFill>
                <a:schemeClr val="accent1"/>
              </a:solidFill>
              <a:latin typeface="Stolzl Medium" panose="00000600000000000000" pitchFamily="2" charset="-52"/>
            </a:endParaRPr>
          </a:p>
          <a:p>
            <a:pPr defTabSz="804581"/>
            <a:r>
              <a:rPr lang="ru-RU" sz="900" dirty="0">
                <a:latin typeface="Stolzl Light" panose="00000400000000000000" pitchFamily="2" charset="-52"/>
              </a:rPr>
              <a:t>В Санкт-Петербурге </a:t>
            </a:r>
            <a:r>
              <a:rPr lang="ru-RU" sz="900" dirty="0">
                <a:latin typeface="Stolzl" panose="00000500000000000000" pitchFamily="2" charset="-52"/>
              </a:rPr>
              <a:t>Законом от 19.01.2009 № 820-7 </a:t>
            </a:r>
            <a:r>
              <a:rPr lang="ru-RU" sz="900" dirty="0">
                <a:latin typeface="Stolzl Light" panose="00000400000000000000" pitchFamily="2" charset="-52"/>
              </a:rPr>
              <a:t>«О границах объединенных зон охраны</a:t>
            </a:r>
            <a:r>
              <a:rPr lang="en-US" sz="900" dirty="0">
                <a:latin typeface="Stolzl Light" panose="00000400000000000000" pitchFamily="2" charset="-52"/>
              </a:rPr>
              <a:t> </a:t>
            </a:r>
            <a:r>
              <a:rPr lang="ru-RU" sz="900" dirty="0">
                <a:latin typeface="Stolzl Light" panose="00000400000000000000" pitchFamily="2" charset="-52"/>
              </a:rPr>
              <a:t>объектов культурного наследия, расположенных на территории Санкт-Петербурга, режимах использования земель и требованиях к градостроительным регламентам в границах указанных зон» установлен запрет на снос исторических зданий (здание, строение, сооружение, не являющееся объектом (выявленным объектом культурного наследия</a:t>
            </a:r>
            <a:r>
              <a:rPr lang="ru-RU" sz="900">
                <a:latin typeface="Stolzl Light" panose="00000400000000000000" pitchFamily="2" charset="-52"/>
              </a:rPr>
              <a:t>), относящихся </a:t>
            </a:r>
            <a:r>
              <a:rPr lang="ru-RU" sz="900" dirty="0">
                <a:latin typeface="Stolzl Light" panose="00000400000000000000" pitchFamily="2" charset="-52"/>
              </a:rPr>
              <a:t>к следующим историческим периодам: </a:t>
            </a:r>
            <a:endParaRPr lang="en-US" sz="900" dirty="0">
              <a:latin typeface="Stolzl Light" panose="00000400000000000000" pitchFamily="2" charset="-52"/>
            </a:endParaRPr>
          </a:p>
          <a:p>
            <a:pPr marL="171450" indent="-171450" defTabSz="804581">
              <a:buSzPct val="80000"/>
              <a:buFont typeface="Arial" panose="020B0604020202020204" pitchFamily="34" charset="0"/>
              <a:buChar char="•"/>
            </a:pPr>
            <a:r>
              <a:rPr lang="ru-RU" sz="900" dirty="0">
                <a:latin typeface="Stolzl Light" panose="00000400000000000000" pitchFamily="2" charset="-52"/>
              </a:rPr>
              <a:t>в</a:t>
            </a:r>
            <a:r>
              <a:rPr lang="en-US" sz="900" dirty="0">
                <a:latin typeface="Stolzl Light" panose="00000400000000000000" pitchFamily="2" charset="-52"/>
              </a:rPr>
              <a:t> </a:t>
            </a:r>
            <a:r>
              <a:rPr lang="ru-RU" sz="900" dirty="0">
                <a:latin typeface="Stolzl Light" panose="00000400000000000000" pitchFamily="2" charset="-52"/>
              </a:rPr>
              <a:t>зонах охраны объектов культурного наследия, расположенных в исторически сложившихся центральных районах, а также в Невском р-не,</a:t>
            </a:r>
            <a:r>
              <a:rPr lang="en-US" sz="900" dirty="0">
                <a:latin typeface="Stolzl Light" panose="00000400000000000000" pitchFamily="2" charset="-52"/>
              </a:rPr>
              <a:t> </a:t>
            </a:r>
            <a:r>
              <a:rPr lang="ru-RU" sz="900" dirty="0">
                <a:latin typeface="Stolzl Light" panose="00000400000000000000" pitchFamily="2" charset="-52"/>
              </a:rPr>
              <a:t>построенное до 1917 г. (включительно);</a:t>
            </a:r>
            <a:endParaRPr lang="en-US" sz="900" dirty="0">
              <a:latin typeface="Stolzl Light" panose="00000400000000000000" pitchFamily="2" charset="-52"/>
            </a:endParaRPr>
          </a:p>
          <a:p>
            <a:pPr marL="171450" indent="-171450" defTabSz="804581">
              <a:buSzPct val="80000"/>
              <a:buFont typeface="Arial" panose="020B0604020202020204" pitchFamily="34" charset="0"/>
              <a:buChar char="•"/>
            </a:pPr>
            <a:r>
              <a:rPr lang="ru-RU" sz="900" dirty="0">
                <a:latin typeface="Stolzl Light" panose="00000400000000000000" pitchFamily="2" charset="-52"/>
              </a:rPr>
              <a:t>в зонах охраны объектов культурного наследия, расположенных за пределами исторически сложившихся центральных районов (за исключением Невского р-на), до 1957 года, деревянное 1-2-этажное здание, строение, сооружение — построенное до 1917 г. (год постройки определяется в соответствии с учетно-технической документацией об объектах государственного технического учета и технической инвентаризации)</a:t>
            </a:r>
            <a:r>
              <a:rPr lang="en-US" sz="900" dirty="0">
                <a:latin typeface="Stolzl Light" panose="00000400000000000000" pitchFamily="2" charset="-52"/>
              </a:rPr>
              <a:t>.</a:t>
            </a:r>
            <a:endParaRPr lang="ru-RU" sz="900" dirty="0">
              <a:latin typeface="Stolzl Light" panose="00000400000000000000" pitchFamily="2" charset="-52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45F69B38-F814-8469-E717-6E7A0C761B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6648" y="1721049"/>
            <a:ext cx="288000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253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E4AA22-3D4E-892B-A599-10A1F2C6BCFB}"/>
              </a:ext>
            </a:extLst>
          </p:cNvPr>
          <p:cNvSpPr txBox="1">
            <a:spLocks/>
          </p:cNvSpPr>
          <p:nvPr/>
        </p:nvSpPr>
        <p:spPr>
          <a:xfrm>
            <a:off x="412921" y="439733"/>
            <a:ext cx="9780651" cy="8617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sz="2800" dirty="0">
                <a:solidFill>
                  <a:srgbClr val="2D3C91"/>
                </a:solidFill>
                <a:latin typeface="Stolzl" panose="00000500000000000000" pitchFamily="2" charset="-52"/>
              </a:rPr>
              <a:t>Преимущества реализации проектов комплексного развития территорий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713C56B3-6FCC-3E68-8736-80608CAB93A8}"/>
              </a:ext>
            </a:extLst>
          </p:cNvPr>
          <p:cNvSpPr/>
          <p:nvPr/>
        </p:nvSpPr>
        <p:spPr bwMode="auto">
          <a:xfrm>
            <a:off x="433388" y="1515728"/>
            <a:ext cx="10185400" cy="720000"/>
          </a:xfrm>
          <a:prstGeom prst="roundRect">
            <a:avLst>
              <a:gd name="adj" fmla="val 2642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>
            <a:outerShdw blurRad="508000" algn="ctr" rotWithShape="0">
              <a:srgbClr val="3200F0">
                <a:alpha val="10000"/>
              </a:srgbClr>
            </a:outerShdw>
          </a:effectLst>
        </p:spPr>
        <p:txBody>
          <a:bodyPr lIns="126713" tIns="126713" rIns="126713" bIns="0" rtlCol="0" anchor="t"/>
          <a:lstStyle/>
          <a:p>
            <a:pPr defTabSz="804581" latinLnBrk="1"/>
            <a:r>
              <a:rPr lang="ru-RU" sz="1100" kern="0" dirty="0">
                <a:solidFill>
                  <a:prstClr val="black"/>
                </a:solidFill>
                <a:latin typeface="Stolzl Medium" panose="00000600000000000000" pitchFamily="2" charset="-52"/>
                <a:cs typeface="Arial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886406-E57B-53BC-53CB-91333042C88E}"/>
              </a:ext>
            </a:extLst>
          </p:cNvPr>
          <p:cNvSpPr txBox="1"/>
          <p:nvPr/>
        </p:nvSpPr>
        <p:spPr bwMode="auto">
          <a:xfrm>
            <a:off x="1093874" y="1703373"/>
            <a:ext cx="8026272" cy="3447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lnSpc>
                <a:spcPct val="110000"/>
              </a:lnSpc>
              <a:spcAft>
                <a:spcPts val="600"/>
              </a:spcAft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defRPr>
            </a:lvl1pPr>
          </a:lstStyle>
          <a:p>
            <a:pPr defTabSz="804581">
              <a:spcAft>
                <a:spcPts val="528"/>
              </a:spcAft>
            </a:pPr>
            <a:r>
              <a:rPr lang="ru-RU" sz="1050" dirty="0">
                <a:solidFill>
                  <a:schemeClr val="bg1"/>
                </a:solidFill>
                <a:latin typeface="Stolzl Medium" panose="00000600000000000000" pitchFamily="2" charset="-52"/>
              </a:rPr>
              <a:t>Цель — повышение качества и обновление городской среды, развитие транспортной, социальной, инженерной инфраструктур, благоустройства территорий, улучшение их доступности</a:t>
            </a:r>
            <a:r>
              <a:rPr lang="en-US" sz="1050" dirty="0">
                <a:solidFill>
                  <a:schemeClr val="bg1"/>
                </a:solidFill>
                <a:latin typeface="Stolzl Medium" panose="00000600000000000000" pitchFamily="2" charset="-52"/>
              </a:rPr>
              <a:t>.</a:t>
            </a:r>
            <a:endParaRPr lang="ru-RU" sz="1050" dirty="0">
              <a:solidFill>
                <a:schemeClr val="bg1"/>
              </a:solidFill>
              <a:latin typeface="Stolzl Medium" panose="00000600000000000000" pitchFamily="2" charset="-52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B5B2D8F0-E7CD-FAF2-4497-898FA46A6201}"/>
              </a:ext>
            </a:extLst>
          </p:cNvPr>
          <p:cNvSpPr/>
          <p:nvPr/>
        </p:nvSpPr>
        <p:spPr bwMode="auto">
          <a:xfrm>
            <a:off x="433387" y="2466715"/>
            <a:ext cx="6544283" cy="5004000"/>
          </a:xfrm>
          <a:prstGeom prst="roundRect">
            <a:avLst>
              <a:gd name="adj" fmla="val 3951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0" algn="ctr" rotWithShape="0">
              <a:srgbClr val="3200F0">
                <a:alpha val="10000"/>
              </a:srgbClr>
            </a:outerShdw>
          </a:effectLst>
        </p:spPr>
        <p:txBody>
          <a:bodyPr lIns="126713" tIns="126713" rIns="126713" bIns="0" rtlCol="0" anchor="t"/>
          <a:lstStyle/>
          <a:p>
            <a:pPr defTabSz="804581" latinLnBrk="1"/>
            <a:r>
              <a:rPr lang="ru-RU" sz="1100" kern="0" dirty="0">
                <a:solidFill>
                  <a:prstClr val="black"/>
                </a:solidFill>
                <a:latin typeface="Stolzl Medium" panose="00000600000000000000" pitchFamily="2" charset="-52"/>
                <a:cs typeface="Arial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64D38E-2E72-00BE-1834-8D2313AA3DE6}"/>
              </a:ext>
            </a:extLst>
          </p:cNvPr>
          <p:cNvSpPr txBox="1"/>
          <p:nvPr/>
        </p:nvSpPr>
        <p:spPr bwMode="auto">
          <a:xfrm>
            <a:off x="630237" y="2652855"/>
            <a:ext cx="6347433" cy="3447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lnSpc>
                <a:spcPct val="110000"/>
              </a:lnSpc>
              <a:spcAft>
                <a:spcPts val="600"/>
              </a:spcAft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defRPr>
            </a:lvl1pPr>
          </a:lstStyle>
          <a:p>
            <a:pPr defTabSz="804581">
              <a:spcAft>
                <a:spcPts val="528"/>
              </a:spcAft>
            </a:pPr>
            <a:r>
              <a:rPr lang="ru-RU" sz="1050" dirty="0">
                <a:solidFill>
                  <a:schemeClr val="accent1"/>
                </a:solidFill>
                <a:latin typeface="Stolzl Medium" panose="00000600000000000000" pitchFamily="2" charset="-52"/>
              </a:rPr>
              <a:t>Позволяет договориться с органами публичной власти, собственниками, арендаторами, жителями и максимально учесть их интересы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A31B7F-7382-A694-95D1-2397C4F1391E}"/>
              </a:ext>
            </a:extLst>
          </p:cNvPr>
          <p:cNvSpPr txBox="1"/>
          <p:nvPr/>
        </p:nvSpPr>
        <p:spPr bwMode="auto">
          <a:xfrm>
            <a:off x="1136258" y="3138072"/>
            <a:ext cx="5638893" cy="41118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lnSpc>
                <a:spcPct val="110000"/>
              </a:lnSpc>
              <a:spcAft>
                <a:spcPts val="600"/>
              </a:spcAft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defRPr>
            </a:lvl1pPr>
          </a:lstStyle>
          <a:p>
            <a:pPr defTabSz="804581">
              <a:spcAft>
                <a:spcPts val="1200"/>
              </a:spcAft>
            </a:pPr>
            <a:r>
              <a:rPr lang="ru-RU" sz="900" dirty="0"/>
              <a:t>Развитие территории допустимо поэтапно в рамках единой концепции и документации </a:t>
            </a:r>
            <a:br>
              <a:rPr lang="ru-RU" sz="900" dirty="0"/>
            </a:br>
            <a:r>
              <a:rPr lang="ru-RU" sz="900" dirty="0"/>
              <a:t>по планировке территории, подготовленной стороной договора о КРТ либо публичным образованием или определённым им юридическим лицом (им может быть стратегический инвестор или лицо, имеющие самые крупные активы и интерес на территории).</a:t>
            </a:r>
          </a:p>
          <a:p>
            <a:pPr defTabSz="804581">
              <a:spcAft>
                <a:spcPts val="1200"/>
              </a:spcAft>
            </a:pPr>
            <a:r>
              <a:rPr lang="ru-RU" sz="900" dirty="0"/>
              <a:t>У стороны по договору о КРТ и привлеченных им лиц возникает право собственности </a:t>
            </a:r>
            <a:br>
              <a:rPr lang="ru-RU" sz="900" dirty="0"/>
            </a:br>
            <a:r>
              <a:rPr lang="ru-RU" sz="900" dirty="0"/>
              <a:t>на созданное и (или) реконструированное недвижимое имущество, включая объекты культурного наследия (п.6 ч.4, ч.8 ст.68 Градостроительного кодекса).</a:t>
            </a:r>
          </a:p>
          <a:p>
            <a:pPr defTabSz="804581">
              <a:spcAft>
                <a:spcPts val="1200"/>
              </a:spcAft>
            </a:pPr>
            <a:r>
              <a:rPr lang="ru-RU" sz="900" dirty="0"/>
              <a:t>Допускает строительство как за счет бюджета публичного образования, так и внебюджетных источников объектов транспортной, инженерной, социальной  инфраструктур.</a:t>
            </a:r>
          </a:p>
          <a:p>
            <a:pPr defTabSz="804581">
              <a:spcAft>
                <a:spcPts val="1200"/>
              </a:spcAft>
            </a:pPr>
            <a:r>
              <a:rPr lang="ru-RU" sz="900" dirty="0"/>
              <a:t>Возможность  использования концессионных соглашений/соглашений о государственно-частном партнёрстве/соглашений о защите и поощрении капиталовложений при строительстве объектов социальной инфраструктуры (детские сады, школы,  поликлиники, физкультурно-оздоровительные комплексы).</a:t>
            </a:r>
          </a:p>
          <a:p>
            <a:pPr defTabSz="804581">
              <a:spcAft>
                <a:spcPts val="1200"/>
              </a:spcAft>
            </a:pPr>
            <a:r>
              <a:rPr lang="ru-RU" sz="900" dirty="0"/>
              <a:t>Возможно принудительное изъятие у собственников их недвижимого имущества </a:t>
            </a:r>
            <a:br>
              <a:rPr lang="ru-RU" sz="900" dirty="0"/>
            </a:br>
            <a:r>
              <a:rPr lang="ru-RU" sz="900" dirty="0"/>
              <a:t>по решению органа публичной власти после подготовки документации по планировке территории. До момента изъятия действуют заключенные договоры аренды.</a:t>
            </a:r>
          </a:p>
          <a:p>
            <a:pPr defTabSz="804581">
              <a:spcAft>
                <a:spcPts val="1200"/>
              </a:spcAft>
            </a:pPr>
            <a:r>
              <a:rPr lang="ru-RU" sz="900" dirty="0"/>
              <a:t>В случае, если в ПЗЗ территория накрыта зоной КРТ, развитие территории возможно исключительно путем применения механизма ее комплексного развития на основании разработанной и утвержденной в установленном порядке документации по планировке территории. </a:t>
            </a:r>
            <a:r>
              <a:rPr lang="ru-RU" sz="900" dirty="0">
                <a:latin typeface="Stolzl Medium" panose="00000600000000000000" pitchFamily="2" charset="-52"/>
              </a:rPr>
              <a:t>(Определение Верховного Суда РФ от 15.08.2023 № 307-ЭС23-1848).</a:t>
            </a:r>
            <a:endParaRPr lang="ru-RU" sz="900" dirty="0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AA932E70-A911-D29C-3EB9-FFC985EF10B1}"/>
              </a:ext>
            </a:extLst>
          </p:cNvPr>
          <p:cNvGrpSpPr/>
          <p:nvPr/>
        </p:nvGrpSpPr>
        <p:grpSpPr>
          <a:xfrm>
            <a:off x="629371" y="3155388"/>
            <a:ext cx="360000" cy="360000"/>
            <a:chOff x="715609" y="6083278"/>
            <a:chExt cx="360000" cy="360000"/>
          </a:xfrm>
        </p:grpSpPr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D88C1FB5-2CD1-0DBC-ECEF-43D177EAC9B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5609" y="6083278"/>
              <a:ext cx="360000" cy="3600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804581"/>
              <a:endParaRPr lang="ru-RU" sz="1100">
                <a:solidFill>
                  <a:prstClr val="black"/>
                </a:solidFill>
                <a:latin typeface="Stolzl Book" panose="00000500000000000000" pitchFamily="2" charset="-52"/>
              </a:endParaRPr>
            </a:p>
          </p:txBody>
        </p:sp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56656EEA-85F6-A721-FE4F-94A18E37D38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91109" y="6158778"/>
              <a:ext cx="209001" cy="209001"/>
              <a:chOff x="1602223" y="836319"/>
              <a:chExt cx="402930" cy="402930"/>
            </a:xfrm>
          </p:grpSpPr>
          <p:sp>
            <p:nvSpPr>
              <p:cNvPr id="17" name="Овал 16">
                <a:extLst>
                  <a:ext uri="{FF2B5EF4-FFF2-40B4-BE49-F238E27FC236}">
                    <a16:creationId xmlns:a16="http://schemas.microsoft.com/office/drawing/2014/main" id="{9249B633-CEE3-5544-6C66-755525B544A5}"/>
                  </a:ext>
                </a:extLst>
              </p:cNvPr>
              <p:cNvSpPr/>
              <p:nvPr/>
            </p:nvSpPr>
            <p:spPr>
              <a:xfrm>
                <a:off x="1602223" y="836319"/>
                <a:ext cx="402930" cy="402930"/>
              </a:xfrm>
              <a:prstGeom prst="ellipse">
                <a:avLst/>
              </a:pr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804581" latinLnBrk="1">
                  <a:defRPr/>
                </a:pPr>
                <a:endParaRPr lang="ru-RU" sz="1100" dirty="0">
                  <a:solidFill>
                    <a:prstClr val="black"/>
                  </a:solidFill>
                  <a:latin typeface="Stolzl Book" panose="00000500000000000000" pitchFamily="2" charset="-52"/>
                </a:endParaRPr>
              </a:p>
            </p:txBody>
          </p:sp>
          <p:pic>
            <p:nvPicPr>
              <p:cNvPr id="18" name="Рисунок 17">
                <a:extLst>
                  <a:ext uri="{FF2B5EF4-FFF2-40B4-BE49-F238E27FC236}">
                    <a16:creationId xmlns:a16="http://schemas.microsoft.com/office/drawing/2014/main" id="{83EE8FB9-6FA4-58A4-A252-958F2D340A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695688" y="929784"/>
                <a:ext cx="216000" cy="216000"/>
              </a:xfrm>
              <a:prstGeom prst="rect">
                <a:avLst/>
              </a:prstGeom>
            </p:spPr>
          </p:pic>
        </p:grp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03B6007B-16C2-F876-AA24-03C35CA2119F}"/>
              </a:ext>
            </a:extLst>
          </p:cNvPr>
          <p:cNvGrpSpPr/>
          <p:nvPr/>
        </p:nvGrpSpPr>
        <p:grpSpPr>
          <a:xfrm>
            <a:off x="629371" y="3863088"/>
            <a:ext cx="360000" cy="360000"/>
            <a:chOff x="715609" y="6083278"/>
            <a:chExt cx="360000" cy="360000"/>
          </a:xfrm>
        </p:grpSpPr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C5BF5458-09E2-F603-0006-4D093E6FCE6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5609" y="6083278"/>
              <a:ext cx="360000" cy="3600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804581"/>
              <a:endParaRPr lang="ru-RU" sz="1100">
                <a:solidFill>
                  <a:prstClr val="black"/>
                </a:solidFill>
                <a:latin typeface="Stolzl Book" panose="00000500000000000000" pitchFamily="2" charset="-52"/>
              </a:endParaRPr>
            </a:p>
          </p:txBody>
        </p: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D47A84D2-D806-EE91-139B-0F087164DA6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91109" y="6158778"/>
              <a:ext cx="209001" cy="209001"/>
              <a:chOff x="1602223" y="836319"/>
              <a:chExt cx="402930" cy="402930"/>
            </a:xfrm>
          </p:grpSpPr>
          <p:sp>
            <p:nvSpPr>
              <p:cNvPr id="22" name="Овал 21">
                <a:extLst>
                  <a:ext uri="{FF2B5EF4-FFF2-40B4-BE49-F238E27FC236}">
                    <a16:creationId xmlns:a16="http://schemas.microsoft.com/office/drawing/2014/main" id="{08502585-6F6B-4BCD-CFF4-4EA23C53A920}"/>
                  </a:ext>
                </a:extLst>
              </p:cNvPr>
              <p:cNvSpPr/>
              <p:nvPr/>
            </p:nvSpPr>
            <p:spPr>
              <a:xfrm>
                <a:off x="1602223" y="836319"/>
                <a:ext cx="402930" cy="402930"/>
              </a:xfrm>
              <a:prstGeom prst="ellipse">
                <a:avLst/>
              </a:pr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804581" latinLnBrk="1">
                  <a:defRPr/>
                </a:pPr>
                <a:endParaRPr lang="ru-RU" sz="1100" dirty="0">
                  <a:solidFill>
                    <a:prstClr val="black"/>
                  </a:solidFill>
                  <a:latin typeface="Stolzl Book" panose="00000500000000000000" pitchFamily="2" charset="-52"/>
                </a:endParaRPr>
              </a:p>
            </p:txBody>
          </p:sp>
          <p:pic>
            <p:nvPicPr>
              <p:cNvPr id="23" name="Рисунок 22">
                <a:extLst>
                  <a:ext uri="{FF2B5EF4-FFF2-40B4-BE49-F238E27FC236}">
                    <a16:creationId xmlns:a16="http://schemas.microsoft.com/office/drawing/2014/main" id="{0A431F9E-0E24-5DF3-FC8A-C87479F5EE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695688" y="929784"/>
                <a:ext cx="216000" cy="216000"/>
              </a:xfrm>
              <a:prstGeom prst="rect">
                <a:avLst/>
              </a:prstGeom>
            </p:spPr>
          </p:pic>
        </p:grp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D860E652-4219-FAB3-1920-1004B71DAD3C}"/>
              </a:ext>
            </a:extLst>
          </p:cNvPr>
          <p:cNvGrpSpPr/>
          <p:nvPr/>
        </p:nvGrpSpPr>
        <p:grpSpPr>
          <a:xfrm>
            <a:off x="629371" y="4464903"/>
            <a:ext cx="360000" cy="360000"/>
            <a:chOff x="715609" y="6083278"/>
            <a:chExt cx="360000" cy="360000"/>
          </a:xfrm>
        </p:grpSpPr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01854C12-F455-4601-5731-36BADDC7B79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5609" y="6083278"/>
              <a:ext cx="360000" cy="3600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804581"/>
              <a:endParaRPr lang="ru-RU" sz="1100">
                <a:solidFill>
                  <a:prstClr val="black"/>
                </a:solidFill>
                <a:latin typeface="Stolzl Book" panose="00000500000000000000" pitchFamily="2" charset="-52"/>
              </a:endParaRPr>
            </a:p>
          </p:txBody>
        </p:sp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8631A31F-18BC-D5F2-91BD-90D44904A30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91109" y="6158778"/>
              <a:ext cx="209001" cy="209001"/>
              <a:chOff x="1602223" y="836319"/>
              <a:chExt cx="402930" cy="402930"/>
            </a:xfrm>
          </p:grpSpPr>
          <p:sp>
            <p:nvSpPr>
              <p:cNvPr id="27" name="Овал 26">
                <a:extLst>
                  <a:ext uri="{FF2B5EF4-FFF2-40B4-BE49-F238E27FC236}">
                    <a16:creationId xmlns:a16="http://schemas.microsoft.com/office/drawing/2014/main" id="{3FD4B0FA-19D5-9601-5636-C84C8935972C}"/>
                  </a:ext>
                </a:extLst>
              </p:cNvPr>
              <p:cNvSpPr/>
              <p:nvPr/>
            </p:nvSpPr>
            <p:spPr>
              <a:xfrm>
                <a:off x="1602223" y="836319"/>
                <a:ext cx="402930" cy="402930"/>
              </a:xfrm>
              <a:prstGeom prst="ellipse">
                <a:avLst/>
              </a:pr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804581" latinLnBrk="1">
                  <a:defRPr/>
                </a:pPr>
                <a:endParaRPr lang="ru-RU" sz="1100" dirty="0">
                  <a:solidFill>
                    <a:prstClr val="black"/>
                  </a:solidFill>
                  <a:latin typeface="Stolzl Book" panose="00000500000000000000" pitchFamily="2" charset="-52"/>
                </a:endParaRPr>
              </a:p>
            </p:txBody>
          </p:sp>
          <p:pic>
            <p:nvPicPr>
              <p:cNvPr id="28" name="Рисунок 27">
                <a:extLst>
                  <a:ext uri="{FF2B5EF4-FFF2-40B4-BE49-F238E27FC236}">
                    <a16:creationId xmlns:a16="http://schemas.microsoft.com/office/drawing/2014/main" id="{953EF5CE-BC58-DB68-7EEC-DEAA860930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695688" y="929784"/>
                <a:ext cx="216000" cy="216000"/>
              </a:xfrm>
              <a:prstGeom prst="rect">
                <a:avLst/>
              </a:prstGeom>
            </p:spPr>
          </p:pic>
        </p:grp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0A6536AD-F02D-69E9-0E95-61C1272A0A94}"/>
              </a:ext>
            </a:extLst>
          </p:cNvPr>
          <p:cNvGrpSpPr/>
          <p:nvPr/>
        </p:nvGrpSpPr>
        <p:grpSpPr>
          <a:xfrm>
            <a:off x="629371" y="5091837"/>
            <a:ext cx="360000" cy="360000"/>
            <a:chOff x="715609" y="6083278"/>
            <a:chExt cx="360000" cy="360000"/>
          </a:xfrm>
        </p:grpSpPr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4C84AF35-7262-3FA8-C30B-28DEDE60E3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5609" y="6083278"/>
              <a:ext cx="360000" cy="3600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804581"/>
              <a:endParaRPr lang="ru-RU" sz="1100">
                <a:solidFill>
                  <a:prstClr val="black"/>
                </a:solidFill>
                <a:latin typeface="Stolzl Book" panose="00000500000000000000" pitchFamily="2" charset="-52"/>
              </a:endParaRPr>
            </a:p>
          </p:txBody>
        </p:sp>
        <p:grpSp>
          <p:nvGrpSpPr>
            <p:cNvPr id="31" name="Группа 30">
              <a:extLst>
                <a:ext uri="{FF2B5EF4-FFF2-40B4-BE49-F238E27FC236}">
                  <a16:creationId xmlns:a16="http://schemas.microsoft.com/office/drawing/2014/main" id="{ACC0A182-B60A-030F-EB35-BAC67E244C4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91109" y="6158778"/>
              <a:ext cx="209001" cy="209001"/>
              <a:chOff x="1602223" y="836319"/>
              <a:chExt cx="402930" cy="402930"/>
            </a:xfrm>
          </p:grpSpPr>
          <p:sp>
            <p:nvSpPr>
              <p:cNvPr id="32" name="Овал 31">
                <a:extLst>
                  <a:ext uri="{FF2B5EF4-FFF2-40B4-BE49-F238E27FC236}">
                    <a16:creationId xmlns:a16="http://schemas.microsoft.com/office/drawing/2014/main" id="{7376676B-6B4E-54BC-40F4-5F602AD0F47F}"/>
                  </a:ext>
                </a:extLst>
              </p:cNvPr>
              <p:cNvSpPr/>
              <p:nvPr/>
            </p:nvSpPr>
            <p:spPr>
              <a:xfrm>
                <a:off x="1602223" y="836319"/>
                <a:ext cx="402930" cy="402930"/>
              </a:xfrm>
              <a:prstGeom prst="ellipse">
                <a:avLst/>
              </a:pr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804581" latinLnBrk="1">
                  <a:defRPr/>
                </a:pPr>
                <a:endParaRPr lang="ru-RU" sz="1100" dirty="0">
                  <a:solidFill>
                    <a:prstClr val="black"/>
                  </a:solidFill>
                  <a:latin typeface="Stolzl Book" panose="00000500000000000000" pitchFamily="2" charset="-52"/>
                </a:endParaRPr>
              </a:p>
            </p:txBody>
          </p:sp>
          <p:pic>
            <p:nvPicPr>
              <p:cNvPr id="33" name="Рисунок 32">
                <a:extLst>
                  <a:ext uri="{FF2B5EF4-FFF2-40B4-BE49-F238E27FC236}">
                    <a16:creationId xmlns:a16="http://schemas.microsoft.com/office/drawing/2014/main" id="{9C01F7B9-4265-E1AB-C1E8-3BA314A63C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695688" y="929784"/>
                <a:ext cx="216000" cy="216000"/>
              </a:xfrm>
              <a:prstGeom prst="rect">
                <a:avLst/>
              </a:prstGeom>
            </p:spPr>
          </p:pic>
        </p:grpSp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11A3E2AC-0141-2571-1D31-B1C9BF2172CE}"/>
              </a:ext>
            </a:extLst>
          </p:cNvPr>
          <p:cNvGrpSpPr/>
          <p:nvPr/>
        </p:nvGrpSpPr>
        <p:grpSpPr>
          <a:xfrm>
            <a:off x="629371" y="5843816"/>
            <a:ext cx="360000" cy="360000"/>
            <a:chOff x="715609" y="6083278"/>
            <a:chExt cx="360000" cy="360000"/>
          </a:xfrm>
        </p:grpSpPr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6C4680C3-65E3-69D2-ED9D-9A9974641F8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5609" y="6083278"/>
              <a:ext cx="360000" cy="3600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804581"/>
              <a:endParaRPr lang="ru-RU" sz="1100">
                <a:solidFill>
                  <a:prstClr val="black"/>
                </a:solidFill>
                <a:latin typeface="Stolzl Book" panose="00000500000000000000" pitchFamily="2" charset="-52"/>
              </a:endParaRPr>
            </a:p>
          </p:txBody>
        </p:sp>
        <p:grpSp>
          <p:nvGrpSpPr>
            <p:cNvPr id="36" name="Группа 35">
              <a:extLst>
                <a:ext uri="{FF2B5EF4-FFF2-40B4-BE49-F238E27FC236}">
                  <a16:creationId xmlns:a16="http://schemas.microsoft.com/office/drawing/2014/main" id="{1C4F6026-BBFE-CE0D-DD14-219D919E003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91109" y="6158778"/>
              <a:ext cx="209001" cy="209001"/>
              <a:chOff x="1602223" y="836319"/>
              <a:chExt cx="402930" cy="402930"/>
            </a:xfrm>
          </p:grpSpPr>
          <p:sp>
            <p:nvSpPr>
              <p:cNvPr id="37" name="Овал 36">
                <a:extLst>
                  <a:ext uri="{FF2B5EF4-FFF2-40B4-BE49-F238E27FC236}">
                    <a16:creationId xmlns:a16="http://schemas.microsoft.com/office/drawing/2014/main" id="{A7799E7C-80A6-EC74-C07F-C727BA267A13}"/>
                  </a:ext>
                </a:extLst>
              </p:cNvPr>
              <p:cNvSpPr/>
              <p:nvPr/>
            </p:nvSpPr>
            <p:spPr>
              <a:xfrm>
                <a:off x="1602223" y="836319"/>
                <a:ext cx="402930" cy="402930"/>
              </a:xfrm>
              <a:prstGeom prst="ellipse">
                <a:avLst/>
              </a:pr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804581" latinLnBrk="1">
                  <a:defRPr/>
                </a:pPr>
                <a:endParaRPr lang="ru-RU" sz="1100" dirty="0">
                  <a:solidFill>
                    <a:prstClr val="black"/>
                  </a:solidFill>
                  <a:latin typeface="Stolzl Book" panose="00000500000000000000" pitchFamily="2" charset="-52"/>
                </a:endParaRPr>
              </a:p>
            </p:txBody>
          </p:sp>
          <p:pic>
            <p:nvPicPr>
              <p:cNvPr id="38" name="Рисунок 37">
                <a:extLst>
                  <a:ext uri="{FF2B5EF4-FFF2-40B4-BE49-F238E27FC236}">
                    <a16:creationId xmlns:a16="http://schemas.microsoft.com/office/drawing/2014/main" id="{40847FF7-02F6-D8AE-5E5D-ED90DCD302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695688" y="929784"/>
                <a:ext cx="216000" cy="216000"/>
              </a:xfrm>
              <a:prstGeom prst="rect">
                <a:avLst/>
              </a:prstGeom>
            </p:spPr>
          </p:pic>
        </p:grpSp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61140D05-F5FF-70A6-564F-ADFD62115913}"/>
              </a:ext>
            </a:extLst>
          </p:cNvPr>
          <p:cNvGrpSpPr/>
          <p:nvPr/>
        </p:nvGrpSpPr>
        <p:grpSpPr>
          <a:xfrm>
            <a:off x="629371" y="6451372"/>
            <a:ext cx="360000" cy="360000"/>
            <a:chOff x="715609" y="6083278"/>
            <a:chExt cx="360000" cy="360000"/>
          </a:xfrm>
        </p:grpSpPr>
        <p:sp>
          <p:nvSpPr>
            <p:cNvPr id="40" name="Овал 39">
              <a:extLst>
                <a:ext uri="{FF2B5EF4-FFF2-40B4-BE49-F238E27FC236}">
                  <a16:creationId xmlns:a16="http://schemas.microsoft.com/office/drawing/2014/main" id="{6F66DE22-9193-F0B1-C095-CA254A795B2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5609" y="6083278"/>
              <a:ext cx="360000" cy="3600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804581"/>
              <a:endParaRPr lang="ru-RU" sz="1100">
                <a:solidFill>
                  <a:prstClr val="black"/>
                </a:solidFill>
                <a:latin typeface="Stolzl Book" panose="00000500000000000000" pitchFamily="2" charset="-52"/>
              </a:endParaRPr>
            </a:p>
          </p:txBody>
        </p:sp>
        <p:grpSp>
          <p:nvGrpSpPr>
            <p:cNvPr id="41" name="Группа 40">
              <a:extLst>
                <a:ext uri="{FF2B5EF4-FFF2-40B4-BE49-F238E27FC236}">
                  <a16:creationId xmlns:a16="http://schemas.microsoft.com/office/drawing/2014/main" id="{BACCCBE4-8942-ABC4-A036-E6669FB2393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91109" y="6158778"/>
              <a:ext cx="209001" cy="209001"/>
              <a:chOff x="1602223" y="836319"/>
              <a:chExt cx="402930" cy="402930"/>
            </a:xfrm>
          </p:grpSpPr>
          <p:sp>
            <p:nvSpPr>
              <p:cNvPr id="42" name="Овал 41">
                <a:extLst>
                  <a:ext uri="{FF2B5EF4-FFF2-40B4-BE49-F238E27FC236}">
                    <a16:creationId xmlns:a16="http://schemas.microsoft.com/office/drawing/2014/main" id="{6CA0BF3A-6468-4CB6-E5C8-A612C269DB9B}"/>
                  </a:ext>
                </a:extLst>
              </p:cNvPr>
              <p:cNvSpPr/>
              <p:nvPr/>
            </p:nvSpPr>
            <p:spPr>
              <a:xfrm>
                <a:off x="1602223" y="836319"/>
                <a:ext cx="402930" cy="402930"/>
              </a:xfrm>
              <a:prstGeom prst="ellipse">
                <a:avLst/>
              </a:pr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804581" latinLnBrk="1">
                  <a:defRPr/>
                </a:pPr>
                <a:endParaRPr lang="ru-RU" sz="1100" dirty="0">
                  <a:solidFill>
                    <a:prstClr val="black"/>
                  </a:solidFill>
                  <a:latin typeface="Stolzl Book" panose="00000500000000000000" pitchFamily="2" charset="-52"/>
                </a:endParaRPr>
              </a:p>
            </p:txBody>
          </p:sp>
          <p:pic>
            <p:nvPicPr>
              <p:cNvPr id="43" name="Рисунок 42">
                <a:extLst>
                  <a:ext uri="{FF2B5EF4-FFF2-40B4-BE49-F238E27FC236}">
                    <a16:creationId xmlns:a16="http://schemas.microsoft.com/office/drawing/2014/main" id="{72A85A4D-266F-50BF-CD56-A46D25CBC2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695688" y="929784"/>
                <a:ext cx="216000" cy="216000"/>
              </a:xfrm>
              <a:prstGeom prst="rect">
                <a:avLst/>
              </a:prstGeom>
            </p:spPr>
          </p:pic>
        </p:grp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6450CC6B-79C4-81F0-A53B-260DD885F415}"/>
              </a:ext>
            </a:extLst>
          </p:cNvPr>
          <p:cNvSpPr txBox="1"/>
          <p:nvPr/>
        </p:nvSpPr>
        <p:spPr bwMode="auto">
          <a:xfrm>
            <a:off x="7248221" y="2466715"/>
            <a:ext cx="3173717" cy="31647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defTabSz="804581">
              <a:lnSpc>
                <a:spcPct val="110000"/>
              </a:lnSpc>
              <a:spcAft>
                <a:spcPts val="528"/>
              </a:spcAft>
              <a:defRPr sz="105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defRPr>
            </a:lvl1pPr>
          </a:lstStyle>
          <a:p>
            <a:pPr>
              <a:spcAft>
                <a:spcPts val="1200"/>
              </a:spcAft>
            </a:pPr>
            <a:r>
              <a:rPr lang="ru-RU" dirty="0"/>
              <a:t>Принципиальное  отличие правового регулирования КРТ от ранее действовавших норм о развитии застроенной территории и комплексном освоении территорий </a:t>
            </a:r>
            <a:r>
              <a:rPr lang="ru-RU" dirty="0">
                <a:solidFill>
                  <a:schemeClr val="accent1"/>
                </a:solidFill>
                <a:latin typeface="Stolzl Medium" panose="00000600000000000000" pitchFamily="2" charset="-52"/>
              </a:rPr>
              <a:t>— возможность внесения изменений в генеральный план </a:t>
            </a:r>
            <a:br>
              <a:rPr lang="ru-RU" dirty="0">
                <a:solidFill>
                  <a:schemeClr val="accent1"/>
                </a:solidFill>
                <a:latin typeface="Stolzl Medium" panose="00000600000000000000" pitchFamily="2" charset="-52"/>
              </a:rPr>
            </a:br>
            <a:r>
              <a:rPr lang="ru-RU" dirty="0">
                <a:solidFill>
                  <a:schemeClr val="accent1"/>
                </a:solidFill>
                <a:latin typeface="Stolzl Medium" panose="00000600000000000000" pitchFamily="2" charset="-52"/>
              </a:rPr>
              <a:t>и правила землепользования и застройки (часть 10.2. ст.45 </a:t>
            </a:r>
            <a:r>
              <a:rPr lang="ru-RU" dirty="0" err="1">
                <a:solidFill>
                  <a:schemeClr val="accent1"/>
                </a:solidFill>
                <a:latin typeface="Stolzl Medium" panose="00000600000000000000" pitchFamily="2" charset="-52"/>
              </a:rPr>
              <a:t>ГрК</a:t>
            </a:r>
            <a:r>
              <a:rPr lang="ru-RU" dirty="0">
                <a:solidFill>
                  <a:schemeClr val="accent1"/>
                </a:solidFill>
                <a:latin typeface="Stolzl Medium" panose="00000600000000000000" pitchFamily="2" charset="-52"/>
              </a:rPr>
              <a:t>) одновременно с подготовкой и утверждением документации по планировке территории.</a:t>
            </a:r>
            <a:endParaRPr lang="ru-RU" dirty="0"/>
          </a:p>
          <a:p>
            <a:pPr>
              <a:spcAft>
                <a:spcPts val="1200"/>
              </a:spcAft>
            </a:pPr>
            <a:r>
              <a:rPr lang="ru-RU" dirty="0"/>
              <a:t>Публичные слушания и (или) общественные обсуждения проводятся </a:t>
            </a:r>
            <a:br>
              <a:rPr lang="ru-RU" dirty="0"/>
            </a:br>
            <a:r>
              <a:rPr lang="ru-RU" dirty="0"/>
              <a:t>одновременно по проектам планировки, изменений в Генеральный план и Правила землепользования и застройки в границах территории КРТ </a:t>
            </a:r>
            <a:r>
              <a:rPr lang="ru-RU" dirty="0">
                <a:solidFill>
                  <a:schemeClr val="accent1"/>
                </a:solidFill>
                <a:latin typeface="Stolzl Medium" panose="00000600000000000000" pitchFamily="2" charset="-52"/>
              </a:rPr>
              <a:t>в срок не более одного месяца.</a:t>
            </a: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2516BA46-3F8B-55B2-D4F1-4971BFA42E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9371" y="1731728"/>
            <a:ext cx="288000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206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0C68654-B97C-D38B-2C3E-2AEB5A4C964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711" t="10912" r="6389" b="14398"/>
          <a:stretch/>
        </p:blipFill>
        <p:spPr>
          <a:xfrm flipH="1" flipV="1">
            <a:off x="1802907" y="-1"/>
            <a:ext cx="9620690" cy="7910513"/>
          </a:xfrm>
          <a:custGeom>
            <a:avLst/>
            <a:gdLst>
              <a:gd name="connsiteX0" fmla="*/ 0 w 8340634"/>
              <a:gd name="connsiteY0" fmla="*/ 0 h 6858000"/>
              <a:gd name="connsiteX1" fmla="*/ 8340634 w 8340634"/>
              <a:gd name="connsiteY1" fmla="*/ 0 h 6858000"/>
              <a:gd name="connsiteX2" fmla="*/ 8340634 w 8340634"/>
              <a:gd name="connsiteY2" fmla="*/ 6858000 h 6858000"/>
              <a:gd name="connsiteX3" fmla="*/ 0 w 834063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40634" h="6858000">
                <a:moveTo>
                  <a:pt x="0" y="0"/>
                </a:moveTo>
                <a:lnTo>
                  <a:pt x="8340634" y="0"/>
                </a:lnTo>
                <a:lnTo>
                  <a:pt x="834063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B3D2F7-A81C-DC6A-5D83-962990FD616D}"/>
              </a:ext>
            </a:extLst>
          </p:cNvPr>
          <p:cNvSpPr txBox="1"/>
          <p:nvPr/>
        </p:nvSpPr>
        <p:spPr>
          <a:xfrm>
            <a:off x="413707" y="3098244"/>
            <a:ext cx="5887201" cy="17235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Stolzl Book" panose="00000500000000000000" pitchFamily="2" charset="-52"/>
              </a:rPr>
              <a:t>Предложения по совершенствованию федерального законодательства о КРТ</a:t>
            </a:r>
          </a:p>
        </p:txBody>
      </p:sp>
    </p:spTree>
    <p:extLst>
      <p:ext uri="{BB962C8B-B14F-4D97-AF65-F5344CB8AC3E}">
        <p14:creationId xmlns:p14="http://schemas.microsoft.com/office/powerpoint/2010/main" val="995046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D6BDED-203C-304E-601C-5CCF84FACEB9}"/>
              </a:ext>
            </a:extLst>
          </p:cNvPr>
          <p:cNvSpPr txBox="1">
            <a:spLocks/>
          </p:cNvSpPr>
          <p:nvPr/>
        </p:nvSpPr>
        <p:spPr>
          <a:xfrm>
            <a:off x="412921" y="439733"/>
            <a:ext cx="8817047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>
                <a:solidFill>
                  <a:srgbClr val="2D3C91"/>
                </a:solidFill>
                <a:latin typeface="Stolzl" panose="00000500000000000000" pitchFamily="2" charset="-52"/>
              </a:rPr>
              <a:t>Блок финансов и инвестиций</a:t>
            </a:r>
            <a:endParaRPr lang="ru-RU" sz="2800" dirty="0">
              <a:solidFill>
                <a:srgbClr val="2D3C91"/>
              </a:solidFill>
              <a:latin typeface="Stolzl" panose="00000500000000000000" pitchFamily="2" charset="-52"/>
            </a:endParaRPr>
          </a:p>
        </p:txBody>
      </p:sp>
      <p:grpSp>
        <p:nvGrpSpPr>
          <p:cNvPr id="82" name="Группа 81">
            <a:extLst>
              <a:ext uri="{FF2B5EF4-FFF2-40B4-BE49-F238E27FC236}">
                <a16:creationId xmlns:a16="http://schemas.microsoft.com/office/drawing/2014/main" id="{AE7982F5-658F-5967-EFF4-8B5CA670BF1C}"/>
              </a:ext>
            </a:extLst>
          </p:cNvPr>
          <p:cNvGrpSpPr/>
          <p:nvPr/>
        </p:nvGrpSpPr>
        <p:grpSpPr>
          <a:xfrm>
            <a:off x="443509" y="5954872"/>
            <a:ext cx="10165157" cy="1523450"/>
            <a:chOff x="443509" y="5845459"/>
            <a:chExt cx="10165157" cy="1523450"/>
          </a:xfrm>
        </p:grpSpPr>
        <p:sp>
          <p:nvSpPr>
            <p:cNvPr id="19" name="Прямоугольник: скругленные углы 18">
              <a:extLst>
                <a:ext uri="{FF2B5EF4-FFF2-40B4-BE49-F238E27FC236}">
                  <a16:creationId xmlns:a16="http://schemas.microsoft.com/office/drawing/2014/main" id="{AFD9A1F1-B397-09DB-B083-58CB8542D36B}"/>
                </a:ext>
              </a:extLst>
            </p:cNvPr>
            <p:cNvSpPr/>
            <p:nvPr/>
          </p:nvSpPr>
          <p:spPr bwMode="auto">
            <a:xfrm>
              <a:off x="443509" y="6000909"/>
              <a:ext cx="6372000" cy="1368000"/>
            </a:xfrm>
            <a:prstGeom prst="roundRect">
              <a:avLst>
                <a:gd name="adj" fmla="val 13454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0" algn="ctr" rotWithShape="0">
                <a:srgbClr val="3200F0">
                  <a:alpha val="10000"/>
                </a:srgbClr>
              </a:outerShdw>
            </a:effectLst>
          </p:spPr>
          <p:txBody>
            <a:bodyPr lIns="126713" tIns="126713" rIns="126713" bIns="0" rtlCol="0" anchor="t"/>
            <a:lstStyle/>
            <a:p>
              <a:pPr defTabSz="804581" latinLnBrk="1">
                <a:defRPr/>
              </a:pPr>
              <a:r>
                <a:rPr lang="ru-RU" sz="1100" kern="0" dirty="0">
                  <a:solidFill>
                    <a:prstClr val="black"/>
                  </a:solidFill>
                  <a:latin typeface="Stolzl Medium" panose="00000600000000000000" pitchFamily="2" charset="-52"/>
                  <a:cs typeface="Arial"/>
                </a:rPr>
                <a:t> 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41618E2-82A4-C8CF-9805-85AE323BBEF7}"/>
                </a:ext>
              </a:extLst>
            </p:cNvPr>
            <p:cNvSpPr txBox="1"/>
            <p:nvPr/>
          </p:nvSpPr>
          <p:spPr bwMode="auto">
            <a:xfrm>
              <a:off x="629369" y="6297076"/>
              <a:ext cx="6180313" cy="8779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ru-RU"/>
              </a:defPPr>
              <a:lvl1pPr>
                <a:lnSpc>
                  <a:spcPct val="110000"/>
                </a:lnSpc>
                <a:spcAft>
                  <a:spcPts val="600"/>
                </a:spcAft>
                <a:def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Stolzl Book"/>
                </a:defRPr>
              </a:lvl1pPr>
            </a:lstStyle>
            <a:p>
              <a:pPr defTabSz="804581">
                <a:spcAft>
                  <a:spcPts val="528"/>
                </a:spcAft>
              </a:pPr>
              <a:r>
                <a:rPr lang="ru-RU" sz="105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Освобождение от НДФЛ всех собственников аварийного или находящегося </a:t>
              </a:r>
              <a:br>
                <a:rPr lang="ru-RU" sz="105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</a:br>
              <a:r>
                <a:rPr lang="ru-RU" sz="105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в неудовлетворительном состоянии жилого фонда, расселяемого в рамках КРТ жилой застройки независимо от срока нахождения жилого помещения в собственности и основания его приобретения (по наследству, договору дарения) после принятия решения о КРТ </a:t>
              </a:r>
              <a:r>
                <a:rPr lang="ru-RU" sz="105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Stolzl Medium" panose="00000600000000000000" pitchFamily="2" charset="-52"/>
                </a:rPr>
                <a:t>(дополнить ст.ст.210, 212 части </a:t>
              </a:r>
              <a:r>
                <a:rPr lang="en-US" sz="105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Stolzl Medium" panose="00000600000000000000" pitchFamily="2" charset="-52"/>
                </a:rPr>
                <a:t>II </a:t>
              </a:r>
              <a:r>
                <a:rPr lang="ru-RU" sz="105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Stolzl Medium" panose="00000600000000000000" pitchFamily="2" charset="-52"/>
                </a:rPr>
                <a:t>НК РФ)</a:t>
              </a:r>
            </a:p>
          </p:txBody>
        </p:sp>
        <p:grpSp>
          <p:nvGrpSpPr>
            <p:cNvPr id="41" name="Группа 40">
              <a:extLst>
                <a:ext uri="{FF2B5EF4-FFF2-40B4-BE49-F238E27FC236}">
                  <a16:creationId xmlns:a16="http://schemas.microsoft.com/office/drawing/2014/main" id="{3534FC9C-6EB0-48CB-F31A-BB2051209C3E}"/>
                </a:ext>
              </a:extLst>
            </p:cNvPr>
            <p:cNvGrpSpPr/>
            <p:nvPr/>
          </p:nvGrpSpPr>
          <p:grpSpPr>
            <a:xfrm>
              <a:off x="629369" y="5845459"/>
              <a:ext cx="360000" cy="360000"/>
              <a:chOff x="715609" y="6083278"/>
              <a:chExt cx="360000" cy="360000"/>
            </a:xfrm>
          </p:grpSpPr>
          <p:sp>
            <p:nvSpPr>
              <p:cNvPr id="22" name="Овал 21">
                <a:extLst>
                  <a:ext uri="{FF2B5EF4-FFF2-40B4-BE49-F238E27FC236}">
                    <a16:creationId xmlns:a16="http://schemas.microsoft.com/office/drawing/2014/main" id="{1DDBF259-9FFF-75D5-4D42-E95D5D65F96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15609" y="6083278"/>
                <a:ext cx="360000" cy="3600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  <a:alpha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804581"/>
                <a:endParaRPr lang="ru-RU" sz="1100">
                  <a:solidFill>
                    <a:prstClr val="black"/>
                  </a:solidFill>
                  <a:latin typeface="Stolzl Book" panose="00000500000000000000" pitchFamily="2" charset="-52"/>
                </a:endParaRPr>
              </a:p>
            </p:txBody>
          </p:sp>
          <p:grpSp>
            <p:nvGrpSpPr>
              <p:cNvPr id="23" name="Группа 22">
                <a:extLst>
                  <a:ext uri="{FF2B5EF4-FFF2-40B4-BE49-F238E27FC236}">
                    <a16:creationId xmlns:a16="http://schemas.microsoft.com/office/drawing/2014/main" id="{4BFF12C0-19CB-6C61-818D-6492ADA563E8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791109" y="6158778"/>
                <a:ext cx="209001" cy="209001"/>
                <a:chOff x="1602223" y="836319"/>
                <a:chExt cx="402930" cy="402930"/>
              </a:xfrm>
            </p:grpSpPr>
            <p:sp>
              <p:nvSpPr>
                <p:cNvPr id="24" name="Овал 23">
                  <a:extLst>
                    <a:ext uri="{FF2B5EF4-FFF2-40B4-BE49-F238E27FC236}">
                      <a16:creationId xmlns:a16="http://schemas.microsoft.com/office/drawing/2014/main" id="{281E34F6-196C-3B89-E07B-02F66EE7DF9E}"/>
                    </a:ext>
                  </a:extLst>
                </p:cNvPr>
                <p:cNvSpPr/>
                <p:nvPr/>
              </p:nvSpPr>
              <p:spPr>
                <a:xfrm>
                  <a:off x="1602223" y="836319"/>
                  <a:ext cx="402930" cy="402930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804581" latinLnBrk="1">
                    <a:defRPr/>
                  </a:pPr>
                  <a:endParaRPr lang="ru-RU" sz="1100" dirty="0">
                    <a:solidFill>
                      <a:prstClr val="black"/>
                    </a:solidFill>
                    <a:latin typeface="Stolzl Book" panose="00000500000000000000" pitchFamily="2" charset="-52"/>
                  </a:endParaRPr>
                </a:p>
              </p:txBody>
            </p:sp>
            <p:pic>
              <p:nvPicPr>
                <p:cNvPr id="25" name="Рисунок 24">
                  <a:extLst>
                    <a:ext uri="{FF2B5EF4-FFF2-40B4-BE49-F238E27FC236}">
                      <a16:creationId xmlns:a16="http://schemas.microsoft.com/office/drawing/2014/main" id="{0051C406-811F-0D17-6894-DF60106677D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95688" y="929784"/>
                  <a:ext cx="216000" cy="216000"/>
                </a:xfrm>
                <a:prstGeom prst="rect">
                  <a:avLst/>
                </a:prstGeom>
              </p:spPr>
            </p:pic>
          </p:grpSp>
        </p:grpSp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105807C1-C258-7ECC-DEC8-D6ECD40968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6896081" y="6504909"/>
              <a:ext cx="360000" cy="360000"/>
            </a:xfrm>
            <a:prstGeom prst="rect">
              <a:avLst/>
            </a:prstGeom>
          </p:spPr>
        </p:pic>
        <p:sp>
          <p:nvSpPr>
            <p:cNvPr id="36" name="Прямоугольник: скругленные углы 35">
              <a:extLst>
                <a:ext uri="{FF2B5EF4-FFF2-40B4-BE49-F238E27FC236}">
                  <a16:creationId xmlns:a16="http://schemas.microsoft.com/office/drawing/2014/main" id="{9E17AD91-45E5-EDB9-54FE-86C9ECB3DCD6}"/>
                </a:ext>
              </a:extLst>
            </p:cNvPr>
            <p:cNvSpPr/>
            <p:nvPr/>
          </p:nvSpPr>
          <p:spPr bwMode="auto">
            <a:xfrm>
              <a:off x="7372651" y="6000909"/>
              <a:ext cx="3236015" cy="1368000"/>
            </a:xfrm>
            <a:prstGeom prst="roundRect">
              <a:avLst>
                <a:gd name="adj" fmla="val 14492"/>
              </a:avLst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0" algn="ctr" rotWithShape="0">
                <a:srgbClr val="3200F0">
                  <a:alpha val="10000"/>
                </a:srgbClr>
              </a:outerShdw>
            </a:effectLst>
          </p:spPr>
          <p:txBody>
            <a:bodyPr lIns="126713" tIns="126713" rIns="126713" bIns="0" rtlCol="0" anchor="t"/>
            <a:lstStyle/>
            <a:p>
              <a:pPr defTabSz="804581" latinLnBrk="1">
                <a:defRPr/>
              </a:pPr>
              <a:r>
                <a:rPr lang="ru-RU" sz="1050" kern="0" dirty="0">
                  <a:solidFill>
                    <a:prstClr val="black"/>
                  </a:solidFill>
                  <a:latin typeface="Stolzl Medium" panose="00000600000000000000" pitchFamily="2" charset="-52"/>
                  <a:cs typeface="Arial"/>
                </a:rPr>
                <a:t> </a:t>
              </a:r>
            </a:p>
          </p:txBody>
        </p:sp>
        <p:grpSp>
          <p:nvGrpSpPr>
            <p:cNvPr id="74" name="Группа 73">
              <a:extLst>
                <a:ext uri="{FF2B5EF4-FFF2-40B4-BE49-F238E27FC236}">
                  <a16:creationId xmlns:a16="http://schemas.microsoft.com/office/drawing/2014/main" id="{A68BBFFA-63F2-5A85-57E2-1835B0C9BFBE}"/>
                </a:ext>
              </a:extLst>
            </p:cNvPr>
            <p:cNvGrpSpPr/>
            <p:nvPr/>
          </p:nvGrpSpPr>
          <p:grpSpPr>
            <a:xfrm>
              <a:off x="7593145" y="6334813"/>
              <a:ext cx="2784374" cy="700192"/>
              <a:chOff x="7593145" y="7423592"/>
              <a:chExt cx="2784374" cy="700192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F34F09B-8D75-01E3-AE21-7B0216F806AF}"/>
                  </a:ext>
                </a:extLst>
              </p:cNvPr>
              <p:cNvSpPr txBox="1"/>
              <p:nvPr/>
            </p:nvSpPr>
            <p:spPr bwMode="auto">
              <a:xfrm>
                <a:off x="8256457" y="7423592"/>
                <a:ext cx="2121062" cy="70019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ru-RU"/>
                </a:defPPr>
                <a:lvl1pPr>
                  <a:lnSpc>
                    <a:spcPct val="110000"/>
                  </a:lnSpc>
                  <a:spcAft>
                    <a:spcPts val="600"/>
                  </a:spcAft>
                  <a:def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Stolzl Book"/>
                  </a:defRPr>
                </a:lvl1pPr>
              </a:lstStyle>
              <a:p>
                <a:pPr defTabSz="804581">
                  <a:spcAft>
                    <a:spcPts val="528"/>
                  </a:spcAft>
                </a:pPr>
                <a:r>
                  <a:rPr lang="ru-RU" sz="1050" dirty="0">
                    <a:solidFill>
                      <a:schemeClr val="bg1"/>
                    </a:solidFill>
                  </a:rPr>
                  <a:t>Повышение заинтересованности граждан в реализации проектов КРТ</a:t>
                </a:r>
              </a:p>
            </p:txBody>
          </p:sp>
          <p:grpSp>
            <p:nvGrpSpPr>
              <p:cNvPr id="53" name="Группа 52">
                <a:extLst>
                  <a:ext uri="{FF2B5EF4-FFF2-40B4-BE49-F238E27FC236}">
                    <a16:creationId xmlns:a16="http://schemas.microsoft.com/office/drawing/2014/main" id="{9C14C576-9D71-F578-7052-15EDF5DAEE70}"/>
                  </a:ext>
                </a:extLst>
              </p:cNvPr>
              <p:cNvGrpSpPr/>
              <p:nvPr/>
            </p:nvGrpSpPr>
            <p:grpSpPr>
              <a:xfrm>
                <a:off x="7593145" y="7444391"/>
                <a:ext cx="505730" cy="505730"/>
                <a:chOff x="7333125" y="5053074"/>
                <a:chExt cx="505730" cy="505730"/>
              </a:xfrm>
            </p:grpSpPr>
            <p:sp>
              <p:nvSpPr>
                <p:cNvPr id="38" name="Овал 37">
                  <a:extLst>
                    <a:ext uri="{FF2B5EF4-FFF2-40B4-BE49-F238E27FC236}">
                      <a16:creationId xmlns:a16="http://schemas.microsoft.com/office/drawing/2014/main" id="{6B1D8E6B-F12E-3668-35A4-AFE61F5176B5}"/>
                    </a:ext>
                  </a:extLst>
                </p:cNvPr>
                <p:cNvSpPr/>
                <p:nvPr/>
              </p:nvSpPr>
              <p:spPr>
                <a:xfrm>
                  <a:off x="7333125" y="5053074"/>
                  <a:ext cx="505730" cy="50573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050"/>
                </a:p>
              </p:txBody>
            </p:sp>
            <p:pic>
              <p:nvPicPr>
                <p:cNvPr id="40" name="Рисунок 39">
                  <a:extLst>
                    <a:ext uri="{FF2B5EF4-FFF2-40B4-BE49-F238E27FC236}">
                      <a16:creationId xmlns:a16="http://schemas.microsoft.com/office/drawing/2014/main" id="{5C6796FB-481B-0142-34CB-4D9AD51DF13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23990" y="5143939"/>
                  <a:ext cx="324000" cy="324000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FFBF604-8A86-46E1-34A8-F60107246ABE}"/>
              </a:ext>
            </a:extLst>
          </p:cNvPr>
          <p:cNvSpPr/>
          <p:nvPr/>
        </p:nvSpPr>
        <p:spPr bwMode="auto">
          <a:xfrm>
            <a:off x="437054" y="1196997"/>
            <a:ext cx="6336000" cy="1368000"/>
          </a:xfrm>
          <a:prstGeom prst="roundRect">
            <a:avLst>
              <a:gd name="adj" fmla="val 13454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0" algn="ctr" rotWithShape="0">
              <a:srgbClr val="3200F0">
                <a:alpha val="10000"/>
              </a:srgbClr>
            </a:outerShdw>
          </a:effectLst>
        </p:spPr>
        <p:txBody>
          <a:bodyPr lIns="126713" tIns="126713" rIns="126713" bIns="0" rtlCol="0" anchor="t"/>
          <a:lstStyle/>
          <a:p>
            <a:pPr defTabSz="804581" latinLnBrk="1">
              <a:defRPr/>
            </a:pPr>
            <a:r>
              <a:rPr lang="ru-RU" sz="1100" kern="0" dirty="0">
                <a:solidFill>
                  <a:prstClr val="black"/>
                </a:solidFill>
                <a:latin typeface="Stolzl Medium" panose="00000600000000000000" pitchFamily="2" charset="-52"/>
                <a:cs typeface="Arial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CD66EE-E5DF-E365-B958-005F5F78A0D6}"/>
              </a:ext>
            </a:extLst>
          </p:cNvPr>
          <p:cNvSpPr txBox="1"/>
          <p:nvPr/>
        </p:nvSpPr>
        <p:spPr bwMode="auto">
          <a:xfrm>
            <a:off x="629370" y="1502576"/>
            <a:ext cx="5777245" cy="8779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lnSpc>
                <a:spcPct val="110000"/>
              </a:lnSpc>
              <a:spcAft>
                <a:spcPts val="600"/>
              </a:spcAft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defRPr>
            </a:lvl1pPr>
          </a:lstStyle>
          <a:p>
            <a:pPr defTabSz="804581">
              <a:spcAft>
                <a:spcPts val="528"/>
              </a:spcAft>
            </a:pPr>
            <a:r>
              <a:rPr lang="ru-RU" sz="1050" dirty="0">
                <a:solidFill>
                  <a:prstClr val="black">
                    <a:lumMod val="85000"/>
                    <a:lumOff val="15000"/>
                  </a:prstClr>
                </a:solidFill>
              </a:rPr>
              <a:t>Выкуп земельных участков после утверждения документации по планировке территории (ДПТ) и (или) строительства объектов социальной или инженерной или транспортной инфраструктур при реализации проектов КРТ, масштабных инвестиционных проектов (МИП) </a:t>
            </a:r>
            <a:r>
              <a:rPr lang="ru-RU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Stolzl Medium" panose="00000600000000000000" pitchFamily="2" charset="-52"/>
              </a:rPr>
              <a:t>(ввести в ЗК РФ соответствующие подпункты 12, 13 пункта 2 ст.39.3.)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42C704FE-F3B2-08AB-4D80-9E8CE15D3B37}"/>
              </a:ext>
            </a:extLst>
          </p:cNvPr>
          <p:cNvGrpSpPr>
            <a:grpSpLocks noChangeAspect="1"/>
          </p:cNvGrpSpPr>
          <p:nvPr/>
        </p:nvGrpSpPr>
        <p:grpSpPr>
          <a:xfrm>
            <a:off x="629371" y="1050959"/>
            <a:ext cx="360000" cy="360000"/>
            <a:chOff x="2069432" y="2780198"/>
            <a:chExt cx="620094" cy="620094"/>
          </a:xfrm>
        </p:grpSpPr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F1616555-C9EC-9AE4-5AE7-DB0462317B0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69432" y="2780198"/>
              <a:ext cx="620094" cy="62009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804581"/>
              <a:endParaRPr lang="ru-RU" sz="1100">
                <a:solidFill>
                  <a:prstClr val="black"/>
                </a:solidFill>
                <a:latin typeface="Stolzl Book" panose="00000500000000000000" pitchFamily="2" charset="-52"/>
              </a:endParaRPr>
            </a:p>
          </p:txBody>
        </p: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3A483091-6224-C013-E9EB-C6C9BEEC9CA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99479" y="2910245"/>
              <a:ext cx="360000" cy="360000"/>
              <a:chOff x="1602223" y="836319"/>
              <a:chExt cx="402930" cy="402930"/>
            </a:xfrm>
          </p:grpSpPr>
          <p:sp>
            <p:nvSpPr>
              <p:cNvPr id="9" name="Овал 8">
                <a:extLst>
                  <a:ext uri="{FF2B5EF4-FFF2-40B4-BE49-F238E27FC236}">
                    <a16:creationId xmlns:a16="http://schemas.microsoft.com/office/drawing/2014/main" id="{32860AE5-062A-451F-C218-D0C58478F6F0}"/>
                  </a:ext>
                </a:extLst>
              </p:cNvPr>
              <p:cNvSpPr/>
              <p:nvPr/>
            </p:nvSpPr>
            <p:spPr>
              <a:xfrm>
                <a:off x="1602223" y="836319"/>
                <a:ext cx="402930" cy="402930"/>
              </a:xfrm>
              <a:prstGeom prst="ellipse">
                <a:avLst/>
              </a:pr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804581" latinLnBrk="1">
                  <a:defRPr/>
                </a:pPr>
                <a:endParaRPr lang="ru-RU" sz="1100" dirty="0">
                  <a:solidFill>
                    <a:prstClr val="black"/>
                  </a:solidFill>
                  <a:latin typeface="Stolzl Book" panose="00000500000000000000" pitchFamily="2" charset="-52"/>
                </a:endParaRPr>
              </a:p>
            </p:txBody>
          </p:sp>
          <p:pic>
            <p:nvPicPr>
              <p:cNvPr id="10" name="Рисунок 9">
                <a:extLst>
                  <a:ext uri="{FF2B5EF4-FFF2-40B4-BE49-F238E27FC236}">
                    <a16:creationId xmlns:a16="http://schemas.microsoft.com/office/drawing/2014/main" id="{C6964928-B777-2DA2-DEDA-182DD4396F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695688" y="929784"/>
                <a:ext cx="216000" cy="216000"/>
              </a:xfrm>
              <a:prstGeom prst="rect">
                <a:avLst/>
              </a:prstGeom>
            </p:spPr>
          </p:pic>
        </p:grpSp>
      </p:grp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B6E981A9-6F07-E5DC-3567-9FEA100D7A44}"/>
              </a:ext>
            </a:extLst>
          </p:cNvPr>
          <p:cNvSpPr/>
          <p:nvPr/>
        </p:nvSpPr>
        <p:spPr bwMode="auto">
          <a:xfrm>
            <a:off x="7378788" y="1196997"/>
            <a:ext cx="3240000" cy="1368000"/>
          </a:xfrm>
          <a:prstGeom prst="roundRect">
            <a:avLst>
              <a:gd name="adj" fmla="val 13191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>
            <a:outerShdw blurRad="508000" algn="ctr" rotWithShape="0">
              <a:srgbClr val="3200F0">
                <a:alpha val="10000"/>
              </a:srgbClr>
            </a:outerShdw>
          </a:effectLst>
        </p:spPr>
        <p:txBody>
          <a:bodyPr lIns="126713" tIns="126713" rIns="126713" bIns="0" rtlCol="0" anchor="t"/>
          <a:lstStyle/>
          <a:p>
            <a:pPr defTabSz="804581" latinLnBrk="1">
              <a:defRPr/>
            </a:pPr>
            <a:r>
              <a:rPr lang="ru-RU" sz="1050" kern="0" dirty="0">
                <a:solidFill>
                  <a:prstClr val="black"/>
                </a:solidFill>
                <a:latin typeface="Stolzl Medium" panose="00000600000000000000" pitchFamily="2" charset="-52"/>
                <a:cs typeface="Arial"/>
              </a:rPr>
              <a:t> 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8E318A9-70B3-58DF-EFF9-1DE69C571BDC}"/>
              </a:ext>
            </a:extLst>
          </p:cNvPr>
          <p:cNvGrpSpPr/>
          <p:nvPr/>
        </p:nvGrpSpPr>
        <p:grpSpPr>
          <a:xfrm>
            <a:off x="7593145" y="1617733"/>
            <a:ext cx="2784375" cy="526529"/>
            <a:chOff x="7333125" y="1643333"/>
            <a:chExt cx="2784375" cy="52652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D66B75E-D1EE-D4DE-395C-656903A60847}"/>
                </a:ext>
              </a:extLst>
            </p:cNvPr>
            <p:cNvSpPr txBox="1"/>
            <p:nvPr/>
          </p:nvSpPr>
          <p:spPr bwMode="auto">
            <a:xfrm>
              <a:off x="7996438" y="1643333"/>
              <a:ext cx="2121062" cy="52245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ru-RU"/>
              </a:defPPr>
              <a:lvl1pPr>
                <a:lnSpc>
                  <a:spcPct val="110000"/>
                </a:lnSpc>
                <a:spcAft>
                  <a:spcPts val="600"/>
                </a:spcAft>
                <a:def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Stolzl Book"/>
                </a:defRPr>
              </a:lvl1pPr>
            </a:lstStyle>
            <a:p>
              <a:pPr defTabSz="804581">
                <a:spcAft>
                  <a:spcPts val="528"/>
                </a:spcAft>
              </a:pPr>
              <a:r>
                <a:rPr lang="ru-RU" sz="1050" dirty="0">
                  <a:solidFill>
                    <a:schemeClr val="bg1"/>
                  </a:solidFill>
                </a:rPr>
                <a:t>Упрощение доступа инвестора к финансовым ресурсам</a:t>
              </a:r>
            </a:p>
          </p:txBody>
        </p:sp>
        <p:grpSp>
          <p:nvGrpSpPr>
            <p:cNvPr id="48" name="Группа 47">
              <a:extLst>
                <a:ext uri="{FF2B5EF4-FFF2-40B4-BE49-F238E27FC236}">
                  <a16:creationId xmlns:a16="http://schemas.microsoft.com/office/drawing/2014/main" id="{75DC5FF9-1E1F-46BF-A4AA-060D22001BBC}"/>
                </a:ext>
              </a:extLst>
            </p:cNvPr>
            <p:cNvGrpSpPr/>
            <p:nvPr/>
          </p:nvGrpSpPr>
          <p:grpSpPr>
            <a:xfrm>
              <a:off x="7333125" y="1664132"/>
              <a:ext cx="505730" cy="505730"/>
              <a:chOff x="7333125" y="1685819"/>
              <a:chExt cx="505730" cy="505730"/>
            </a:xfrm>
          </p:grpSpPr>
          <p:sp>
            <p:nvSpPr>
              <p:cNvPr id="31" name="Овал 30">
                <a:extLst>
                  <a:ext uri="{FF2B5EF4-FFF2-40B4-BE49-F238E27FC236}">
                    <a16:creationId xmlns:a16="http://schemas.microsoft.com/office/drawing/2014/main" id="{B7E1F05E-6C0E-D028-3ED1-CC83FD00F7B6}"/>
                  </a:ext>
                </a:extLst>
              </p:cNvPr>
              <p:cNvSpPr/>
              <p:nvPr/>
            </p:nvSpPr>
            <p:spPr>
              <a:xfrm>
                <a:off x="7333125" y="1685819"/>
                <a:ext cx="505730" cy="50573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  <p:pic>
            <p:nvPicPr>
              <p:cNvPr id="32" name="Рисунок 31">
                <a:extLst>
                  <a:ext uri="{FF2B5EF4-FFF2-40B4-BE49-F238E27FC236}">
                    <a16:creationId xmlns:a16="http://schemas.microsoft.com/office/drawing/2014/main" id="{7DA0EA02-4E6D-3011-067D-B84C7F03D1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7441990" y="1778397"/>
                <a:ext cx="288000" cy="288000"/>
              </a:xfrm>
              <a:prstGeom prst="rect">
                <a:avLst/>
              </a:prstGeom>
            </p:spPr>
          </p:pic>
        </p:grpSp>
      </p:grp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AB9B362-48BF-BD59-7463-32D23636DB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895921" y="1700997"/>
            <a:ext cx="360000" cy="360000"/>
          </a:xfrm>
          <a:prstGeom prst="rect">
            <a:avLst/>
          </a:prstGeom>
        </p:spPr>
      </p:pic>
      <p:grpSp>
        <p:nvGrpSpPr>
          <p:cNvPr id="84" name="Группа 83">
            <a:extLst>
              <a:ext uri="{FF2B5EF4-FFF2-40B4-BE49-F238E27FC236}">
                <a16:creationId xmlns:a16="http://schemas.microsoft.com/office/drawing/2014/main" id="{49C1912D-4A17-1C30-65C2-DE07CE4355F6}"/>
              </a:ext>
            </a:extLst>
          </p:cNvPr>
          <p:cNvGrpSpPr/>
          <p:nvPr/>
        </p:nvGrpSpPr>
        <p:grpSpPr>
          <a:xfrm>
            <a:off x="443511" y="4179819"/>
            <a:ext cx="10280308" cy="1672036"/>
            <a:chOff x="443511" y="4082877"/>
            <a:chExt cx="10280308" cy="1672036"/>
          </a:xfrm>
        </p:grpSpPr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id="{5542F617-A7B6-F0AE-91F6-28E4664BC3EB}"/>
                </a:ext>
              </a:extLst>
            </p:cNvPr>
            <p:cNvSpPr/>
            <p:nvPr/>
          </p:nvSpPr>
          <p:spPr bwMode="auto">
            <a:xfrm>
              <a:off x="443511" y="4242913"/>
              <a:ext cx="6336000" cy="1512000"/>
            </a:xfrm>
            <a:prstGeom prst="roundRect">
              <a:avLst>
                <a:gd name="adj" fmla="val 11916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0" algn="ctr" rotWithShape="0">
                <a:srgbClr val="3200F0">
                  <a:alpha val="10000"/>
                </a:srgbClr>
              </a:outerShdw>
            </a:effectLst>
          </p:spPr>
          <p:txBody>
            <a:bodyPr lIns="126713" tIns="126713" rIns="126713" bIns="0" rtlCol="0" anchor="t"/>
            <a:lstStyle/>
            <a:p>
              <a:pPr defTabSz="804581" latinLnBrk="1">
                <a:defRPr/>
              </a:pPr>
              <a:r>
                <a:rPr lang="ru-RU" sz="1100" kern="0" dirty="0">
                  <a:solidFill>
                    <a:prstClr val="black"/>
                  </a:solidFill>
                  <a:latin typeface="Stolzl Medium" panose="00000600000000000000" pitchFamily="2" charset="-52"/>
                  <a:cs typeface="Arial"/>
                </a:rPr>
                <a:t>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A7BE42A-1C5E-10EA-373E-E3B33AAEE842}"/>
                </a:ext>
              </a:extLst>
            </p:cNvPr>
            <p:cNvSpPr txBox="1"/>
            <p:nvPr/>
          </p:nvSpPr>
          <p:spPr bwMode="auto">
            <a:xfrm>
              <a:off x="629369" y="4534494"/>
              <a:ext cx="6027903" cy="105567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ru-RU"/>
              </a:defPPr>
              <a:lvl1pPr>
                <a:lnSpc>
                  <a:spcPct val="110000"/>
                </a:lnSpc>
                <a:spcAft>
                  <a:spcPts val="600"/>
                </a:spcAft>
                <a:def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Stolzl Book"/>
                </a:defRPr>
              </a:lvl1pPr>
            </a:lstStyle>
            <a:p>
              <a:pPr defTabSz="804581">
                <a:spcAft>
                  <a:spcPts val="528"/>
                </a:spcAft>
              </a:pPr>
              <a:r>
                <a:rPr lang="ru-RU" sz="105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Льготные ставки выкупной цены, арендной платы у публичного собственника участков под реализованными КРТ, масштабными инвестиционными проектами (МИП) при строительстве объектов регионального и местного значения (социальной, инженерной, транспортной инфраструктуры) </a:t>
              </a:r>
              <a:r>
                <a:rPr lang="ru-RU" sz="105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Stolzl Medium" panose="00000600000000000000" pitchFamily="2" charset="-52"/>
                </a:rPr>
                <a:t>(дополнить ст.ст.39.4. (пунктом 2.1.), 39.7. ЗК РФ (уточнить редакцию подпункта 2 пункта 5, дополнить подпунктом 7 пункт 5)</a:t>
              </a:r>
            </a:p>
          </p:txBody>
        </p:sp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59B647BB-5ABB-7380-6C69-DDC26AD0A2B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9371" y="4082877"/>
              <a:ext cx="360000" cy="360000"/>
              <a:chOff x="2069432" y="2780198"/>
              <a:chExt cx="620094" cy="620094"/>
            </a:xfrm>
          </p:grpSpPr>
          <p:sp>
            <p:nvSpPr>
              <p:cNvPr id="15" name="Овал 14">
                <a:extLst>
                  <a:ext uri="{FF2B5EF4-FFF2-40B4-BE49-F238E27FC236}">
                    <a16:creationId xmlns:a16="http://schemas.microsoft.com/office/drawing/2014/main" id="{84361181-778E-21E3-741B-C395EFE651D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069432" y="2780198"/>
                <a:ext cx="620094" cy="620094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  <a:alpha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804581"/>
                <a:endParaRPr lang="ru-RU" sz="1100">
                  <a:solidFill>
                    <a:prstClr val="black"/>
                  </a:solidFill>
                  <a:latin typeface="Stolzl Book" panose="00000500000000000000" pitchFamily="2" charset="-52"/>
                </a:endParaRPr>
              </a:p>
            </p:txBody>
          </p:sp>
          <p:grpSp>
            <p:nvGrpSpPr>
              <p:cNvPr id="16" name="Группа 15">
                <a:extLst>
                  <a:ext uri="{FF2B5EF4-FFF2-40B4-BE49-F238E27FC236}">
                    <a16:creationId xmlns:a16="http://schemas.microsoft.com/office/drawing/2014/main" id="{F40373D5-C89D-AF99-36F3-BF7CA96593D7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199479" y="2910245"/>
                <a:ext cx="360000" cy="360000"/>
                <a:chOff x="1602223" y="836319"/>
                <a:chExt cx="402930" cy="402930"/>
              </a:xfrm>
            </p:grpSpPr>
            <p:sp>
              <p:nvSpPr>
                <p:cNvPr id="17" name="Овал 16">
                  <a:extLst>
                    <a:ext uri="{FF2B5EF4-FFF2-40B4-BE49-F238E27FC236}">
                      <a16:creationId xmlns:a16="http://schemas.microsoft.com/office/drawing/2014/main" id="{D402AD50-4E31-6871-15F7-75180F2E270A}"/>
                    </a:ext>
                  </a:extLst>
                </p:cNvPr>
                <p:cNvSpPr/>
                <p:nvPr/>
              </p:nvSpPr>
              <p:spPr>
                <a:xfrm>
                  <a:off x="1602223" y="836319"/>
                  <a:ext cx="402930" cy="402930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804581" latinLnBrk="1">
                    <a:defRPr/>
                  </a:pPr>
                  <a:endParaRPr lang="ru-RU" sz="1100" dirty="0">
                    <a:solidFill>
                      <a:prstClr val="black"/>
                    </a:solidFill>
                    <a:latin typeface="Stolzl Book" panose="00000500000000000000" pitchFamily="2" charset="-52"/>
                  </a:endParaRPr>
                </a:p>
              </p:txBody>
            </p:sp>
            <p:pic>
              <p:nvPicPr>
                <p:cNvPr id="18" name="Рисунок 17">
                  <a:extLst>
                    <a:ext uri="{FF2B5EF4-FFF2-40B4-BE49-F238E27FC236}">
                      <a16:creationId xmlns:a16="http://schemas.microsoft.com/office/drawing/2014/main" id="{F0CC1E65-74AE-B5E5-4585-B1698168CB2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95688" y="929784"/>
                  <a:ext cx="216000" cy="216000"/>
                </a:xfrm>
                <a:prstGeom prst="rect">
                  <a:avLst/>
                </a:prstGeom>
              </p:spPr>
            </p:pic>
          </p:grpSp>
        </p:grpSp>
        <p:sp>
          <p:nvSpPr>
            <p:cNvPr id="33" name="Прямоугольник: скругленные углы 32">
              <a:extLst>
                <a:ext uri="{FF2B5EF4-FFF2-40B4-BE49-F238E27FC236}">
                  <a16:creationId xmlns:a16="http://schemas.microsoft.com/office/drawing/2014/main" id="{BF68B917-0F9C-05B0-4241-32F0FB035EDC}"/>
                </a:ext>
              </a:extLst>
            </p:cNvPr>
            <p:cNvSpPr/>
            <p:nvPr/>
          </p:nvSpPr>
          <p:spPr bwMode="auto">
            <a:xfrm>
              <a:off x="7372651" y="4242913"/>
              <a:ext cx="3240000" cy="1512000"/>
            </a:xfrm>
            <a:prstGeom prst="roundRect">
              <a:avLst>
                <a:gd name="adj" fmla="val 12618"/>
              </a:avLst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0" algn="ctr" rotWithShape="0">
                <a:srgbClr val="3200F0">
                  <a:alpha val="10000"/>
                </a:srgbClr>
              </a:outerShdw>
            </a:effectLst>
          </p:spPr>
          <p:txBody>
            <a:bodyPr lIns="126713" tIns="126713" rIns="126713" bIns="0" rtlCol="0" anchor="t"/>
            <a:lstStyle/>
            <a:p>
              <a:pPr defTabSz="804581" latinLnBrk="1">
                <a:defRPr/>
              </a:pPr>
              <a:r>
                <a:rPr lang="ru-RU" sz="1050" kern="0" dirty="0">
                  <a:solidFill>
                    <a:prstClr val="black"/>
                  </a:solidFill>
                  <a:latin typeface="Stolzl Medium" panose="00000600000000000000" pitchFamily="2" charset="-52"/>
                  <a:cs typeface="Arial"/>
                </a:rPr>
                <a:t> </a:t>
              </a:r>
            </a:p>
          </p:txBody>
        </p:sp>
        <p:grpSp>
          <p:nvGrpSpPr>
            <p:cNvPr id="47" name="Группа 46">
              <a:extLst>
                <a:ext uri="{FF2B5EF4-FFF2-40B4-BE49-F238E27FC236}">
                  <a16:creationId xmlns:a16="http://schemas.microsoft.com/office/drawing/2014/main" id="{7ADF26A5-39EC-A470-83F3-594B7721B5F4}"/>
                </a:ext>
              </a:extLst>
            </p:cNvPr>
            <p:cNvGrpSpPr/>
            <p:nvPr/>
          </p:nvGrpSpPr>
          <p:grpSpPr>
            <a:xfrm>
              <a:off x="7593145" y="4648817"/>
              <a:ext cx="3130674" cy="700192"/>
              <a:chOff x="7333125" y="5010564"/>
              <a:chExt cx="3130674" cy="700192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9F39A32-BD9E-238A-C955-BEF34CA6DEC7}"/>
                  </a:ext>
                </a:extLst>
              </p:cNvPr>
              <p:cNvSpPr txBox="1"/>
              <p:nvPr/>
            </p:nvSpPr>
            <p:spPr bwMode="auto">
              <a:xfrm>
                <a:off x="7996437" y="5010564"/>
                <a:ext cx="2467362" cy="70019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ru-RU"/>
                </a:defPPr>
                <a:lvl1pPr>
                  <a:lnSpc>
                    <a:spcPct val="110000"/>
                  </a:lnSpc>
                  <a:spcAft>
                    <a:spcPts val="600"/>
                  </a:spcAft>
                  <a:def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Stolzl Book"/>
                  </a:defRPr>
                </a:lvl1pPr>
              </a:lstStyle>
              <a:p>
                <a:pPr defTabSz="804581">
                  <a:spcAft>
                    <a:spcPts val="528"/>
                  </a:spcAft>
                </a:pPr>
                <a:r>
                  <a:rPr lang="ru-RU" sz="1050" dirty="0">
                    <a:solidFill>
                      <a:schemeClr val="bg1"/>
                    </a:solidFill>
                  </a:rPr>
                  <a:t>Снижение финансовых и организационных издержек инвесторов при реализации проектов КРТ</a:t>
                </a:r>
              </a:p>
            </p:txBody>
          </p:sp>
          <p:grpSp>
            <p:nvGrpSpPr>
              <p:cNvPr id="50" name="Группа 49">
                <a:extLst>
                  <a:ext uri="{FF2B5EF4-FFF2-40B4-BE49-F238E27FC236}">
                    <a16:creationId xmlns:a16="http://schemas.microsoft.com/office/drawing/2014/main" id="{97FF0523-76E4-9B1B-318D-0FFA60E818C1}"/>
                  </a:ext>
                </a:extLst>
              </p:cNvPr>
              <p:cNvGrpSpPr/>
              <p:nvPr/>
            </p:nvGrpSpPr>
            <p:grpSpPr>
              <a:xfrm>
                <a:off x="7333125" y="5035112"/>
                <a:ext cx="505730" cy="505730"/>
                <a:chOff x="7333125" y="3807419"/>
                <a:chExt cx="505730" cy="505730"/>
              </a:xfrm>
            </p:grpSpPr>
            <p:sp>
              <p:nvSpPr>
                <p:cNvPr id="35" name="Овал 34">
                  <a:extLst>
                    <a:ext uri="{FF2B5EF4-FFF2-40B4-BE49-F238E27FC236}">
                      <a16:creationId xmlns:a16="http://schemas.microsoft.com/office/drawing/2014/main" id="{A08C6A3A-116D-8055-AFAC-220D7F05B8A5}"/>
                    </a:ext>
                  </a:extLst>
                </p:cNvPr>
                <p:cNvSpPr/>
                <p:nvPr/>
              </p:nvSpPr>
              <p:spPr>
                <a:xfrm>
                  <a:off x="7333125" y="3807419"/>
                  <a:ext cx="505730" cy="50573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050"/>
                </a:p>
              </p:txBody>
            </p:sp>
            <p:pic>
              <p:nvPicPr>
                <p:cNvPr id="39" name="Рисунок 38">
                  <a:extLst>
                    <a:ext uri="{FF2B5EF4-FFF2-40B4-BE49-F238E27FC236}">
                      <a16:creationId xmlns:a16="http://schemas.microsoft.com/office/drawing/2014/main" id="{4EA7459F-BF78-3054-A227-72B587CF003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41990" y="3916284"/>
                  <a:ext cx="288000" cy="288000"/>
                </a:xfrm>
                <a:prstGeom prst="rect">
                  <a:avLst/>
                </a:prstGeom>
              </p:spPr>
            </p:pic>
          </p:grpSp>
        </p:grpSp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FC80114E-87FE-1959-CD95-2A3698C43A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6896081" y="4818913"/>
              <a:ext cx="360000" cy="360000"/>
            </a:xfrm>
            <a:prstGeom prst="rect">
              <a:avLst/>
            </a:prstGeom>
          </p:spPr>
        </p:pic>
      </p:grpSp>
      <p:sp>
        <p:nvSpPr>
          <p:cNvPr id="59" name="Прямоугольник: скругленные углы 58">
            <a:extLst>
              <a:ext uri="{FF2B5EF4-FFF2-40B4-BE49-F238E27FC236}">
                <a16:creationId xmlns:a16="http://schemas.microsoft.com/office/drawing/2014/main" id="{6B683312-AE70-D5C2-9C76-2654FBBC2D3C}"/>
              </a:ext>
            </a:extLst>
          </p:cNvPr>
          <p:cNvSpPr/>
          <p:nvPr/>
        </p:nvSpPr>
        <p:spPr bwMode="auto">
          <a:xfrm>
            <a:off x="437054" y="2852801"/>
            <a:ext cx="6336000" cy="1224000"/>
          </a:xfrm>
          <a:prstGeom prst="roundRect">
            <a:avLst>
              <a:gd name="adj" fmla="val 14932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0" algn="ctr" rotWithShape="0">
              <a:srgbClr val="3200F0">
                <a:alpha val="10000"/>
              </a:srgbClr>
            </a:outerShdw>
          </a:effectLst>
        </p:spPr>
        <p:txBody>
          <a:bodyPr lIns="126713" tIns="126713" rIns="126713" bIns="0" rtlCol="0" anchor="t"/>
          <a:lstStyle/>
          <a:p>
            <a:pPr defTabSz="804581" latinLnBrk="1">
              <a:defRPr/>
            </a:pPr>
            <a:r>
              <a:rPr lang="ru-RU" sz="1100" kern="0" dirty="0">
                <a:solidFill>
                  <a:prstClr val="black"/>
                </a:solidFill>
                <a:latin typeface="Stolzl Medium" panose="00000600000000000000" pitchFamily="2" charset="-52"/>
                <a:cs typeface="Arial"/>
              </a:rPr>
              <a:t>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5A9D313-B77C-FAEB-DAB0-702489F6FCCB}"/>
              </a:ext>
            </a:extLst>
          </p:cNvPr>
          <p:cNvSpPr txBox="1"/>
          <p:nvPr/>
        </p:nvSpPr>
        <p:spPr bwMode="auto">
          <a:xfrm>
            <a:off x="629369" y="3134034"/>
            <a:ext cx="5864514" cy="5224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lnSpc>
                <a:spcPct val="110000"/>
              </a:lnSpc>
              <a:spcAft>
                <a:spcPts val="600"/>
              </a:spcAft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defRPr>
            </a:lvl1pPr>
          </a:lstStyle>
          <a:p>
            <a:pPr defTabSz="804581">
              <a:spcAft>
                <a:spcPts val="528"/>
              </a:spcAft>
            </a:pPr>
            <a:r>
              <a:rPr lang="ru-RU" sz="1050" dirty="0">
                <a:solidFill>
                  <a:prstClr val="black">
                    <a:lumMod val="85000"/>
                    <a:lumOff val="15000"/>
                  </a:prstClr>
                </a:solidFill>
              </a:rPr>
              <a:t>Возможность залога участков проекта КРТ для проектного финансирования с обременением в виде ДКРТ </a:t>
            </a:r>
            <a:r>
              <a:rPr lang="ru-RU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Stolzl Medium" panose="00000600000000000000" pitchFamily="2" charset="-52"/>
              </a:rPr>
              <a:t>(дополнить пунктом 9.4. ст.22, подпунктом 5 пункта 2 ст.56 ЗК РФ, части 9,10 ст.68, частью 15 ст.70, часть 4 ст.71 ГрК РФ)</a:t>
            </a:r>
          </a:p>
        </p:txBody>
      </p:sp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3AA968E0-3869-1870-1CB2-A14F7A690D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895921" y="3284801"/>
            <a:ext cx="360000" cy="360000"/>
          </a:xfrm>
          <a:prstGeom prst="rect">
            <a:avLst/>
          </a:prstGeom>
        </p:spPr>
      </p:pic>
      <p:sp>
        <p:nvSpPr>
          <p:cNvPr id="63" name="Прямоугольник: скругленные углы 62">
            <a:extLst>
              <a:ext uri="{FF2B5EF4-FFF2-40B4-BE49-F238E27FC236}">
                <a16:creationId xmlns:a16="http://schemas.microsoft.com/office/drawing/2014/main" id="{6B7CCE9B-8ABF-C53D-6A9C-E0187D1AA5B6}"/>
              </a:ext>
            </a:extLst>
          </p:cNvPr>
          <p:cNvSpPr/>
          <p:nvPr/>
        </p:nvSpPr>
        <p:spPr bwMode="auto">
          <a:xfrm>
            <a:off x="7369393" y="2852801"/>
            <a:ext cx="3240000" cy="1224000"/>
          </a:xfrm>
          <a:prstGeom prst="roundRect">
            <a:avLst>
              <a:gd name="adj" fmla="val 14884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>
            <a:outerShdw blurRad="508000" algn="ctr" rotWithShape="0">
              <a:srgbClr val="3200F0">
                <a:alpha val="10000"/>
              </a:srgbClr>
            </a:outerShdw>
          </a:effectLst>
        </p:spPr>
        <p:txBody>
          <a:bodyPr lIns="126713" tIns="126713" rIns="126713" bIns="0" rtlCol="0" anchor="t"/>
          <a:lstStyle/>
          <a:p>
            <a:pPr defTabSz="804581" latinLnBrk="1">
              <a:defRPr/>
            </a:pPr>
            <a:r>
              <a:rPr lang="ru-RU" sz="1050" kern="0" dirty="0">
                <a:solidFill>
                  <a:prstClr val="black"/>
                </a:solidFill>
                <a:latin typeface="Stolzl Medium" panose="00000600000000000000" pitchFamily="2" charset="-52"/>
                <a:cs typeface="Arial"/>
              </a:rPr>
              <a:t> </a:t>
            </a:r>
          </a:p>
        </p:txBody>
      </p:sp>
      <p:grpSp>
        <p:nvGrpSpPr>
          <p:cNvPr id="77" name="Группа 76">
            <a:extLst>
              <a:ext uri="{FF2B5EF4-FFF2-40B4-BE49-F238E27FC236}">
                <a16:creationId xmlns:a16="http://schemas.microsoft.com/office/drawing/2014/main" id="{FC73E66E-3C72-3D45-E9AA-CDBFF71BCAAF}"/>
              </a:ext>
            </a:extLst>
          </p:cNvPr>
          <p:cNvGrpSpPr/>
          <p:nvPr/>
        </p:nvGrpSpPr>
        <p:grpSpPr>
          <a:xfrm>
            <a:off x="7593145" y="3025835"/>
            <a:ext cx="2962006" cy="877933"/>
            <a:chOff x="7593145" y="3274843"/>
            <a:chExt cx="2962006" cy="87793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2F9DC3BF-3F77-0CF8-5B53-BC6AEA72E5D3}"/>
                </a:ext>
              </a:extLst>
            </p:cNvPr>
            <p:cNvSpPr txBox="1"/>
            <p:nvPr/>
          </p:nvSpPr>
          <p:spPr bwMode="auto">
            <a:xfrm>
              <a:off x="8227451" y="3274843"/>
              <a:ext cx="2327700" cy="8779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ru-RU"/>
              </a:defPPr>
              <a:lvl1pPr>
                <a:lnSpc>
                  <a:spcPct val="110000"/>
                </a:lnSpc>
                <a:spcAft>
                  <a:spcPts val="600"/>
                </a:spcAft>
                <a:def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Stolzl Book"/>
                </a:defRPr>
              </a:lvl1pPr>
            </a:lstStyle>
            <a:p>
              <a:pPr defTabSz="804581">
                <a:spcAft>
                  <a:spcPts val="528"/>
                </a:spcAft>
              </a:pPr>
              <a:r>
                <a:rPr lang="ru-RU" sz="1050" dirty="0">
                  <a:solidFill>
                    <a:schemeClr val="bg1"/>
                  </a:solidFill>
                </a:rPr>
                <a:t>Упрощение доступа инвестора к финансовым ресурсам, гарантия публичного образования в реализации ДКРТ </a:t>
              </a:r>
            </a:p>
          </p:txBody>
        </p:sp>
        <p:grpSp>
          <p:nvGrpSpPr>
            <p:cNvPr id="65" name="Группа 64">
              <a:extLst>
                <a:ext uri="{FF2B5EF4-FFF2-40B4-BE49-F238E27FC236}">
                  <a16:creationId xmlns:a16="http://schemas.microsoft.com/office/drawing/2014/main" id="{2E9D762E-904A-7083-D5A5-4B70568E3AF4}"/>
                </a:ext>
              </a:extLst>
            </p:cNvPr>
            <p:cNvGrpSpPr/>
            <p:nvPr/>
          </p:nvGrpSpPr>
          <p:grpSpPr>
            <a:xfrm>
              <a:off x="7593145" y="3293254"/>
              <a:ext cx="505730" cy="505730"/>
              <a:chOff x="7333125" y="3807419"/>
              <a:chExt cx="505730" cy="505730"/>
            </a:xfrm>
          </p:grpSpPr>
          <p:sp>
            <p:nvSpPr>
              <p:cNvPr id="66" name="Овал 65">
                <a:extLst>
                  <a:ext uri="{FF2B5EF4-FFF2-40B4-BE49-F238E27FC236}">
                    <a16:creationId xmlns:a16="http://schemas.microsoft.com/office/drawing/2014/main" id="{6D912F0C-4EAC-C209-550B-24053D018EE1}"/>
                  </a:ext>
                </a:extLst>
              </p:cNvPr>
              <p:cNvSpPr/>
              <p:nvPr/>
            </p:nvSpPr>
            <p:spPr>
              <a:xfrm>
                <a:off x="7333125" y="3807419"/>
                <a:ext cx="505730" cy="50573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  <p:pic>
            <p:nvPicPr>
              <p:cNvPr id="67" name="Рисунок 66">
                <a:extLst>
                  <a:ext uri="{FF2B5EF4-FFF2-40B4-BE49-F238E27FC236}">
                    <a16:creationId xmlns:a16="http://schemas.microsoft.com/office/drawing/2014/main" id="{981CBF63-137C-C944-E748-5751325F17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7441990" y="3916284"/>
                <a:ext cx="288000" cy="288000"/>
              </a:xfrm>
              <a:prstGeom prst="rect">
                <a:avLst/>
              </a:prstGeom>
            </p:spPr>
          </p:pic>
        </p:grp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3530E6A6-6E5A-7768-6D77-CACA10D1FB8C}"/>
              </a:ext>
            </a:extLst>
          </p:cNvPr>
          <p:cNvGrpSpPr/>
          <p:nvPr/>
        </p:nvGrpSpPr>
        <p:grpSpPr>
          <a:xfrm>
            <a:off x="629371" y="2668015"/>
            <a:ext cx="360000" cy="360000"/>
            <a:chOff x="715609" y="6083278"/>
            <a:chExt cx="360000" cy="360000"/>
          </a:xfrm>
        </p:grpSpPr>
        <p:sp>
          <p:nvSpPr>
            <p:cNvPr id="42" name="Овал 41">
              <a:extLst>
                <a:ext uri="{FF2B5EF4-FFF2-40B4-BE49-F238E27FC236}">
                  <a16:creationId xmlns:a16="http://schemas.microsoft.com/office/drawing/2014/main" id="{85DF3392-80BB-4F8B-C201-79779436DD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5609" y="6083278"/>
              <a:ext cx="360000" cy="3600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804581"/>
              <a:endParaRPr lang="ru-RU" sz="1100">
                <a:solidFill>
                  <a:prstClr val="black"/>
                </a:solidFill>
                <a:latin typeface="Stolzl Book" panose="00000500000000000000" pitchFamily="2" charset="-52"/>
              </a:endParaRPr>
            </a:p>
          </p:txBody>
        </p:sp>
        <p:grpSp>
          <p:nvGrpSpPr>
            <p:cNvPr id="43" name="Группа 42">
              <a:extLst>
                <a:ext uri="{FF2B5EF4-FFF2-40B4-BE49-F238E27FC236}">
                  <a16:creationId xmlns:a16="http://schemas.microsoft.com/office/drawing/2014/main" id="{BCCA64D3-6B7C-1A13-1109-0DC0853E82E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91109" y="6158778"/>
              <a:ext cx="209001" cy="209001"/>
              <a:chOff x="1602223" y="836319"/>
              <a:chExt cx="402930" cy="402930"/>
            </a:xfrm>
          </p:grpSpPr>
          <p:sp>
            <p:nvSpPr>
              <p:cNvPr id="44" name="Овал 43">
                <a:extLst>
                  <a:ext uri="{FF2B5EF4-FFF2-40B4-BE49-F238E27FC236}">
                    <a16:creationId xmlns:a16="http://schemas.microsoft.com/office/drawing/2014/main" id="{7642591F-4EF4-C98A-61F2-035397949B03}"/>
                  </a:ext>
                </a:extLst>
              </p:cNvPr>
              <p:cNvSpPr/>
              <p:nvPr/>
            </p:nvSpPr>
            <p:spPr>
              <a:xfrm>
                <a:off x="1602223" y="836319"/>
                <a:ext cx="402930" cy="402930"/>
              </a:xfrm>
              <a:prstGeom prst="ellipse">
                <a:avLst/>
              </a:pr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804581" latinLnBrk="1">
                  <a:defRPr/>
                </a:pPr>
                <a:endParaRPr lang="ru-RU" sz="1100" dirty="0">
                  <a:solidFill>
                    <a:prstClr val="black"/>
                  </a:solidFill>
                  <a:latin typeface="Stolzl Book" panose="00000500000000000000" pitchFamily="2" charset="-52"/>
                </a:endParaRPr>
              </a:p>
            </p:txBody>
          </p:sp>
          <p:pic>
            <p:nvPicPr>
              <p:cNvPr id="45" name="Рисунок 44">
                <a:extLst>
                  <a:ext uri="{FF2B5EF4-FFF2-40B4-BE49-F238E27FC236}">
                    <a16:creationId xmlns:a16="http://schemas.microsoft.com/office/drawing/2014/main" id="{7645FD2E-1DD7-C08D-05E7-9E50BB5180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695688" y="929784"/>
                <a:ext cx="216000" cy="216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353768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7CC6686D-D9B5-7707-535D-4E039FA9F0CD}"/>
              </a:ext>
            </a:extLst>
          </p:cNvPr>
          <p:cNvSpPr/>
          <p:nvPr/>
        </p:nvSpPr>
        <p:spPr bwMode="auto">
          <a:xfrm>
            <a:off x="437054" y="1196997"/>
            <a:ext cx="6336000" cy="5832000"/>
          </a:xfrm>
          <a:prstGeom prst="roundRect">
            <a:avLst>
              <a:gd name="adj" fmla="val 3178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0" algn="ctr" rotWithShape="0">
              <a:srgbClr val="3200F0">
                <a:alpha val="10000"/>
              </a:srgbClr>
            </a:outerShdw>
          </a:effectLst>
        </p:spPr>
        <p:txBody>
          <a:bodyPr lIns="126713" tIns="126713" rIns="126713" bIns="0" rtlCol="0" anchor="t"/>
          <a:lstStyle/>
          <a:p>
            <a:pPr defTabSz="804581" latinLnBrk="1">
              <a:defRPr/>
            </a:pPr>
            <a:r>
              <a:rPr lang="ru-RU" sz="1050" kern="0" dirty="0">
                <a:solidFill>
                  <a:prstClr val="black"/>
                </a:solidFill>
                <a:latin typeface="Stolzl Medium" panose="00000600000000000000" pitchFamily="2" charset="-52"/>
                <a:cs typeface="Arial"/>
              </a:rPr>
              <a:t>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3015356-57F6-4AA6-A2B0-BD0C5CA83F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894483" y="3932997"/>
            <a:ext cx="360000" cy="360000"/>
          </a:xfrm>
          <a:prstGeom prst="rect">
            <a:avLst/>
          </a:prstGeom>
        </p:spPr>
      </p:pic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EE3B4B37-7601-45E8-7D27-117D6114317E}"/>
              </a:ext>
            </a:extLst>
          </p:cNvPr>
          <p:cNvGrpSpPr/>
          <p:nvPr/>
        </p:nvGrpSpPr>
        <p:grpSpPr>
          <a:xfrm>
            <a:off x="7375913" y="3212997"/>
            <a:ext cx="3240000" cy="1800000"/>
            <a:chOff x="7375913" y="2123383"/>
            <a:chExt cx="3240000" cy="1800000"/>
          </a:xfrm>
        </p:grpSpPr>
        <p:sp>
          <p:nvSpPr>
            <p:cNvPr id="23" name="Прямоугольник: скругленные углы 22">
              <a:extLst>
                <a:ext uri="{FF2B5EF4-FFF2-40B4-BE49-F238E27FC236}">
                  <a16:creationId xmlns:a16="http://schemas.microsoft.com/office/drawing/2014/main" id="{E34AE24D-D3F9-8CCF-6B32-6978B8E89883}"/>
                </a:ext>
              </a:extLst>
            </p:cNvPr>
            <p:cNvSpPr/>
            <p:nvPr/>
          </p:nvSpPr>
          <p:spPr bwMode="auto">
            <a:xfrm>
              <a:off x="7375913" y="2123383"/>
              <a:ext cx="3240000" cy="1800000"/>
            </a:xfrm>
            <a:prstGeom prst="roundRect">
              <a:avLst>
                <a:gd name="adj" fmla="val 10666"/>
              </a:avLst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0" algn="ctr" rotWithShape="0">
                <a:srgbClr val="3200F0">
                  <a:alpha val="10000"/>
                </a:srgbClr>
              </a:outerShdw>
            </a:effectLst>
          </p:spPr>
          <p:txBody>
            <a:bodyPr lIns="126713" tIns="126713" rIns="126713" bIns="0" rtlCol="0" anchor="t"/>
            <a:lstStyle/>
            <a:p>
              <a:pPr defTabSz="804581" latinLnBrk="1">
                <a:defRPr/>
              </a:pPr>
              <a:r>
                <a:rPr lang="ru-RU" sz="1050" kern="0" dirty="0">
                  <a:solidFill>
                    <a:prstClr val="black"/>
                  </a:solidFill>
                  <a:latin typeface="Stolzl Medium" panose="00000600000000000000" pitchFamily="2" charset="-52"/>
                  <a:cs typeface="Arial"/>
                </a:rPr>
                <a:t> </a:t>
              </a:r>
            </a:p>
          </p:txBody>
        </p:sp>
        <p:grpSp>
          <p:nvGrpSpPr>
            <p:cNvPr id="25" name="Группа 24">
              <a:extLst>
                <a:ext uri="{FF2B5EF4-FFF2-40B4-BE49-F238E27FC236}">
                  <a16:creationId xmlns:a16="http://schemas.microsoft.com/office/drawing/2014/main" id="{4AAB65BD-B427-B490-8585-B3410B9AA764}"/>
                </a:ext>
              </a:extLst>
            </p:cNvPr>
            <p:cNvGrpSpPr/>
            <p:nvPr/>
          </p:nvGrpSpPr>
          <p:grpSpPr>
            <a:xfrm>
              <a:off x="7585075" y="2406676"/>
              <a:ext cx="2842622" cy="1233415"/>
              <a:chOff x="7572375" y="2269259"/>
              <a:chExt cx="2842622" cy="1233415"/>
            </a:xfrm>
          </p:grpSpPr>
          <p:grpSp>
            <p:nvGrpSpPr>
              <p:cNvPr id="24" name="Группа 23">
                <a:extLst>
                  <a:ext uri="{FF2B5EF4-FFF2-40B4-BE49-F238E27FC236}">
                    <a16:creationId xmlns:a16="http://schemas.microsoft.com/office/drawing/2014/main" id="{CA01DD48-8D82-29DA-FF34-E7AC15A814AC}"/>
                  </a:ext>
                </a:extLst>
              </p:cNvPr>
              <p:cNvGrpSpPr/>
              <p:nvPr/>
            </p:nvGrpSpPr>
            <p:grpSpPr>
              <a:xfrm>
                <a:off x="7572375" y="2269259"/>
                <a:ext cx="505730" cy="505730"/>
                <a:chOff x="7026726" y="2247178"/>
                <a:chExt cx="505730" cy="505730"/>
              </a:xfrm>
            </p:grpSpPr>
            <p:sp>
              <p:nvSpPr>
                <p:cNvPr id="18" name="Овал 17">
                  <a:extLst>
                    <a:ext uri="{FF2B5EF4-FFF2-40B4-BE49-F238E27FC236}">
                      <a16:creationId xmlns:a16="http://schemas.microsoft.com/office/drawing/2014/main" id="{64B3674B-120B-48C6-9050-ECE8AEB5C062}"/>
                    </a:ext>
                  </a:extLst>
                </p:cNvPr>
                <p:cNvSpPr/>
                <p:nvPr/>
              </p:nvSpPr>
              <p:spPr>
                <a:xfrm>
                  <a:off x="7026726" y="2247178"/>
                  <a:ext cx="505730" cy="50573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100"/>
                </a:p>
              </p:txBody>
            </p:sp>
            <p:pic>
              <p:nvPicPr>
                <p:cNvPr id="19" name="Рисунок 18">
                  <a:extLst>
                    <a:ext uri="{FF2B5EF4-FFF2-40B4-BE49-F238E27FC236}">
                      <a16:creationId xmlns:a16="http://schemas.microsoft.com/office/drawing/2014/main" id="{AA330001-9585-466F-AC33-9DEBBE7E45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135591" y="2356043"/>
                  <a:ext cx="288000" cy="288000"/>
                </a:xfrm>
                <a:prstGeom prst="rect">
                  <a:avLst/>
                </a:prstGeom>
              </p:spPr>
            </p:pic>
          </p:grp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B82A550-F86B-4621-99D9-BB3419869B9F}"/>
                  </a:ext>
                </a:extLst>
              </p:cNvPr>
              <p:cNvSpPr txBox="1"/>
              <p:nvPr/>
            </p:nvSpPr>
            <p:spPr bwMode="auto">
              <a:xfrm>
                <a:off x="8186971" y="2269259"/>
                <a:ext cx="2228026" cy="123341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ru-RU"/>
                </a:defPPr>
                <a:lvl1pPr>
                  <a:lnSpc>
                    <a:spcPct val="110000"/>
                  </a:lnSpc>
                  <a:spcAft>
                    <a:spcPts val="600"/>
                  </a:spcAft>
                  <a:def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Stolzl Book"/>
                  </a:defRPr>
                </a:lvl1pPr>
              </a:lstStyle>
              <a:p>
                <a:pPr defTabSz="804581">
                  <a:spcAft>
                    <a:spcPts val="528"/>
                  </a:spcAft>
                </a:pPr>
                <a:r>
                  <a:rPr lang="ru-RU" sz="1050" dirty="0">
                    <a:solidFill>
                      <a:schemeClr val="bg1"/>
                    </a:solidFill>
                  </a:rPr>
                  <a:t>Вовлечение в проекты КРТ депрессивных территорий, занятых ИЖС и дачными домами, устранение «лакун» в развитии территорий и правовой неопределённости при реализации проектов КРТ</a:t>
                </a:r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DEFE02B-EE2B-09E2-1D05-3050564D0CCA}"/>
              </a:ext>
            </a:extLst>
          </p:cNvPr>
          <p:cNvSpPr txBox="1"/>
          <p:nvPr/>
        </p:nvSpPr>
        <p:spPr bwMode="auto">
          <a:xfrm>
            <a:off x="630829" y="1556997"/>
            <a:ext cx="6142225" cy="528606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defPPr>
              <a:defRPr lang="ru-RU"/>
            </a:defPPr>
            <a:lvl1pPr>
              <a:lnSpc>
                <a:spcPct val="110000"/>
              </a:lnSpc>
              <a:spcAft>
                <a:spcPts val="600"/>
              </a:spcAft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defRPr>
            </a:lvl1pPr>
          </a:lstStyle>
          <a:p>
            <a:pPr marL="0" marR="0" lvl="0" indent="0" defTabSz="804581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olzl Book" panose="00000500000000000000" pitchFamily="2" charset="-52"/>
                <a:ea typeface="+mn-ea"/>
                <a:cs typeface="Arial"/>
              </a:rPr>
              <a:t>Реализация смешанных проектов КРТ жилой и нежилой застройки при условии </a:t>
            </a:r>
            <a:b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olzl Book" panose="00000500000000000000" pitchFamily="2" charset="-52"/>
                <a:ea typeface="+mn-ea"/>
                <a:cs typeface="Arial"/>
              </a:rPr>
            </a:br>
            <a: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olzl Book" panose="00000500000000000000" pitchFamily="2" charset="-52"/>
                <a:ea typeface="+mn-ea"/>
                <a:cs typeface="Arial"/>
              </a:rPr>
              <a:t>соблюдения установленных законодательством прав и интересов, гарантий </a:t>
            </a:r>
            <a:b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olzl Book" panose="00000500000000000000" pitchFamily="2" charset="-52"/>
                <a:ea typeface="+mn-ea"/>
                <a:cs typeface="Arial"/>
              </a:rPr>
            </a:br>
            <a: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olzl Book" panose="00000500000000000000" pitchFamily="2" charset="-52"/>
                <a:ea typeface="+mn-ea"/>
                <a:cs typeface="Arial"/>
              </a:rPr>
              <a:t>собственников жилых помещений, домов блокированной застройки, ИЖС, </a:t>
            </a:r>
            <a:b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olzl Book" panose="00000500000000000000" pitchFamily="2" charset="-52"/>
                <a:ea typeface="+mn-ea"/>
                <a:cs typeface="Arial"/>
              </a:rPr>
            </a:br>
            <a: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olzl Book" panose="00000500000000000000" pitchFamily="2" charset="-52"/>
                <a:ea typeface="+mn-ea"/>
                <a:cs typeface="Arial"/>
              </a:rPr>
              <a:t>садовых домов.</a:t>
            </a:r>
          </a:p>
          <a:p>
            <a:pPr marL="0" marR="0" lvl="0" indent="0" defTabSz="804581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olzl Book" panose="00000500000000000000" pitchFamily="2" charset="-52"/>
                <a:ea typeface="+mn-ea"/>
                <a:cs typeface="Arial"/>
              </a:rPr>
              <a:t>Распространение режима КРТ нежилой застройки на территории, занятые </a:t>
            </a:r>
            <a:b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olzl Book" panose="00000500000000000000" pitchFamily="2" charset="-52"/>
                <a:ea typeface="+mn-ea"/>
                <a:cs typeface="Arial"/>
              </a:rPr>
            </a:br>
            <a: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olzl Book" panose="00000500000000000000" pitchFamily="2" charset="-52"/>
                <a:ea typeface="+mn-ea"/>
                <a:cs typeface="Arial"/>
              </a:rPr>
              <a:t>домами блокированной застройки, объектами индивидуального жилищного </a:t>
            </a:r>
            <a:b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olzl Book" panose="00000500000000000000" pitchFamily="2" charset="-52"/>
                <a:ea typeface="+mn-ea"/>
                <a:cs typeface="Arial"/>
              </a:rPr>
            </a:br>
            <a: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olzl Book" panose="00000500000000000000" pitchFamily="2" charset="-52"/>
                <a:ea typeface="+mn-ea"/>
                <a:cs typeface="Arial"/>
              </a:rPr>
              <a:t>строительства, садовыми домами. </a:t>
            </a:r>
          </a:p>
          <a:p>
            <a:pPr marL="0" marR="0" lvl="0" indent="0" defTabSz="804581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ru-RU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Stolzl Medium" panose="00000600000000000000" pitchFamily="2" charset="-52"/>
              </a:rPr>
              <a:t>Внести следующие изменения в часть 6 ст.65 </a:t>
            </a:r>
            <a:r>
              <a:rPr lang="ru-RU" sz="1050" dirty="0" err="1">
                <a:solidFill>
                  <a:prstClr val="black">
                    <a:lumMod val="85000"/>
                    <a:lumOff val="15000"/>
                  </a:prstClr>
                </a:solidFill>
                <a:latin typeface="Stolzl Medium" panose="00000600000000000000" pitchFamily="2" charset="-52"/>
              </a:rPr>
              <a:t>ГрК</a:t>
            </a:r>
            <a:r>
              <a:rPr lang="ru-RU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Stolzl Medium" panose="00000600000000000000" pitchFamily="2" charset="-52"/>
              </a:rPr>
              <a:t>:</a:t>
            </a:r>
          </a:p>
          <a:p>
            <a:pPr marL="0" marR="0" lvl="0" indent="0" defTabSz="804581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olzl Book" panose="00000500000000000000" pitchFamily="2" charset="-52"/>
                <a:ea typeface="+mn-ea"/>
                <a:cs typeface="Arial"/>
              </a:rPr>
              <a:t>6. При осуществлении комплексного развития территории нежилой застройки </a:t>
            </a:r>
            <a:b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olzl Book" panose="00000500000000000000" pitchFamily="2" charset="-52"/>
                <a:ea typeface="+mn-ea"/>
                <a:cs typeface="Arial"/>
              </a:rPr>
            </a:br>
            <a: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olzl Book" panose="00000500000000000000" pitchFamily="2" charset="-52"/>
                <a:ea typeface="+mn-ea"/>
                <a:cs typeface="Arial"/>
              </a:rPr>
              <a:t>в границы такой территории не могут быть включены многоквартирные дома.</a:t>
            </a:r>
          </a:p>
          <a:p>
            <a:pPr marL="0" marR="0" lvl="0" indent="0" defTabSz="804581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olzl Book" panose="00000500000000000000" pitchFamily="2" charset="-52"/>
                <a:ea typeface="+mn-ea"/>
                <a:cs typeface="Arial"/>
              </a:rPr>
              <a:t>6.1. При осуществлении </a:t>
            </a:r>
            <a:r>
              <a:rPr lang="ru-RU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Stolzl Medium" panose="00000600000000000000" pitchFamily="2" charset="-52"/>
              </a:rPr>
              <a:t>комплексного развития территории нежилой застройки </a:t>
            </a:r>
            <a:br>
              <a:rPr lang="ru-RU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Stolzl Medium" panose="00000600000000000000" pitchFamily="2" charset="-52"/>
              </a:rPr>
            </a:br>
            <a:r>
              <a:rPr lang="ru-RU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Stolzl Medium" panose="00000600000000000000" pitchFamily="2" charset="-52"/>
              </a:rPr>
              <a:t>в границы такой территории могут быть </a:t>
            </a:r>
            <a: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olzl Book" panose="00000500000000000000" pitchFamily="2" charset="-52"/>
                <a:ea typeface="+mn-ea"/>
                <a:cs typeface="Arial"/>
              </a:rPr>
              <a:t>включены дома блокированной </a:t>
            </a:r>
            <a:b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olzl Book" panose="00000500000000000000" pitchFamily="2" charset="-52"/>
                <a:ea typeface="+mn-ea"/>
                <a:cs typeface="Arial"/>
              </a:rPr>
            </a:br>
            <a: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olzl Book" panose="00000500000000000000" pitchFamily="2" charset="-52"/>
                <a:ea typeface="+mn-ea"/>
                <a:cs typeface="Arial"/>
              </a:rPr>
              <a:t>застройки, объекты ИЖС, садовые дома, иные объекты капитального </a:t>
            </a:r>
            <a:b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olzl Book" panose="00000500000000000000" pitchFamily="2" charset="-52"/>
                <a:ea typeface="+mn-ea"/>
                <a:cs typeface="Arial"/>
              </a:rPr>
            </a:br>
            <a: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olzl Book" panose="00000500000000000000" pitchFamily="2" charset="-52"/>
                <a:ea typeface="+mn-ea"/>
                <a:cs typeface="Arial"/>
              </a:rPr>
              <a:t>строительства, расположенные на земельных участках, предназначенных </a:t>
            </a:r>
            <a:b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olzl Book" panose="00000500000000000000" pitchFamily="2" charset="-52"/>
                <a:ea typeface="+mn-ea"/>
                <a:cs typeface="Arial"/>
              </a:rPr>
            </a:br>
            <a: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olzl Book" panose="00000500000000000000" pitchFamily="2" charset="-52"/>
                <a:ea typeface="+mn-ea"/>
                <a:cs typeface="Arial"/>
              </a:rPr>
              <a:t>для ИЖС, ведения личного подсобного хозяйства, садоводства, </a:t>
            </a:r>
            <a:r>
              <a:rPr lang="ru-RU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Stolzl Medium" panose="00000600000000000000" pitchFamily="2" charset="-52"/>
              </a:rPr>
              <a:t>отвечающие </a:t>
            </a:r>
            <a:br>
              <a:rPr lang="ru-RU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Stolzl Medium" panose="00000600000000000000" pitchFamily="2" charset="-52"/>
              </a:rPr>
            </a:br>
            <a:r>
              <a:rPr lang="ru-RU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Stolzl Medium" panose="00000600000000000000" pitchFamily="2" charset="-52"/>
              </a:rPr>
              <a:t>одному из следующих критериев: </a:t>
            </a:r>
          </a:p>
          <a:p>
            <a:pPr marL="171450" marR="0" lvl="0" indent="-171450" defTabSz="804581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olzl Book" panose="00000500000000000000" pitchFamily="2" charset="-52"/>
                <a:ea typeface="+mn-ea"/>
                <a:cs typeface="Arial"/>
              </a:rPr>
              <a:t>расположенные на земельных участках, виды разрешенного использования </a:t>
            </a:r>
            <a:b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olzl Book" panose="00000500000000000000" pitchFamily="2" charset="-52"/>
                <a:ea typeface="+mn-ea"/>
                <a:cs typeface="Arial"/>
              </a:rPr>
            </a:br>
            <a: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olzl Book" panose="00000500000000000000" pitchFamily="2" charset="-52"/>
                <a:ea typeface="+mn-ea"/>
                <a:cs typeface="Arial"/>
              </a:rPr>
              <a:t>которых и (или) виды разрешенного использования и характеристики </a:t>
            </a:r>
            <a:b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olzl Book" panose="00000500000000000000" pitchFamily="2" charset="-52"/>
                <a:ea typeface="+mn-ea"/>
                <a:cs typeface="Arial"/>
              </a:rPr>
            </a:br>
            <a: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olzl Book" panose="00000500000000000000" pitchFamily="2" charset="-52"/>
                <a:ea typeface="+mn-ea"/>
                <a:cs typeface="Arial"/>
              </a:rPr>
              <a:t>расположенных на них объектов капитального строительства не </a:t>
            </a:r>
            <a:b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olzl Book" panose="00000500000000000000" pitchFamily="2" charset="-52"/>
                <a:ea typeface="+mn-ea"/>
                <a:cs typeface="Arial"/>
              </a:rPr>
            </a:br>
            <a: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olzl Book" panose="00000500000000000000" pitchFamily="2" charset="-52"/>
                <a:ea typeface="+mn-ea"/>
                <a:cs typeface="Arial"/>
              </a:rPr>
              <a:t>соответствуют видам разрешенного использования земельных участков </a:t>
            </a:r>
            <a:b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olzl Book" panose="00000500000000000000" pitchFamily="2" charset="-52"/>
                <a:ea typeface="+mn-ea"/>
                <a:cs typeface="Arial"/>
              </a:rPr>
            </a:br>
            <a: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olzl Book" panose="00000500000000000000" pitchFamily="2" charset="-52"/>
                <a:ea typeface="+mn-ea"/>
                <a:cs typeface="Arial"/>
              </a:rPr>
              <a:t>и объектов капитального строительства и предельным параметрам </a:t>
            </a:r>
            <a:b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olzl Book" panose="00000500000000000000" pitchFamily="2" charset="-52"/>
                <a:ea typeface="+mn-ea"/>
                <a:cs typeface="Arial"/>
              </a:rPr>
            </a:br>
            <a: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olzl Book" panose="00000500000000000000" pitchFamily="2" charset="-52"/>
                <a:ea typeface="+mn-ea"/>
                <a:cs typeface="Arial"/>
              </a:rPr>
              <a:t>строительства, реконструкции объектов капитального строительства, </a:t>
            </a:r>
            <a:b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olzl Book" panose="00000500000000000000" pitchFamily="2" charset="-52"/>
                <a:ea typeface="+mn-ea"/>
                <a:cs typeface="Arial"/>
              </a:rPr>
            </a:br>
            <a: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olzl Book" panose="00000500000000000000" pitchFamily="2" charset="-52"/>
                <a:ea typeface="+mn-ea"/>
                <a:cs typeface="Arial"/>
              </a:rPr>
              <a:t>установленным правилами землепользования и застройки;</a:t>
            </a:r>
          </a:p>
          <a:p>
            <a:pPr marL="171450" marR="0" lvl="0" indent="-171450" defTabSz="804581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olzl Book" panose="00000500000000000000" pitchFamily="2" charset="-52"/>
                <a:ea typeface="+mn-ea"/>
                <a:cs typeface="Arial"/>
              </a:rPr>
              <a:t>которые признаны аварийными или которые соответствуют критериям, </a:t>
            </a:r>
            <a:b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olzl Book" panose="00000500000000000000" pitchFamily="2" charset="-52"/>
                <a:ea typeface="+mn-ea"/>
                <a:cs typeface="Arial"/>
              </a:rPr>
            </a:br>
            <a: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olzl Book" panose="00000500000000000000" pitchFamily="2" charset="-52"/>
                <a:ea typeface="+mn-ea"/>
                <a:cs typeface="Arial"/>
              </a:rPr>
              <a:t>установленным субъектом Российской Федерации и характеризующим их </a:t>
            </a:r>
            <a:b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olzl Book" panose="00000500000000000000" pitchFamily="2" charset="-52"/>
                <a:ea typeface="+mn-ea"/>
                <a:cs typeface="Arial"/>
              </a:rPr>
            </a:br>
            <a: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olzl Book" panose="00000500000000000000" pitchFamily="2" charset="-52"/>
                <a:ea typeface="+mn-ea"/>
                <a:cs typeface="Arial"/>
              </a:rPr>
              <a:t>высокий уровень износа, ненадлежащее техническое состояние </a:t>
            </a:r>
            <a:b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olzl Book" panose="00000500000000000000" pitchFamily="2" charset="-52"/>
                <a:ea typeface="+mn-ea"/>
                <a:cs typeface="Arial"/>
              </a:rPr>
            </a:br>
            <a: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olzl Book" panose="00000500000000000000" pitchFamily="2" charset="-52"/>
                <a:ea typeface="+mn-ea"/>
                <a:cs typeface="Arial"/>
              </a:rPr>
              <a:t>или отсутствие систем инженерно-технического обеспечения.</a:t>
            </a: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8B35F9AE-BA76-5A5D-0767-023C56C33F2E}"/>
              </a:ext>
            </a:extLst>
          </p:cNvPr>
          <p:cNvGrpSpPr>
            <a:grpSpLocks noChangeAspect="1"/>
          </p:cNvGrpSpPr>
          <p:nvPr/>
        </p:nvGrpSpPr>
        <p:grpSpPr>
          <a:xfrm>
            <a:off x="629371" y="1050959"/>
            <a:ext cx="360000" cy="360000"/>
            <a:chOff x="2069432" y="2780198"/>
            <a:chExt cx="620094" cy="620094"/>
          </a:xfrm>
        </p:grpSpPr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122CDC48-0D9C-6B1B-A250-344DB5E5935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69432" y="2780198"/>
              <a:ext cx="620094" cy="62009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804581"/>
              <a:endParaRPr lang="ru-RU" sz="1100">
                <a:solidFill>
                  <a:prstClr val="black"/>
                </a:solidFill>
                <a:latin typeface="Stolzl Book" panose="00000500000000000000" pitchFamily="2" charset="-52"/>
              </a:endParaRPr>
            </a:p>
          </p:txBody>
        </p:sp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7A90177F-FE0C-AD9F-67B1-F10C9C715A1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99479" y="2910245"/>
              <a:ext cx="360000" cy="360000"/>
              <a:chOff x="1602223" y="836319"/>
              <a:chExt cx="402930" cy="402930"/>
            </a:xfrm>
          </p:grpSpPr>
          <p:sp>
            <p:nvSpPr>
              <p:cNvPr id="17" name="Овал 16">
                <a:extLst>
                  <a:ext uri="{FF2B5EF4-FFF2-40B4-BE49-F238E27FC236}">
                    <a16:creationId xmlns:a16="http://schemas.microsoft.com/office/drawing/2014/main" id="{AB28E3E4-922D-324C-4D74-44351EF19786}"/>
                  </a:ext>
                </a:extLst>
              </p:cNvPr>
              <p:cNvSpPr/>
              <p:nvPr/>
            </p:nvSpPr>
            <p:spPr>
              <a:xfrm>
                <a:off x="1602223" y="836319"/>
                <a:ext cx="402930" cy="402930"/>
              </a:xfrm>
              <a:prstGeom prst="ellipse">
                <a:avLst/>
              </a:pr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804581" latinLnBrk="1">
                  <a:defRPr/>
                </a:pPr>
                <a:endParaRPr lang="ru-RU" sz="1100" dirty="0">
                  <a:solidFill>
                    <a:prstClr val="black"/>
                  </a:solidFill>
                  <a:latin typeface="Stolzl Book" panose="00000500000000000000" pitchFamily="2" charset="-52"/>
                </a:endParaRPr>
              </a:p>
            </p:txBody>
          </p:sp>
          <p:pic>
            <p:nvPicPr>
              <p:cNvPr id="21" name="Рисунок 20">
                <a:extLst>
                  <a:ext uri="{FF2B5EF4-FFF2-40B4-BE49-F238E27FC236}">
                    <a16:creationId xmlns:a16="http://schemas.microsoft.com/office/drawing/2014/main" id="{12EBE30E-7385-E0A3-530A-942F126E52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695688" y="929784"/>
                <a:ext cx="216000" cy="216000"/>
              </a:xfrm>
              <a:prstGeom prst="rect">
                <a:avLst/>
              </a:prstGeom>
            </p:spPr>
          </p:pic>
        </p:grpSp>
      </p:grp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54129A91-FB30-0763-18F8-A3D94099A03C}"/>
              </a:ext>
            </a:extLst>
          </p:cNvPr>
          <p:cNvSpPr txBox="1">
            <a:spLocks/>
          </p:cNvSpPr>
          <p:nvPr/>
        </p:nvSpPr>
        <p:spPr>
          <a:xfrm>
            <a:off x="412921" y="439733"/>
            <a:ext cx="8817047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>
                <a:solidFill>
                  <a:srgbClr val="2D3C91"/>
                </a:solidFill>
                <a:latin typeface="Stolzl" panose="00000500000000000000" pitchFamily="2" charset="-52"/>
              </a:rPr>
              <a:t>Блок градостроительства</a:t>
            </a:r>
            <a:endParaRPr lang="ru-RU" sz="2800" dirty="0">
              <a:solidFill>
                <a:srgbClr val="2D3C91"/>
              </a:solidFill>
              <a:latin typeface="Stolzl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085499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D6BDED-203C-304E-601C-5CCF84FACEB9}"/>
              </a:ext>
            </a:extLst>
          </p:cNvPr>
          <p:cNvSpPr txBox="1">
            <a:spLocks/>
          </p:cNvSpPr>
          <p:nvPr/>
        </p:nvSpPr>
        <p:spPr>
          <a:xfrm>
            <a:off x="412921" y="439733"/>
            <a:ext cx="8817047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dirty="0">
                <a:solidFill>
                  <a:srgbClr val="2D3C91"/>
                </a:solidFill>
                <a:latin typeface="Stolzl" panose="00000500000000000000" pitchFamily="2" charset="-52"/>
              </a:rPr>
              <a:t>Блок градостроительства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49431166-F27C-365F-B8BB-3F3083B6C703}"/>
              </a:ext>
            </a:extLst>
          </p:cNvPr>
          <p:cNvSpPr/>
          <p:nvPr/>
        </p:nvSpPr>
        <p:spPr bwMode="auto">
          <a:xfrm>
            <a:off x="437054" y="1196997"/>
            <a:ext cx="6336000" cy="1512000"/>
          </a:xfrm>
          <a:prstGeom prst="roundRect">
            <a:avLst>
              <a:gd name="adj" fmla="val 11916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0" algn="ctr" rotWithShape="0">
              <a:srgbClr val="3200F0">
                <a:alpha val="10000"/>
              </a:srgbClr>
            </a:outerShdw>
          </a:effectLst>
        </p:spPr>
        <p:txBody>
          <a:bodyPr lIns="126713" tIns="126713" rIns="126713" bIns="0" rtlCol="0" anchor="t"/>
          <a:lstStyle/>
          <a:p>
            <a:pPr defTabSz="804581" latinLnBrk="1">
              <a:defRPr/>
            </a:pPr>
            <a:r>
              <a:rPr lang="ru-RU" sz="1100" kern="0" dirty="0">
                <a:solidFill>
                  <a:prstClr val="black"/>
                </a:solidFill>
                <a:latin typeface="Stolzl Medium" panose="00000600000000000000" pitchFamily="2" charset="-52"/>
                <a:cs typeface="Arial"/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F7CA791-4A80-94DD-ED82-F24ADC0CE853}"/>
              </a:ext>
            </a:extLst>
          </p:cNvPr>
          <p:cNvSpPr txBox="1"/>
          <p:nvPr/>
        </p:nvSpPr>
        <p:spPr bwMode="auto">
          <a:xfrm>
            <a:off x="629370" y="1502576"/>
            <a:ext cx="5807764" cy="8779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lnSpc>
                <a:spcPct val="110000"/>
              </a:lnSpc>
              <a:spcAft>
                <a:spcPts val="600"/>
              </a:spcAft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defRPr>
            </a:lvl1pPr>
          </a:lstStyle>
          <a:p>
            <a:pPr defTabSz="804581">
              <a:spcAft>
                <a:spcPts val="528"/>
              </a:spcAft>
            </a:pPr>
            <a:r>
              <a:rPr lang="ru-RU" sz="1050" dirty="0">
                <a:solidFill>
                  <a:prstClr val="black">
                    <a:lumMod val="85000"/>
                    <a:lumOff val="15000"/>
                  </a:prstClr>
                </a:solidFill>
              </a:rPr>
              <a:t>Приравнивание договора о КРТ (ДКРТ) по инициативе правообладателя </a:t>
            </a:r>
            <a:br>
              <a:rPr lang="ru-RU" sz="1050" dirty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ru-RU" sz="1050" dirty="0">
                <a:solidFill>
                  <a:prstClr val="black">
                    <a:lumMod val="85000"/>
                    <a:lumOff val="15000"/>
                  </a:prstClr>
                </a:solidFill>
              </a:rPr>
              <a:t>по своему содержанию и градостроительным последствиям к решению о КРТ </a:t>
            </a:r>
            <a:br>
              <a:rPr lang="ru-RU" sz="1050" dirty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ru-RU" sz="1050" dirty="0">
                <a:solidFill>
                  <a:prstClr val="black">
                    <a:lumMod val="85000"/>
                    <a:lumOff val="15000"/>
                  </a:prstClr>
                </a:solidFill>
              </a:rPr>
              <a:t>в части предельных параметров разрешенного строительства (предельные размеры участков, предельное количество этажей, высота, процент застройки) </a:t>
            </a:r>
            <a:r>
              <a:rPr lang="ru-RU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Stolzl Medium" panose="00000600000000000000" pitchFamily="2" charset="-52"/>
              </a:rPr>
              <a:t>(дополнить частью 7 ст.67, часть 4 ст.70 </a:t>
            </a:r>
            <a:r>
              <a:rPr lang="ru-RU" sz="1050" dirty="0" err="1">
                <a:solidFill>
                  <a:prstClr val="black">
                    <a:lumMod val="85000"/>
                    <a:lumOff val="15000"/>
                  </a:prstClr>
                </a:solidFill>
                <a:latin typeface="Stolzl Medium" panose="00000600000000000000" pitchFamily="2" charset="-52"/>
              </a:rPr>
              <a:t>ГрК</a:t>
            </a:r>
            <a:r>
              <a:rPr lang="ru-RU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Stolzl Medium" panose="00000600000000000000" pitchFamily="2" charset="-52"/>
              </a:rPr>
              <a:t> РФ)</a:t>
            </a: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6C1FB724-1866-4971-D752-32E31958AF6B}"/>
              </a:ext>
            </a:extLst>
          </p:cNvPr>
          <p:cNvGrpSpPr>
            <a:grpSpLocks noChangeAspect="1"/>
          </p:cNvGrpSpPr>
          <p:nvPr/>
        </p:nvGrpSpPr>
        <p:grpSpPr>
          <a:xfrm>
            <a:off x="629371" y="1050959"/>
            <a:ext cx="360000" cy="360000"/>
            <a:chOff x="2069432" y="2780198"/>
            <a:chExt cx="620094" cy="620094"/>
          </a:xfrm>
        </p:grpSpPr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47A27716-9C4E-6C9A-6955-4A1BAF09C26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69432" y="2780198"/>
              <a:ext cx="620094" cy="62009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804581"/>
              <a:endParaRPr lang="ru-RU" sz="1100">
                <a:solidFill>
                  <a:prstClr val="black"/>
                </a:solidFill>
                <a:latin typeface="Stolzl Book" panose="00000500000000000000" pitchFamily="2" charset="-52"/>
              </a:endParaRPr>
            </a:p>
          </p:txBody>
        </p:sp>
        <p:grpSp>
          <p:nvGrpSpPr>
            <p:cNvPr id="24" name="Группа 23">
              <a:extLst>
                <a:ext uri="{FF2B5EF4-FFF2-40B4-BE49-F238E27FC236}">
                  <a16:creationId xmlns:a16="http://schemas.microsoft.com/office/drawing/2014/main" id="{355E8166-E958-3E41-1FF7-FDE472F08E3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99479" y="2910245"/>
              <a:ext cx="360000" cy="360000"/>
              <a:chOff x="1602223" y="836319"/>
              <a:chExt cx="402930" cy="402930"/>
            </a:xfrm>
          </p:grpSpPr>
          <p:sp>
            <p:nvSpPr>
              <p:cNvPr id="25" name="Овал 24">
                <a:extLst>
                  <a:ext uri="{FF2B5EF4-FFF2-40B4-BE49-F238E27FC236}">
                    <a16:creationId xmlns:a16="http://schemas.microsoft.com/office/drawing/2014/main" id="{BBB8E2BE-5EF9-37F5-6470-5C09716F3DD3}"/>
                  </a:ext>
                </a:extLst>
              </p:cNvPr>
              <p:cNvSpPr/>
              <p:nvPr/>
            </p:nvSpPr>
            <p:spPr>
              <a:xfrm>
                <a:off x="1602223" y="836319"/>
                <a:ext cx="402930" cy="402930"/>
              </a:xfrm>
              <a:prstGeom prst="ellipse">
                <a:avLst/>
              </a:pr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804581" latinLnBrk="1">
                  <a:defRPr/>
                </a:pPr>
                <a:endParaRPr lang="ru-RU" sz="1100" dirty="0">
                  <a:solidFill>
                    <a:prstClr val="black"/>
                  </a:solidFill>
                  <a:latin typeface="Stolzl Book" panose="00000500000000000000" pitchFamily="2" charset="-52"/>
                </a:endParaRPr>
              </a:p>
            </p:txBody>
          </p:sp>
          <p:pic>
            <p:nvPicPr>
              <p:cNvPr id="28" name="Рисунок 27">
                <a:extLst>
                  <a:ext uri="{FF2B5EF4-FFF2-40B4-BE49-F238E27FC236}">
                    <a16:creationId xmlns:a16="http://schemas.microsoft.com/office/drawing/2014/main" id="{E1E1A72C-6711-66F4-E3A2-C63A776C20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695688" y="929784"/>
                <a:ext cx="216000" cy="216000"/>
              </a:xfrm>
              <a:prstGeom prst="rect">
                <a:avLst/>
              </a:prstGeom>
            </p:spPr>
          </p:pic>
        </p:grpSp>
      </p:grp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A46F22B5-A6EB-3DA0-63CB-26A95BAD436D}"/>
              </a:ext>
            </a:extLst>
          </p:cNvPr>
          <p:cNvSpPr/>
          <p:nvPr/>
        </p:nvSpPr>
        <p:spPr bwMode="auto">
          <a:xfrm>
            <a:off x="7378788" y="1196997"/>
            <a:ext cx="3240000" cy="1512000"/>
          </a:xfrm>
          <a:prstGeom prst="roundRect">
            <a:avLst>
              <a:gd name="adj" fmla="val 12077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>
            <a:outerShdw blurRad="508000" algn="ctr" rotWithShape="0">
              <a:srgbClr val="3200F0">
                <a:alpha val="10000"/>
              </a:srgbClr>
            </a:outerShdw>
          </a:effectLst>
        </p:spPr>
        <p:txBody>
          <a:bodyPr lIns="126713" tIns="126713" rIns="126713" bIns="0" rtlCol="0" anchor="t"/>
          <a:lstStyle/>
          <a:p>
            <a:pPr defTabSz="804581" latinLnBrk="1">
              <a:defRPr/>
            </a:pPr>
            <a:r>
              <a:rPr lang="ru-RU" sz="1050" kern="0" dirty="0">
                <a:solidFill>
                  <a:prstClr val="black"/>
                </a:solidFill>
                <a:latin typeface="Stolzl Medium" panose="00000600000000000000" pitchFamily="2" charset="-52"/>
                <a:cs typeface="Arial"/>
              </a:rPr>
              <a:t> </a:t>
            </a:r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BD4FFBD2-17A0-6C67-3817-2D6EB215F1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895921" y="1772997"/>
            <a:ext cx="360000" cy="360000"/>
          </a:xfrm>
          <a:prstGeom prst="rect">
            <a:avLst/>
          </a:prstGeom>
        </p:spPr>
      </p:pic>
      <p:grpSp>
        <p:nvGrpSpPr>
          <p:cNvPr id="64" name="Группа 63">
            <a:extLst>
              <a:ext uri="{FF2B5EF4-FFF2-40B4-BE49-F238E27FC236}">
                <a16:creationId xmlns:a16="http://schemas.microsoft.com/office/drawing/2014/main" id="{37A4BBD3-F786-FD17-769D-5F8F3CD2DC35}"/>
              </a:ext>
            </a:extLst>
          </p:cNvPr>
          <p:cNvGrpSpPr/>
          <p:nvPr/>
        </p:nvGrpSpPr>
        <p:grpSpPr>
          <a:xfrm>
            <a:off x="7593970" y="1425160"/>
            <a:ext cx="2900435" cy="1055674"/>
            <a:chOff x="7593970" y="1414690"/>
            <a:chExt cx="2900435" cy="1055674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B86B4C3-7AC0-04DF-4693-88C953C361AE}"/>
                </a:ext>
              </a:extLst>
            </p:cNvPr>
            <p:cNvSpPr txBox="1"/>
            <p:nvPr/>
          </p:nvSpPr>
          <p:spPr bwMode="auto">
            <a:xfrm>
              <a:off x="8257282" y="1414690"/>
              <a:ext cx="2237123" cy="105567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ru-RU"/>
              </a:defPPr>
              <a:lvl1pPr>
                <a:lnSpc>
                  <a:spcPct val="110000"/>
                </a:lnSpc>
                <a:spcAft>
                  <a:spcPts val="600"/>
                </a:spcAft>
                <a:def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Stolzl Book"/>
                </a:defRPr>
              </a:lvl1pPr>
            </a:lstStyle>
            <a:p>
              <a:pPr defTabSz="804581">
                <a:spcAft>
                  <a:spcPts val="528"/>
                </a:spcAft>
              </a:pPr>
              <a:r>
                <a:rPr lang="ru-RU" sz="1050" dirty="0">
                  <a:solidFill>
                    <a:schemeClr val="bg1"/>
                  </a:solidFill>
                </a:rPr>
                <a:t>Устранение правовой неопределённости и стимулирование заключения ДКРТ по инициативе правообладателей, увеличение ТЭП проектов КРТ</a:t>
              </a:r>
            </a:p>
          </p:txBody>
        </p:sp>
        <p:grpSp>
          <p:nvGrpSpPr>
            <p:cNvPr id="57" name="Группа 56">
              <a:extLst>
                <a:ext uri="{FF2B5EF4-FFF2-40B4-BE49-F238E27FC236}">
                  <a16:creationId xmlns:a16="http://schemas.microsoft.com/office/drawing/2014/main" id="{C477A6F7-09B0-64C6-B9DD-8D977F1A8BD1}"/>
                </a:ext>
              </a:extLst>
            </p:cNvPr>
            <p:cNvGrpSpPr/>
            <p:nvPr/>
          </p:nvGrpSpPr>
          <p:grpSpPr>
            <a:xfrm>
              <a:off x="7593970" y="1435489"/>
              <a:ext cx="505730" cy="505730"/>
              <a:chOff x="7325751" y="1477878"/>
              <a:chExt cx="505730" cy="505730"/>
            </a:xfrm>
          </p:grpSpPr>
          <p:sp>
            <p:nvSpPr>
              <p:cNvPr id="58" name="Овал 57">
                <a:extLst>
                  <a:ext uri="{FF2B5EF4-FFF2-40B4-BE49-F238E27FC236}">
                    <a16:creationId xmlns:a16="http://schemas.microsoft.com/office/drawing/2014/main" id="{7A64B5DA-2BD8-2105-0EE4-A3FDB04A644C}"/>
                  </a:ext>
                </a:extLst>
              </p:cNvPr>
              <p:cNvSpPr/>
              <p:nvPr/>
            </p:nvSpPr>
            <p:spPr>
              <a:xfrm>
                <a:off x="7325751" y="1477878"/>
                <a:ext cx="505730" cy="50573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  <p:pic>
            <p:nvPicPr>
              <p:cNvPr id="59" name="Рисунок 58">
                <a:extLst>
                  <a:ext uri="{FF2B5EF4-FFF2-40B4-BE49-F238E27FC236}">
                    <a16:creationId xmlns:a16="http://schemas.microsoft.com/office/drawing/2014/main" id="{5B54FDC2-3F55-F6D1-CF30-03219C3EBC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434616" y="1586743"/>
                <a:ext cx="288000" cy="288000"/>
              </a:xfrm>
              <a:prstGeom prst="rect">
                <a:avLst/>
              </a:prstGeom>
            </p:spPr>
          </p:pic>
        </p:grpSp>
      </p:grpSp>
      <p:sp>
        <p:nvSpPr>
          <p:cNvPr id="65" name="Прямоугольник: скругленные углы 64">
            <a:extLst>
              <a:ext uri="{FF2B5EF4-FFF2-40B4-BE49-F238E27FC236}">
                <a16:creationId xmlns:a16="http://schemas.microsoft.com/office/drawing/2014/main" id="{2BBA1782-30E6-9A98-1FF1-8AA92BE59E38}"/>
              </a:ext>
            </a:extLst>
          </p:cNvPr>
          <p:cNvSpPr/>
          <p:nvPr/>
        </p:nvSpPr>
        <p:spPr bwMode="auto">
          <a:xfrm>
            <a:off x="437054" y="3047155"/>
            <a:ext cx="6336000" cy="2124000"/>
          </a:xfrm>
          <a:prstGeom prst="roundRect">
            <a:avLst>
              <a:gd name="adj" fmla="val 9080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0" algn="ctr" rotWithShape="0">
              <a:srgbClr val="3200F0">
                <a:alpha val="10000"/>
              </a:srgbClr>
            </a:outerShdw>
          </a:effectLst>
        </p:spPr>
        <p:txBody>
          <a:bodyPr lIns="126713" tIns="126713" rIns="126713" bIns="0" rtlCol="0" anchor="t"/>
          <a:lstStyle/>
          <a:p>
            <a:pPr defTabSz="804581" latinLnBrk="1">
              <a:defRPr/>
            </a:pPr>
            <a:r>
              <a:rPr lang="ru-RU" sz="1100" kern="0" dirty="0">
                <a:solidFill>
                  <a:prstClr val="black"/>
                </a:solidFill>
                <a:latin typeface="Stolzl Medium" panose="00000600000000000000" pitchFamily="2" charset="-52"/>
                <a:cs typeface="Arial"/>
              </a:rPr>
              <a:t> 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AF830C3-07B5-1CAC-2216-83C0BDFA44D6}"/>
              </a:ext>
            </a:extLst>
          </p:cNvPr>
          <p:cNvSpPr txBox="1"/>
          <p:nvPr/>
        </p:nvSpPr>
        <p:spPr bwMode="auto">
          <a:xfrm>
            <a:off x="629369" y="3352734"/>
            <a:ext cx="5995489" cy="15888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lnSpc>
                <a:spcPct val="110000"/>
              </a:lnSpc>
              <a:spcAft>
                <a:spcPts val="600"/>
              </a:spcAft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defRPr>
            </a:lvl1pPr>
          </a:lstStyle>
          <a:p>
            <a:pPr defTabSz="804581">
              <a:spcAft>
                <a:spcPts val="528"/>
              </a:spcAft>
            </a:pPr>
            <a:r>
              <a:rPr lang="ru-RU" sz="1050" dirty="0">
                <a:solidFill>
                  <a:prstClr val="black">
                    <a:lumMod val="85000"/>
                    <a:lumOff val="15000"/>
                  </a:prstClr>
                </a:solidFill>
              </a:rPr>
              <a:t>Решение о КРТ должно приниматься/ДКРТ должен заключаться органом исполнительной власти/местной администрацией, наделёнными соответствующими полномочиями в сфере градостроительной деятельности законом субъекта РФ, принятым на основании части 1.2 статьи 17 Федерального закона от 6 октября 2003 года № 131-ФЗ «Об общих принципах организации местного самоуправления в Российской Федерации», части 3 статьи 6 Федерального закона от 21 декабря 2021 года № 414-ФЗ «Об общих принципах организации публичной власти в субъектах Российской Федерации» </a:t>
            </a:r>
            <a:br>
              <a:rPr lang="ru-RU" sz="1050" dirty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ru-RU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Stolzl Medium" panose="00000600000000000000" pitchFamily="2" charset="-52"/>
              </a:rPr>
              <a:t>(внести изменения в пункты 2 и 3 части 2 ст.66 </a:t>
            </a:r>
            <a:r>
              <a:rPr lang="ru-RU" sz="1050" dirty="0" err="1">
                <a:solidFill>
                  <a:prstClr val="black">
                    <a:lumMod val="85000"/>
                    <a:lumOff val="15000"/>
                  </a:prstClr>
                </a:solidFill>
                <a:latin typeface="Stolzl Medium" panose="00000600000000000000" pitchFamily="2" charset="-52"/>
              </a:rPr>
              <a:t>ГрК</a:t>
            </a:r>
            <a:r>
              <a:rPr lang="ru-RU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Stolzl Medium" panose="00000600000000000000" pitchFamily="2" charset="-52"/>
              </a:rPr>
              <a:t> РФ)</a:t>
            </a:r>
          </a:p>
        </p:txBody>
      </p:sp>
      <p:grpSp>
        <p:nvGrpSpPr>
          <p:cNvPr id="67" name="Группа 66">
            <a:extLst>
              <a:ext uri="{FF2B5EF4-FFF2-40B4-BE49-F238E27FC236}">
                <a16:creationId xmlns:a16="http://schemas.microsoft.com/office/drawing/2014/main" id="{484F80B8-E7AF-97C2-B70A-04CEB2E457AE}"/>
              </a:ext>
            </a:extLst>
          </p:cNvPr>
          <p:cNvGrpSpPr>
            <a:grpSpLocks noChangeAspect="1"/>
          </p:cNvGrpSpPr>
          <p:nvPr/>
        </p:nvGrpSpPr>
        <p:grpSpPr>
          <a:xfrm>
            <a:off x="629371" y="2901117"/>
            <a:ext cx="360000" cy="360000"/>
            <a:chOff x="2069432" y="2780198"/>
            <a:chExt cx="620094" cy="620094"/>
          </a:xfrm>
        </p:grpSpPr>
        <p:sp>
          <p:nvSpPr>
            <p:cNvPr id="68" name="Овал 67">
              <a:extLst>
                <a:ext uri="{FF2B5EF4-FFF2-40B4-BE49-F238E27FC236}">
                  <a16:creationId xmlns:a16="http://schemas.microsoft.com/office/drawing/2014/main" id="{866FB6A4-40C5-8ECC-9A0D-B5322D852E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69432" y="2780198"/>
              <a:ext cx="620094" cy="62009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804581"/>
              <a:endParaRPr lang="ru-RU" sz="1100">
                <a:solidFill>
                  <a:prstClr val="black"/>
                </a:solidFill>
                <a:latin typeface="Stolzl Book" panose="00000500000000000000" pitchFamily="2" charset="-52"/>
              </a:endParaRPr>
            </a:p>
          </p:txBody>
        </p:sp>
        <p:grpSp>
          <p:nvGrpSpPr>
            <p:cNvPr id="69" name="Группа 68">
              <a:extLst>
                <a:ext uri="{FF2B5EF4-FFF2-40B4-BE49-F238E27FC236}">
                  <a16:creationId xmlns:a16="http://schemas.microsoft.com/office/drawing/2014/main" id="{16A2469F-6825-C7E7-86F9-27A25D75781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99479" y="2910245"/>
              <a:ext cx="360000" cy="360000"/>
              <a:chOff x="1602223" y="836319"/>
              <a:chExt cx="402930" cy="402930"/>
            </a:xfrm>
          </p:grpSpPr>
          <p:sp>
            <p:nvSpPr>
              <p:cNvPr id="70" name="Овал 69">
                <a:extLst>
                  <a:ext uri="{FF2B5EF4-FFF2-40B4-BE49-F238E27FC236}">
                    <a16:creationId xmlns:a16="http://schemas.microsoft.com/office/drawing/2014/main" id="{B0E19771-1CDA-E27A-750B-F719006FFD45}"/>
                  </a:ext>
                </a:extLst>
              </p:cNvPr>
              <p:cNvSpPr/>
              <p:nvPr/>
            </p:nvSpPr>
            <p:spPr>
              <a:xfrm>
                <a:off x="1602223" y="836319"/>
                <a:ext cx="402930" cy="402930"/>
              </a:xfrm>
              <a:prstGeom prst="ellipse">
                <a:avLst/>
              </a:pr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804581" latinLnBrk="1">
                  <a:defRPr/>
                </a:pPr>
                <a:endParaRPr lang="ru-RU" sz="1100" dirty="0">
                  <a:solidFill>
                    <a:prstClr val="black"/>
                  </a:solidFill>
                  <a:latin typeface="Stolzl Book" panose="00000500000000000000" pitchFamily="2" charset="-52"/>
                </a:endParaRPr>
              </a:p>
            </p:txBody>
          </p:sp>
          <p:pic>
            <p:nvPicPr>
              <p:cNvPr id="71" name="Рисунок 70">
                <a:extLst>
                  <a:ext uri="{FF2B5EF4-FFF2-40B4-BE49-F238E27FC236}">
                    <a16:creationId xmlns:a16="http://schemas.microsoft.com/office/drawing/2014/main" id="{EE3EBEA0-51C6-0141-9DBF-36D05A0247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695688" y="929784"/>
                <a:ext cx="216000" cy="216000"/>
              </a:xfrm>
              <a:prstGeom prst="rect">
                <a:avLst/>
              </a:prstGeom>
            </p:spPr>
          </p:pic>
        </p:grpSp>
      </p:grpSp>
      <p:sp>
        <p:nvSpPr>
          <p:cNvPr id="72" name="Прямоугольник: скругленные углы 71">
            <a:extLst>
              <a:ext uri="{FF2B5EF4-FFF2-40B4-BE49-F238E27FC236}">
                <a16:creationId xmlns:a16="http://schemas.microsoft.com/office/drawing/2014/main" id="{186F67E4-9EAC-49DC-9DD3-B391032298B2}"/>
              </a:ext>
            </a:extLst>
          </p:cNvPr>
          <p:cNvSpPr/>
          <p:nvPr/>
        </p:nvSpPr>
        <p:spPr bwMode="auto">
          <a:xfrm>
            <a:off x="7378788" y="3047155"/>
            <a:ext cx="3240000" cy="2124000"/>
          </a:xfrm>
          <a:prstGeom prst="roundRect">
            <a:avLst>
              <a:gd name="adj" fmla="val 8426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>
            <a:outerShdw blurRad="508000" algn="ctr" rotWithShape="0">
              <a:srgbClr val="3200F0">
                <a:alpha val="10000"/>
              </a:srgbClr>
            </a:outerShdw>
          </a:effectLst>
        </p:spPr>
        <p:txBody>
          <a:bodyPr lIns="126713" tIns="126713" rIns="126713" bIns="0" rtlCol="0" anchor="t"/>
          <a:lstStyle/>
          <a:p>
            <a:pPr defTabSz="804581" latinLnBrk="1">
              <a:defRPr/>
            </a:pPr>
            <a:r>
              <a:rPr lang="ru-RU" sz="1050" kern="0" dirty="0">
                <a:solidFill>
                  <a:prstClr val="black"/>
                </a:solidFill>
                <a:latin typeface="Stolzl Medium" panose="00000600000000000000" pitchFamily="2" charset="-52"/>
                <a:cs typeface="Arial"/>
              </a:rPr>
              <a:t> </a:t>
            </a:r>
          </a:p>
        </p:txBody>
      </p: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73045204-82A1-143D-29FB-240621197B85}"/>
              </a:ext>
            </a:extLst>
          </p:cNvPr>
          <p:cNvGrpSpPr/>
          <p:nvPr/>
        </p:nvGrpSpPr>
        <p:grpSpPr>
          <a:xfrm>
            <a:off x="7593970" y="3492769"/>
            <a:ext cx="3071639" cy="1232773"/>
            <a:chOff x="7333125" y="3953738"/>
            <a:chExt cx="3071639" cy="123277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D4B582E-A9CD-A758-CCFE-13E5D16E3584}"/>
                </a:ext>
              </a:extLst>
            </p:cNvPr>
            <p:cNvSpPr txBox="1"/>
            <p:nvPr/>
          </p:nvSpPr>
          <p:spPr bwMode="auto">
            <a:xfrm>
              <a:off x="7996437" y="3953738"/>
              <a:ext cx="2408327" cy="12327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ru-RU"/>
              </a:defPPr>
              <a:lvl1pPr>
                <a:lnSpc>
                  <a:spcPct val="110000"/>
                </a:lnSpc>
                <a:spcAft>
                  <a:spcPts val="600"/>
                </a:spcAft>
                <a:def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Stolzl Book"/>
                </a:defRPr>
              </a:lvl1pPr>
            </a:lstStyle>
            <a:p>
              <a:pPr defTabSz="804581">
                <a:spcAft>
                  <a:spcPts val="528"/>
                </a:spcAft>
              </a:pPr>
              <a:r>
                <a:rPr lang="ru-RU" sz="1050" dirty="0">
                  <a:solidFill>
                    <a:schemeClr val="bg1"/>
                  </a:solidFill>
                </a:rPr>
                <a:t>Более чёткое определение финансовой нагрузки </a:t>
              </a:r>
              <a:br>
                <a:rPr lang="ru-RU" sz="1050" dirty="0">
                  <a:solidFill>
                    <a:schemeClr val="bg1"/>
                  </a:solidFill>
                </a:rPr>
              </a:br>
              <a:r>
                <a:rPr lang="ru-RU" sz="1050" dirty="0">
                  <a:solidFill>
                    <a:schemeClr val="bg1"/>
                  </a:solidFill>
                </a:rPr>
                <a:t>на инвестора, сокращение финансовой нагрузки </a:t>
              </a:r>
              <a:br>
                <a:rPr lang="ru-RU" sz="1050" dirty="0">
                  <a:solidFill>
                    <a:schemeClr val="bg1"/>
                  </a:solidFill>
                </a:rPr>
              </a:br>
              <a:r>
                <a:rPr lang="ru-RU" sz="1050" dirty="0">
                  <a:solidFill>
                    <a:schemeClr val="bg1"/>
                  </a:solidFill>
                </a:rPr>
                <a:t>на инвестора, возможность рассчитать расходы на реализацию проекта КРТ</a:t>
              </a:r>
            </a:p>
          </p:txBody>
        </p:sp>
        <p:grpSp>
          <p:nvGrpSpPr>
            <p:cNvPr id="54" name="Группа 53">
              <a:extLst>
                <a:ext uri="{FF2B5EF4-FFF2-40B4-BE49-F238E27FC236}">
                  <a16:creationId xmlns:a16="http://schemas.microsoft.com/office/drawing/2014/main" id="{62AAEFAE-1CAB-A521-2D79-5BE085EAB3E7}"/>
                </a:ext>
              </a:extLst>
            </p:cNvPr>
            <p:cNvGrpSpPr/>
            <p:nvPr/>
          </p:nvGrpSpPr>
          <p:grpSpPr>
            <a:xfrm>
              <a:off x="7333125" y="3953738"/>
              <a:ext cx="505730" cy="505730"/>
              <a:chOff x="7333125" y="3807419"/>
              <a:chExt cx="505730" cy="505730"/>
            </a:xfrm>
          </p:grpSpPr>
          <p:sp>
            <p:nvSpPr>
              <p:cNvPr id="55" name="Овал 54">
                <a:extLst>
                  <a:ext uri="{FF2B5EF4-FFF2-40B4-BE49-F238E27FC236}">
                    <a16:creationId xmlns:a16="http://schemas.microsoft.com/office/drawing/2014/main" id="{FFA26B44-4944-10A2-022C-12352F1E64F1}"/>
                  </a:ext>
                </a:extLst>
              </p:cNvPr>
              <p:cNvSpPr/>
              <p:nvPr/>
            </p:nvSpPr>
            <p:spPr>
              <a:xfrm>
                <a:off x="7333125" y="3807419"/>
                <a:ext cx="505730" cy="50573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  <p:pic>
            <p:nvPicPr>
              <p:cNvPr id="56" name="Рисунок 55">
                <a:extLst>
                  <a:ext uri="{FF2B5EF4-FFF2-40B4-BE49-F238E27FC236}">
                    <a16:creationId xmlns:a16="http://schemas.microsoft.com/office/drawing/2014/main" id="{24C347F5-CCA3-FAC2-15D7-0B4B8B4530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7441990" y="3916284"/>
                <a:ext cx="288000" cy="288000"/>
              </a:xfrm>
              <a:prstGeom prst="rect">
                <a:avLst/>
              </a:prstGeom>
            </p:spPr>
          </p:pic>
        </p:grpSp>
      </p:grp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881B2204-9E8E-2DBE-3E66-4D613D2CC7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895921" y="3929155"/>
            <a:ext cx="360000" cy="360000"/>
          </a:xfrm>
          <a:prstGeom prst="rect">
            <a:avLst/>
          </a:prstGeom>
        </p:spPr>
      </p:pic>
      <p:sp>
        <p:nvSpPr>
          <p:cNvPr id="73" name="Прямоугольник: скругленные углы 72">
            <a:extLst>
              <a:ext uri="{FF2B5EF4-FFF2-40B4-BE49-F238E27FC236}">
                <a16:creationId xmlns:a16="http://schemas.microsoft.com/office/drawing/2014/main" id="{8DF17493-7520-A3DA-2020-A640E2961E67}"/>
              </a:ext>
            </a:extLst>
          </p:cNvPr>
          <p:cNvSpPr/>
          <p:nvPr/>
        </p:nvSpPr>
        <p:spPr bwMode="auto">
          <a:xfrm>
            <a:off x="437054" y="5509313"/>
            <a:ext cx="6336000" cy="1944000"/>
          </a:xfrm>
          <a:prstGeom prst="roundRect">
            <a:avLst>
              <a:gd name="adj" fmla="val 8668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0" algn="ctr" rotWithShape="0">
              <a:srgbClr val="3200F0">
                <a:alpha val="10000"/>
              </a:srgbClr>
            </a:outerShdw>
          </a:effectLst>
        </p:spPr>
        <p:txBody>
          <a:bodyPr lIns="126713" tIns="126713" rIns="126713" bIns="0" rtlCol="0" anchor="t"/>
          <a:lstStyle/>
          <a:p>
            <a:pPr defTabSz="804581" latinLnBrk="1">
              <a:defRPr/>
            </a:pPr>
            <a:r>
              <a:rPr lang="ru-RU" sz="1100" kern="0" dirty="0">
                <a:solidFill>
                  <a:prstClr val="black"/>
                </a:solidFill>
                <a:latin typeface="Stolzl Medium" panose="00000600000000000000" pitchFamily="2" charset="-52"/>
                <a:cs typeface="Arial"/>
              </a:rPr>
              <a:t> 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E83E4CC-73C2-46C1-836F-5E55A632EC44}"/>
              </a:ext>
            </a:extLst>
          </p:cNvPr>
          <p:cNvSpPr txBox="1"/>
          <p:nvPr/>
        </p:nvSpPr>
        <p:spPr bwMode="auto">
          <a:xfrm>
            <a:off x="629369" y="5814892"/>
            <a:ext cx="6108970" cy="14111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lnSpc>
                <a:spcPct val="110000"/>
              </a:lnSpc>
              <a:spcAft>
                <a:spcPts val="600"/>
              </a:spcAft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defRPr>
            </a:lvl1pPr>
          </a:lstStyle>
          <a:p>
            <a:pPr defTabSz="804581">
              <a:spcAft>
                <a:spcPts val="528"/>
              </a:spcAft>
            </a:pPr>
            <a:r>
              <a:rPr lang="ru-RU" sz="1050" dirty="0">
                <a:solidFill>
                  <a:prstClr val="black">
                    <a:lumMod val="85000"/>
                    <a:lumOff val="15000"/>
                  </a:prstClr>
                </a:solidFill>
              </a:rPr>
              <a:t>Проведение конкурса, а не аукциона на право КРТ, если от инвестора требуется: расселение аварийного жилищного фонда и передача построенных квартир таким жильцам; восстановление прав обманутых дольщиков; строительство и безвозмездная передача публичному образованию объектов инженерной, социальной, транспортной инфраструктуры и иных объектов для публичных нужд </a:t>
            </a:r>
            <a:r>
              <a:rPr lang="ru-RU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Stolzl Medium" panose="00000600000000000000" pitchFamily="2" charset="-52"/>
              </a:rPr>
              <a:t>(дополнить частью 1.1. ст.69 </a:t>
            </a:r>
            <a:r>
              <a:rPr lang="ru-RU" sz="1050" dirty="0" err="1">
                <a:solidFill>
                  <a:prstClr val="black">
                    <a:lumMod val="85000"/>
                    <a:lumOff val="15000"/>
                  </a:prstClr>
                </a:solidFill>
                <a:latin typeface="Stolzl Medium" panose="00000600000000000000" pitchFamily="2" charset="-52"/>
              </a:rPr>
              <a:t>ГрК</a:t>
            </a:r>
            <a:r>
              <a:rPr lang="ru-RU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Stolzl Medium" panose="00000600000000000000" pitchFamily="2" charset="-52"/>
              </a:rPr>
              <a:t> РФ, внести изменения в пункты 11, 12 Правил проведения торгов на право заключения договора о комплексном развитии территории, утв. постановлением Правительства РФ от 04.05.2021 № 701))</a:t>
            </a:r>
          </a:p>
        </p:txBody>
      </p:sp>
      <p:grpSp>
        <p:nvGrpSpPr>
          <p:cNvPr id="79" name="Группа 78">
            <a:extLst>
              <a:ext uri="{FF2B5EF4-FFF2-40B4-BE49-F238E27FC236}">
                <a16:creationId xmlns:a16="http://schemas.microsoft.com/office/drawing/2014/main" id="{2700278A-53B0-A04D-EDD4-44BC4863699C}"/>
              </a:ext>
            </a:extLst>
          </p:cNvPr>
          <p:cNvGrpSpPr>
            <a:grpSpLocks noChangeAspect="1"/>
          </p:cNvGrpSpPr>
          <p:nvPr/>
        </p:nvGrpSpPr>
        <p:grpSpPr>
          <a:xfrm>
            <a:off x="629371" y="5363275"/>
            <a:ext cx="360000" cy="360000"/>
            <a:chOff x="2069432" y="2780198"/>
            <a:chExt cx="620094" cy="620094"/>
          </a:xfrm>
        </p:grpSpPr>
        <p:sp>
          <p:nvSpPr>
            <p:cNvPr id="80" name="Овал 79">
              <a:extLst>
                <a:ext uri="{FF2B5EF4-FFF2-40B4-BE49-F238E27FC236}">
                  <a16:creationId xmlns:a16="http://schemas.microsoft.com/office/drawing/2014/main" id="{04A04CBB-BBBD-6BAC-495A-9A11671562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69432" y="2780198"/>
              <a:ext cx="620094" cy="62009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804581"/>
              <a:endParaRPr lang="ru-RU" sz="1100">
                <a:solidFill>
                  <a:prstClr val="black"/>
                </a:solidFill>
                <a:latin typeface="Stolzl Book" panose="00000500000000000000" pitchFamily="2" charset="-52"/>
              </a:endParaRPr>
            </a:p>
          </p:txBody>
        </p:sp>
        <p:grpSp>
          <p:nvGrpSpPr>
            <p:cNvPr id="82" name="Группа 81">
              <a:extLst>
                <a:ext uri="{FF2B5EF4-FFF2-40B4-BE49-F238E27FC236}">
                  <a16:creationId xmlns:a16="http://schemas.microsoft.com/office/drawing/2014/main" id="{619597F7-A429-ADEB-3961-F0146BAD8B7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99479" y="2910245"/>
              <a:ext cx="360000" cy="360000"/>
              <a:chOff x="1602223" y="836319"/>
              <a:chExt cx="402930" cy="402930"/>
            </a:xfrm>
          </p:grpSpPr>
          <p:sp>
            <p:nvSpPr>
              <p:cNvPr id="83" name="Овал 82">
                <a:extLst>
                  <a:ext uri="{FF2B5EF4-FFF2-40B4-BE49-F238E27FC236}">
                    <a16:creationId xmlns:a16="http://schemas.microsoft.com/office/drawing/2014/main" id="{02CAA63E-28B2-1650-1B1C-ECAF31AC54BB}"/>
                  </a:ext>
                </a:extLst>
              </p:cNvPr>
              <p:cNvSpPr/>
              <p:nvPr/>
            </p:nvSpPr>
            <p:spPr>
              <a:xfrm>
                <a:off x="1602223" y="836319"/>
                <a:ext cx="402930" cy="402930"/>
              </a:xfrm>
              <a:prstGeom prst="ellipse">
                <a:avLst/>
              </a:pr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804581" latinLnBrk="1">
                  <a:defRPr/>
                </a:pPr>
                <a:endParaRPr lang="ru-RU" sz="1100" dirty="0">
                  <a:solidFill>
                    <a:prstClr val="black"/>
                  </a:solidFill>
                  <a:latin typeface="Stolzl Book" panose="00000500000000000000" pitchFamily="2" charset="-52"/>
                </a:endParaRPr>
              </a:p>
            </p:txBody>
          </p:sp>
          <p:pic>
            <p:nvPicPr>
              <p:cNvPr id="84" name="Рисунок 83">
                <a:extLst>
                  <a:ext uri="{FF2B5EF4-FFF2-40B4-BE49-F238E27FC236}">
                    <a16:creationId xmlns:a16="http://schemas.microsoft.com/office/drawing/2014/main" id="{512952CF-A5D2-C7B8-11A3-B4460F9578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695688" y="929784"/>
                <a:ext cx="216000" cy="216000"/>
              </a:xfrm>
              <a:prstGeom prst="rect">
                <a:avLst/>
              </a:prstGeom>
            </p:spPr>
          </p:pic>
        </p:grpSp>
      </p:grpSp>
      <p:sp>
        <p:nvSpPr>
          <p:cNvPr id="85" name="Прямоугольник: скругленные углы 84">
            <a:extLst>
              <a:ext uri="{FF2B5EF4-FFF2-40B4-BE49-F238E27FC236}">
                <a16:creationId xmlns:a16="http://schemas.microsoft.com/office/drawing/2014/main" id="{AD0745C5-AD88-9EBD-9025-6BD4FC86F96B}"/>
              </a:ext>
            </a:extLst>
          </p:cNvPr>
          <p:cNvSpPr/>
          <p:nvPr/>
        </p:nvSpPr>
        <p:spPr bwMode="auto">
          <a:xfrm>
            <a:off x="7378788" y="5509313"/>
            <a:ext cx="3240000" cy="1944000"/>
          </a:xfrm>
          <a:prstGeom prst="roundRect">
            <a:avLst>
              <a:gd name="adj" fmla="val 9733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>
            <a:outerShdw blurRad="508000" algn="ctr" rotWithShape="0">
              <a:srgbClr val="3200F0">
                <a:alpha val="10000"/>
              </a:srgbClr>
            </a:outerShdw>
          </a:effectLst>
        </p:spPr>
        <p:txBody>
          <a:bodyPr lIns="126713" tIns="126713" rIns="126713" bIns="0" rtlCol="0" anchor="t"/>
          <a:lstStyle/>
          <a:p>
            <a:pPr defTabSz="804581" latinLnBrk="1">
              <a:defRPr/>
            </a:pPr>
            <a:r>
              <a:rPr lang="ru-RU" sz="1050" kern="0" dirty="0">
                <a:solidFill>
                  <a:prstClr val="black"/>
                </a:solidFill>
                <a:latin typeface="Stolzl Medium" panose="00000600000000000000" pitchFamily="2" charset="-52"/>
                <a:cs typeface="Arial"/>
              </a:rPr>
              <a:t> </a:t>
            </a:r>
          </a:p>
        </p:txBody>
      </p:sp>
      <p:grpSp>
        <p:nvGrpSpPr>
          <p:cNvPr id="86" name="Группа 85">
            <a:extLst>
              <a:ext uri="{FF2B5EF4-FFF2-40B4-BE49-F238E27FC236}">
                <a16:creationId xmlns:a16="http://schemas.microsoft.com/office/drawing/2014/main" id="{DD71F74A-6DDB-7506-0E71-1A8E67325CB4}"/>
              </a:ext>
            </a:extLst>
          </p:cNvPr>
          <p:cNvGrpSpPr/>
          <p:nvPr/>
        </p:nvGrpSpPr>
        <p:grpSpPr>
          <a:xfrm>
            <a:off x="7599779" y="5864606"/>
            <a:ext cx="3003441" cy="1233415"/>
            <a:chOff x="7599779" y="5627831"/>
            <a:chExt cx="3003441" cy="1233415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64F3E20-6DDF-33AC-114D-EC7D189161CD}"/>
                </a:ext>
              </a:extLst>
            </p:cNvPr>
            <p:cNvSpPr txBox="1"/>
            <p:nvPr/>
          </p:nvSpPr>
          <p:spPr bwMode="auto">
            <a:xfrm>
              <a:off x="8263091" y="5627831"/>
              <a:ext cx="2340129" cy="123341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ru-RU"/>
              </a:defPPr>
              <a:lvl1pPr>
                <a:lnSpc>
                  <a:spcPct val="110000"/>
                </a:lnSpc>
                <a:spcAft>
                  <a:spcPts val="600"/>
                </a:spcAft>
                <a:def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Stolzl Book"/>
                </a:defRPr>
              </a:lvl1pPr>
            </a:lstStyle>
            <a:p>
              <a:pPr defTabSz="804581">
                <a:spcAft>
                  <a:spcPts val="528"/>
                </a:spcAft>
              </a:pPr>
              <a:r>
                <a:rPr lang="ru-RU" sz="1050" dirty="0">
                  <a:solidFill>
                    <a:schemeClr val="bg1"/>
                  </a:solidFill>
                </a:rPr>
                <a:t>Утверждение единой непротиворечивой документации по планировке территории всей территории КРТ при реализации проектов КРТ, устранение правовой неопределённости</a:t>
              </a:r>
            </a:p>
          </p:txBody>
        </p:sp>
        <p:grpSp>
          <p:nvGrpSpPr>
            <p:cNvPr id="61" name="Группа 60">
              <a:extLst>
                <a:ext uri="{FF2B5EF4-FFF2-40B4-BE49-F238E27FC236}">
                  <a16:creationId xmlns:a16="http://schemas.microsoft.com/office/drawing/2014/main" id="{FEC1BD40-C1E5-638E-F347-E64AC0077D27}"/>
                </a:ext>
              </a:extLst>
            </p:cNvPr>
            <p:cNvGrpSpPr/>
            <p:nvPr/>
          </p:nvGrpSpPr>
          <p:grpSpPr>
            <a:xfrm>
              <a:off x="7599779" y="5648630"/>
              <a:ext cx="505730" cy="505730"/>
              <a:chOff x="7328062" y="5648630"/>
              <a:chExt cx="505730" cy="505730"/>
            </a:xfrm>
          </p:grpSpPr>
          <p:sp>
            <p:nvSpPr>
              <p:cNvPr id="62" name="Овал 61">
                <a:extLst>
                  <a:ext uri="{FF2B5EF4-FFF2-40B4-BE49-F238E27FC236}">
                    <a16:creationId xmlns:a16="http://schemas.microsoft.com/office/drawing/2014/main" id="{312DC36D-E8F7-08EC-1C5E-8E0081354D90}"/>
                  </a:ext>
                </a:extLst>
              </p:cNvPr>
              <p:cNvSpPr/>
              <p:nvPr/>
            </p:nvSpPr>
            <p:spPr>
              <a:xfrm>
                <a:off x="7328062" y="5648630"/>
                <a:ext cx="505730" cy="50573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  <p:pic>
            <p:nvPicPr>
              <p:cNvPr id="63" name="Рисунок 62">
                <a:extLst>
                  <a:ext uri="{FF2B5EF4-FFF2-40B4-BE49-F238E27FC236}">
                    <a16:creationId xmlns:a16="http://schemas.microsoft.com/office/drawing/2014/main" id="{538BCA19-3C8D-EA77-66CA-F76B38D23A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436927" y="5757495"/>
                <a:ext cx="288000" cy="288000"/>
              </a:xfrm>
              <a:prstGeom prst="rect">
                <a:avLst/>
              </a:prstGeom>
            </p:spPr>
          </p:pic>
        </p:grpSp>
      </p:grpSp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33C828D6-30F7-B66F-6498-0EFB2FC1E9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895921" y="6301313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986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DDF7357B-8523-1025-7B36-FFEF66CBC467}"/>
              </a:ext>
            </a:extLst>
          </p:cNvPr>
          <p:cNvSpPr/>
          <p:nvPr/>
        </p:nvSpPr>
        <p:spPr bwMode="auto">
          <a:xfrm>
            <a:off x="437054" y="3610984"/>
            <a:ext cx="6336000" cy="1800000"/>
          </a:xfrm>
          <a:prstGeom prst="roundRect">
            <a:avLst>
              <a:gd name="adj" fmla="val 9295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0" algn="ctr" rotWithShape="0">
              <a:srgbClr val="3200F0">
                <a:alpha val="10000"/>
              </a:srgbClr>
            </a:outerShdw>
          </a:effectLst>
        </p:spPr>
        <p:txBody>
          <a:bodyPr lIns="126713" tIns="126713" rIns="126713" bIns="0" rtlCol="0" anchor="t"/>
          <a:lstStyle/>
          <a:p>
            <a:pPr defTabSz="804581" latinLnBrk="1">
              <a:defRPr/>
            </a:pPr>
            <a:r>
              <a:rPr lang="ru-RU" sz="1100" kern="0" dirty="0">
                <a:solidFill>
                  <a:prstClr val="black"/>
                </a:solidFill>
                <a:latin typeface="Stolzl Medium" panose="00000600000000000000" pitchFamily="2" charset="-52"/>
                <a:cs typeface="Arial"/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79678B-7E8F-1F2F-8455-F561A78205BF}"/>
              </a:ext>
            </a:extLst>
          </p:cNvPr>
          <p:cNvSpPr txBox="1"/>
          <p:nvPr/>
        </p:nvSpPr>
        <p:spPr bwMode="auto">
          <a:xfrm>
            <a:off x="629369" y="3916563"/>
            <a:ext cx="5992359" cy="8779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lnSpc>
                <a:spcPct val="110000"/>
              </a:lnSpc>
              <a:spcAft>
                <a:spcPts val="600"/>
              </a:spcAft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defRPr>
            </a:lvl1pPr>
          </a:lstStyle>
          <a:p>
            <a:pPr defTabSz="804581">
              <a:spcAft>
                <a:spcPts val="528"/>
              </a:spcAft>
            </a:pPr>
            <a:r>
              <a:rPr lang="ru-RU" sz="1050" dirty="0">
                <a:solidFill>
                  <a:prstClr val="black">
                    <a:lumMod val="85000"/>
                    <a:lumOff val="15000"/>
                  </a:prstClr>
                </a:solidFill>
              </a:rPr>
              <a:t>В отношении элемента планировочной структуры (квартала), а также территории комплексного развития не допускается утверждение более чем одной ДПТ, ДПТ </a:t>
            </a:r>
            <a:br>
              <a:rPr lang="ru-RU" sz="1050" dirty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ru-RU" sz="1050" dirty="0">
                <a:solidFill>
                  <a:prstClr val="black">
                    <a:lumMod val="85000"/>
                    <a:lumOff val="15000"/>
                  </a:prstClr>
                </a:solidFill>
              </a:rPr>
              <a:t>в отношении линейного объекта без внесения изменений в действующие ДПТ </a:t>
            </a:r>
            <a:r>
              <a:rPr lang="ru-RU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Stolzl Medium" panose="00000600000000000000" pitchFamily="2" charset="-52"/>
              </a:rPr>
              <a:t>(дополнить частью 8 ст.41, частью 5 ст.41.1.,частью 23 ст.45, частью 11 ст.66 </a:t>
            </a:r>
            <a:r>
              <a:rPr lang="ru-RU" sz="1050" dirty="0" err="1">
                <a:solidFill>
                  <a:prstClr val="black">
                    <a:lumMod val="85000"/>
                    <a:lumOff val="15000"/>
                  </a:prstClr>
                </a:solidFill>
                <a:latin typeface="Stolzl Medium" panose="00000600000000000000" pitchFamily="2" charset="-52"/>
              </a:rPr>
              <a:t>ГрК</a:t>
            </a:r>
            <a:r>
              <a:rPr lang="ru-RU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Stolzl Medium" panose="00000600000000000000" pitchFamily="2" charset="-52"/>
              </a:rPr>
              <a:t> РФ)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9FE6840B-7032-EA9D-9A07-B0794530194B}"/>
              </a:ext>
            </a:extLst>
          </p:cNvPr>
          <p:cNvGrpSpPr>
            <a:grpSpLocks noChangeAspect="1"/>
          </p:cNvGrpSpPr>
          <p:nvPr/>
        </p:nvGrpSpPr>
        <p:grpSpPr>
          <a:xfrm>
            <a:off x="629371" y="3464946"/>
            <a:ext cx="360000" cy="360000"/>
            <a:chOff x="2069432" y="2780198"/>
            <a:chExt cx="620094" cy="620094"/>
          </a:xfrm>
        </p:grpSpPr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07331AAC-1DE7-4A80-378C-B529A73844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69432" y="2780198"/>
              <a:ext cx="620094" cy="62009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804581"/>
              <a:endParaRPr lang="ru-RU" sz="1100">
                <a:solidFill>
                  <a:prstClr val="black"/>
                </a:solidFill>
                <a:latin typeface="Stolzl Book" panose="00000500000000000000" pitchFamily="2" charset="-52"/>
              </a:endParaRPr>
            </a:p>
          </p:txBody>
        </p:sp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1B4E1E0B-FE57-743F-D4C5-495697B301D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99479" y="2910245"/>
              <a:ext cx="360000" cy="360000"/>
              <a:chOff x="1602223" y="836319"/>
              <a:chExt cx="402930" cy="402930"/>
            </a:xfrm>
          </p:grpSpPr>
          <p:sp>
            <p:nvSpPr>
              <p:cNvPr id="18" name="Овал 17">
                <a:extLst>
                  <a:ext uri="{FF2B5EF4-FFF2-40B4-BE49-F238E27FC236}">
                    <a16:creationId xmlns:a16="http://schemas.microsoft.com/office/drawing/2014/main" id="{A8BEA813-BE7B-2F98-6F1D-0F512118E8F0}"/>
                  </a:ext>
                </a:extLst>
              </p:cNvPr>
              <p:cNvSpPr/>
              <p:nvPr/>
            </p:nvSpPr>
            <p:spPr>
              <a:xfrm>
                <a:off x="1602223" y="836319"/>
                <a:ext cx="402930" cy="402930"/>
              </a:xfrm>
              <a:prstGeom prst="ellipse">
                <a:avLst/>
              </a:pr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804581" latinLnBrk="1">
                  <a:defRPr/>
                </a:pPr>
                <a:endParaRPr lang="ru-RU" sz="1100" dirty="0">
                  <a:solidFill>
                    <a:prstClr val="black"/>
                  </a:solidFill>
                  <a:latin typeface="Stolzl Book" panose="00000500000000000000" pitchFamily="2" charset="-52"/>
                </a:endParaRPr>
              </a:p>
            </p:txBody>
          </p:sp>
          <p:pic>
            <p:nvPicPr>
              <p:cNvPr id="19" name="Рисунок 18">
                <a:extLst>
                  <a:ext uri="{FF2B5EF4-FFF2-40B4-BE49-F238E27FC236}">
                    <a16:creationId xmlns:a16="http://schemas.microsoft.com/office/drawing/2014/main" id="{4649165E-D05A-A90B-0343-8419B091EA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695688" y="929784"/>
                <a:ext cx="216000" cy="216000"/>
              </a:xfrm>
              <a:prstGeom prst="rect">
                <a:avLst/>
              </a:prstGeom>
            </p:spPr>
          </p:pic>
        </p:grpSp>
      </p:grp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0A308D7F-DC2D-54CA-B1B7-A122C971D827}"/>
              </a:ext>
            </a:extLst>
          </p:cNvPr>
          <p:cNvSpPr/>
          <p:nvPr/>
        </p:nvSpPr>
        <p:spPr bwMode="auto">
          <a:xfrm>
            <a:off x="7378788" y="3610984"/>
            <a:ext cx="3240000" cy="1800000"/>
          </a:xfrm>
          <a:prstGeom prst="roundRect">
            <a:avLst>
              <a:gd name="adj" fmla="val 980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>
            <a:outerShdw blurRad="508000" algn="ctr" rotWithShape="0">
              <a:srgbClr val="3200F0">
                <a:alpha val="10000"/>
              </a:srgbClr>
            </a:outerShdw>
          </a:effectLst>
        </p:spPr>
        <p:txBody>
          <a:bodyPr lIns="126713" tIns="126713" rIns="126713" bIns="0" rtlCol="0" anchor="t"/>
          <a:lstStyle/>
          <a:p>
            <a:pPr defTabSz="804581" latinLnBrk="1">
              <a:defRPr/>
            </a:pPr>
            <a:r>
              <a:rPr lang="ru-RU" sz="1050" kern="0" dirty="0">
                <a:solidFill>
                  <a:prstClr val="black"/>
                </a:solidFill>
                <a:latin typeface="Stolzl Medium" panose="00000600000000000000" pitchFamily="2" charset="-52"/>
                <a:cs typeface="Arial"/>
              </a:rPr>
              <a:t> 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2225C392-9A88-F4F3-B56E-D2D9E3AB2A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895921" y="4330984"/>
            <a:ext cx="360000" cy="360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D6BDED-203C-304E-601C-5CCF84FACEB9}"/>
              </a:ext>
            </a:extLst>
          </p:cNvPr>
          <p:cNvSpPr txBox="1">
            <a:spLocks/>
          </p:cNvSpPr>
          <p:nvPr/>
        </p:nvSpPr>
        <p:spPr>
          <a:xfrm>
            <a:off x="412921" y="439733"/>
            <a:ext cx="8817047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dirty="0">
                <a:solidFill>
                  <a:srgbClr val="2D3C91"/>
                </a:solidFill>
                <a:latin typeface="Stolzl" panose="00000500000000000000" pitchFamily="2" charset="-52"/>
              </a:rPr>
              <a:t>Блок градостроительства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49431166-F27C-365F-B8BB-3F3083B6C703}"/>
              </a:ext>
            </a:extLst>
          </p:cNvPr>
          <p:cNvSpPr/>
          <p:nvPr/>
        </p:nvSpPr>
        <p:spPr bwMode="auto">
          <a:xfrm>
            <a:off x="437054" y="1196997"/>
            <a:ext cx="6336000" cy="2160000"/>
          </a:xfrm>
          <a:prstGeom prst="roundRect">
            <a:avLst>
              <a:gd name="adj" fmla="val 7884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0" algn="ctr" rotWithShape="0">
              <a:srgbClr val="3200F0">
                <a:alpha val="10000"/>
              </a:srgbClr>
            </a:outerShdw>
          </a:effectLst>
        </p:spPr>
        <p:txBody>
          <a:bodyPr lIns="126713" tIns="126713" rIns="126713" bIns="0" rtlCol="0" anchor="t"/>
          <a:lstStyle/>
          <a:p>
            <a:pPr defTabSz="804581" latinLnBrk="1">
              <a:defRPr/>
            </a:pPr>
            <a:r>
              <a:rPr lang="ru-RU" sz="1100" kern="0" dirty="0">
                <a:solidFill>
                  <a:prstClr val="black"/>
                </a:solidFill>
                <a:latin typeface="Stolzl Medium" panose="00000600000000000000" pitchFamily="2" charset="-52"/>
                <a:cs typeface="Arial"/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F7CA791-4A80-94DD-ED82-F24ADC0CE853}"/>
              </a:ext>
            </a:extLst>
          </p:cNvPr>
          <p:cNvSpPr txBox="1"/>
          <p:nvPr/>
        </p:nvSpPr>
        <p:spPr bwMode="auto">
          <a:xfrm>
            <a:off x="629369" y="1502576"/>
            <a:ext cx="5992359" cy="15888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lnSpc>
                <a:spcPct val="110000"/>
              </a:lnSpc>
              <a:spcAft>
                <a:spcPts val="600"/>
              </a:spcAft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defRPr>
            </a:lvl1pPr>
          </a:lstStyle>
          <a:p>
            <a:pPr defTabSz="804581">
              <a:spcAft>
                <a:spcPts val="528"/>
              </a:spcAft>
            </a:pPr>
            <a:r>
              <a:rPr lang="ru-RU" sz="1050" dirty="0">
                <a:solidFill>
                  <a:prstClr val="black">
                    <a:lumMod val="85000"/>
                    <a:lumOff val="15000"/>
                  </a:prstClr>
                </a:solidFill>
              </a:rPr>
              <a:t>Возможность участия на стороне инвестора действующих без образования юридического лица по договору простого товарищества (договору о совместной деятельности) двух и более юридических лиц/индивидуальных предпринимателей (по аналогии с концессионными соглашениями) </a:t>
            </a:r>
            <a:br>
              <a:rPr lang="ru-RU" sz="1050" dirty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ru-RU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Stolzl Medium" panose="00000600000000000000" pitchFamily="2" charset="-52"/>
              </a:rPr>
              <a:t>(внести изменения в части 4,11, ст.68, часть 6 ст.69,  </a:t>
            </a:r>
            <a:r>
              <a:rPr lang="ru-RU" sz="1050" dirty="0" err="1">
                <a:solidFill>
                  <a:prstClr val="black">
                    <a:lumMod val="85000"/>
                    <a:lumOff val="15000"/>
                  </a:prstClr>
                </a:solidFill>
                <a:latin typeface="Stolzl Medium" panose="00000600000000000000" pitchFamily="2" charset="-52"/>
              </a:rPr>
              <a:t>ГрК</a:t>
            </a:r>
            <a:r>
              <a:rPr lang="ru-RU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Stolzl Medium" panose="00000600000000000000" pitchFamily="2" charset="-52"/>
              </a:rPr>
              <a:t> РФ в пункты 15, 16, 22,  Правил проведения торгов на право заключения договора о комплексном развитии территории, пункты  6, 11, 16, 17, 29, 34, Правил заключения договора </a:t>
            </a:r>
            <a:br>
              <a:rPr lang="ru-RU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Stolzl Medium" panose="00000600000000000000" pitchFamily="2" charset="-52"/>
              </a:rPr>
            </a:br>
            <a:r>
              <a:rPr lang="ru-RU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Stolzl Medium" panose="00000600000000000000" pitchFamily="2" charset="-52"/>
              </a:rPr>
              <a:t>о комплексном развитии территории посредством проведения торгов в электронной форме, утв. постановлением Правительства РФ от 04.05.2021 № 701)</a:t>
            </a: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6C1FB724-1866-4971-D752-32E31958AF6B}"/>
              </a:ext>
            </a:extLst>
          </p:cNvPr>
          <p:cNvGrpSpPr>
            <a:grpSpLocks noChangeAspect="1"/>
          </p:cNvGrpSpPr>
          <p:nvPr/>
        </p:nvGrpSpPr>
        <p:grpSpPr>
          <a:xfrm>
            <a:off x="629371" y="1050959"/>
            <a:ext cx="360000" cy="360000"/>
            <a:chOff x="2069432" y="2780198"/>
            <a:chExt cx="620094" cy="620094"/>
          </a:xfrm>
        </p:grpSpPr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47A27716-9C4E-6C9A-6955-4A1BAF09C26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69432" y="2780198"/>
              <a:ext cx="620094" cy="62009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804581"/>
              <a:endParaRPr lang="ru-RU" sz="1100">
                <a:solidFill>
                  <a:prstClr val="black"/>
                </a:solidFill>
                <a:latin typeface="Stolzl Book" panose="00000500000000000000" pitchFamily="2" charset="-52"/>
              </a:endParaRPr>
            </a:p>
          </p:txBody>
        </p:sp>
        <p:grpSp>
          <p:nvGrpSpPr>
            <p:cNvPr id="24" name="Группа 23">
              <a:extLst>
                <a:ext uri="{FF2B5EF4-FFF2-40B4-BE49-F238E27FC236}">
                  <a16:creationId xmlns:a16="http://schemas.microsoft.com/office/drawing/2014/main" id="{355E8166-E958-3E41-1FF7-FDE472F08E3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99479" y="2910245"/>
              <a:ext cx="360000" cy="360000"/>
              <a:chOff x="1602223" y="836319"/>
              <a:chExt cx="402930" cy="402930"/>
            </a:xfrm>
          </p:grpSpPr>
          <p:sp>
            <p:nvSpPr>
              <p:cNvPr id="25" name="Овал 24">
                <a:extLst>
                  <a:ext uri="{FF2B5EF4-FFF2-40B4-BE49-F238E27FC236}">
                    <a16:creationId xmlns:a16="http://schemas.microsoft.com/office/drawing/2014/main" id="{BBB8E2BE-5EF9-37F5-6470-5C09716F3DD3}"/>
                  </a:ext>
                </a:extLst>
              </p:cNvPr>
              <p:cNvSpPr/>
              <p:nvPr/>
            </p:nvSpPr>
            <p:spPr>
              <a:xfrm>
                <a:off x="1602223" y="836319"/>
                <a:ext cx="402930" cy="402930"/>
              </a:xfrm>
              <a:prstGeom prst="ellipse">
                <a:avLst/>
              </a:pr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804581" latinLnBrk="1">
                  <a:defRPr/>
                </a:pPr>
                <a:endParaRPr lang="ru-RU" sz="1100" dirty="0">
                  <a:solidFill>
                    <a:prstClr val="black"/>
                  </a:solidFill>
                  <a:latin typeface="Stolzl Book" panose="00000500000000000000" pitchFamily="2" charset="-52"/>
                </a:endParaRPr>
              </a:p>
            </p:txBody>
          </p:sp>
          <p:pic>
            <p:nvPicPr>
              <p:cNvPr id="28" name="Рисунок 27">
                <a:extLst>
                  <a:ext uri="{FF2B5EF4-FFF2-40B4-BE49-F238E27FC236}">
                    <a16:creationId xmlns:a16="http://schemas.microsoft.com/office/drawing/2014/main" id="{E1E1A72C-6711-66F4-E3A2-C63A776C20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695688" y="929784"/>
                <a:ext cx="216000" cy="216000"/>
              </a:xfrm>
              <a:prstGeom prst="rect">
                <a:avLst/>
              </a:prstGeom>
            </p:spPr>
          </p:pic>
        </p:grpSp>
      </p:grp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A46F22B5-A6EB-3DA0-63CB-26A95BAD436D}"/>
              </a:ext>
            </a:extLst>
          </p:cNvPr>
          <p:cNvSpPr/>
          <p:nvPr/>
        </p:nvSpPr>
        <p:spPr bwMode="auto">
          <a:xfrm>
            <a:off x="7378788" y="1196997"/>
            <a:ext cx="3240000" cy="2160000"/>
          </a:xfrm>
          <a:prstGeom prst="roundRect">
            <a:avLst>
              <a:gd name="adj" fmla="val 9236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>
            <a:outerShdw blurRad="508000" algn="ctr" rotWithShape="0">
              <a:srgbClr val="3200F0">
                <a:alpha val="10000"/>
              </a:srgbClr>
            </a:outerShdw>
          </a:effectLst>
        </p:spPr>
        <p:txBody>
          <a:bodyPr lIns="126713" tIns="126713" rIns="126713" bIns="0" rtlCol="0" anchor="t"/>
          <a:lstStyle/>
          <a:p>
            <a:pPr defTabSz="804581" latinLnBrk="1">
              <a:defRPr/>
            </a:pPr>
            <a:r>
              <a:rPr lang="ru-RU" sz="1050" kern="0" dirty="0">
                <a:solidFill>
                  <a:prstClr val="black"/>
                </a:solidFill>
                <a:latin typeface="Stolzl Medium" panose="00000600000000000000" pitchFamily="2" charset="-52"/>
                <a:cs typeface="Arial"/>
              </a:rPr>
              <a:t> </a:t>
            </a:r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BD4FFBD2-17A0-6C67-3817-2D6EB215F1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895921" y="2096997"/>
            <a:ext cx="360000" cy="360000"/>
          </a:xfrm>
          <a:prstGeom prst="rect">
            <a:avLst/>
          </a:prstGeom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45DED458-BB3D-A41C-83F0-A9713D7BF4E3}"/>
              </a:ext>
            </a:extLst>
          </p:cNvPr>
          <p:cNvGrpSpPr/>
          <p:nvPr/>
        </p:nvGrpSpPr>
        <p:grpSpPr>
          <a:xfrm>
            <a:off x="7578725" y="1503709"/>
            <a:ext cx="2976765" cy="1546577"/>
            <a:chOff x="7578725" y="1599465"/>
            <a:chExt cx="2976765" cy="1546577"/>
          </a:xfrm>
        </p:grpSpPr>
        <p:grpSp>
          <p:nvGrpSpPr>
            <p:cNvPr id="3" name="Группа 2">
              <a:extLst>
                <a:ext uri="{FF2B5EF4-FFF2-40B4-BE49-F238E27FC236}">
                  <a16:creationId xmlns:a16="http://schemas.microsoft.com/office/drawing/2014/main" id="{FC461FD1-73BB-EF32-6C4F-B9F4A2317ADC}"/>
                </a:ext>
              </a:extLst>
            </p:cNvPr>
            <p:cNvGrpSpPr/>
            <p:nvPr/>
          </p:nvGrpSpPr>
          <p:grpSpPr>
            <a:xfrm>
              <a:off x="7578725" y="1654383"/>
              <a:ext cx="505730" cy="505730"/>
              <a:chOff x="7086322" y="5695178"/>
              <a:chExt cx="505730" cy="505730"/>
            </a:xfrm>
          </p:grpSpPr>
          <p:sp>
            <p:nvSpPr>
              <p:cNvPr id="4" name="Овал 3">
                <a:extLst>
                  <a:ext uri="{FF2B5EF4-FFF2-40B4-BE49-F238E27FC236}">
                    <a16:creationId xmlns:a16="http://schemas.microsoft.com/office/drawing/2014/main" id="{31CCB43E-FCDC-D948-9B96-C192B43CE78E}"/>
                  </a:ext>
                </a:extLst>
              </p:cNvPr>
              <p:cNvSpPr/>
              <p:nvPr/>
            </p:nvSpPr>
            <p:spPr>
              <a:xfrm>
                <a:off x="7086322" y="5695178"/>
                <a:ext cx="505730" cy="50573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03459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5" name="Рисунок 4">
                <a:extLst>
                  <a:ext uri="{FF2B5EF4-FFF2-40B4-BE49-F238E27FC236}">
                    <a16:creationId xmlns:a16="http://schemas.microsoft.com/office/drawing/2014/main" id="{AAC2A55E-15B0-A97A-E25E-3326FB0D99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209808" y="5803127"/>
                <a:ext cx="288000" cy="268759"/>
              </a:xfrm>
              <a:prstGeom prst="rect">
                <a:avLst/>
              </a:prstGeom>
            </p:spPr>
          </p:pic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789E01E-32EA-394E-F580-A44E32D9DE56}"/>
                </a:ext>
              </a:extLst>
            </p:cNvPr>
            <p:cNvSpPr txBox="1"/>
            <p:nvPr/>
          </p:nvSpPr>
          <p:spPr>
            <a:xfrm>
              <a:off x="8122961" y="1599465"/>
              <a:ext cx="2432529" cy="15465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80458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528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tolzl Book" panose="00000500000000000000" pitchFamily="2" charset="-52"/>
                </a:rPr>
                <a:t>Снижение финансовых и организационных издержек инвесторов при реализации проектов КРТ, упрощение доступа инвестора к финансовым ресурсам, дополнительная гарантия публичного образования </a:t>
              </a:r>
              <a:br>
                <a:rPr kumimoji="0" lang="ru-RU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tolzl Book" panose="00000500000000000000" pitchFamily="2" charset="-52"/>
                </a:rPr>
              </a:br>
              <a:r>
                <a:rPr kumimoji="0" lang="ru-RU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tolzl Book" panose="00000500000000000000" pitchFamily="2" charset="-52"/>
                </a:rPr>
                <a:t>в реализации ДКРТ 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5980662-3E5A-D6D3-12EB-C7621C4A3EAC}"/>
              </a:ext>
            </a:extLst>
          </p:cNvPr>
          <p:cNvSpPr txBox="1"/>
          <p:nvPr/>
        </p:nvSpPr>
        <p:spPr bwMode="auto">
          <a:xfrm>
            <a:off x="8242037" y="3894277"/>
            <a:ext cx="2340129" cy="12334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lnSpc>
                <a:spcPct val="110000"/>
              </a:lnSpc>
              <a:spcAft>
                <a:spcPts val="600"/>
              </a:spcAft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defRPr>
            </a:lvl1pPr>
          </a:lstStyle>
          <a:p>
            <a:pPr defTabSz="804581">
              <a:spcAft>
                <a:spcPts val="528"/>
              </a:spcAft>
            </a:pPr>
            <a:r>
              <a:rPr lang="ru-RU" sz="1050" dirty="0">
                <a:solidFill>
                  <a:schemeClr val="bg1"/>
                </a:solidFill>
              </a:rPr>
              <a:t>Утверждение единой непротиворечивой документации по планировке территории всей территории КРТ при реализации проектов КРТ, устранение правовой неопределённости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50144454-973D-D99C-1F01-44EDAE182125}"/>
              </a:ext>
            </a:extLst>
          </p:cNvPr>
          <p:cNvGrpSpPr/>
          <p:nvPr/>
        </p:nvGrpSpPr>
        <p:grpSpPr>
          <a:xfrm>
            <a:off x="7578725" y="3915076"/>
            <a:ext cx="505730" cy="505730"/>
            <a:chOff x="7328062" y="5648630"/>
            <a:chExt cx="505730" cy="505730"/>
          </a:xfrm>
        </p:grpSpPr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AFEFC9FD-E26F-88CE-F41B-B68CA5421395}"/>
                </a:ext>
              </a:extLst>
            </p:cNvPr>
            <p:cNvSpPr/>
            <p:nvPr/>
          </p:nvSpPr>
          <p:spPr>
            <a:xfrm>
              <a:off x="7328062" y="5648630"/>
              <a:ext cx="505730" cy="50573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FCA9AEC3-689D-E1EB-C5A8-C334357306A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436927" y="5757495"/>
              <a:ext cx="288000" cy="28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959574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DDF7357B-8523-1025-7B36-FFEF66CBC467}"/>
              </a:ext>
            </a:extLst>
          </p:cNvPr>
          <p:cNvSpPr/>
          <p:nvPr/>
        </p:nvSpPr>
        <p:spPr bwMode="auto">
          <a:xfrm>
            <a:off x="437054" y="2943621"/>
            <a:ext cx="6336000" cy="1800000"/>
          </a:xfrm>
          <a:prstGeom prst="roundRect">
            <a:avLst>
              <a:gd name="adj" fmla="val 10424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0" algn="ctr" rotWithShape="0">
              <a:srgbClr val="3200F0">
                <a:alpha val="10000"/>
              </a:srgbClr>
            </a:outerShdw>
          </a:effectLst>
        </p:spPr>
        <p:txBody>
          <a:bodyPr lIns="126713" tIns="126713" rIns="126713" bIns="0" rtlCol="0" anchor="t"/>
          <a:lstStyle/>
          <a:p>
            <a:pPr defTabSz="804581" latinLnBrk="1">
              <a:defRPr/>
            </a:pPr>
            <a:r>
              <a:rPr lang="ru-RU" sz="1100" kern="0" dirty="0">
                <a:solidFill>
                  <a:prstClr val="black"/>
                </a:solidFill>
                <a:latin typeface="Stolzl Medium" panose="00000600000000000000" pitchFamily="2" charset="-52"/>
                <a:cs typeface="Arial"/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79678B-7E8F-1F2F-8455-F561A78205BF}"/>
              </a:ext>
            </a:extLst>
          </p:cNvPr>
          <p:cNvSpPr txBox="1"/>
          <p:nvPr/>
        </p:nvSpPr>
        <p:spPr bwMode="auto">
          <a:xfrm>
            <a:off x="629369" y="3249200"/>
            <a:ext cx="5992359" cy="12334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lnSpc>
                <a:spcPct val="110000"/>
              </a:lnSpc>
              <a:spcAft>
                <a:spcPts val="600"/>
              </a:spcAft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defRPr>
            </a:lvl1pPr>
          </a:lstStyle>
          <a:p>
            <a:pPr defTabSz="804581">
              <a:spcAft>
                <a:spcPts val="528"/>
              </a:spcAft>
            </a:pPr>
            <a:r>
              <a:rPr lang="ru-RU" sz="1050" dirty="0">
                <a:solidFill>
                  <a:prstClr val="black">
                    <a:lumMod val="85000"/>
                    <a:lumOff val="15000"/>
                  </a:prstClr>
                </a:solidFill>
              </a:rPr>
              <a:t>Сторона по ДКРТ на основании ДКРТ действует без доверенности от имени органа публичной власти при изъятии имущества у правообладателей для публичных нужд, в том числе вправе самостоятельно подписывать соглашение об изъятии на основании соответствующего решения и подавать все необходимые заявления и документы в регистрирующий орган </a:t>
            </a:r>
            <a:r>
              <a:rPr lang="ru-RU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Stolzl Medium" panose="00000600000000000000" pitchFamily="2" charset="-52"/>
              </a:rPr>
              <a:t>(дополнить частью 9.1. ст.56.12. ЗК РФ, дополнить часть 1 ст.15, часть 1.3. ст.19, Федерального закона от 13.07.2015 № 218-ФЗ «О государственной регистрации недвижимости»)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9FE6840B-7032-EA9D-9A07-B0794530194B}"/>
              </a:ext>
            </a:extLst>
          </p:cNvPr>
          <p:cNvGrpSpPr>
            <a:grpSpLocks noChangeAspect="1"/>
          </p:cNvGrpSpPr>
          <p:nvPr/>
        </p:nvGrpSpPr>
        <p:grpSpPr>
          <a:xfrm>
            <a:off x="629371" y="2797583"/>
            <a:ext cx="360000" cy="360000"/>
            <a:chOff x="2069432" y="2780198"/>
            <a:chExt cx="620094" cy="620094"/>
          </a:xfrm>
        </p:grpSpPr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07331AAC-1DE7-4A80-378C-B529A73844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69432" y="2780198"/>
              <a:ext cx="620094" cy="62009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804581"/>
              <a:endParaRPr lang="ru-RU" sz="1100">
                <a:solidFill>
                  <a:prstClr val="black"/>
                </a:solidFill>
                <a:latin typeface="Stolzl Book" panose="00000500000000000000" pitchFamily="2" charset="-52"/>
              </a:endParaRPr>
            </a:p>
          </p:txBody>
        </p:sp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1B4E1E0B-FE57-743F-D4C5-495697B301D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99479" y="2910245"/>
              <a:ext cx="360000" cy="360000"/>
              <a:chOff x="1602223" y="836319"/>
              <a:chExt cx="402930" cy="402930"/>
            </a:xfrm>
          </p:grpSpPr>
          <p:sp>
            <p:nvSpPr>
              <p:cNvPr id="18" name="Овал 17">
                <a:extLst>
                  <a:ext uri="{FF2B5EF4-FFF2-40B4-BE49-F238E27FC236}">
                    <a16:creationId xmlns:a16="http://schemas.microsoft.com/office/drawing/2014/main" id="{A8BEA813-BE7B-2F98-6F1D-0F512118E8F0}"/>
                  </a:ext>
                </a:extLst>
              </p:cNvPr>
              <p:cNvSpPr/>
              <p:nvPr/>
            </p:nvSpPr>
            <p:spPr>
              <a:xfrm>
                <a:off x="1602223" y="836319"/>
                <a:ext cx="402930" cy="402930"/>
              </a:xfrm>
              <a:prstGeom prst="ellipse">
                <a:avLst/>
              </a:pr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804581" latinLnBrk="1">
                  <a:defRPr/>
                </a:pPr>
                <a:endParaRPr lang="ru-RU" sz="1100" dirty="0">
                  <a:solidFill>
                    <a:prstClr val="black"/>
                  </a:solidFill>
                  <a:latin typeface="Stolzl Book" panose="00000500000000000000" pitchFamily="2" charset="-52"/>
                </a:endParaRPr>
              </a:p>
            </p:txBody>
          </p:sp>
          <p:pic>
            <p:nvPicPr>
              <p:cNvPr id="19" name="Рисунок 18">
                <a:extLst>
                  <a:ext uri="{FF2B5EF4-FFF2-40B4-BE49-F238E27FC236}">
                    <a16:creationId xmlns:a16="http://schemas.microsoft.com/office/drawing/2014/main" id="{4649165E-D05A-A90B-0343-8419B091EA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695688" y="929784"/>
                <a:ext cx="216000" cy="216000"/>
              </a:xfrm>
              <a:prstGeom prst="rect">
                <a:avLst/>
              </a:prstGeom>
            </p:spPr>
          </p:pic>
        </p:grpSp>
      </p:grp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0A308D7F-DC2D-54CA-B1B7-A122C971D827}"/>
              </a:ext>
            </a:extLst>
          </p:cNvPr>
          <p:cNvSpPr/>
          <p:nvPr/>
        </p:nvSpPr>
        <p:spPr bwMode="auto">
          <a:xfrm>
            <a:off x="7378788" y="2943621"/>
            <a:ext cx="3240000" cy="1800000"/>
          </a:xfrm>
          <a:prstGeom prst="roundRect">
            <a:avLst>
              <a:gd name="adj" fmla="val 10929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>
            <a:outerShdw blurRad="508000" algn="ctr" rotWithShape="0">
              <a:srgbClr val="3200F0">
                <a:alpha val="10000"/>
              </a:srgbClr>
            </a:outerShdw>
          </a:effectLst>
        </p:spPr>
        <p:txBody>
          <a:bodyPr lIns="126713" tIns="126713" rIns="126713" bIns="0" rtlCol="0" anchor="t"/>
          <a:lstStyle/>
          <a:p>
            <a:pPr defTabSz="804581" latinLnBrk="1">
              <a:defRPr/>
            </a:pPr>
            <a:r>
              <a:rPr lang="ru-RU" sz="1050" kern="0" dirty="0">
                <a:solidFill>
                  <a:prstClr val="black"/>
                </a:solidFill>
                <a:latin typeface="Stolzl Medium" panose="00000600000000000000" pitchFamily="2" charset="-52"/>
                <a:cs typeface="Arial"/>
              </a:rPr>
              <a:t> 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2225C392-9A88-F4F3-B56E-D2D9E3AB2A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895921" y="3663621"/>
            <a:ext cx="360000" cy="360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D6BDED-203C-304E-601C-5CCF84FACEB9}"/>
              </a:ext>
            </a:extLst>
          </p:cNvPr>
          <p:cNvSpPr txBox="1">
            <a:spLocks/>
          </p:cNvSpPr>
          <p:nvPr/>
        </p:nvSpPr>
        <p:spPr>
          <a:xfrm>
            <a:off x="412921" y="439733"/>
            <a:ext cx="8817047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>
                <a:solidFill>
                  <a:srgbClr val="2D3C91"/>
                </a:solidFill>
                <a:latin typeface="Stolzl" panose="00000500000000000000" pitchFamily="2" charset="-52"/>
              </a:rPr>
              <a:t>Блок имущественных отношений</a:t>
            </a:r>
            <a:endParaRPr lang="ru-RU" sz="2800" dirty="0">
              <a:solidFill>
                <a:srgbClr val="2D3C91"/>
              </a:solidFill>
              <a:latin typeface="Stolzl" panose="00000500000000000000" pitchFamily="2" charset="-52"/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49431166-F27C-365F-B8BB-3F3083B6C703}"/>
              </a:ext>
            </a:extLst>
          </p:cNvPr>
          <p:cNvSpPr/>
          <p:nvPr/>
        </p:nvSpPr>
        <p:spPr bwMode="auto">
          <a:xfrm>
            <a:off x="437054" y="1196997"/>
            <a:ext cx="6336000" cy="1440000"/>
          </a:xfrm>
          <a:prstGeom prst="roundRect">
            <a:avLst>
              <a:gd name="adj" fmla="val 12470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0" algn="ctr" rotWithShape="0">
              <a:srgbClr val="3200F0">
                <a:alpha val="10000"/>
              </a:srgbClr>
            </a:outerShdw>
          </a:effectLst>
        </p:spPr>
        <p:txBody>
          <a:bodyPr lIns="126713" tIns="126713" rIns="126713" bIns="0" rtlCol="0" anchor="t"/>
          <a:lstStyle/>
          <a:p>
            <a:pPr defTabSz="804581" latinLnBrk="1">
              <a:defRPr/>
            </a:pPr>
            <a:r>
              <a:rPr lang="ru-RU" sz="1100" kern="0" dirty="0">
                <a:solidFill>
                  <a:prstClr val="black"/>
                </a:solidFill>
                <a:latin typeface="Stolzl Medium" panose="00000600000000000000" pitchFamily="2" charset="-52"/>
                <a:cs typeface="Arial"/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F7CA791-4A80-94DD-ED82-F24ADC0CE853}"/>
              </a:ext>
            </a:extLst>
          </p:cNvPr>
          <p:cNvSpPr txBox="1"/>
          <p:nvPr/>
        </p:nvSpPr>
        <p:spPr bwMode="auto">
          <a:xfrm>
            <a:off x="629369" y="1502576"/>
            <a:ext cx="5992359" cy="8779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lnSpc>
                <a:spcPct val="110000"/>
              </a:lnSpc>
              <a:spcAft>
                <a:spcPts val="600"/>
              </a:spcAft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defRPr>
            </a:lvl1pPr>
          </a:lstStyle>
          <a:p>
            <a:pPr defTabSz="804581">
              <a:spcAft>
                <a:spcPts val="528"/>
              </a:spcAft>
            </a:pPr>
            <a:r>
              <a:rPr lang="ru-RU" sz="1050" dirty="0">
                <a:solidFill>
                  <a:prstClr val="black">
                    <a:lumMod val="85000"/>
                    <a:lumOff val="15000"/>
                  </a:prstClr>
                </a:solidFill>
              </a:rPr>
              <a:t>Возможность участия в ДКРТ нескольких публичных образований (субъект РФ, муниципальное образование) в лице уполномоченных органов, в собственность которых передаются объекты инженерной, социальной, транспортной инфраструктуры и иные объекты для публичных нужд </a:t>
            </a:r>
            <a:r>
              <a:rPr lang="ru-RU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Stolzl Medium" panose="00000600000000000000" pitchFamily="2" charset="-52"/>
              </a:rPr>
              <a:t>(дополнить частями соответствующего содержания ст.68, 70, 71 </a:t>
            </a:r>
            <a:r>
              <a:rPr lang="ru-RU" sz="1050" dirty="0" err="1">
                <a:solidFill>
                  <a:prstClr val="black">
                    <a:lumMod val="85000"/>
                    <a:lumOff val="15000"/>
                  </a:prstClr>
                </a:solidFill>
                <a:latin typeface="Stolzl Medium" panose="00000600000000000000" pitchFamily="2" charset="-52"/>
              </a:rPr>
              <a:t>ГрК</a:t>
            </a:r>
            <a:r>
              <a:rPr lang="ru-RU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Stolzl Medium" panose="00000600000000000000" pitchFamily="2" charset="-52"/>
              </a:rPr>
              <a:t> РФ)</a:t>
            </a: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6C1FB724-1866-4971-D752-32E31958AF6B}"/>
              </a:ext>
            </a:extLst>
          </p:cNvPr>
          <p:cNvGrpSpPr>
            <a:grpSpLocks noChangeAspect="1"/>
          </p:cNvGrpSpPr>
          <p:nvPr/>
        </p:nvGrpSpPr>
        <p:grpSpPr>
          <a:xfrm>
            <a:off x="629371" y="1050959"/>
            <a:ext cx="360000" cy="360000"/>
            <a:chOff x="2069432" y="2780198"/>
            <a:chExt cx="620094" cy="620094"/>
          </a:xfrm>
        </p:grpSpPr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47A27716-9C4E-6C9A-6955-4A1BAF09C26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69432" y="2780198"/>
              <a:ext cx="620094" cy="62009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804581"/>
              <a:endParaRPr lang="ru-RU" sz="1100">
                <a:solidFill>
                  <a:prstClr val="black"/>
                </a:solidFill>
                <a:latin typeface="Stolzl Book" panose="00000500000000000000" pitchFamily="2" charset="-52"/>
              </a:endParaRPr>
            </a:p>
          </p:txBody>
        </p:sp>
        <p:grpSp>
          <p:nvGrpSpPr>
            <p:cNvPr id="24" name="Группа 23">
              <a:extLst>
                <a:ext uri="{FF2B5EF4-FFF2-40B4-BE49-F238E27FC236}">
                  <a16:creationId xmlns:a16="http://schemas.microsoft.com/office/drawing/2014/main" id="{355E8166-E958-3E41-1FF7-FDE472F08E3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99479" y="2910245"/>
              <a:ext cx="360000" cy="360000"/>
              <a:chOff x="1602223" y="836319"/>
              <a:chExt cx="402930" cy="402930"/>
            </a:xfrm>
          </p:grpSpPr>
          <p:sp>
            <p:nvSpPr>
              <p:cNvPr id="25" name="Овал 24">
                <a:extLst>
                  <a:ext uri="{FF2B5EF4-FFF2-40B4-BE49-F238E27FC236}">
                    <a16:creationId xmlns:a16="http://schemas.microsoft.com/office/drawing/2014/main" id="{BBB8E2BE-5EF9-37F5-6470-5C09716F3DD3}"/>
                  </a:ext>
                </a:extLst>
              </p:cNvPr>
              <p:cNvSpPr/>
              <p:nvPr/>
            </p:nvSpPr>
            <p:spPr>
              <a:xfrm>
                <a:off x="1602223" y="836319"/>
                <a:ext cx="402930" cy="402930"/>
              </a:xfrm>
              <a:prstGeom prst="ellipse">
                <a:avLst/>
              </a:pr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804581" latinLnBrk="1">
                  <a:defRPr/>
                </a:pPr>
                <a:endParaRPr lang="ru-RU" sz="1100" dirty="0">
                  <a:solidFill>
                    <a:prstClr val="black"/>
                  </a:solidFill>
                  <a:latin typeface="Stolzl Book" panose="00000500000000000000" pitchFamily="2" charset="-52"/>
                </a:endParaRPr>
              </a:p>
            </p:txBody>
          </p:sp>
          <p:pic>
            <p:nvPicPr>
              <p:cNvPr id="28" name="Рисунок 27">
                <a:extLst>
                  <a:ext uri="{FF2B5EF4-FFF2-40B4-BE49-F238E27FC236}">
                    <a16:creationId xmlns:a16="http://schemas.microsoft.com/office/drawing/2014/main" id="{E1E1A72C-6711-66F4-E3A2-C63A776C20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695688" y="929784"/>
                <a:ext cx="216000" cy="216000"/>
              </a:xfrm>
              <a:prstGeom prst="rect">
                <a:avLst/>
              </a:prstGeom>
            </p:spPr>
          </p:pic>
        </p:grpSp>
      </p:grp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A46F22B5-A6EB-3DA0-63CB-26A95BAD436D}"/>
              </a:ext>
            </a:extLst>
          </p:cNvPr>
          <p:cNvSpPr/>
          <p:nvPr/>
        </p:nvSpPr>
        <p:spPr bwMode="auto">
          <a:xfrm>
            <a:off x="7378788" y="1196997"/>
            <a:ext cx="3240000" cy="1440000"/>
          </a:xfrm>
          <a:prstGeom prst="roundRect">
            <a:avLst>
              <a:gd name="adj" fmla="val 12763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>
            <a:outerShdw blurRad="508000" algn="ctr" rotWithShape="0">
              <a:srgbClr val="3200F0">
                <a:alpha val="10000"/>
              </a:srgbClr>
            </a:outerShdw>
          </a:effectLst>
        </p:spPr>
        <p:txBody>
          <a:bodyPr lIns="126713" tIns="126713" rIns="126713" bIns="0" rtlCol="0" anchor="t"/>
          <a:lstStyle/>
          <a:p>
            <a:pPr defTabSz="804581" latinLnBrk="1">
              <a:defRPr/>
            </a:pPr>
            <a:r>
              <a:rPr lang="ru-RU" sz="1050" kern="0" dirty="0">
                <a:solidFill>
                  <a:prstClr val="black"/>
                </a:solidFill>
                <a:latin typeface="Stolzl Medium" panose="00000600000000000000" pitchFamily="2" charset="-52"/>
                <a:cs typeface="Arial"/>
              </a:rPr>
              <a:t> </a:t>
            </a:r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BD4FFBD2-17A0-6C67-3817-2D6EB215F1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895921" y="1736997"/>
            <a:ext cx="360000" cy="360000"/>
          </a:xfrm>
          <a:prstGeom prst="rect">
            <a:avLst/>
          </a:prstGeom>
        </p:spPr>
      </p:pic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66822D82-AEB9-0706-6F87-B42A64068C22}"/>
              </a:ext>
            </a:extLst>
          </p:cNvPr>
          <p:cNvGrpSpPr/>
          <p:nvPr/>
        </p:nvGrpSpPr>
        <p:grpSpPr>
          <a:xfrm>
            <a:off x="7578725" y="3404655"/>
            <a:ext cx="2844081" cy="877933"/>
            <a:chOff x="7578725" y="3205940"/>
            <a:chExt cx="2844081" cy="87793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DE63651-4248-A173-6D7B-0DB2F60F295D}"/>
                </a:ext>
              </a:extLst>
            </p:cNvPr>
            <p:cNvSpPr txBox="1"/>
            <p:nvPr/>
          </p:nvSpPr>
          <p:spPr bwMode="auto">
            <a:xfrm>
              <a:off x="8242037" y="3205940"/>
              <a:ext cx="2180769" cy="8779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ru-RU"/>
              </a:defPPr>
              <a:lvl1pPr>
                <a:lnSpc>
                  <a:spcPct val="110000"/>
                </a:lnSpc>
                <a:spcAft>
                  <a:spcPts val="600"/>
                </a:spcAft>
                <a:def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Stolzl Book"/>
                </a:defRPr>
              </a:lvl1pPr>
            </a:lstStyle>
            <a:p>
              <a:pPr defTabSz="804581">
                <a:spcAft>
                  <a:spcPts val="528"/>
                </a:spcAft>
              </a:pPr>
              <a:r>
                <a:rPr lang="ru-RU" sz="1050" dirty="0">
                  <a:solidFill>
                    <a:schemeClr val="bg1"/>
                  </a:solidFill>
                </a:rPr>
                <a:t>Сокращение сроков процедур изъятия недвижимости у собственников при реализации КРТ инвестором</a:t>
              </a:r>
            </a:p>
          </p:txBody>
        </p:sp>
        <p:grpSp>
          <p:nvGrpSpPr>
            <p:cNvPr id="30" name="Группа 29">
              <a:extLst>
                <a:ext uri="{FF2B5EF4-FFF2-40B4-BE49-F238E27FC236}">
                  <a16:creationId xmlns:a16="http://schemas.microsoft.com/office/drawing/2014/main" id="{3626E8B9-A7CE-7E54-5BBB-360BFC412B97}"/>
                </a:ext>
              </a:extLst>
            </p:cNvPr>
            <p:cNvGrpSpPr/>
            <p:nvPr/>
          </p:nvGrpSpPr>
          <p:grpSpPr>
            <a:xfrm>
              <a:off x="7578725" y="3205940"/>
              <a:ext cx="505730" cy="505730"/>
              <a:chOff x="7333125" y="3390138"/>
              <a:chExt cx="505730" cy="505730"/>
            </a:xfrm>
          </p:grpSpPr>
          <p:sp>
            <p:nvSpPr>
              <p:cNvPr id="31" name="Овал 30">
                <a:extLst>
                  <a:ext uri="{FF2B5EF4-FFF2-40B4-BE49-F238E27FC236}">
                    <a16:creationId xmlns:a16="http://schemas.microsoft.com/office/drawing/2014/main" id="{4D069649-DC76-060E-D7A2-F197A1E6366C}"/>
                  </a:ext>
                </a:extLst>
              </p:cNvPr>
              <p:cNvSpPr/>
              <p:nvPr/>
            </p:nvSpPr>
            <p:spPr>
              <a:xfrm>
                <a:off x="7333125" y="3390138"/>
                <a:ext cx="505730" cy="50573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  <p:pic>
            <p:nvPicPr>
              <p:cNvPr id="33" name="Рисунок 32">
                <a:extLst>
                  <a:ext uri="{FF2B5EF4-FFF2-40B4-BE49-F238E27FC236}">
                    <a16:creationId xmlns:a16="http://schemas.microsoft.com/office/drawing/2014/main" id="{10CF2CD7-5547-5897-9D44-8D45C2BBF4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394494" y="3481003"/>
                <a:ext cx="324000" cy="324000"/>
              </a:xfrm>
              <a:prstGeom prst="rect">
                <a:avLst/>
              </a:prstGeom>
            </p:spPr>
          </p:pic>
        </p:grpSp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5FED010F-1919-F409-176A-ED22AC0702C7}"/>
              </a:ext>
            </a:extLst>
          </p:cNvPr>
          <p:cNvGrpSpPr/>
          <p:nvPr/>
        </p:nvGrpSpPr>
        <p:grpSpPr>
          <a:xfrm>
            <a:off x="7578725" y="1478031"/>
            <a:ext cx="3003441" cy="877933"/>
            <a:chOff x="7578725" y="1461598"/>
            <a:chExt cx="3003441" cy="87793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003D549-8015-654A-B433-3B8E4E79624A}"/>
                </a:ext>
              </a:extLst>
            </p:cNvPr>
            <p:cNvSpPr txBox="1"/>
            <p:nvPr/>
          </p:nvSpPr>
          <p:spPr bwMode="auto">
            <a:xfrm>
              <a:off x="8242037" y="1461598"/>
              <a:ext cx="2340129" cy="8779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ru-RU"/>
              </a:defPPr>
              <a:lvl1pPr>
                <a:lnSpc>
                  <a:spcPct val="110000"/>
                </a:lnSpc>
                <a:spcAft>
                  <a:spcPts val="600"/>
                </a:spcAft>
                <a:def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Stolzl Book"/>
                </a:defRPr>
              </a:lvl1pPr>
            </a:lstStyle>
            <a:p>
              <a:pPr defTabSz="804581">
                <a:spcAft>
                  <a:spcPts val="528"/>
                </a:spcAft>
              </a:pPr>
              <a:r>
                <a:rPr lang="ru-RU" sz="1050" dirty="0">
                  <a:solidFill>
                    <a:schemeClr val="bg1"/>
                  </a:solidFill>
                </a:rPr>
                <a:t>Мотивирование публичных образований разного уровня </a:t>
              </a:r>
              <a:br>
                <a:rPr lang="ru-RU" sz="1050" dirty="0">
                  <a:solidFill>
                    <a:schemeClr val="bg1"/>
                  </a:solidFill>
                </a:rPr>
              </a:br>
              <a:r>
                <a:rPr lang="ru-RU" sz="1050" dirty="0">
                  <a:solidFill>
                    <a:schemeClr val="bg1"/>
                  </a:solidFill>
                </a:rPr>
                <a:t>на заключение одного ДКРТ, сокращение сроков реализации ДКРТ </a:t>
              </a:r>
            </a:p>
          </p:txBody>
        </p:sp>
        <p:grpSp>
          <p:nvGrpSpPr>
            <p:cNvPr id="34" name="Группа 33">
              <a:extLst>
                <a:ext uri="{FF2B5EF4-FFF2-40B4-BE49-F238E27FC236}">
                  <a16:creationId xmlns:a16="http://schemas.microsoft.com/office/drawing/2014/main" id="{1E8A9EFF-10D5-3DB1-B126-7975AAB21D1A}"/>
                </a:ext>
              </a:extLst>
            </p:cNvPr>
            <p:cNvGrpSpPr/>
            <p:nvPr/>
          </p:nvGrpSpPr>
          <p:grpSpPr>
            <a:xfrm>
              <a:off x="7578725" y="1482397"/>
              <a:ext cx="505730" cy="505730"/>
              <a:chOff x="7333125" y="1482397"/>
              <a:chExt cx="505730" cy="505730"/>
            </a:xfrm>
          </p:grpSpPr>
          <p:sp>
            <p:nvSpPr>
              <p:cNvPr id="35" name="Овал 34">
                <a:extLst>
                  <a:ext uri="{FF2B5EF4-FFF2-40B4-BE49-F238E27FC236}">
                    <a16:creationId xmlns:a16="http://schemas.microsoft.com/office/drawing/2014/main" id="{D80327F6-D97F-33D4-B5C6-74A56642023D}"/>
                  </a:ext>
                </a:extLst>
              </p:cNvPr>
              <p:cNvSpPr/>
              <p:nvPr/>
            </p:nvSpPr>
            <p:spPr>
              <a:xfrm>
                <a:off x="7333125" y="1482397"/>
                <a:ext cx="505730" cy="50573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  <p:pic>
            <p:nvPicPr>
              <p:cNvPr id="36" name="Рисунок 35">
                <a:extLst>
                  <a:ext uri="{FF2B5EF4-FFF2-40B4-BE49-F238E27FC236}">
                    <a16:creationId xmlns:a16="http://schemas.microsoft.com/office/drawing/2014/main" id="{0AF51ACE-9EE6-9CCC-59D5-CD97D3EDC4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394494" y="1573262"/>
                <a:ext cx="324000" cy="324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054457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0C68654-B97C-D38B-2C3E-2AEB5A4C964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711" t="10912" r="6389" b="14398"/>
          <a:stretch/>
        </p:blipFill>
        <p:spPr>
          <a:xfrm flipH="1" flipV="1">
            <a:off x="1802907" y="-1"/>
            <a:ext cx="9620690" cy="7910513"/>
          </a:xfrm>
          <a:custGeom>
            <a:avLst/>
            <a:gdLst>
              <a:gd name="connsiteX0" fmla="*/ 0 w 8340634"/>
              <a:gd name="connsiteY0" fmla="*/ 0 h 6858000"/>
              <a:gd name="connsiteX1" fmla="*/ 8340634 w 8340634"/>
              <a:gd name="connsiteY1" fmla="*/ 0 h 6858000"/>
              <a:gd name="connsiteX2" fmla="*/ 8340634 w 8340634"/>
              <a:gd name="connsiteY2" fmla="*/ 6858000 h 6858000"/>
              <a:gd name="connsiteX3" fmla="*/ 0 w 834063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40634" h="6858000">
                <a:moveTo>
                  <a:pt x="0" y="0"/>
                </a:moveTo>
                <a:lnTo>
                  <a:pt x="8340634" y="0"/>
                </a:lnTo>
                <a:lnTo>
                  <a:pt x="834063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0EA9C66-8620-9134-BF29-D440412B752B}"/>
              </a:ext>
            </a:extLst>
          </p:cNvPr>
          <p:cNvSpPr txBox="1"/>
          <p:nvPr/>
        </p:nvSpPr>
        <p:spPr>
          <a:xfrm>
            <a:off x="413707" y="3313688"/>
            <a:ext cx="5887201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Stolzl Book" panose="00000500000000000000" pitchFamily="2" charset="-52"/>
              </a:rPr>
              <a:t>Предложения по совершенствованию региональных практик КРТ</a:t>
            </a:r>
          </a:p>
        </p:txBody>
      </p:sp>
    </p:spTree>
    <p:extLst>
      <p:ext uri="{BB962C8B-B14F-4D97-AF65-F5344CB8AC3E}">
        <p14:creationId xmlns:p14="http://schemas.microsoft.com/office/powerpoint/2010/main" val="2723829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D6BDED-203C-304E-601C-5CCF84FACEB9}"/>
              </a:ext>
            </a:extLst>
          </p:cNvPr>
          <p:cNvSpPr txBox="1">
            <a:spLocks/>
          </p:cNvSpPr>
          <p:nvPr/>
        </p:nvSpPr>
        <p:spPr>
          <a:xfrm>
            <a:off x="412921" y="439733"/>
            <a:ext cx="8817047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>
                <a:solidFill>
                  <a:srgbClr val="2D3C91"/>
                </a:solidFill>
                <a:latin typeface="Stolzl" panose="00000500000000000000" pitchFamily="2" charset="-52"/>
              </a:rPr>
              <a:t>Блок финансов и инвестиций</a:t>
            </a:r>
            <a:endParaRPr lang="ru-RU" sz="2800" dirty="0">
              <a:solidFill>
                <a:srgbClr val="2D3C91"/>
              </a:solidFill>
              <a:latin typeface="Stolzl" panose="00000500000000000000" pitchFamily="2" charset="-52"/>
            </a:endParaRPr>
          </a:p>
        </p:txBody>
      </p:sp>
      <p:grpSp>
        <p:nvGrpSpPr>
          <p:cNvPr id="59" name="Группа 58">
            <a:extLst>
              <a:ext uri="{FF2B5EF4-FFF2-40B4-BE49-F238E27FC236}">
                <a16:creationId xmlns:a16="http://schemas.microsoft.com/office/drawing/2014/main" id="{0969886B-3762-F41C-E108-F1D1366B72A7}"/>
              </a:ext>
            </a:extLst>
          </p:cNvPr>
          <p:cNvGrpSpPr/>
          <p:nvPr/>
        </p:nvGrpSpPr>
        <p:grpSpPr>
          <a:xfrm>
            <a:off x="437054" y="1050959"/>
            <a:ext cx="10181734" cy="2954037"/>
            <a:chOff x="437054" y="1050959"/>
            <a:chExt cx="10181734" cy="2954037"/>
          </a:xfrm>
        </p:grpSpPr>
        <p:sp>
          <p:nvSpPr>
            <p:cNvPr id="20" name="Прямоугольник: скругленные углы 19">
              <a:extLst>
                <a:ext uri="{FF2B5EF4-FFF2-40B4-BE49-F238E27FC236}">
                  <a16:creationId xmlns:a16="http://schemas.microsoft.com/office/drawing/2014/main" id="{49431166-F27C-365F-B8BB-3F3083B6C703}"/>
                </a:ext>
              </a:extLst>
            </p:cNvPr>
            <p:cNvSpPr/>
            <p:nvPr/>
          </p:nvSpPr>
          <p:spPr bwMode="auto">
            <a:xfrm>
              <a:off x="437054" y="1196996"/>
              <a:ext cx="6336000" cy="2808000"/>
            </a:xfrm>
            <a:prstGeom prst="roundRect">
              <a:avLst>
                <a:gd name="adj" fmla="val 6314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0" algn="ctr" rotWithShape="0">
                <a:srgbClr val="3200F0">
                  <a:alpha val="10000"/>
                </a:srgbClr>
              </a:outerShdw>
            </a:effectLst>
          </p:spPr>
          <p:txBody>
            <a:bodyPr lIns="126713" tIns="126713" rIns="126713" bIns="0" rtlCol="0" anchor="t"/>
            <a:lstStyle/>
            <a:p>
              <a:pPr defTabSz="804581" latinLnBrk="1">
                <a:defRPr/>
              </a:pPr>
              <a:r>
                <a:rPr lang="ru-RU" sz="1100" kern="0" dirty="0">
                  <a:solidFill>
                    <a:prstClr val="black"/>
                  </a:solidFill>
                  <a:latin typeface="Stolzl Medium" panose="00000600000000000000" pitchFamily="2" charset="-52"/>
                  <a:cs typeface="Arial"/>
                </a:rPr>
                <a:t> 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F7CA791-4A80-94DD-ED82-F24ADC0CE853}"/>
                </a:ext>
              </a:extLst>
            </p:cNvPr>
            <p:cNvSpPr txBox="1"/>
            <p:nvPr/>
          </p:nvSpPr>
          <p:spPr bwMode="auto">
            <a:xfrm>
              <a:off x="629369" y="1502576"/>
              <a:ext cx="5992359" cy="226497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ru-RU"/>
              </a:defPPr>
              <a:lvl1pPr>
                <a:lnSpc>
                  <a:spcPct val="110000"/>
                </a:lnSpc>
                <a:spcAft>
                  <a:spcPts val="600"/>
                </a:spcAft>
                <a:def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Stolzl Book"/>
                </a:defRPr>
              </a:lvl1pPr>
            </a:lstStyle>
            <a:p>
              <a:pPr defTabSz="804581">
                <a:spcAft>
                  <a:spcPts val="528"/>
                </a:spcAft>
              </a:pPr>
              <a:r>
                <a:rPr lang="ru-RU" sz="105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Установлением дополнительных критериев МИП, соблюдения любого из которых достаточно для предоставления участка без торгов:</a:t>
              </a:r>
            </a:p>
            <a:p>
              <a:pPr marL="171450" indent="-171450" defTabSz="804581">
                <a:spcAft>
                  <a:spcPts val="528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</a:pPr>
              <a:r>
                <a:rPr lang="ru-RU" sz="105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разработка и передача проектно-сметной документации, создание отдельных объектов социальной, транспортной, инженерной инфраструктуры</a:t>
              </a:r>
            </a:p>
            <a:p>
              <a:pPr marL="171450" indent="-171450" defTabSz="804581">
                <a:spcAft>
                  <a:spcPts val="528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</a:pPr>
              <a:r>
                <a:rPr lang="ru-RU" sz="105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завершение строительства/финансирование завершения строительства проблемных объектов (МКД)</a:t>
              </a:r>
            </a:p>
            <a:p>
              <a:pPr marL="171450" indent="-171450" defTabSz="804581">
                <a:spcAft>
                  <a:spcPts val="528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</a:pPr>
              <a:r>
                <a:rPr lang="ru-RU" sz="105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сохранение ОКН, проведение капительного ремонта/ реконструкции исторически ценных градоформирующих объектов</a:t>
              </a:r>
            </a:p>
            <a:p>
              <a:pPr marL="171450" indent="-171450" defTabSz="804581">
                <a:spcAft>
                  <a:spcPts val="528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</a:pPr>
              <a:r>
                <a:rPr lang="ru-RU" sz="105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расселение и снос ветхого или аварийного жилья, включая объекты ИЖС.</a:t>
              </a:r>
            </a:p>
            <a:p>
              <a:pPr defTabSz="804581">
                <a:spcAft>
                  <a:spcPts val="528"/>
                </a:spcAft>
              </a:pPr>
              <a:r>
                <a:rPr lang="ru-RU" sz="105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Stolzl Medium" panose="00000600000000000000" pitchFamily="2" charset="-52"/>
                </a:rPr>
                <a:t>Внесение изменений в законы субъектов РФ о регулировании земельных отношений, о критериях МИП.</a:t>
              </a:r>
            </a:p>
          </p:txBody>
        </p:sp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6C1FB724-1866-4971-D752-32E31958AF6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9371" y="1050959"/>
              <a:ext cx="360000" cy="360000"/>
              <a:chOff x="2069432" y="2780198"/>
              <a:chExt cx="620094" cy="620094"/>
            </a:xfrm>
          </p:grpSpPr>
          <p:sp>
            <p:nvSpPr>
              <p:cNvPr id="23" name="Овал 22">
                <a:extLst>
                  <a:ext uri="{FF2B5EF4-FFF2-40B4-BE49-F238E27FC236}">
                    <a16:creationId xmlns:a16="http://schemas.microsoft.com/office/drawing/2014/main" id="{47A27716-9C4E-6C9A-6955-4A1BAF09C26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069432" y="2780198"/>
                <a:ext cx="620094" cy="620094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  <a:alpha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804581"/>
                <a:endParaRPr lang="ru-RU" sz="1100">
                  <a:solidFill>
                    <a:prstClr val="black"/>
                  </a:solidFill>
                  <a:latin typeface="Stolzl Book" panose="00000500000000000000" pitchFamily="2" charset="-52"/>
                </a:endParaRPr>
              </a:p>
            </p:txBody>
          </p:sp>
          <p:grpSp>
            <p:nvGrpSpPr>
              <p:cNvPr id="24" name="Группа 23">
                <a:extLst>
                  <a:ext uri="{FF2B5EF4-FFF2-40B4-BE49-F238E27FC236}">
                    <a16:creationId xmlns:a16="http://schemas.microsoft.com/office/drawing/2014/main" id="{355E8166-E958-3E41-1FF7-FDE472F08E39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199479" y="2910245"/>
                <a:ext cx="360000" cy="360000"/>
                <a:chOff x="1602223" y="836319"/>
                <a:chExt cx="402930" cy="402930"/>
              </a:xfrm>
            </p:grpSpPr>
            <p:sp>
              <p:nvSpPr>
                <p:cNvPr id="25" name="Овал 24">
                  <a:extLst>
                    <a:ext uri="{FF2B5EF4-FFF2-40B4-BE49-F238E27FC236}">
                      <a16:creationId xmlns:a16="http://schemas.microsoft.com/office/drawing/2014/main" id="{BBB8E2BE-5EF9-37F5-6470-5C09716F3DD3}"/>
                    </a:ext>
                  </a:extLst>
                </p:cNvPr>
                <p:cNvSpPr/>
                <p:nvPr/>
              </p:nvSpPr>
              <p:spPr>
                <a:xfrm>
                  <a:off x="1602223" y="836319"/>
                  <a:ext cx="402930" cy="402930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804581" latinLnBrk="1">
                    <a:defRPr/>
                  </a:pPr>
                  <a:endParaRPr lang="ru-RU" sz="1100" dirty="0">
                    <a:solidFill>
                      <a:prstClr val="black"/>
                    </a:solidFill>
                    <a:latin typeface="Stolzl Book" panose="00000500000000000000" pitchFamily="2" charset="-52"/>
                  </a:endParaRPr>
                </a:p>
              </p:txBody>
            </p:sp>
            <p:pic>
              <p:nvPicPr>
                <p:cNvPr id="28" name="Рисунок 27">
                  <a:extLst>
                    <a:ext uri="{FF2B5EF4-FFF2-40B4-BE49-F238E27FC236}">
                      <a16:creationId xmlns:a16="http://schemas.microsoft.com/office/drawing/2014/main" id="{E1E1A72C-6711-66F4-E3A2-C63A776C20B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95688" y="929784"/>
                  <a:ext cx="216000" cy="216000"/>
                </a:xfrm>
                <a:prstGeom prst="rect">
                  <a:avLst/>
                </a:prstGeom>
              </p:spPr>
            </p:pic>
          </p:grpSp>
        </p:grpSp>
        <p:pic>
          <p:nvPicPr>
            <p:cNvPr id="42" name="Рисунок 41">
              <a:extLst>
                <a:ext uri="{FF2B5EF4-FFF2-40B4-BE49-F238E27FC236}">
                  <a16:creationId xmlns:a16="http://schemas.microsoft.com/office/drawing/2014/main" id="{BD4FFBD2-17A0-6C67-3817-2D6EB215F1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6895921" y="2420996"/>
              <a:ext cx="360000" cy="360000"/>
            </a:xfrm>
            <a:prstGeom prst="rect">
              <a:avLst/>
            </a:prstGeom>
          </p:spPr>
        </p:pic>
        <p:grpSp>
          <p:nvGrpSpPr>
            <p:cNvPr id="44" name="Группа 43">
              <a:extLst>
                <a:ext uri="{FF2B5EF4-FFF2-40B4-BE49-F238E27FC236}">
                  <a16:creationId xmlns:a16="http://schemas.microsoft.com/office/drawing/2014/main" id="{474390E8-8574-C791-12CB-898A59A0B1F7}"/>
                </a:ext>
              </a:extLst>
            </p:cNvPr>
            <p:cNvGrpSpPr/>
            <p:nvPr/>
          </p:nvGrpSpPr>
          <p:grpSpPr>
            <a:xfrm>
              <a:off x="7378788" y="1880996"/>
              <a:ext cx="3240000" cy="1440000"/>
              <a:chOff x="7378788" y="1196997"/>
              <a:chExt cx="3240000" cy="1440000"/>
            </a:xfrm>
          </p:grpSpPr>
          <p:sp>
            <p:nvSpPr>
              <p:cNvPr id="32" name="Прямоугольник: скругленные углы 31">
                <a:extLst>
                  <a:ext uri="{FF2B5EF4-FFF2-40B4-BE49-F238E27FC236}">
                    <a16:creationId xmlns:a16="http://schemas.microsoft.com/office/drawing/2014/main" id="{A46F22B5-A6EB-3DA0-63CB-26A95BAD436D}"/>
                  </a:ext>
                </a:extLst>
              </p:cNvPr>
              <p:cNvSpPr/>
              <p:nvPr/>
            </p:nvSpPr>
            <p:spPr bwMode="auto">
              <a:xfrm>
                <a:off x="7378788" y="1196997"/>
                <a:ext cx="3240000" cy="1440000"/>
              </a:xfrm>
              <a:prstGeom prst="roundRect">
                <a:avLst>
                  <a:gd name="adj" fmla="val 12058"/>
                </a:avLst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508000" algn="ctr" rotWithShape="0">
                  <a:srgbClr val="3200F0">
                    <a:alpha val="10000"/>
                  </a:srgbClr>
                </a:outerShdw>
              </a:effectLst>
            </p:spPr>
            <p:txBody>
              <a:bodyPr lIns="126713" tIns="126713" rIns="126713" bIns="0" rtlCol="0" anchor="t"/>
              <a:lstStyle/>
              <a:p>
                <a:pPr defTabSz="804581" latinLnBrk="1">
                  <a:defRPr/>
                </a:pPr>
                <a:r>
                  <a:rPr lang="ru-RU" sz="1050" kern="0" dirty="0">
                    <a:solidFill>
                      <a:prstClr val="black"/>
                    </a:solidFill>
                    <a:latin typeface="Stolzl Medium" panose="00000600000000000000" pitchFamily="2" charset="-52"/>
                    <a:cs typeface="Arial"/>
                  </a:rPr>
                  <a:t> </a:t>
                </a:r>
              </a:p>
            </p:txBody>
          </p:sp>
          <p:grpSp>
            <p:nvGrpSpPr>
              <p:cNvPr id="43" name="Группа 42">
                <a:extLst>
                  <a:ext uri="{FF2B5EF4-FFF2-40B4-BE49-F238E27FC236}">
                    <a16:creationId xmlns:a16="http://schemas.microsoft.com/office/drawing/2014/main" id="{385A0936-D96A-65EB-84B1-AD52C8C5A638}"/>
                  </a:ext>
                </a:extLst>
              </p:cNvPr>
              <p:cNvGrpSpPr/>
              <p:nvPr/>
            </p:nvGrpSpPr>
            <p:grpSpPr>
              <a:xfrm>
                <a:off x="7589417" y="1566901"/>
                <a:ext cx="2833389" cy="700192"/>
                <a:chOff x="7589417" y="1533533"/>
                <a:chExt cx="2833389" cy="700192"/>
              </a:xfrm>
            </p:grpSpPr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D5F8F17F-524E-76C8-14F3-865C4986EB62}"/>
                    </a:ext>
                  </a:extLst>
                </p:cNvPr>
                <p:cNvSpPr txBox="1"/>
                <p:nvPr/>
              </p:nvSpPr>
              <p:spPr bwMode="auto">
                <a:xfrm>
                  <a:off x="8252729" y="1533533"/>
                  <a:ext cx="2170077" cy="70019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>
                  <a:defPPr>
                    <a:defRPr lang="ru-RU"/>
                  </a:defPPr>
                  <a:lvl1pPr>
                    <a:lnSpc>
                      <a:spcPct val="110000"/>
                    </a:lnSpc>
                    <a:spcAft>
                      <a:spcPts val="600"/>
                    </a:spcAft>
                    <a:defRPr sz="12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Stolzl Book"/>
                    </a:defRPr>
                  </a:lvl1pPr>
                </a:lstStyle>
                <a:p>
                  <a:pPr defTabSz="804581">
                    <a:spcAft>
                      <a:spcPts val="528"/>
                    </a:spcAft>
                  </a:pPr>
                  <a:r>
                    <a:rPr lang="ru-RU" sz="1050" dirty="0">
                      <a:solidFill>
                        <a:schemeClr val="bg1"/>
                      </a:solidFill>
                    </a:rPr>
                    <a:t>Сокращение финансовой нагрузки на инвестора путём увеличения ТЭП проектов КРТ и МИП</a:t>
                  </a:r>
                </a:p>
              </p:txBody>
            </p:sp>
            <p:grpSp>
              <p:nvGrpSpPr>
                <p:cNvPr id="5" name="Группа 4">
                  <a:extLst>
                    <a:ext uri="{FF2B5EF4-FFF2-40B4-BE49-F238E27FC236}">
                      <a16:creationId xmlns:a16="http://schemas.microsoft.com/office/drawing/2014/main" id="{3E242958-D17F-D122-B332-714C8CF5CC2F}"/>
                    </a:ext>
                  </a:extLst>
                </p:cNvPr>
                <p:cNvGrpSpPr/>
                <p:nvPr/>
              </p:nvGrpSpPr>
              <p:grpSpPr>
                <a:xfrm>
                  <a:off x="7589417" y="1554332"/>
                  <a:ext cx="505730" cy="505730"/>
                  <a:chOff x="7333125" y="2247654"/>
                  <a:chExt cx="505730" cy="505730"/>
                </a:xfrm>
              </p:grpSpPr>
              <p:sp>
                <p:nvSpPr>
                  <p:cNvPr id="6" name="Овал 5">
                    <a:extLst>
                      <a:ext uri="{FF2B5EF4-FFF2-40B4-BE49-F238E27FC236}">
                        <a16:creationId xmlns:a16="http://schemas.microsoft.com/office/drawing/2014/main" id="{6B88E821-879F-A8D6-8CF0-CB423A4401C3}"/>
                      </a:ext>
                    </a:extLst>
                  </p:cNvPr>
                  <p:cNvSpPr/>
                  <p:nvPr/>
                </p:nvSpPr>
                <p:spPr>
                  <a:xfrm>
                    <a:off x="7333125" y="2247654"/>
                    <a:ext cx="505730" cy="50573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sz="1050"/>
                  </a:p>
                </p:txBody>
              </p:sp>
              <p:pic>
                <p:nvPicPr>
                  <p:cNvPr id="7" name="Рисунок 6">
                    <a:extLst>
                      <a:ext uri="{FF2B5EF4-FFF2-40B4-BE49-F238E27FC236}">
                        <a16:creationId xmlns:a16="http://schemas.microsoft.com/office/drawing/2014/main" id="{1B010C0F-BF73-B17D-0116-E1405E7AB48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>
                    <a:extLst>
                      <a:ext uri="{96DAC541-7B7A-43D3-8B79-37D633B846F1}">
                        <asvg:svgBlip xmlns:asvg="http://schemas.microsoft.com/office/drawing/2016/SVG/main" r:embed="rId7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441990" y="2356519"/>
                    <a:ext cx="288000" cy="288000"/>
                  </a:xfrm>
                  <a:prstGeom prst="rect">
                    <a:avLst/>
                  </a:prstGeom>
                </p:spPr>
              </p:pic>
            </p:grpSp>
          </p:grpSp>
        </p:grpSp>
      </p:grpSp>
      <p:grpSp>
        <p:nvGrpSpPr>
          <p:cNvPr id="58" name="Группа 57">
            <a:extLst>
              <a:ext uri="{FF2B5EF4-FFF2-40B4-BE49-F238E27FC236}">
                <a16:creationId xmlns:a16="http://schemas.microsoft.com/office/drawing/2014/main" id="{E7A07D2C-048F-B3F6-BF43-22BFAB325AF8}"/>
              </a:ext>
            </a:extLst>
          </p:cNvPr>
          <p:cNvGrpSpPr/>
          <p:nvPr/>
        </p:nvGrpSpPr>
        <p:grpSpPr>
          <a:xfrm>
            <a:off x="437054" y="4190238"/>
            <a:ext cx="10249297" cy="1658038"/>
            <a:chOff x="437054" y="4135817"/>
            <a:chExt cx="10249297" cy="1658038"/>
          </a:xfrm>
        </p:grpSpPr>
        <p:sp>
          <p:nvSpPr>
            <p:cNvPr id="13" name="Прямоугольник: скругленные углы 12">
              <a:extLst>
                <a:ext uri="{FF2B5EF4-FFF2-40B4-BE49-F238E27FC236}">
                  <a16:creationId xmlns:a16="http://schemas.microsoft.com/office/drawing/2014/main" id="{DDF7357B-8523-1025-7B36-FFEF66CBC467}"/>
                </a:ext>
              </a:extLst>
            </p:cNvPr>
            <p:cNvSpPr/>
            <p:nvPr/>
          </p:nvSpPr>
          <p:spPr bwMode="auto">
            <a:xfrm>
              <a:off x="437054" y="4281855"/>
              <a:ext cx="6336000" cy="1512000"/>
            </a:xfrm>
            <a:prstGeom prst="roundRect">
              <a:avLst>
                <a:gd name="adj" fmla="val 11412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0" algn="ctr" rotWithShape="0">
                <a:srgbClr val="3200F0">
                  <a:alpha val="10000"/>
                </a:srgbClr>
              </a:outerShdw>
            </a:effectLst>
          </p:spPr>
          <p:txBody>
            <a:bodyPr lIns="126713" tIns="126713" rIns="126713" bIns="0" rtlCol="0" anchor="t"/>
            <a:lstStyle/>
            <a:p>
              <a:pPr defTabSz="804581" latinLnBrk="1">
                <a:defRPr/>
              </a:pPr>
              <a:r>
                <a:rPr lang="ru-RU" sz="1100" kern="0" dirty="0">
                  <a:solidFill>
                    <a:prstClr val="black"/>
                  </a:solidFill>
                  <a:latin typeface="Stolzl Medium" panose="00000600000000000000" pitchFamily="2" charset="-52"/>
                  <a:cs typeface="Arial"/>
                </a:rPr>
                <a:t>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679678B-7E8F-1F2F-8455-F561A78205BF}"/>
                </a:ext>
              </a:extLst>
            </p:cNvPr>
            <p:cNvSpPr txBox="1"/>
            <p:nvPr/>
          </p:nvSpPr>
          <p:spPr bwMode="auto">
            <a:xfrm>
              <a:off x="629369" y="4587434"/>
              <a:ext cx="5992359" cy="9420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ru-RU"/>
              </a:defPPr>
              <a:lvl1pPr>
                <a:lnSpc>
                  <a:spcPct val="110000"/>
                </a:lnSpc>
                <a:spcAft>
                  <a:spcPts val="600"/>
                </a:spcAft>
                <a:def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Stolzl Book"/>
                </a:defRPr>
              </a:lvl1pPr>
            </a:lstStyle>
            <a:p>
              <a:pPr defTabSz="804581">
                <a:spcAft>
                  <a:spcPts val="528"/>
                </a:spcAft>
              </a:pPr>
              <a:r>
                <a:rPr lang="ru-RU" sz="105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Установление льготных ставок при выкупе земельных участков при КРТ, реализации МИП и при аренде земельных участков при КРТ, реализации МИП </a:t>
              </a:r>
              <a:br>
                <a:rPr lang="ru-RU" sz="105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</a:br>
              <a:r>
                <a:rPr lang="ru-RU" sz="105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при строительстве социальных объектов.</a:t>
              </a:r>
            </a:p>
            <a:p>
              <a:pPr defTabSz="804581">
                <a:spcAft>
                  <a:spcPts val="528"/>
                </a:spcAft>
              </a:pPr>
              <a:r>
                <a:rPr lang="ru-RU" sz="105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Stolzl Medium" panose="00000600000000000000" pitchFamily="2" charset="-52"/>
                </a:rPr>
                <a:t>Внесение изменений в законы субъектов РФ о регулировании земельных отношений.</a:t>
              </a:r>
            </a:p>
          </p:txBody>
        </p: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9FE6840B-7032-EA9D-9A07-B0794530194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9371" y="4135817"/>
              <a:ext cx="360000" cy="360000"/>
              <a:chOff x="2069432" y="2780198"/>
              <a:chExt cx="620094" cy="620094"/>
            </a:xfrm>
          </p:grpSpPr>
          <p:sp>
            <p:nvSpPr>
              <p:cNvPr id="16" name="Овал 15">
                <a:extLst>
                  <a:ext uri="{FF2B5EF4-FFF2-40B4-BE49-F238E27FC236}">
                    <a16:creationId xmlns:a16="http://schemas.microsoft.com/office/drawing/2014/main" id="{07331AAC-1DE7-4A80-378C-B529A73844A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069432" y="2780198"/>
                <a:ext cx="620094" cy="620094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  <a:alpha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804581"/>
                <a:endParaRPr lang="ru-RU" sz="1100">
                  <a:solidFill>
                    <a:prstClr val="black"/>
                  </a:solidFill>
                  <a:latin typeface="Stolzl Book" panose="00000500000000000000" pitchFamily="2" charset="-52"/>
                </a:endParaRPr>
              </a:p>
            </p:txBody>
          </p:sp>
          <p:grpSp>
            <p:nvGrpSpPr>
              <p:cNvPr id="17" name="Группа 16">
                <a:extLst>
                  <a:ext uri="{FF2B5EF4-FFF2-40B4-BE49-F238E27FC236}">
                    <a16:creationId xmlns:a16="http://schemas.microsoft.com/office/drawing/2014/main" id="{1B4E1E0B-FE57-743F-D4C5-495697B301DD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199479" y="2910245"/>
                <a:ext cx="360000" cy="360000"/>
                <a:chOff x="1602223" y="836319"/>
                <a:chExt cx="402930" cy="402930"/>
              </a:xfrm>
            </p:grpSpPr>
            <p:sp>
              <p:nvSpPr>
                <p:cNvPr id="18" name="Овал 17">
                  <a:extLst>
                    <a:ext uri="{FF2B5EF4-FFF2-40B4-BE49-F238E27FC236}">
                      <a16:creationId xmlns:a16="http://schemas.microsoft.com/office/drawing/2014/main" id="{A8BEA813-BE7B-2F98-6F1D-0F512118E8F0}"/>
                    </a:ext>
                  </a:extLst>
                </p:cNvPr>
                <p:cNvSpPr/>
                <p:nvPr/>
              </p:nvSpPr>
              <p:spPr>
                <a:xfrm>
                  <a:off x="1602223" y="836319"/>
                  <a:ext cx="402930" cy="402930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804581" latinLnBrk="1">
                    <a:defRPr/>
                  </a:pPr>
                  <a:endParaRPr lang="ru-RU" sz="1100" dirty="0">
                    <a:solidFill>
                      <a:prstClr val="black"/>
                    </a:solidFill>
                    <a:latin typeface="Stolzl Book" panose="00000500000000000000" pitchFamily="2" charset="-52"/>
                  </a:endParaRPr>
                </a:p>
              </p:txBody>
            </p:sp>
            <p:pic>
              <p:nvPicPr>
                <p:cNvPr id="19" name="Рисунок 18">
                  <a:extLst>
                    <a:ext uri="{FF2B5EF4-FFF2-40B4-BE49-F238E27FC236}">
                      <a16:creationId xmlns:a16="http://schemas.microsoft.com/office/drawing/2014/main" id="{4649165E-D05A-A90B-0343-8419B091EA5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95688" y="929784"/>
                  <a:ext cx="216000" cy="216000"/>
                </a:xfrm>
                <a:prstGeom prst="rect">
                  <a:avLst/>
                </a:prstGeom>
              </p:spPr>
            </p:pic>
          </p:grpSp>
        </p:grpSp>
        <p:sp>
          <p:nvSpPr>
            <p:cNvPr id="26" name="Прямоугольник: скругленные углы 25">
              <a:extLst>
                <a:ext uri="{FF2B5EF4-FFF2-40B4-BE49-F238E27FC236}">
                  <a16:creationId xmlns:a16="http://schemas.microsoft.com/office/drawing/2014/main" id="{0A308D7F-DC2D-54CA-B1B7-A122C971D827}"/>
                </a:ext>
              </a:extLst>
            </p:cNvPr>
            <p:cNvSpPr/>
            <p:nvPr/>
          </p:nvSpPr>
          <p:spPr bwMode="auto">
            <a:xfrm>
              <a:off x="7378788" y="4281855"/>
              <a:ext cx="3240000" cy="1512000"/>
            </a:xfrm>
            <a:prstGeom prst="roundRect">
              <a:avLst>
                <a:gd name="adj" fmla="val 11588"/>
              </a:avLst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0" algn="ctr" rotWithShape="0">
                <a:srgbClr val="3200F0">
                  <a:alpha val="10000"/>
                </a:srgbClr>
              </a:outerShdw>
            </a:effectLst>
          </p:spPr>
          <p:txBody>
            <a:bodyPr lIns="126713" tIns="126713" rIns="126713" bIns="0" rtlCol="0" anchor="t"/>
            <a:lstStyle/>
            <a:p>
              <a:pPr defTabSz="804581" latinLnBrk="1">
                <a:defRPr/>
              </a:pPr>
              <a:r>
                <a:rPr lang="ru-RU" sz="1050" kern="0" dirty="0">
                  <a:solidFill>
                    <a:prstClr val="black"/>
                  </a:solidFill>
                  <a:latin typeface="Stolzl Medium" panose="00000600000000000000" pitchFamily="2" charset="-52"/>
                  <a:cs typeface="Arial"/>
                </a:rPr>
                <a:t> </a:t>
              </a:r>
            </a:p>
          </p:txBody>
        </p:sp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2225C392-9A88-F4F3-B56E-D2D9E3AB2A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6895921" y="4857855"/>
              <a:ext cx="360000" cy="360000"/>
            </a:xfrm>
            <a:prstGeom prst="rect">
              <a:avLst/>
            </a:prstGeom>
          </p:spPr>
        </p:pic>
        <p:grpSp>
          <p:nvGrpSpPr>
            <p:cNvPr id="45" name="Группа 44">
              <a:extLst>
                <a:ext uri="{FF2B5EF4-FFF2-40B4-BE49-F238E27FC236}">
                  <a16:creationId xmlns:a16="http://schemas.microsoft.com/office/drawing/2014/main" id="{506F20AA-9F60-C954-03D5-5800095121C7}"/>
                </a:ext>
              </a:extLst>
            </p:cNvPr>
            <p:cNvGrpSpPr/>
            <p:nvPr/>
          </p:nvGrpSpPr>
          <p:grpSpPr>
            <a:xfrm>
              <a:off x="7589417" y="4598889"/>
              <a:ext cx="3096934" cy="877933"/>
              <a:chOff x="7589417" y="6164421"/>
              <a:chExt cx="3096934" cy="877933"/>
            </a:xfrm>
          </p:grpSpPr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9EFEB5B-AF0E-EA81-1DE4-41AADCEF202D}"/>
                  </a:ext>
                </a:extLst>
              </p:cNvPr>
              <p:cNvSpPr txBox="1"/>
              <p:nvPr/>
            </p:nvSpPr>
            <p:spPr bwMode="auto">
              <a:xfrm>
                <a:off x="8252729" y="6164421"/>
                <a:ext cx="2433622" cy="87793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ru-RU"/>
                </a:defPPr>
                <a:lvl1pPr>
                  <a:lnSpc>
                    <a:spcPct val="110000"/>
                  </a:lnSpc>
                  <a:spcAft>
                    <a:spcPts val="600"/>
                  </a:spcAft>
                  <a:def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Stolzl Book"/>
                  </a:defRPr>
                </a:lvl1pPr>
              </a:lstStyle>
              <a:p>
                <a:pPr defTabSz="804581">
                  <a:spcAft>
                    <a:spcPts val="528"/>
                  </a:spcAft>
                </a:pPr>
                <a:r>
                  <a:rPr lang="ru-RU" sz="1050">
                    <a:solidFill>
                      <a:schemeClr val="bg1"/>
                    </a:solidFill>
                  </a:rPr>
                  <a:t>Скорость и качество строительства объектов социальной инфраструктуры при финансовом участии инвесторов </a:t>
                </a:r>
                <a:endParaRPr lang="ru-RU" sz="1050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9" name="Группа 8">
                <a:extLst>
                  <a:ext uri="{FF2B5EF4-FFF2-40B4-BE49-F238E27FC236}">
                    <a16:creationId xmlns:a16="http://schemas.microsoft.com/office/drawing/2014/main" id="{7FDF1251-B638-2005-C7F3-F10143B65D56}"/>
                  </a:ext>
                </a:extLst>
              </p:cNvPr>
              <p:cNvGrpSpPr/>
              <p:nvPr/>
            </p:nvGrpSpPr>
            <p:grpSpPr>
              <a:xfrm>
                <a:off x="7589417" y="6164421"/>
                <a:ext cx="505730" cy="505730"/>
                <a:chOff x="7333125" y="4490580"/>
                <a:chExt cx="505730" cy="505730"/>
              </a:xfrm>
            </p:grpSpPr>
            <p:sp>
              <p:nvSpPr>
                <p:cNvPr id="10" name="Овал 9">
                  <a:extLst>
                    <a:ext uri="{FF2B5EF4-FFF2-40B4-BE49-F238E27FC236}">
                      <a16:creationId xmlns:a16="http://schemas.microsoft.com/office/drawing/2014/main" id="{8D832A8D-DC89-2029-4D5F-4AE369BAFC8F}"/>
                    </a:ext>
                  </a:extLst>
                </p:cNvPr>
                <p:cNvSpPr/>
                <p:nvPr/>
              </p:nvSpPr>
              <p:spPr>
                <a:xfrm>
                  <a:off x="7333125" y="4490580"/>
                  <a:ext cx="505730" cy="50573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050"/>
                </a:p>
              </p:txBody>
            </p:sp>
            <p:pic>
              <p:nvPicPr>
                <p:cNvPr id="12" name="Рисунок 11">
                  <a:extLst>
                    <a:ext uri="{FF2B5EF4-FFF2-40B4-BE49-F238E27FC236}">
                      <a16:creationId xmlns:a16="http://schemas.microsoft.com/office/drawing/2014/main" id="{396DB904-9C57-EBC4-5CED-425956DD375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394494" y="4581445"/>
                  <a:ext cx="324000" cy="324000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57" name="Группа 56">
            <a:extLst>
              <a:ext uri="{FF2B5EF4-FFF2-40B4-BE49-F238E27FC236}">
                <a16:creationId xmlns:a16="http://schemas.microsoft.com/office/drawing/2014/main" id="{758F74D1-2854-79D3-A9A0-4285813EEB54}"/>
              </a:ext>
            </a:extLst>
          </p:cNvPr>
          <p:cNvGrpSpPr/>
          <p:nvPr/>
        </p:nvGrpSpPr>
        <p:grpSpPr>
          <a:xfrm>
            <a:off x="437054" y="6033518"/>
            <a:ext cx="10181734" cy="1334038"/>
            <a:chOff x="437054" y="5799909"/>
            <a:chExt cx="10181734" cy="1334038"/>
          </a:xfrm>
        </p:grpSpPr>
        <p:sp>
          <p:nvSpPr>
            <p:cNvPr id="46" name="Прямоугольник: скругленные углы 45">
              <a:extLst>
                <a:ext uri="{FF2B5EF4-FFF2-40B4-BE49-F238E27FC236}">
                  <a16:creationId xmlns:a16="http://schemas.microsoft.com/office/drawing/2014/main" id="{039FF7EE-EF69-3A2F-BF89-274C0AB4EF23}"/>
                </a:ext>
              </a:extLst>
            </p:cNvPr>
            <p:cNvSpPr/>
            <p:nvPr/>
          </p:nvSpPr>
          <p:spPr bwMode="auto">
            <a:xfrm>
              <a:off x="437054" y="5945947"/>
              <a:ext cx="6336000" cy="1188000"/>
            </a:xfrm>
            <a:prstGeom prst="roundRect">
              <a:avLst>
                <a:gd name="adj" fmla="val 13657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0" algn="ctr" rotWithShape="0">
                <a:srgbClr val="3200F0">
                  <a:alpha val="10000"/>
                </a:srgbClr>
              </a:outerShdw>
            </a:effectLst>
          </p:spPr>
          <p:txBody>
            <a:bodyPr lIns="126713" tIns="126713" rIns="126713" bIns="0" rtlCol="0" anchor="t"/>
            <a:lstStyle/>
            <a:p>
              <a:pPr defTabSz="804581" latinLnBrk="1">
                <a:defRPr/>
              </a:pPr>
              <a:r>
                <a:rPr lang="ru-RU" sz="1100" kern="0" dirty="0">
                  <a:solidFill>
                    <a:prstClr val="black"/>
                  </a:solidFill>
                  <a:latin typeface="Stolzl Medium" panose="00000600000000000000" pitchFamily="2" charset="-52"/>
                  <a:cs typeface="Arial"/>
                </a:rPr>
                <a:t> 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128A058-0139-17A7-BC32-E4BEF0E835B1}"/>
                </a:ext>
              </a:extLst>
            </p:cNvPr>
            <p:cNvSpPr txBox="1"/>
            <p:nvPr/>
          </p:nvSpPr>
          <p:spPr bwMode="auto">
            <a:xfrm>
              <a:off x="629369" y="6251526"/>
              <a:ext cx="5992359" cy="58657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ru-RU"/>
              </a:defPPr>
              <a:lvl1pPr>
                <a:lnSpc>
                  <a:spcPct val="110000"/>
                </a:lnSpc>
                <a:spcAft>
                  <a:spcPts val="600"/>
                </a:spcAft>
                <a:def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Stolzl Book"/>
                </a:defRPr>
              </a:lvl1pPr>
            </a:lstStyle>
            <a:p>
              <a:pPr defTabSz="804581">
                <a:spcAft>
                  <a:spcPts val="528"/>
                </a:spcAft>
              </a:pPr>
              <a:r>
                <a:rPr lang="ru-RU" sz="105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Щадящие штрафные санкции в договорах о КРТ за просрочку исполнения </a:t>
              </a:r>
              <a:br>
                <a:rPr lang="ru-RU" sz="105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</a:br>
              <a:r>
                <a:rPr lang="ru-RU" sz="105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при незначительном нарушении для стороны по договору о КРТ.</a:t>
              </a:r>
            </a:p>
            <a:p>
              <a:pPr defTabSz="804581">
                <a:spcAft>
                  <a:spcPts val="528"/>
                </a:spcAft>
              </a:pPr>
              <a:r>
                <a:rPr lang="ru-RU" sz="105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Stolzl Medium" panose="00000600000000000000" pitchFamily="2" charset="-52"/>
                </a:rPr>
                <a:t>Внесение изменений в подзаконные акты субъектов РФ.</a:t>
              </a:r>
            </a:p>
          </p:txBody>
        </p:sp>
        <p:grpSp>
          <p:nvGrpSpPr>
            <p:cNvPr id="48" name="Группа 47">
              <a:extLst>
                <a:ext uri="{FF2B5EF4-FFF2-40B4-BE49-F238E27FC236}">
                  <a16:creationId xmlns:a16="http://schemas.microsoft.com/office/drawing/2014/main" id="{26C245BF-9801-AF82-6BCB-0842F08ED9F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9371" y="5799909"/>
              <a:ext cx="360000" cy="360000"/>
              <a:chOff x="2069432" y="2780198"/>
              <a:chExt cx="620094" cy="620094"/>
            </a:xfrm>
          </p:grpSpPr>
          <p:sp>
            <p:nvSpPr>
              <p:cNvPr id="49" name="Овал 48">
                <a:extLst>
                  <a:ext uri="{FF2B5EF4-FFF2-40B4-BE49-F238E27FC236}">
                    <a16:creationId xmlns:a16="http://schemas.microsoft.com/office/drawing/2014/main" id="{9C68E2BF-AE15-C479-FA26-22894F8FB9D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069432" y="2780198"/>
                <a:ext cx="620094" cy="620094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  <a:alpha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804581"/>
                <a:endParaRPr lang="ru-RU" sz="1100">
                  <a:solidFill>
                    <a:prstClr val="black"/>
                  </a:solidFill>
                  <a:latin typeface="Stolzl Book" panose="00000500000000000000" pitchFamily="2" charset="-52"/>
                </a:endParaRPr>
              </a:p>
            </p:txBody>
          </p:sp>
          <p:grpSp>
            <p:nvGrpSpPr>
              <p:cNvPr id="50" name="Группа 49">
                <a:extLst>
                  <a:ext uri="{FF2B5EF4-FFF2-40B4-BE49-F238E27FC236}">
                    <a16:creationId xmlns:a16="http://schemas.microsoft.com/office/drawing/2014/main" id="{8A671104-B31C-918C-5DE5-EBEB7D7596CC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199479" y="2910245"/>
                <a:ext cx="360000" cy="360000"/>
                <a:chOff x="1602223" y="836319"/>
                <a:chExt cx="402930" cy="402930"/>
              </a:xfrm>
            </p:grpSpPr>
            <p:sp>
              <p:nvSpPr>
                <p:cNvPr id="51" name="Овал 50">
                  <a:extLst>
                    <a:ext uri="{FF2B5EF4-FFF2-40B4-BE49-F238E27FC236}">
                      <a16:creationId xmlns:a16="http://schemas.microsoft.com/office/drawing/2014/main" id="{800A6539-5AAB-3653-A628-7ADBA72120A2}"/>
                    </a:ext>
                  </a:extLst>
                </p:cNvPr>
                <p:cNvSpPr/>
                <p:nvPr/>
              </p:nvSpPr>
              <p:spPr>
                <a:xfrm>
                  <a:off x="1602223" y="836319"/>
                  <a:ext cx="402930" cy="402930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804581" latinLnBrk="1">
                    <a:defRPr/>
                  </a:pPr>
                  <a:endParaRPr lang="ru-RU" sz="1100" dirty="0">
                    <a:solidFill>
                      <a:prstClr val="black"/>
                    </a:solidFill>
                    <a:latin typeface="Stolzl Book" panose="00000500000000000000" pitchFamily="2" charset="-52"/>
                  </a:endParaRPr>
                </a:p>
              </p:txBody>
            </p:sp>
            <p:pic>
              <p:nvPicPr>
                <p:cNvPr id="52" name="Рисунок 51">
                  <a:extLst>
                    <a:ext uri="{FF2B5EF4-FFF2-40B4-BE49-F238E27FC236}">
                      <a16:creationId xmlns:a16="http://schemas.microsoft.com/office/drawing/2014/main" id="{59521D99-465D-F5A4-B410-69DCF7FC281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95688" y="929784"/>
                  <a:ext cx="216000" cy="216000"/>
                </a:xfrm>
                <a:prstGeom prst="rect">
                  <a:avLst/>
                </a:prstGeom>
              </p:spPr>
            </p:pic>
          </p:grpSp>
        </p:grpSp>
        <p:pic>
          <p:nvPicPr>
            <p:cNvPr id="54" name="Рисунок 53">
              <a:extLst>
                <a:ext uri="{FF2B5EF4-FFF2-40B4-BE49-F238E27FC236}">
                  <a16:creationId xmlns:a16="http://schemas.microsoft.com/office/drawing/2014/main" id="{C3C7C071-A44A-8A05-D20F-87E068FD2B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6895921" y="6359947"/>
              <a:ext cx="360000" cy="360000"/>
            </a:xfrm>
            <a:prstGeom prst="rect">
              <a:avLst/>
            </a:prstGeom>
          </p:spPr>
        </p:pic>
        <p:grpSp>
          <p:nvGrpSpPr>
            <p:cNvPr id="56" name="Группа 55">
              <a:extLst>
                <a:ext uri="{FF2B5EF4-FFF2-40B4-BE49-F238E27FC236}">
                  <a16:creationId xmlns:a16="http://schemas.microsoft.com/office/drawing/2014/main" id="{F6C8C499-5036-99BF-CF06-2557BB778267}"/>
                </a:ext>
              </a:extLst>
            </p:cNvPr>
            <p:cNvGrpSpPr/>
            <p:nvPr/>
          </p:nvGrpSpPr>
          <p:grpSpPr>
            <a:xfrm>
              <a:off x="7378788" y="5945947"/>
              <a:ext cx="3240000" cy="1188000"/>
              <a:chOff x="7378788" y="5945947"/>
              <a:chExt cx="3240000" cy="1188000"/>
            </a:xfrm>
          </p:grpSpPr>
          <p:sp>
            <p:nvSpPr>
              <p:cNvPr id="53" name="Прямоугольник: скругленные углы 52">
                <a:extLst>
                  <a:ext uri="{FF2B5EF4-FFF2-40B4-BE49-F238E27FC236}">
                    <a16:creationId xmlns:a16="http://schemas.microsoft.com/office/drawing/2014/main" id="{DAFFCC2C-CFD7-DFA6-AF1E-C869ABCA6267}"/>
                  </a:ext>
                </a:extLst>
              </p:cNvPr>
              <p:cNvSpPr/>
              <p:nvPr/>
            </p:nvSpPr>
            <p:spPr bwMode="auto">
              <a:xfrm>
                <a:off x="7378788" y="5945947"/>
                <a:ext cx="3240000" cy="1188000"/>
              </a:xfrm>
              <a:prstGeom prst="roundRect">
                <a:avLst>
                  <a:gd name="adj" fmla="val 14795"/>
                </a:avLst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508000" algn="ctr" rotWithShape="0">
                  <a:srgbClr val="3200F0">
                    <a:alpha val="10000"/>
                  </a:srgbClr>
                </a:outerShdw>
              </a:effectLst>
            </p:spPr>
            <p:txBody>
              <a:bodyPr lIns="126713" tIns="126713" rIns="126713" bIns="0" rtlCol="0" anchor="t"/>
              <a:lstStyle/>
              <a:p>
                <a:pPr defTabSz="804581" latinLnBrk="1">
                  <a:defRPr/>
                </a:pPr>
                <a:r>
                  <a:rPr lang="ru-RU" sz="1050" kern="0" dirty="0">
                    <a:solidFill>
                      <a:prstClr val="black"/>
                    </a:solidFill>
                    <a:latin typeface="Stolzl Medium" panose="00000600000000000000" pitchFamily="2" charset="-52"/>
                    <a:cs typeface="Arial"/>
                  </a:rPr>
                  <a:t> </a:t>
                </a:r>
              </a:p>
            </p:txBody>
          </p:sp>
          <p:grpSp>
            <p:nvGrpSpPr>
              <p:cNvPr id="55" name="Группа 54">
                <a:extLst>
                  <a:ext uri="{FF2B5EF4-FFF2-40B4-BE49-F238E27FC236}">
                    <a16:creationId xmlns:a16="http://schemas.microsoft.com/office/drawing/2014/main" id="{C4A46F74-E2BC-505F-AFF7-A74937A4845F}"/>
                  </a:ext>
                </a:extLst>
              </p:cNvPr>
              <p:cNvGrpSpPr/>
              <p:nvPr/>
            </p:nvGrpSpPr>
            <p:grpSpPr>
              <a:xfrm>
                <a:off x="7589417" y="6190172"/>
                <a:ext cx="3003442" cy="699550"/>
                <a:chOff x="7589417" y="7840698"/>
                <a:chExt cx="3003442" cy="699550"/>
              </a:xfrm>
            </p:grpSpPr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E3519BFE-6785-1B5F-8B79-3472616E7F5E}"/>
                    </a:ext>
                  </a:extLst>
                </p:cNvPr>
                <p:cNvSpPr txBox="1"/>
                <p:nvPr/>
              </p:nvSpPr>
              <p:spPr bwMode="auto">
                <a:xfrm>
                  <a:off x="8252729" y="7840698"/>
                  <a:ext cx="2340130" cy="69955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>
                  <a:defPPr>
                    <a:defRPr lang="ru-RU"/>
                  </a:defPPr>
                  <a:lvl1pPr>
                    <a:lnSpc>
                      <a:spcPct val="110000"/>
                    </a:lnSpc>
                    <a:spcAft>
                      <a:spcPts val="600"/>
                    </a:spcAft>
                    <a:defRPr sz="12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Stolzl Book"/>
                    </a:defRPr>
                  </a:lvl1pPr>
                </a:lstStyle>
                <a:p>
                  <a:pPr defTabSz="804581">
                    <a:spcAft>
                      <a:spcPts val="528"/>
                    </a:spcAft>
                  </a:pPr>
                  <a:r>
                    <a:rPr lang="ru-RU" sz="1050">
                      <a:solidFill>
                        <a:schemeClr val="bg1"/>
                      </a:solidFill>
                    </a:rPr>
                    <a:t>Снижение излишней финансовой нагрузки на инвестора, стимулирование деятельности по КРТ</a:t>
                  </a:r>
                  <a:endParaRPr lang="ru-RU" sz="1050" dirty="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38" name="Группа 37">
                  <a:extLst>
                    <a:ext uri="{FF2B5EF4-FFF2-40B4-BE49-F238E27FC236}">
                      <a16:creationId xmlns:a16="http://schemas.microsoft.com/office/drawing/2014/main" id="{F7923893-3410-BF3C-9EB8-BEC94B92AC9E}"/>
                    </a:ext>
                  </a:extLst>
                </p:cNvPr>
                <p:cNvGrpSpPr/>
                <p:nvPr/>
              </p:nvGrpSpPr>
              <p:grpSpPr>
                <a:xfrm>
                  <a:off x="7589417" y="7861497"/>
                  <a:ext cx="505730" cy="505730"/>
                  <a:chOff x="7333125" y="6187656"/>
                  <a:chExt cx="505730" cy="505730"/>
                </a:xfrm>
              </p:grpSpPr>
              <p:sp>
                <p:nvSpPr>
                  <p:cNvPr id="40" name="Овал 39">
                    <a:extLst>
                      <a:ext uri="{FF2B5EF4-FFF2-40B4-BE49-F238E27FC236}">
                        <a16:creationId xmlns:a16="http://schemas.microsoft.com/office/drawing/2014/main" id="{87E29B0A-31E3-3D84-CB05-1428814CB257}"/>
                      </a:ext>
                    </a:extLst>
                  </p:cNvPr>
                  <p:cNvSpPr/>
                  <p:nvPr/>
                </p:nvSpPr>
                <p:spPr>
                  <a:xfrm>
                    <a:off x="7333125" y="6187656"/>
                    <a:ext cx="505730" cy="50573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sz="1050"/>
                  </a:p>
                </p:txBody>
              </p:sp>
              <p:pic>
                <p:nvPicPr>
                  <p:cNvPr id="41" name="Рисунок 40">
                    <a:extLst>
                      <a:ext uri="{FF2B5EF4-FFF2-40B4-BE49-F238E27FC236}">
                        <a16:creationId xmlns:a16="http://schemas.microsoft.com/office/drawing/2014/main" id="{C518713B-B69B-9A09-74D2-3423E8FABF0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>
                    <a:extLst>
                      <a:ext uri="{96DAC541-7B7A-43D3-8B79-37D633B846F1}">
                        <asvg:svgBlip xmlns:asvg="http://schemas.microsoft.com/office/drawing/2016/SVG/main" r:embed="rId7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441990" y="6296521"/>
                    <a:ext cx="288000" cy="288000"/>
                  </a:xfrm>
                  <a:prstGeom prst="rect">
                    <a:avLst/>
                  </a:prstGeom>
                </p:spPr>
              </p:pic>
            </p:grpSp>
          </p:grpSp>
        </p:grpSp>
      </p:grpSp>
    </p:spTree>
    <p:extLst>
      <p:ext uri="{BB962C8B-B14F-4D97-AF65-F5344CB8AC3E}">
        <p14:creationId xmlns:p14="http://schemas.microsoft.com/office/powerpoint/2010/main" val="3871422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D6BDED-203C-304E-601C-5CCF84FACEB9}"/>
              </a:ext>
            </a:extLst>
          </p:cNvPr>
          <p:cNvSpPr txBox="1">
            <a:spLocks/>
          </p:cNvSpPr>
          <p:nvPr/>
        </p:nvSpPr>
        <p:spPr>
          <a:xfrm>
            <a:off x="412921" y="439733"/>
            <a:ext cx="8817047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>
                <a:solidFill>
                  <a:srgbClr val="2D3C91"/>
                </a:solidFill>
                <a:latin typeface="Stolzl" panose="00000500000000000000" pitchFamily="2" charset="-52"/>
              </a:rPr>
              <a:t>Блок градостроительства</a:t>
            </a:r>
            <a:endParaRPr lang="ru-RU" sz="2800" dirty="0">
              <a:solidFill>
                <a:srgbClr val="2D3C91"/>
              </a:solidFill>
              <a:latin typeface="Stolzl" panose="00000500000000000000" pitchFamily="2" charset="-52"/>
            </a:endParaRPr>
          </a:p>
        </p:txBody>
      </p:sp>
      <p:grpSp>
        <p:nvGrpSpPr>
          <p:cNvPr id="88" name="Группа 87">
            <a:extLst>
              <a:ext uri="{FF2B5EF4-FFF2-40B4-BE49-F238E27FC236}">
                <a16:creationId xmlns:a16="http://schemas.microsoft.com/office/drawing/2014/main" id="{BFB10CE8-A2CB-331C-EBED-6D8FD7C2DB04}"/>
              </a:ext>
            </a:extLst>
          </p:cNvPr>
          <p:cNvGrpSpPr/>
          <p:nvPr/>
        </p:nvGrpSpPr>
        <p:grpSpPr>
          <a:xfrm>
            <a:off x="437054" y="1050959"/>
            <a:ext cx="10181734" cy="1586037"/>
            <a:chOff x="437054" y="1050959"/>
            <a:chExt cx="10181734" cy="1586037"/>
          </a:xfrm>
        </p:grpSpPr>
        <p:sp>
          <p:nvSpPr>
            <p:cNvPr id="20" name="Прямоугольник: скругленные углы 19">
              <a:extLst>
                <a:ext uri="{FF2B5EF4-FFF2-40B4-BE49-F238E27FC236}">
                  <a16:creationId xmlns:a16="http://schemas.microsoft.com/office/drawing/2014/main" id="{49431166-F27C-365F-B8BB-3F3083B6C703}"/>
                </a:ext>
              </a:extLst>
            </p:cNvPr>
            <p:cNvSpPr/>
            <p:nvPr/>
          </p:nvSpPr>
          <p:spPr bwMode="auto">
            <a:xfrm>
              <a:off x="437054" y="1196996"/>
              <a:ext cx="6336000" cy="1440000"/>
            </a:xfrm>
            <a:prstGeom prst="roundRect">
              <a:avLst>
                <a:gd name="adj" fmla="val 11228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0" algn="ctr" rotWithShape="0">
                <a:srgbClr val="3200F0">
                  <a:alpha val="10000"/>
                </a:srgbClr>
              </a:outerShdw>
            </a:effectLst>
          </p:spPr>
          <p:txBody>
            <a:bodyPr lIns="126713" tIns="126713" rIns="126713" bIns="0" rtlCol="0" anchor="t"/>
            <a:lstStyle/>
            <a:p>
              <a:pPr defTabSz="804581" latinLnBrk="1">
                <a:defRPr/>
              </a:pPr>
              <a:r>
                <a:rPr lang="ru-RU" sz="1100" kern="0" dirty="0">
                  <a:solidFill>
                    <a:prstClr val="black"/>
                  </a:solidFill>
                  <a:latin typeface="Stolzl Medium" panose="00000600000000000000" pitchFamily="2" charset="-52"/>
                  <a:cs typeface="Arial"/>
                </a:rPr>
                <a:t> 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F7CA791-4A80-94DD-ED82-F24ADC0CE853}"/>
                </a:ext>
              </a:extLst>
            </p:cNvPr>
            <p:cNvSpPr txBox="1"/>
            <p:nvPr/>
          </p:nvSpPr>
          <p:spPr bwMode="auto">
            <a:xfrm>
              <a:off x="629369" y="1502576"/>
              <a:ext cx="5992359" cy="9420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ru-RU"/>
              </a:defPPr>
              <a:lvl1pPr>
                <a:lnSpc>
                  <a:spcPct val="110000"/>
                </a:lnSpc>
                <a:spcAft>
                  <a:spcPts val="600"/>
                </a:spcAft>
                <a:def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Stolzl Book"/>
                </a:defRPr>
              </a:lvl1pPr>
            </a:lstStyle>
            <a:p>
              <a:pPr defTabSz="804581">
                <a:spcAft>
                  <a:spcPts val="528"/>
                </a:spcAft>
              </a:pPr>
              <a:r>
                <a:rPr lang="ru-RU" sz="105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Региональные и местные нормативы градостроительного проектирования </a:t>
              </a:r>
              <a:br>
                <a:rPr lang="ru-RU" sz="105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</a:br>
              <a:r>
                <a:rPr lang="ru-RU" sz="105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не могут противоречить решению о КРТ/ДКРТ в части предельных параметров разрешенного строительства (предельные размеры участков, предельное количество этажей, высота, процент застройки).</a:t>
              </a:r>
            </a:p>
            <a:p>
              <a:pPr defTabSz="804581">
                <a:spcAft>
                  <a:spcPts val="528"/>
                </a:spcAft>
              </a:pPr>
              <a:r>
                <a:rPr lang="ru-RU" sz="105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Stolzl Medium" panose="00000600000000000000" pitchFamily="2" charset="-52"/>
                </a:rPr>
                <a:t>Внесение изменений в законы и подзаконные акты субъектов РФ.</a:t>
              </a:r>
            </a:p>
          </p:txBody>
        </p:sp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6C1FB724-1866-4971-D752-32E31958AF6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9371" y="1050959"/>
              <a:ext cx="360000" cy="360000"/>
              <a:chOff x="2069432" y="2780198"/>
              <a:chExt cx="620094" cy="620094"/>
            </a:xfrm>
          </p:grpSpPr>
          <p:sp>
            <p:nvSpPr>
              <p:cNvPr id="23" name="Овал 22">
                <a:extLst>
                  <a:ext uri="{FF2B5EF4-FFF2-40B4-BE49-F238E27FC236}">
                    <a16:creationId xmlns:a16="http://schemas.microsoft.com/office/drawing/2014/main" id="{47A27716-9C4E-6C9A-6955-4A1BAF09C26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069432" y="2780198"/>
                <a:ext cx="620094" cy="620094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  <a:alpha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804581"/>
                <a:endParaRPr lang="ru-RU" sz="1100">
                  <a:solidFill>
                    <a:prstClr val="black"/>
                  </a:solidFill>
                  <a:latin typeface="Stolzl Book" panose="00000500000000000000" pitchFamily="2" charset="-52"/>
                </a:endParaRPr>
              </a:p>
            </p:txBody>
          </p:sp>
          <p:grpSp>
            <p:nvGrpSpPr>
              <p:cNvPr id="24" name="Группа 23">
                <a:extLst>
                  <a:ext uri="{FF2B5EF4-FFF2-40B4-BE49-F238E27FC236}">
                    <a16:creationId xmlns:a16="http://schemas.microsoft.com/office/drawing/2014/main" id="{355E8166-E958-3E41-1FF7-FDE472F08E39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199479" y="2910245"/>
                <a:ext cx="360000" cy="360000"/>
                <a:chOff x="1602223" y="836319"/>
                <a:chExt cx="402930" cy="402930"/>
              </a:xfrm>
            </p:grpSpPr>
            <p:sp>
              <p:nvSpPr>
                <p:cNvPr id="25" name="Овал 24">
                  <a:extLst>
                    <a:ext uri="{FF2B5EF4-FFF2-40B4-BE49-F238E27FC236}">
                      <a16:creationId xmlns:a16="http://schemas.microsoft.com/office/drawing/2014/main" id="{BBB8E2BE-5EF9-37F5-6470-5C09716F3DD3}"/>
                    </a:ext>
                  </a:extLst>
                </p:cNvPr>
                <p:cNvSpPr/>
                <p:nvPr/>
              </p:nvSpPr>
              <p:spPr>
                <a:xfrm>
                  <a:off x="1602223" y="836319"/>
                  <a:ext cx="402930" cy="402930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804581" latinLnBrk="1">
                    <a:defRPr/>
                  </a:pPr>
                  <a:endParaRPr lang="ru-RU" sz="1100" dirty="0">
                    <a:solidFill>
                      <a:prstClr val="black"/>
                    </a:solidFill>
                    <a:latin typeface="Stolzl Book" panose="00000500000000000000" pitchFamily="2" charset="-52"/>
                  </a:endParaRPr>
                </a:p>
              </p:txBody>
            </p:sp>
            <p:pic>
              <p:nvPicPr>
                <p:cNvPr id="28" name="Рисунок 27">
                  <a:extLst>
                    <a:ext uri="{FF2B5EF4-FFF2-40B4-BE49-F238E27FC236}">
                      <a16:creationId xmlns:a16="http://schemas.microsoft.com/office/drawing/2014/main" id="{E1E1A72C-6711-66F4-E3A2-C63A776C20B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95688" y="929784"/>
                  <a:ext cx="216000" cy="216000"/>
                </a:xfrm>
                <a:prstGeom prst="rect">
                  <a:avLst/>
                </a:prstGeom>
              </p:spPr>
            </p:pic>
          </p:grpSp>
        </p:grpSp>
        <p:pic>
          <p:nvPicPr>
            <p:cNvPr id="42" name="Рисунок 41">
              <a:extLst>
                <a:ext uri="{FF2B5EF4-FFF2-40B4-BE49-F238E27FC236}">
                  <a16:creationId xmlns:a16="http://schemas.microsoft.com/office/drawing/2014/main" id="{BD4FFBD2-17A0-6C67-3817-2D6EB215F1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6895921" y="1736996"/>
              <a:ext cx="360000" cy="360000"/>
            </a:xfrm>
            <a:prstGeom prst="rect">
              <a:avLst/>
            </a:prstGeom>
          </p:spPr>
        </p:pic>
        <p:sp>
          <p:nvSpPr>
            <p:cNvPr id="32" name="Прямоугольник: скругленные углы 31">
              <a:extLst>
                <a:ext uri="{FF2B5EF4-FFF2-40B4-BE49-F238E27FC236}">
                  <a16:creationId xmlns:a16="http://schemas.microsoft.com/office/drawing/2014/main" id="{A46F22B5-A6EB-3DA0-63CB-26A95BAD436D}"/>
                </a:ext>
              </a:extLst>
            </p:cNvPr>
            <p:cNvSpPr/>
            <p:nvPr/>
          </p:nvSpPr>
          <p:spPr bwMode="auto">
            <a:xfrm>
              <a:off x="7378788" y="1196996"/>
              <a:ext cx="3240000" cy="1440000"/>
            </a:xfrm>
            <a:prstGeom prst="roundRect">
              <a:avLst>
                <a:gd name="adj" fmla="val 13192"/>
              </a:avLst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0" algn="ctr" rotWithShape="0">
                <a:srgbClr val="3200F0">
                  <a:alpha val="10000"/>
                </a:srgbClr>
              </a:outerShdw>
            </a:effectLst>
          </p:spPr>
          <p:txBody>
            <a:bodyPr lIns="126713" tIns="126713" rIns="126713" bIns="0" rtlCol="0" anchor="t"/>
            <a:lstStyle/>
            <a:p>
              <a:pPr defTabSz="804581" latinLnBrk="1">
                <a:defRPr/>
              </a:pPr>
              <a:r>
                <a:rPr lang="ru-RU" sz="1050" kern="0" dirty="0">
                  <a:solidFill>
                    <a:prstClr val="black"/>
                  </a:solidFill>
                  <a:latin typeface="Stolzl Medium" panose="00000600000000000000" pitchFamily="2" charset="-52"/>
                  <a:cs typeface="Arial"/>
                </a:rPr>
                <a:t> </a:t>
              </a:r>
            </a:p>
          </p:txBody>
        </p:sp>
        <p:grpSp>
          <p:nvGrpSpPr>
            <p:cNvPr id="65" name="Группа 64">
              <a:extLst>
                <a:ext uri="{FF2B5EF4-FFF2-40B4-BE49-F238E27FC236}">
                  <a16:creationId xmlns:a16="http://schemas.microsoft.com/office/drawing/2014/main" id="{F38C6C4C-A2F4-8C79-D10D-88B601139895}"/>
                </a:ext>
              </a:extLst>
            </p:cNvPr>
            <p:cNvGrpSpPr/>
            <p:nvPr/>
          </p:nvGrpSpPr>
          <p:grpSpPr>
            <a:xfrm>
              <a:off x="7578725" y="1412118"/>
              <a:ext cx="2882446" cy="1055674"/>
              <a:chOff x="7578725" y="2096118"/>
              <a:chExt cx="2882446" cy="1055674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0EA5CB7-0A1E-3630-29DB-907376272E76}"/>
                  </a:ext>
                </a:extLst>
              </p:cNvPr>
              <p:cNvSpPr txBox="1"/>
              <p:nvPr/>
            </p:nvSpPr>
            <p:spPr bwMode="auto">
              <a:xfrm>
                <a:off x="8242037" y="2096118"/>
                <a:ext cx="2219134" cy="10556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ru-RU"/>
                </a:defPPr>
                <a:lvl1pPr>
                  <a:lnSpc>
                    <a:spcPct val="110000"/>
                  </a:lnSpc>
                  <a:spcAft>
                    <a:spcPts val="600"/>
                  </a:spcAft>
                  <a:def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Stolzl Book"/>
                  </a:defRPr>
                </a:lvl1pPr>
              </a:lstStyle>
              <a:p>
                <a:pPr defTabSz="804581">
                  <a:spcAft>
                    <a:spcPts val="528"/>
                  </a:spcAft>
                </a:pPr>
                <a:r>
                  <a:rPr lang="ru-RU" sz="1050" dirty="0">
                    <a:solidFill>
                      <a:schemeClr val="bg1"/>
                    </a:solidFill>
                  </a:rPr>
                  <a:t>Увеличение ТЭП проектов КРТ, улучшение качества городской среды и объектов её инфраструктуры </a:t>
                </a:r>
                <a:br>
                  <a:rPr lang="ru-RU" sz="1050" dirty="0">
                    <a:solidFill>
                      <a:schemeClr val="bg1"/>
                    </a:solidFill>
                  </a:rPr>
                </a:br>
                <a:r>
                  <a:rPr lang="ru-RU" sz="1050" dirty="0">
                    <a:solidFill>
                      <a:schemeClr val="bg1"/>
                    </a:solidFill>
                  </a:rPr>
                  <a:t>при финансовом участии инвесторов</a:t>
                </a:r>
              </a:p>
            </p:txBody>
          </p:sp>
          <p:grpSp>
            <p:nvGrpSpPr>
              <p:cNvPr id="30" name="Группа 29">
                <a:extLst>
                  <a:ext uri="{FF2B5EF4-FFF2-40B4-BE49-F238E27FC236}">
                    <a16:creationId xmlns:a16="http://schemas.microsoft.com/office/drawing/2014/main" id="{57B53381-07D2-82AB-15E9-D88C1EB3FF5C}"/>
                  </a:ext>
                </a:extLst>
              </p:cNvPr>
              <p:cNvGrpSpPr/>
              <p:nvPr/>
            </p:nvGrpSpPr>
            <p:grpSpPr>
              <a:xfrm>
                <a:off x="7578725" y="2116917"/>
                <a:ext cx="505730" cy="505730"/>
                <a:chOff x="7333125" y="1475024"/>
                <a:chExt cx="505730" cy="505730"/>
              </a:xfrm>
            </p:grpSpPr>
            <p:sp>
              <p:nvSpPr>
                <p:cNvPr id="31" name="Овал 30">
                  <a:extLst>
                    <a:ext uri="{FF2B5EF4-FFF2-40B4-BE49-F238E27FC236}">
                      <a16:creationId xmlns:a16="http://schemas.microsoft.com/office/drawing/2014/main" id="{EAF7961B-03AF-ECE8-EBAE-F17F3DD02E9C}"/>
                    </a:ext>
                  </a:extLst>
                </p:cNvPr>
                <p:cNvSpPr/>
                <p:nvPr/>
              </p:nvSpPr>
              <p:spPr>
                <a:xfrm>
                  <a:off x="7333125" y="1475024"/>
                  <a:ext cx="505730" cy="50573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050"/>
                </a:p>
              </p:txBody>
            </p:sp>
            <p:pic>
              <p:nvPicPr>
                <p:cNvPr id="33" name="Рисунок 32">
                  <a:extLst>
                    <a:ext uri="{FF2B5EF4-FFF2-40B4-BE49-F238E27FC236}">
                      <a16:creationId xmlns:a16="http://schemas.microsoft.com/office/drawing/2014/main" id="{68AF39C1-603E-1768-D040-AC388DC6A94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41990" y="1583889"/>
                  <a:ext cx="288000" cy="288000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87" name="Группа 86">
            <a:extLst>
              <a:ext uri="{FF2B5EF4-FFF2-40B4-BE49-F238E27FC236}">
                <a16:creationId xmlns:a16="http://schemas.microsoft.com/office/drawing/2014/main" id="{EFFABB38-CC47-A595-6B09-F2811B0D28E4}"/>
              </a:ext>
            </a:extLst>
          </p:cNvPr>
          <p:cNvGrpSpPr/>
          <p:nvPr/>
        </p:nvGrpSpPr>
        <p:grpSpPr>
          <a:xfrm>
            <a:off x="437054" y="2818400"/>
            <a:ext cx="10181734" cy="1928217"/>
            <a:chOff x="437054" y="2745382"/>
            <a:chExt cx="10181734" cy="1928217"/>
          </a:xfrm>
        </p:grpSpPr>
        <p:sp>
          <p:nvSpPr>
            <p:cNvPr id="67" name="Прямоугольник: скругленные углы 66">
              <a:extLst>
                <a:ext uri="{FF2B5EF4-FFF2-40B4-BE49-F238E27FC236}">
                  <a16:creationId xmlns:a16="http://schemas.microsoft.com/office/drawing/2014/main" id="{FF0D027A-1AA3-A701-066D-658F3C5A46BD}"/>
                </a:ext>
              </a:extLst>
            </p:cNvPr>
            <p:cNvSpPr/>
            <p:nvPr/>
          </p:nvSpPr>
          <p:spPr bwMode="auto">
            <a:xfrm>
              <a:off x="437054" y="2891418"/>
              <a:ext cx="6336000" cy="1782181"/>
            </a:xfrm>
            <a:prstGeom prst="roundRect">
              <a:avLst>
                <a:gd name="adj" fmla="val 9090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0" algn="ctr" rotWithShape="0">
                <a:srgbClr val="3200F0">
                  <a:alpha val="10000"/>
                </a:srgbClr>
              </a:outerShdw>
            </a:effectLst>
          </p:spPr>
          <p:txBody>
            <a:bodyPr lIns="126713" tIns="126713" rIns="126713" bIns="0" rtlCol="0" anchor="t"/>
            <a:lstStyle/>
            <a:p>
              <a:pPr defTabSz="804581" latinLnBrk="1">
                <a:defRPr/>
              </a:pPr>
              <a:r>
                <a:rPr lang="ru-RU" sz="1100" kern="0" dirty="0">
                  <a:solidFill>
                    <a:prstClr val="black"/>
                  </a:solidFill>
                  <a:latin typeface="Stolzl Medium" panose="00000600000000000000" pitchFamily="2" charset="-52"/>
                  <a:cs typeface="Arial"/>
                </a:rPr>
                <a:t> 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1CF28D1-3E89-0156-0A67-5F21BD5BF3F8}"/>
                </a:ext>
              </a:extLst>
            </p:cNvPr>
            <p:cNvSpPr txBox="1"/>
            <p:nvPr/>
          </p:nvSpPr>
          <p:spPr bwMode="auto">
            <a:xfrm>
              <a:off x="629369" y="3196999"/>
              <a:ext cx="5992359" cy="9420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ru-RU"/>
              </a:defPPr>
              <a:lvl1pPr>
                <a:lnSpc>
                  <a:spcPct val="110000"/>
                </a:lnSpc>
                <a:spcAft>
                  <a:spcPts val="600"/>
                </a:spcAft>
                <a:def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Stolzl Book"/>
                </a:defRPr>
              </a:lvl1pPr>
            </a:lstStyle>
            <a:p>
              <a:pPr defTabSz="804581">
                <a:spcAft>
                  <a:spcPts val="528"/>
                </a:spcAft>
              </a:pPr>
              <a:r>
                <a:rPr lang="ru-RU" sz="105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Изменение Генплана и ПЗЗ города при заключении договора о КРТ, оплата отчётов о рыночной стоимости права аренды земельных участков при заключении договора о КРТ – за счёт инвестора-стороны по договору о КРТ </a:t>
              </a:r>
              <a:br>
                <a:rPr lang="ru-RU" sz="105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</a:br>
              <a:r>
                <a:rPr lang="ru-RU" sz="105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как условие договора о КРТ.</a:t>
              </a:r>
            </a:p>
            <a:p>
              <a:pPr defTabSz="804581">
                <a:spcAft>
                  <a:spcPts val="528"/>
                </a:spcAft>
              </a:pPr>
              <a:r>
                <a:rPr lang="ru-RU" sz="105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Stolzl Medium" panose="00000600000000000000" pitchFamily="2" charset="-52"/>
                </a:rPr>
                <a:t>Внесение изменений в подзаконные акты субъектов РФ.</a:t>
              </a:r>
            </a:p>
          </p:txBody>
        </p:sp>
        <p:grpSp>
          <p:nvGrpSpPr>
            <p:cNvPr id="69" name="Группа 68">
              <a:extLst>
                <a:ext uri="{FF2B5EF4-FFF2-40B4-BE49-F238E27FC236}">
                  <a16:creationId xmlns:a16="http://schemas.microsoft.com/office/drawing/2014/main" id="{45FDF877-2325-C247-0998-DB39B319CE8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9371" y="2745382"/>
              <a:ext cx="360000" cy="360000"/>
              <a:chOff x="2069432" y="2780198"/>
              <a:chExt cx="620094" cy="620094"/>
            </a:xfrm>
          </p:grpSpPr>
          <p:sp>
            <p:nvSpPr>
              <p:cNvPr id="70" name="Овал 69">
                <a:extLst>
                  <a:ext uri="{FF2B5EF4-FFF2-40B4-BE49-F238E27FC236}">
                    <a16:creationId xmlns:a16="http://schemas.microsoft.com/office/drawing/2014/main" id="{72A32555-B808-D0E5-DE32-98B7BB211E4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069432" y="2780198"/>
                <a:ext cx="620094" cy="620094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  <a:alpha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804581"/>
                <a:endParaRPr lang="ru-RU" sz="1100">
                  <a:solidFill>
                    <a:prstClr val="black"/>
                  </a:solidFill>
                  <a:latin typeface="Stolzl Book" panose="00000500000000000000" pitchFamily="2" charset="-52"/>
                </a:endParaRPr>
              </a:p>
            </p:txBody>
          </p:sp>
          <p:grpSp>
            <p:nvGrpSpPr>
              <p:cNvPr id="71" name="Группа 70">
                <a:extLst>
                  <a:ext uri="{FF2B5EF4-FFF2-40B4-BE49-F238E27FC236}">
                    <a16:creationId xmlns:a16="http://schemas.microsoft.com/office/drawing/2014/main" id="{D99276FF-1028-B154-0F24-4EC36327FC10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199479" y="2910245"/>
                <a:ext cx="360000" cy="360000"/>
                <a:chOff x="1602223" y="836319"/>
                <a:chExt cx="402930" cy="402930"/>
              </a:xfrm>
            </p:grpSpPr>
            <p:sp>
              <p:nvSpPr>
                <p:cNvPr id="72" name="Овал 71">
                  <a:extLst>
                    <a:ext uri="{FF2B5EF4-FFF2-40B4-BE49-F238E27FC236}">
                      <a16:creationId xmlns:a16="http://schemas.microsoft.com/office/drawing/2014/main" id="{64BA4930-E999-31AA-142A-AE35B5C37D92}"/>
                    </a:ext>
                  </a:extLst>
                </p:cNvPr>
                <p:cNvSpPr/>
                <p:nvPr/>
              </p:nvSpPr>
              <p:spPr>
                <a:xfrm>
                  <a:off x="1602223" y="836319"/>
                  <a:ext cx="402930" cy="402930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804581" latinLnBrk="1">
                    <a:defRPr/>
                  </a:pPr>
                  <a:endParaRPr lang="ru-RU" sz="1100" dirty="0">
                    <a:solidFill>
                      <a:prstClr val="black"/>
                    </a:solidFill>
                    <a:latin typeface="Stolzl Book" panose="00000500000000000000" pitchFamily="2" charset="-52"/>
                  </a:endParaRPr>
                </a:p>
              </p:txBody>
            </p:sp>
            <p:pic>
              <p:nvPicPr>
                <p:cNvPr id="73" name="Рисунок 72">
                  <a:extLst>
                    <a:ext uri="{FF2B5EF4-FFF2-40B4-BE49-F238E27FC236}">
                      <a16:creationId xmlns:a16="http://schemas.microsoft.com/office/drawing/2014/main" id="{FFAFF480-D1FA-430B-6629-F75A6030179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95688" y="929784"/>
                  <a:ext cx="216000" cy="216000"/>
                </a:xfrm>
                <a:prstGeom prst="rect">
                  <a:avLst/>
                </a:prstGeom>
              </p:spPr>
            </p:pic>
          </p:grpSp>
        </p:grpSp>
        <p:pic>
          <p:nvPicPr>
            <p:cNvPr id="74" name="Рисунок 73">
              <a:extLst>
                <a:ext uri="{FF2B5EF4-FFF2-40B4-BE49-F238E27FC236}">
                  <a16:creationId xmlns:a16="http://schemas.microsoft.com/office/drawing/2014/main" id="{7E86AC01-80F9-9DE1-8B88-AD7C27A8BC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6895921" y="3602508"/>
              <a:ext cx="360000" cy="360000"/>
            </a:xfrm>
            <a:prstGeom prst="rect">
              <a:avLst/>
            </a:prstGeom>
          </p:spPr>
        </p:pic>
        <p:sp>
          <p:nvSpPr>
            <p:cNvPr id="75" name="Прямоугольник: скругленные углы 74">
              <a:extLst>
                <a:ext uri="{FF2B5EF4-FFF2-40B4-BE49-F238E27FC236}">
                  <a16:creationId xmlns:a16="http://schemas.microsoft.com/office/drawing/2014/main" id="{0CDB59E2-E9FC-F4EC-2C87-B2320F252F85}"/>
                </a:ext>
              </a:extLst>
            </p:cNvPr>
            <p:cNvSpPr/>
            <p:nvPr/>
          </p:nvSpPr>
          <p:spPr bwMode="auto">
            <a:xfrm>
              <a:off x="7378788" y="2891418"/>
              <a:ext cx="3240000" cy="1782181"/>
            </a:xfrm>
            <a:prstGeom prst="roundRect">
              <a:avLst>
                <a:gd name="adj" fmla="val 10342"/>
              </a:avLst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0" algn="ctr" rotWithShape="0">
                <a:srgbClr val="3200F0">
                  <a:alpha val="10000"/>
                </a:srgbClr>
              </a:outerShdw>
            </a:effectLst>
          </p:spPr>
          <p:txBody>
            <a:bodyPr lIns="126713" tIns="126713" rIns="126713" bIns="0" rtlCol="0" anchor="t"/>
            <a:lstStyle/>
            <a:p>
              <a:pPr defTabSz="804581" latinLnBrk="1">
                <a:defRPr/>
              </a:pPr>
              <a:r>
                <a:rPr lang="ru-RU" sz="1050" kern="0" dirty="0">
                  <a:solidFill>
                    <a:prstClr val="black"/>
                  </a:solidFill>
                  <a:latin typeface="Stolzl Medium" panose="00000600000000000000" pitchFamily="2" charset="-52"/>
                  <a:cs typeface="Arial"/>
                </a:rPr>
                <a:t> 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4CBED91-4272-4033-0E83-2053E61690EC}"/>
                </a:ext>
              </a:extLst>
            </p:cNvPr>
            <p:cNvSpPr txBox="1"/>
            <p:nvPr/>
          </p:nvSpPr>
          <p:spPr bwMode="auto">
            <a:xfrm>
              <a:off x="8242037" y="3165801"/>
              <a:ext cx="2340130" cy="123341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ru-RU"/>
              </a:defPPr>
              <a:lvl1pPr>
                <a:lnSpc>
                  <a:spcPct val="110000"/>
                </a:lnSpc>
                <a:spcAft>
                  <a:spcPts val="600"/>
                </a:spcAft>
                <a:def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Stolzl Book"/>
                </a:defRPr>
              </a:lvl1pPr>
            </a:lstStyle>
            <a:p>
              <a:pPr defTabSz="804581">
                <a:spcAft>
                  <a:spcPts val="528"/>
                </a:spcAft>
              </a:pPr>
              <a:r>
                <a:rPr lang="ru-RU" sz="1050" dirty="0">
                  <a:solidFill>
                    <a:schemeClr val="bg1"/>
                  </a:solidFill>
                </a:rPr>
                <a:t>Помощь муниципалитету </a:t>
              </a:r>
              <a:br>
                <a:rPr lang="ru-RU" sz="1050" dirty="0">
                  <a:solidFill>
                    <a:schemeClr val="bg1"/>
                  </a:solidFill>
                </a:rPr>
              </a:br>
              <a:r>
                <a:rPr lang="ru-RU" sz="1050" dirty="0">
                  <a:solidFill>
                    <a:schemeClr val="bg1"/>
                  </a:solidFill>
                </a:rPr>
                <a:t>в подготовке изменений Генплана и ПЗЗ за счёт инвестора - стороны ДКРТ. Компенсация инвестором муниципалитету затрат на проведение рыночной оценки</a:t>
              </a:r>
            </a:p>
          </p:txBody>
        </p:sp>
        <p:grpSp>
          <p:nvGrpSpPr>
            <p:cNvPr id="36" name="Группа 35">
              <a:extLst>
                <a:ext uri="{FF2B5EF4-FFF2-40B4-BE49-F238E27FC236}">
                  <a16:creationId xmlns:a16="http://schemas.microsoft.com/office/drawing/2014/main" id="{B6DF09D7-0EF8-0389-5576-7172FC9265F5}"/>
                </a:ext>
              </a:extLst>
            </p:cNvPr>
            <p:cNvGrpSpPr/>
            <p:nvPr/>
          </p:nvGrpSpPr>
          <p:grpSpPr>
            <a:xfrm>
              <a:off x="7578725" y="3165801"/>
              <a:ext cx="505730" cy="505730"/>
              <a:chOff x="7333125" y="3467815"/>
              <a:chExt cx="505730" cy="505730"/>
            </a:xfrm>
          </p:grpSpPr>
          <p:sp>
            <p:nvSpPr>
              <p:cNvPr id="37" name="Овал 36">
                <a:extLst>
                  <a:ext uri="{FF2B5EF4-FFF2-40B4-BE49-F238E27FC236}">
                    <a16:creationId xmlns:a16="http://schemas.microsoft.com/office/drawing/2014/main" id="{C0B8C276-5108-CF64-F8B9-D81E70049358}"/>
                  </a:ext>
                </a:extLst>
              </p:cNvPr>
              <p:cNvSpPr/>
              <p:nvPr/>
            </p:nvSpPr>
            <p:spPr>
              <a:xfrm>
                <a:off x="7333125" y="3467815"/>
                <a:ext cx="505730" cy="50573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  <p:pic>
            <p:nvPicPr>
              <p:cNvPr id="39" name="Рисунок 38">
                <a:extLst>
                  <a:ext uri="{FF2B5EF4-FFF2-40B4-BE49-F238E27FC236}">
                    <a16:creationId xmlns:a16="http://schemas.microsoft.com/office/drawing/2014/main" id="{DD940C07-9A31-B8F2-A59A-B276A1CBA0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7441990" y="3576680"/>
                <a:ext cx="288000" cy="288000"/>
              </a:xfrm>
              <a:prstGeom prst="rect">
                <a:avLst/>
              </a:prstGeom>
            </p:spPr>
          </p:pic>
        </p:grpSp>
      </p:grpSp>
      <p:grpSp>
        <p:nvGrpSpPr>
          <p:cNvPr id="86" name="Группа 85">
            <a:extLst>
              <a:ext uri="{FF2B5EF4-FFF2-40B4-BE49-F238E27FC236}">
                <a16:creationId xmlns:a16="http://schemas.microsoft.com/office/drawing/2014/main" id="{1F0E9EA1-CC19-FC3A-4AFB-658205C8F622}"/>
              </a:ext>
            </a:extLst>
          </p:cNvPr>
          <p:cNvGrpSpPr/>
          <p:nvPr/>
        </p:nvGrpSpPr>
        <p:grpSpPr>
          <a:xfrm>
            <a:off x="437054" y="4928021"/>
            <a:ext cx="10181734" cy="2162035"/>
            <a:chOff x="437054" y="4781985"/>
            <a:chExt cx="10181734" cy="2162035"/>
          </a:xfrm>
        </p:grpSpPr>
        <p:sp>
          <p:nvSpPr>
            <p:cNvPr id="76" name="Прямоугольник: скругленные углы 75">
              <a:extLst>
                <a:ext uri="{FF2B5EF4-FFF2-40B4-BE49-F238E27FC236}">
                  <a16:creationId xmlns:a16="http://schemas.microsoft.com/office/drawing/2014/main" id="{E957C429-EDB6-CB33-19E2-D3A3D4D2267C}"/>
                </a:ext>
              </a:extLst>
            </p:cNvPr>
            <p:cNvSpPr/>
            <p:nvPr/>
          </p:nvSpPr>
          <p:spPr bwMode="auto">
            <a:xfrm>
              <a:off x="437054" y="4928020"/>
              <a:ext cx="6336000" cy="2016000"/>
            </a:xfrm>
            <a:prstGeom prst="roundRect">
              <a:avLst>
                <a:gd name="adj" fmla="val 8586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0" algn="ctr" rotWithShape="0">
                <a:srgbClr val="3200F0">
                  <a:alpha val="10000"/>
                </a:srgbClr>
              </a:outerShdw>
            </a:effectLst>
          </p:spPr>
          <p:txBody>
            <a:bodyPr lIns="126713" tIns="126713" rIns="126713" bIns="0" rtlCol="0" anchor="t"/>
            <a:lstStyle/>
            <a:p>
              <a:pPr defTabSz="804581" latinLnBrk="1">
                <a:defRPr/>
              </a:pPr>
              <a:r>
                <a:rPr lang="ru-RU" sz="1100" kern="0" dirty="0">
                  <a:solidFill>
                    <a:prstClr val="black"/>
                  </a:solidFill>
                  <a:latin typeface="Stolzl Medium" panose="00000600000000000000" pitchFamily="2" charset="-52"/>
                  <a:cs typeface="Arial"/>
                </a:rPr>
                <a:t> 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F2EF4341-4E5A-6D36-65CF-BBBF2B496A1E}"/>
                </a:ext>
              </a:extLst>
            </p:cNvPr>
            <p:cNvSpPr txBox="1"/>
            <p:nvPr/>
          </p:nvSpPr>
          <p:spPr bwMode="auto">
            <a:xfrm>
              <a:off x="629369" y="5233602"/>
              <a:ext cx="5992359" cy="141115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ru-RU"/>
              </a:defPPr>
              <a:lvl1pPr>
                <a:lnSpc>
                  <a:spcPct val="110000"/>
                </a:lnSpc>
                <a:spcAft>
                  <a:spcPts val="600"/>
                </a:spcAft>
                <a:def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Stolzl Book"/>
                </a:defRPr>
              </a:lvl1pPr>
            </a:lstStyle>
            <a:p>
              <a:pPr defTabSz="804581">
                <a:spcAft>
                  <a:spcPts val="528"/>
                </a:spcAft>
              </a:pPr>
              <a:r>
                <a:rPr lang="ru-RU" sz="105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Решение о КРТ должно приниматься/ДКРТ должен заключаться органом исполнительной власти/местной администрацией, наделёнными соответствующими полномочиями в сфере градостроительной деятельности законом субъекта РФ, принятым на основании части 1.2 статьи 17 Федерального закона от 6 октября 2003 года № 131-ФЗ «Об общих принципах организации местного самоуправления в Российской Федерации», части 3 статьи 6 Федерального закона от 21 декабря 2021 года № 414-ФЗ «Об общих принципах организации публичной власти в субъектах Российской Федерации».</a:t>
              </a:r>
            </a:p>
          </p:txBody>
        </p:sp>
        <p:grpSp>
          <p:nvGrpSpPr>
            <p:cNvPr id="78" name="Группа 77">
              <a:extLst>
                <a:ext uri="{FF2B5EF4-FFF2-40B4-BE49-F238E27FC236}">
                  <a16:creationId xmlns:a16="http://schemas.microsoft.com/office/drawing/2014/main" id="{72007D7D-73E9-622C-2479-96335DE0844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9371" y="4781985"/>
              <a:ext cx="360000" cy="360000"/>
              <a:chOff x="2069432" y="2780198"/>
              <a:chExt cx="620094" cy="620094"/>
            </a:xfrm>
          </p:grpSpPr>
          <p:sp>
            <p:nvSpPr>
              <p:cNvPr id="79" name="Овал 78">
                <a:extLst>
                  <a:ext uri="{FF2B5EF4-FFF2-40B4-BE49-F238E27FC236}">
                    <a16:creationId xmlns:a16="http://schemas.microsoft.com/office/drawing/2014/main" id="{08C3E34E-5A8C-B669-32EA-28AF4128BF2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069432" y="2780198"/>
                <a:ext cx="620094" cy="620094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  <a:alpha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804581"/>
                <a:endParaRPr lang="ru-RU" sz="1100">
                  <a:solidFill>
                    <a:prstClr val="black"/>
                  </a:solidFill>
                  <a:latin typeface="Stolzl Book" panose="00000500000000000000" pitchFamily="2" charset="-52"/>
                </a:endParaRPr>
              </a:p>
            </p:txBody>
          </p:sp>
          <p:grpSp>
            <p:nvGrpSpPr>
              <p:cNvPr id="80" name="Группа 79">
                <a:extLst>
                  <a:ext uri="{FF2B5EF4-FFF2-40B4-BE49-F238E27FC236}">
                    <a16:creationId xmlns:a16="http://schemas.microsoft.com/office/drawing/2014/main" id="{ADC6A3FC-1DD0-6E4D-7AEF-FBDD107CC261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199479" y="2910245"/>
                <a:ext cx="360000" cy="360000"/>
                <a:chOff x="1602223" y="836319"/>
                <a:chExt cx="402930" cy="402930"/>
              </a:xfrm>
            </p:grpSpPr>
            <p:sp>
              <p:nvSpPr>
                <p:cNvPr id="81" name="Овал 80">
                  <a:extLst>
                    <a:ext uri="{FF2B5EF4-FFF2-40B4-BE49-F238E27FC236}">
                      <a16:creationId xmlns:a16="http://schemas.microsoft.com/office/drawing/2014/main" id="{BF9ECC5A-251A-7A7F-D324-DD95B0ED2D22}"/>
                    </a:ext>
                  </a:extLst>
                </p:cNvPr>
                <p:cNvSpPr/>
                <p:nvPr/>
              </p:nvSpPr>
              <p:spPr>
                <a:xfrm>
                  <a:off x="1602223" y="836319"/>
                  <a:ext cx="402930" cy="402930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804581" latinLnBrk="1">
                    <a:defRPr/>
                  </a:pPr>
                  <a:endParaRPr lang="ru-RU" sz="1100" dirty="0">
                    <a:solidFill>
                      <a:prstClr val="black"/>
                    </a:solidFill>
                    <a:latin typeface="Stolzl Book" panose="00000500000000000000" pitchFamily="2" charset="-52"/>
                  </a:endParaRPr>
                </a:p>
              </p:txBody>
            </p:sp>
            <p:pic>
              <p:nvPicPr>
                <p:cNvPr id="82" name="Рисунок 81">
                  <a:extLst>
                    <a:ext uri="{FF2B5EF4-FFF2-40B4-BE49-F238E27FC236}">
                      <a16:creationId xmlns:a16="http://schemas.microsoft.com/office/drawing/2014/main" id="{E3B0CC31-552A-B677-3C21-34EF1F25107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95688" y="929784"/>
                  <a:ext cx="216000" cy="216000"/>
                </a:xfrm>
                <a:prstGeom prst="rect">
                  <a:avLst/>
                </a:prstGeom>
              </p:spPr>
            </p:pic>
          </p:grpSp>
        </p:grpSp>
        <p:sp>
          <p:nvSpPr>
            <p:cNvPr id="83" name="Прямоугольник: скругленные углы 82">
              <a:extLst>
                <a:ext uri="{FF2B5EF4-FFF2-40B4-BE49-F238E27FC236}">
                  <a16:creationId xmlns:a16="http://schemas.microsoft.com/office/drawing/2014/main" id="{7D6162F8-BDEB-E11B-3029-F677851C7858}"/>
                </a:ext>
              </a:extLst>
            </p:cNvPr>
            <p:cNvSpPr/>
            <p:nvPr/>
          </p:nvSpPr>
          <p:spPr bwMode="auto">
            <a:xfrm>
              <a:off x="7378788" y="4928020"/>
              <a:ext cx="3240000" cy="2016000"/>
            </a:xfrm>
            <a:prstGeom prst="roundRect">
              <a:avLst>
                <a:gd name="adj" fmla="val 9586"/>
              </a:avLst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0" algn="ctr" rotWithShape="0">
                <a:srgbClr val="3200F0">
                  <a:alpha val="10000"/>
                </a:srgbClr>
              </a:outerShdw>
            </a:effectLst>
          </p:spPr>
          <p:txBody>
            <a:bodyPr lIns="126713" tIns="126713" rIns="126713" bIns="0" rtlCol="0" anchor="t"/>
            <a:lstStyle/>
            <a:p>
              <a:pPr defTabSz="804581" latinLnBrk="1">
                <a:defRPr/>
              </a:pPr>
              <a:r>
                <a:rPr lang="ru-RU" sz="1050" kern="0" dirty="0">
                  <a:solidFill>
                    <a:prstClr val="black"/>
                  </a:solidFill>
                  <a:latin typeface="Stolzl Medium" panose="00000600000000000000" pitchFamily="2" charset="-52"/>
                  <a:cs typeface="Arial"/>
                </a:rPr>
                <a:t> </a:t>
              </a:r>
            </a:p>
          </p:txBody>
        </p:sp>
        <p:grpSp>
          <p:nvGrpSpPr>
            <p:cNvPr id="85" name="Группа 84">
              <a:extLst>
                <a:ext uri="{FF2B5EF4-FFF2-40B4-BE49-F238E27FC236}">
                  <a16:creationId xmlns:a16="http://schemas.microsoft.com/office/drawing/2014/main" id="{F26A25D4-703F-53EB-5E84-FC12A8C75392}"/>
                </a:ext>
              </a:extLst>
            </p:cNvPr>
            <p:cNvGrpSpPr/>
            <p:nvPr/>
          </p:nvGrpSpPr>
          <p:grpSpPr>
            <a:xfrm>
              <a:off x="7574810" y="5230442"/>
              <a:ext cx="3007357" cy="1411156"/>
              <a:chOff x="7574810" y="5199133"/>
              <a:chExt cx="3007357" cy="1411156"/>
            </a:xfrm>
          </p:grpSpPr>
          <p:grpSp>
            <p:nvGrpSpPr>
              <p:cNvPr id="61" name="Группа 60">
                <a:extLst>
                  <a:ext uri="{FF2B5EF4-FFF2-40B4-BE49-F238E27FC236}">
                    <a16:creationId xmlns:a16="http://schemas.microsoft.com/office/drawing/2014/main" id="{AC9B455D-7BAE-FE21-2A65-249188DAA92F}"/>
                  </a:ext>
                </a:extLst>
              </p:cNvPr>
              <p:cNvGrpSpPr/>
              <p:nvPr/>
            </p:nvGrpSpPr>
            <p:grpSpPr>
              <a:xfrm>
                <a:off x="7574810" y="5199133"/>
                <a:ext cx="505730" cy="505730"/>
                <a:chOff x="7329210" y="5632618"/>
                <a:chExt cx="505730" cy="505730"/>
              </a:xfrm>
            </p:grpSpPr>
            <p:sp>
              <p:nvSpPr>
                <p:cNvPr id="63" name="Овал 62">
                  <a:extLst>
                    <a:ext uri="{FF2B5EF4-FFF2-40B4-BE49-F238E27FC236}">
                      <a16:creationId xmlns:a16="http://schemas.microsoft.com/office/drawing/2014/main" id="{5E053717-D5F4-76FC-87C0-5074EC0AB070}"/>
                    </a:ext>
                  </a:extLst>
                </p:cNvPr>
                <p:cNvSpPr/>
                <p:nvPr/>
              </p:nvSpPr>
              <p:spPr>
                <a:xfrm>
                  <a:off x="7329210" y="5632618"/>
                  <a:ext cx="505730" cy="50573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050"/>
                </a:p>
              </p:txBody>
            </p:sp>
            <p:pic>
              <p:nvPicPr>
                <p:cNvPr id="64" name="Рисунок 63">
                  <a:extLst>
                    <a:ext uri="{FF2B5EF4-FFF2-40B4-BE49-F238E27FC236}">
                      <a16:creationId xmlns:a16="http://schemas.microsoft.com/office/drawing/2014/main" id="{61230164-8E5F-312B-0B0E-7F4611BA2A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438806" y="5742214"/>
                  <a:ext cx="286537" cy="286537"/>
                </a:xfrm>
                <a:prstGeom prst="rect">
                  <a:avLst/>
                </a:prstGeom>
              </p:spPr>
            </p:pic>
          </p:grp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A3FA7FF8-9FDB-2986-AC23-D1260C81219D}"/>
                  </a:ext>
                </a:extLst>
              </p:cNvPr>
              <p:cNvSpPr txBox="1"/>
              <p:nvPr/>
            </p:nvSpPr>
            <p:spPr bwMode="auto">
              <a:xfrm>
                <a:off x="8242037" y="5199133"/>
                <a:ext cx="2340130" cy="141115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ru-RU"/>
                </a:defPPr>
                <a:lvl1pPr>
                  <a:lnSpc>
                    <a:spcPct val="110000"/>
                  </a:lnSpc>
                  <a:spcAft>
                    <a:spcPts val="600"/>
                  </a:spcAft>
                  <a:def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Stolzl Book"/>
                  </a:defRPr>
                </a:lvl1pPr>
              </a:lstStyle>
              <a:p>
                <a:pPr defTabSz="804581">
                  <a:spcAft>
                    <a:spcPts val="528"/>
                  </a:spcAft>
                </a:pPr>
                <a:r>
                  <a:rPr lang="ru-RU" sz="1050" dirty="0">
                    <a:solidFill>
                      <a:schemeClr val="bg1"/>
                    </a:solidFill>
                  </a:rPr>
                  <a:t>Сосредоточение вопросов </a:t>
                </a:r>
                <a:br>
                  <a:rPr lang="ru-RU" sz="1050" dirty="0">
                    <a:solidFill>
                      <a:schemeClr val="bg1"/>
                    </a:solidFill>
                  </a:rPr>
                </a:br>
                <a:r>
                  <a:rPr lang="ru-RU" sz="1050" dirty="0">
                    <a:solidFill>
                      <a:schemeClr val="bg1"/>
                    </a:solidFill>
                  </a:rPr>
                  <a:t>КРТ и градостроительной деятельности в компетенции одного органа публичной власти (органов публичной власти одного уровня), сокращение сроков принятия решений и реализации ДКРТ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393929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0C68654-B97C-D38B-2C3E-2AEB5A4C964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711" t="10912" r="6389" b="14398"/>
          <a:stretch/>
        </p:blipFill>
        <p:spPr>
          <a:xfrm flipH="1" flipV="1">
            <a:off x="1802907" y="-1"/>
            <a:ext cx="9620690" cy="7910513"/>
          </a:xfrm>
          <a:custGeom>
            <a:avLst/>
            <a:gdLst>
              <a:gd name="connsiteX0" fmla="*/ 0 w 8340634"/>
              <a:gd name="connsiteY0" fmla="*/ 0 h 6858000"/>
              <a:gd name="connsiteX1" fmla="*/ 8340634 w 8340634"/>
              <a:gd name="connsiteY1" fmla="*/ 0 h 6858000"/>
              <a:gd name="connsiteX2" fmla="*/ 8340634 w 8340634"/>
              <a:gd name="connsiteY2" fmla="*/ 6858000 h 6858000"/>
              <a:gd name="connsiteX3" fmla="*/ 0 w 834063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40634" h="6858000">
                <a:moveTo>
                  <a:pt x="0" y="0"/>
                </a:moveTo>
                <a:lnTo>
                  <a:pt x="8340634" y="0"/>
                </a:lnTo>
                <a:lnTo>
                  <a:pt x="834063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0EA9C66-8620-9134-BF29-D440412B752B}"/>
              </a:ext>
            </a:extLst>
          </p:cNvPr>
          <p:cNvSpPr txBox="1"/>
          <p:nvPr/>
        </p:nvSpPr>
        <p:spPr>
          <a:xfrm>
            <a:off x="413708" y="3529132"/>
            <a:ext cx="4762592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800">
                <a:solidFill>
                  <a:schemeClr val="bg1"/>
                </a:solidFill>
                <a:latin typeface="Stolzl Book" panose="00000500000000000000" pitchFamily="2" charset="-52"/>
              </a:rPr>
              <a:t>Цифровизация (ГИСОГД) и КРТ </a:t>
            </a:r>
            <a:endParaRPr lang="ru-RU" sz="2800" dirty="0">
              <a:solidFill>
                <a:schemeClr val="bg1"/>
              </a:solidFill>
              <a:latin typeface="Stolzl Book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1368523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AD42F1-237C-C34C-2C0A-FA4AA3255E82}"/>
              </a:ext>
            </a:extLst>
          </p:cNvPr>
          <p:cNvSpPr txBox="1">
            <a:spLocks/>
          </p:cNvSpPr>
          <p:nvPr/>
        </p:nvSpPr>
        <p:spPr>
          <a:xfrm>
            <a:off x="412921" y="439733"/>
            <a:ext cx="9780651" cy="8617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sz="2800">
                <a:solidFill>
                  <a:srgbClr val="2D3C91"/>
                </a:solidFill>
                <a:latin typeface="Stolzl" panose="00000500000000000000" pitchFamily="2" charset="-52"/>
              </a:rPr>
              <a:t>Государственные информационные системы обеспечения градостроительной деятельности </a:t>
            </a:r>
            <a:endParaRPr lang="ru-RU" sz="2800" dirty="0">
              <a:solidFill>
                <a:srgbClr val="2D3C91"/>
              </a:solidFill>
              <a:latin typeface="Stolzl" panose="00000500000000000000" pitchFamily="2" charset="-52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45E9F548-107E-E57C-00E0-2ECD876D2048}"/>
              </a:ext>
            </a:extLst>
          </p:cNvPr>
          <p:cNvSpPr/>
          <p:nvPr/>
        </p:nvSpPr>
        <p:spPr>
          <a:xfrm>
            <a:off x="851728" y="1860320"/>
            <a:ext cx="9763387" cy="1142203"/>
          </a:xfrm>
          <a:prstGeom prst="roundRect">
            <a:avLst>
              <a:gd name="adj" fmla="val 1672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8823"/>
            <a:endParaRPr lang="ru-RU" sz="1632">
              <a:solidFill>
                <a:srgbClr val="FFFFFF"/>
              </a:solidFill>
              <a:latin typeface="Stolzl Book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E691FBDC-89BF-C041-7E9F-87BB69A15D11}"/>
              </a:ext>
            </a:extLst>
          </p:cNvPr>
          <p:cNvSpPr/>
          <p:nvPr/>
        </p:nvSpPr>
        <p:spPr>
          <a:xfrm>
            <a:off x="436030" y="3312258"/>
            <a:ext cx="4991025" cy="3727420"/>
          </a:xfrm>
          <a:prstGeom prst="roundRect">
            <a:avLst>
              <a:gd name="adj" fmla="val 5085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0" dist="114300" dir="2700000" algn="tl" rotWithShape="0">
              <a:schemeClr val="accent1">
                <a:alpha val="10000"/>
              </a:schemeClr>
            </a:outerShdw>
          </a:effectLst>
        </p:spPr>
        <p:txBody>
          <a:bodyPr lIns="130538" tIns="130538" rIns="130538" bIns="0" rtlCol="0" anchor="t"/>
          <a:lstStyle/>
          <a:p>
            <a:pPr defTabSz="828904">
              <a:defRPr/>
            </a:pPr>
            <a:endParaRPr lang="ru-RU" sz="1269" kern="0" dirty="0">
              <a:solidFill>
                <a:prstClr val="black"/>
              </a:solidFill>
              <a:latin typeface="Stolzl Book" panose="00000500000000000000" pitchFamily="2" charset="-52"/>
            </a:endParaRPr>
          </a:p>
        </p:txBody>
      </p:sp>
      <p:sp>
        <p:nvSpPr>
          <p:cNvPr id="8" name="Прямоугольник: скругленные верхние углы 7">
            <a:extLst>
              <a:ext uri="{FF2B5EF4-FFF2-40B4-BE49-F238E27FC236}">
                <a16:creationId xmlns:a16="http://schemas.microsoft.com/office/drawing/2014/main" id="{C8B68D02-EFDC-F1B0-73AD-54F59BC998F5}"/>
              </a:ext>
            </a:extLst>
          </p:cNvPr>
          <p:cNvSpPr/>
          <p:nvPr/>
        </p:nvSpPr>
        <p:spPr>
          <a:xfrm flipH="1">
            <a:off x="436030" y="3312259"/>
            <a:ext cx="4991025" cy="587419"/>
          </a:xfrm>
          <a:prstGeom prst="round2SameRect">
            <a:avLst>
              <a:gd name="adj1" fmla="val 31135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8823"/>
            <a:endParaRPr lang="ru-RU" sz="1632" dirty="0">
              <a:solidFill>
                <a:srgbClr val="FFFFFF"/>
              </a:solidFill>
              <a:latin typeface="Stolzl Book" panose="00000500000000000000" pitchFamily="2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DF6B95-2E3F-ABB0-5524-45B929E4B674}"/>
              </a:ext>
            </a:extLst>
          </p:cNvPr>
          <p:cNvSpPr txBox="1"/>
          <p:nvPr/>
        </p:nvSpPr>
        <p:spPr bwMode="auto">
          <a:xfrm>
            <a:off x="716509" y="3494368"/>
            <a:ext cx="2822536" cy="2231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828823">
              <a:spcAft>
                <a:spcPts val="544"/>
              </a:spcAft>
              <a:defRPr/>
            </a:pPr>
            <a:r>
              <a:rPr lang="ru-RU" sz="1450" dirty="0">
                <a:solidFill>
                  <a:srgbClr val="FFFFFF"/>
                </a:solidFill>
                <a:latin typeface="Stolzl Medium" panose="00000600000000000000" pitchFamily="2" charset="-52"/>
              </a:rPr>
              <a:t>Лучшие системы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B824A2-A9E5-F20D-9E63-0AA591108AD2}"/>
              </a:ext>
            </a:extLst>
          </p:cNvPr>
          <p:cNvSpPr txBox="1"/>
          <p:nvPr/>
        </p:nvSpPr>
        <p:spPr bwMode="auto">
          <a:xfrm>
            <a:off x="716510" y="4182142"/>
            <a:ext cx="4538900" cy="16834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59032" indent="-259032" defTabSz="828823">
              <a:lnSpc>
                <a:spcPct val="110000"/>
              </a:lnSpc>
              <a:spcAft>
                <a:spcPts val="544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ru-RU" sz="1269" dirty="0">
                <a:solidFill>
                  <a:prstClr val="black">
                    <a:lumMod val="85000"/>
                    <a:lumOff val="15000"/>
                  </a:prstClr>
                </a:solidFill>
                <a:latin typeface="Stolzl Book"/>
              </a:rPr>
              <a:t>Геоинформационная система </a:t>
            </a:r>
            <a:br>
              <a:rPr lang="ru-RU" sz="1269" dirty="0">
                <a:solidFill>
                  <a:prstClr val="black">
                    <a:lumMod val="85000"/>
                    <a:lumOff val="15000"/>
                  </a:prstClr>
                </a:solidFill>
                <a:latin typeface="Stolzl Book"/>
              </a:rPr>
            </a:br>
            <a:r>
              <a:rPr lang="ru-RU" sz="1269" dirty="0">
                <a:solidFill>
                  <a:prstClr val="black">
                    <a:lumMod val="85000"/>
                    <a:lumOff val="15000"/>
                  </a:prstClr>
                </a:solidFill>
                <a:latin typeface="Stolzl Book"/>
              </a:rPr>
              <a:t>Санкт-Петербурга — РГИС </a:t>
            </a:r>
          </a:p>
          <a:p>
            <a:pPr marL="259032" indent="-259032" defTabSz="828823">
              <a:lnSpc>
                <a:spcPct val="110000"/>
              </a:lnSpc>
              <a:spcAft>
                <a:spcPts val="544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endParaRPr lang="ru-RU" sz="1269" dirty="0">
              <a:solidFill>
                <a:prstClr val="black">
                  <a:lumMod val="85000"/>
                  <a:lumOff val="15000"/>
                </a:prstClr>
              </a:solidFill>
              <a:latin typeface="Stolzl Book"/>
            </a:endParaRPr>
          </a:p>
          <a:p>
            <a:pPr marL="259032" indent="-259032" defTabSz="828823">
              <a:lnSpc>
                <a:spcPct val="110000"/>
              </a:lnSpc>
              <a:spcAft>
                <a:spcPts val="544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endParaRPr lang="ru-RU" sz="1269" dirty="0">
              <a:solidFill>
                <a:prstClr val="black">
                  <a:lumMod val="85000"/>
                  <a:lumOff val="15000"/>
                </a:prstClr>
              </a:solidFill>
              <a:latin typeface="Stolzl Book"/>
            </a:endParaRPr>
          </a:p>
          <a:p>
            <a:pPr marL="259032" indent="-259032" defTabSz="828823">
              <a:lnSpc>
                <a:spcPct val="110000"/>
              </a:lnSpc>
              <a:spcAft>
                <a:spcPts val="544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ru-RU" sz="1269" dirty="0">
                <a:solidFill>
                  <a:prstClr val="black">
                    <a:lumMod val="85000"/>
                    <a:lumOff val="15000"/>
                  </a:prstClr>
                </a:solidFill>
                <a:latin typeface="Stolzl Book"/>
              </a:rPr>
              <a:t>Информационная система обеспечения градостроительной деятельности города Москвы — ИАИС ОГД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1D7B43-A791-A30E-7A25-F3330210D5EA}"/>
              </a:ext>
            </a:extLst>
          </p:cNvPr>
          <p:cNvSpPr txBox="1"/>
          <p:nvPr/>
        </p:nvSpPr>
        <p:spPr>
          <a:xfrm>
            <a:off x="1505088" y="2070579"/>
            <a:ext cx="8522703" cy="7214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defTabSz="696687">
              <a:lnSpc>
                <a:spcPct val="110000"/>
              </a:lnSpc>
              <a:spcAft>
                <a:spcPts val="457"/>
              </a:spcAft>
              <a:defRPr sz="1400">
                <a:solidFill>
                  <a:prstClr val="black">
                    <a:lumMod val="85000"/>
                    <a:lumOff val="15000"/>
                  </a:prstClr>
                </a:solidFill>
                <a:latin typeface="Stolzl Book"/>
              </a:defRPr>
            </a:lvl1pPr>
          </a:lstStyle>
          <a:p>
            <a:pPr defTabSz="631547">
              <a:spcAft>
                <a:spcPts val="414"/>
              </a:spcAft>
            </a:pPr>
            <a:r>
              <a:rPr lang="ru-RU" sz="1450" dirty="0">
                <a:solidFill>
                  <a:schemeClr val="bg1"/>
                </a:solidFill>
                <a:latin typeface="Stolzl Medium"/>
              </a:rPr>
              <a:t>Государственные информационные системы обеспечения градостроительной деятельности </a:t>
            </a:r>
            <a:r>
              <a:rPr lang="ru-RU" sz="1450" dirty="0">
                <a:solidFill>
                  <a:schemeClr val="bg1"/>
                </a:solidFill>
              </a:rPr>
              <a:t>— необходимый инструмент в работе уполномоченных органов публичной власти и застройщика (инвестора). 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EEFF0543-6C96-2A80-7BB7-9769541A75B2}"/>
              </a:ext>
            </a:extLst>
          </p:cNvPr>
          <p:cNvGrpSpPr/>
          <p:nvPr/>
        </p:nvGrpSpPr>
        <p:grpSpPr>
          <a:xfrm>
            <a:off x="968878" y="4701274"/>
            <a:ext cx="1356077" cy="335315"/>
            <a:chOff x="1308100" y="5480962"/>
            <a:chExt cx="1713545" cy="432000"/>
          </a:xfrm>
        </p:grpSpPr>
        <p:sp>
          <p:nvSpPr>
            <p:cNvPr id="13" name="Прямоугольник: скругленные углы 12">
              <a:extLst>
                <a:ext uri="{FF2B5EF4-FFF2-40B4-BE49-F238E27FC236}">
                  <a16:creationId xmlns:a16="http://schemas.microsoft.com/office/drawing/2014/main" id="{7010B337-76BD-5CF8-B63D-5B53CCFA6E38}"/>
                </a:ext>
              </a:extLst>
            </p:cNvPr>
            <p:cNvSpPr/>
            <p:nvPr/>
          </p:nvSpPr>
          <p:spPr>
            <a:xfrm>
              <a:off x="1308100" y="5480962"/>
              <a:ext cx="1713545" cy="432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28823"/>
              <a:endParaRPr lang="ru-RU" sz="1450">
                <a:solidFill>
                  <a:srgbClr val="FFFFFF"/>
                </a:solidFill>
                <a:latin typeface="Stolzl Book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67458AA-77B7-5E32-FF6D-410C6CBCE8E7}"/>
                </a:ext>
              </a:extLst>
            </p:cNvPr>
            <p:cNvSpPr txBox="1"/>
            <p:nvPr/>
          </p:nvSpPr>
          <p:spPr bwMode="auto">
            <a:xfrm>
              <a:off x="1780259" y="5585650"/>
              <a:ext cx="1153429" cy="22287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828823">
                <a:lnSpc>
                  <a:spcPct val="110000"/>
                </a:lnSpc>
                <a:spcAft>
                  <a:spcPts val="544"/>
                </a:spcAft>
                <a:buClr>
                  <a:srgbClr val="3200F0"/>
                </a:buClr>
                <a:buSzPct val="100000"/>
                <a:defRPr/>
              </a:pPr>
              <a:r>
                <a:rPr lang="en-US" sz="1088" dirty="0">
                  <a:solidFill>
                    <a:srgbClr val="FFFFFF"/>
                  </a:solidFill>
                  <a:latin typeface="Stolzl Medium"/>
                </a:rPr>
                <a:t>rgis.spb.ru</a:t>
              </a:r>
              <a:endParaRPr lang="ru-RU" sz="1088" dirty="0">
                <a:solidFill>
                  <a:srgbClr val="FFFFFF"/>
                </a:solidFill>
                <a:latin typeface="Stolzl Medium"/>
              </a:endParaRPr>
            </a:p>
          </p:txBody>
        </p: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90357B69-AA7F-6CAD-9CFE-46284404BCA1}"/>
                </a:ext>
              </a:extLst>
            </p:cNvPr>
            <p:cNvGrpSpPr/>
            <p:nvPr/>
          </p:nvGrpSpPr>
          <p:grpSpPr>
            <a:xfrm>
              <a:off x="1366248" y="5534962"/>
              <a:ext cx="324000" cy="324000"/>
              <a:chOff x="1351297" y="5525962"/>
              <a:chExt cx="270000" cy="270000"/>
            </a:xfrm>
          </p:grpSpPr>
          <p:sp>
            <p:nvSpPr>
              <p:cNvPr id="17" name="Овал 16">
                <a:extLst>
                  <a:ext uri="{FF2B5EF4-FFF2-40B4-BE49-F238E27FC236}">
                    <a16:creationId xmlns:a16="http://schemas.microsoft.com/office/drawing/2014/main" id="{0EF4B477-FE4A-56E8-C577-96D8DE5054C1}"/>
                  </a:ext>
                </a:extLst>
              </p:cNvPr>
              <p:cNvSpPr/>
              <p:nvPr/>
            </p:nvSpPr>
            <p:spPr>
              <a:xfrm>
                <a:off x="1351297" y="5525962"/>
                <a:ext cx="270000" cy="27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28823"/>
                <a:endParaRPr lang="ru-RU" sz="1450">
                  <a:solidFill>
                    <a:srgbClr val="FFFFFF"/>
                  </a:solidFill>
                  <a:latin typeface="Stolzl Book"/>
                </a:endParaRPr>
              </a:p>
            </p:txBody>
          </p:sp>
          <p:pic>
            <p:nvPicPr>
              <p:cNvPr id="18" name="Рисунок 17">
                <a:extLst>
                  <a:ext uri="{FF2B5EF4-FFF2-40B4-BE49-F238E27FC236}">
                    <a16:creationId xmlns:a16="http://schemas.microsoft.com/office/drawing/2014/main" id="{7AAEA53D-1138-79F7-0E76-AFC73FF63C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396297" y="5570962"/>
                <a:ext cx="180000" cy="180000"/>
              </a:xfrm>
              <a:prstGeom prst="rect">
                <a:avLst/>
              </a:prstGeom>
            </p:spPr>
          </p:pic>
        </p:grpSp>
        <p:sp>
          <p:nvSpPr>
            <p:cNvPr id="16" name="Прямоугольник: скругленные углы 15">
              <a:hlinkClick r:id="rId4"/>
              <a:extLst>
                <a:ext uri="{FF2B5EF4-FFF2-40B4-BE49-F238E27FC236}">
                  <a16:creationId xmlns:a16="http://schemas.microsoft.com/office/drawing/2014/main" id="{68E1DF1A-E8CF-5005-92BB-79E4713A7181}"/>
                </a:ext>
              </a:extLst>
            </p:cNvPr>
            <p:cNvSpPr/>
            <p:nvPr/>
          </p:nvSpPr>
          <p:spPr>
            <a:xfrm>
              <a:off x="1366248" y="5488253"/>
              <a:ext cx="1655397" cy="360001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28823"/>
              <a:endParaRPr lang="ru-RU" sz="1450">
                <a:solidFill>
                  <a:srgbClr val="FFFFFF"/>
                </a:solidFill>
                <a:latin typeface="Stolzl Book"/>
              </a:endParaRPr>
            </a:p>
          </p:txBody>
        </p:sp>
      </p:grp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517B3DAA-0FE4-D243-AF9B-0FB60E170EF1}"/>
              </a:ext>
            </a:extLst>
          </p:cNvPr>
          <p:cNvSpPr/>
          <p:nvPr/>
        </p:nvSpPr>
        <p:spPr>
          <a:xfrm>
            <a:off x="968877" y="5973689"/>
            <a:ext cx="2068970" cy="33531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8823"/>
            <a:endParaRPr lang="ru-RU" sz="1450">
              <a:solidFill>
                <a:srgbClr val="FFFFFF"/>
              </a:solidFill>
              <a:latin typeface="Stolzl Book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4E847FE-618F-0D1F-0799-E70B74BC27E5}"/>
              </a:ext>
            </a:extLst>
          </p:cNvPr>
          <p:cNvSpPr txBox="1"/>
          <p:nvPr/>
        </p:nvSpPr>
        <p:spPr bwMode="auto">
          <a:xfrm>
            <a:off x="1342538" y="6054946"/>
            <a:ext cx="1608624" cy="172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828823">
              <a:lnSpc>
                <a:spcPct val="110000"/>
              </a:lnSpc>
              <a:spcAft>
                <a:spcPts val="544"/>
              </a:spcAft>
              <a:buClr>
                <a:srgbClr val="3200F0"/>
              </a:buClr>
              <a:buSzPct val="100000"/>
              <a:defRPr/>
            </a:pPr>
            <a:r>
              <a:rPr lang="en-US" sz="1088" dirty="0">
                <a:solidFill>
                  <a:srgbClr val="FFFFFF"/>
                </a:solidFill>
                <a:latin typeface="Stolzl Medium"/>
              </a:rPr>
              <a:t>gisogd.mos.ru/home</a:t>
            </a:r>
            <a:endParaRPr lang="ru-RU" sz="1088" dirty="0">
              <a:solidFill>
                <a:srgbClr val="FFFFFF"/>
              </a:solidFill>
              <a:latin typeface="Stolzl Medium"/>
            </a:endParaRP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8F667CE7-D7DF-ACD2-B44B-AF8B7DC5624A}"/>
              </a:ext>
            </a:extLst>
          </p:cNvPr>
          <p:cNvGrpSpPr/>
          <p:nvPr/>
        </p:nvGrpSpPr>
        <p:grpSpPr>
          <a:xfrm>
            <a:off x="1014896" y="6015603"/>
            <a:ext cx="256409" cy="251487"/>
            <a:chOff x="1351297" y="5525962"/>
            <a:chExt cx="270000" cy="270000"/>
          </a:xfrm>
        </p:grpSpPr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9EDC553E-777F-2D7D-9ABD-4E0FB14B0F43}"/>
                </a:ext>
              </a:extLst>
            </p:cNvPr>
            <p:cNvSpPr/>
            <p:nvPr/>
          </p:nvSpPr>
          <p:spPr>
            <a:xfrm>
              <a:off x="1351297" y="5525962"/>
              <a:ext cx="270000" cy="27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28823"/>
              <a:endParaRPr lang="ru-RU" sz="1450">
                <a:solidFill>
                  <a:srgbClr val="FFFFFF"/>
                </a:solidFill>
                <a:latin typeface="Stolzl Book"/>
              </a:endParaRPr>
            </a:p>
          </p:txBody>
        </p:sp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02084341-C49F-0E25-9996-7C2A82E47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396297" y="5570962"/>
              <a:ext cx="180000" cy="180000"/>
            </a:xfrm>
            <a:prstGeom prst="rect">
              <a:avLst/>
            </a:prstGeom>
          </p:spPr>
        </p:pic>
      </p:grpSp>
      <p:sp>
        <p:nvSpPr>
          <p:cNvPr id="24" name="Прямоугольник: скругленные углы 23">
            <a:hlinkClick r:id="rId5"/>
            <a:extLst>
              <a:ext uri="{FF2B5EF4-FFF2-40B4-BE49-F238E27FC236}">
                <a16:creationId xmlns:a16="http://schemas.microsoft.com/office/drawing/2014/main" id="{C777B869-A116-F70A-6F16-88F648393E7E}"/>
              </a:ext>
            </a:extLst>
          </p:cNvPr>
          <p:cNvSpPr/>
          <p:nvPr/>
        </p:nvSpPr>
        <p:spPr>
          <a:xfrm>
            <a:off x="968877" y="6005081"/>
            <a:ext cx="2068970" cy="27943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8823"/>
            <a:endParaRPr lang="ru-RU" sz="1450">
              <a:solidFill>
                <a:srgbClr val="FFFFFF"/>
              </a:solidFill>
              <a:latin typeface="Stolzl Book"/>
            </a:endParaRP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D78DE222-3828-26FE-8AC9-6DBDF32A1506}"/>
              </a:ext>
            </a:extLst>
          </p:cNvPr>
          <p:cNvSpPr/>
          <p:nvPr/>
        </p:nvSpPr>
        <p:spPr>
          <a:xfrm>
            <a:off x="5627763" y="3312258"/>
            <a:ext cx="4991025" cy="3727420"/>
          </a:xfrm>
          <a:prstGeom prst="roundRect">
            <a:avLst>
              <a:gd name="adj" fmla="val 5085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0" dist="114300" dir="2700000" algn="tl" rotWithShape="0">
              <a:schemeClr val="accent1">
                <a:alpha val="10000"/>
              </a:schemeClr>
            </a:outerShdw>
          </a:effectLst>
        </p:spPr>
        <p:txBody>
          <a:bodyPr lIns="130538" tIns="130538" rIns="130538" bIns="0" rtlCol="0" anchor="t"/>
          <a:lstStyle/>
          <a:p>
            <a:pPr defTabSz="828904">
              <a:defRPr/>
            </a:pPr>
            <a:endParaRPr lang="ru-RU" sz="1269" kern="0" dirty="0">
              <a:solidFill>
                <a:prstClr val="black"/>
              </a:solidFill>
              <a:latin typeface="Stolzl Book" panose="00000500000000000000" pitchFamily="2" charset="-52"/>
            </a:endParaRPr>
          </a:p>
        </p:txBody>
      </p:sp>
      <p:sp>
        <p:nvSpPr>
          <p:cNvPr id="26" name="Прямоугольник: скругленные верхние углы 25">
            <a:extLst>
              <a:ext uri="{FF2B5EF4-FFF2-40B4-BE49-F238E27FC236}">
                <a16:creationId xmlns:a16="http://schemas.microsoft.com/office/drawing/2014/main" id="{CD198F23-5452-6110-3AE7-80221E23E405}"/>
              </a:ext>
            </a:extLst>
          </p:cNvPr>
          <p:cNvSpPr/>
          <p:nvPr/>
        </p:nvSpPr>
        <p:spPr>
          <a:xfrm flipH="1">
            <a:off x="5627763" y="3312259"/>
            <a:ext cx="4991025" cy="587419"/>
          </a:xfrm>
          <a:prstGeom prst="round2SameRect">
            <a:avLst>
              <a:gd name="adj1" fmla="val 31135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8823"/>
            <a:endParaRPr lang="ru-RU" sz="1632" dirty="0">
              <a:solidFill>
                <a:srgbClr val="FFFFFF"/>
              </a:solidFill>
              <a:latin typeface="Stolzl Book" panose="00000500000000000000" pitchFamily="2" charset="-52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34796A0-3AF6-EF2F-FAE2-304ADBA2C41C}"/>
              </a:ext>
            </a:extLst>
          </p:cNvPr>
          <p:cNvSpPr txBox="1"/>
          <p:nvPr/>
        </p:nvSpPr>
        <p:spPr bwMode="auto">
          <a:xfrm>
            <a:off x="5908242" y="3494368"/>
            <a:ext cx="4367205" cy="2231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828823">
              <a:spcAft>
                <a:spcPts val="544"/>
              </a:spcAft>
              <a:defRPr/>
            </a:pPr>
            <a:r>
              <a:rPr lang="ru-RU" sz="1450" dirty="0">
                <a:solidFill>
                  <a:srgbClr val="FFFFFF"/>
                </a:solidFill>
                <a:latin typeface="Stolzl Medium" panose="00000600000000000000" pitchFamily="2" charset="-52"/>
              </a:rPr>
              <a:t>Другие примеры систем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05539C5-56CC-67AE-2D56-2646C2C31276}"/>
              </a:ext>
            </a:extLst>
          </p:cNvPr>
          <p:cNvSpPr txBox="1"/>
          <p:nvPr/>
        </p:nvSpPr>
        <p:spPr bwMode="auto">
          <a:xfrm>
            <a:off x="5908243" y="4182142"/>
            <a:ext cx="4539772" cy="16834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285750" indent="-28575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defRPr>
            </a:lvl1pPr>
          </a:lstStyle>
          <a:p>
            <a:pPr marL="259032" indent="-259032" defTabSz="828823">
              <a:spcAft>
                <a:spcPts val="544"/>
              </a:spcAft>
            </a:pPr>
            <a:r>
              <a:rPr lang="ru-RU" sz="1269" dirty="0">
                <a:solidFill>
                  <a:prstClr val="black">
                    <a:lumMod val="85000"/>
                    <a:lumOff val="15000"/>
                  </a:prstClr>
                </a:solidFill>
              </a:rPr>
              <a:t>Информационно-аналитическая система управления градостроительной деятельностью на базе портала mos.ru в Москве</a:t>
            </a:r>
          </a:p>
          <a:p>
            <a:pPr marL="259032" indent="-259032" defTabSz="828823">
              <a:spcAft>
                <a:spcPts val="544"/>
              </a:spcAft>
            </a:pPr>
            <a:endParaRPr lang="ru-RU" sz="1269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 marL="259032" indent="-259032" defTabSz="828823">
              <a:spcAft>
                <a:spcPts val="544"/>
              </a:spcAft>
            </a:pPr>
            <a:endParaRPr lang="ru-RU" sz="1269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 marL="259032" indent="-259032" defTabSz="828823">
              <a:spcAft>
                <a:spcPts val="544"/>
              </a:spcAft>
            </a:pPr>
            <a:r>
              <a:rPr lang="ru-RU" sz="1269" dirty="0">
                <a:solidFill>
                  <a:prstClr val="black">
                    <a:lumMod val="85000"/>
                    <a:lumOff val="15000"/>
                  </a:prstClr>
                </a:solidFill>
              </a:rPr>
              <a:t>Единая система строительного комплекса —ЕССК в Санкт-Петербурге</a:t>
            </a: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6C50DDFD-B7D5-F00C-5D19-588BA1D268A8}"/>
              </a:ext>
            </a:extLst>
          </p:cNvPr>
          <p:cNvSpPr/>
          <p:nvPr/>
        </p:nvSpPr>
        <p:spPr>
          <a:xfrm>
            <a:off x="6160611" y="4908593"/>
            <a:ext cx="2437831" cy="33531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8823"/>
            <a:endParaRPr lang="ru-RU" sz="1450">
              <a:solidFill>
                <a:srgbClr val="FFFFFF"/>
              </a:solidFill>
              <a:latin typeface="Stolzl Book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7FA5322-0E12-332D-8145-1CDDC6B654AC}"/>
              </a:ext>
            </a:extLst>
          </p:cNvPr>
          <p:cNvSpPr txBox="1"/>
          <p:nvPr/>
        </p:nvSpPr>
        <p:spPr bwMode="auto">
          <a:xfrm>
            <a:off x="6534270" y="4989850"/>
            <a:ext cx="1962409" cy="172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828823">
              <a:lnSpc>
                <a:spcPct val="110000"/>
              </a:lnSpc>
              <a:spcAft>
                <a:spcPts val="544"/>
              </a:spcAft>
              <a:buClr>
                <a:srgbClr val="3200F0"/>
              </a:buClr>
              <a:buSzPct val="100000"/>
              <a:defRPr/>
            </a:pPr>
            <a:r>
              <a:rPr lang="en-US" sz="1088" dirty="0">
                <a:solidFill>
                  <a:srgbClr val="FFFFFF"/>
                </a:solidFill>
                <a:latin typeface="Stolzl Medium"/>
              </a:rPr>
              <a:t>stroi.mos.ru/construction</a:t>
            </a:r>
            <a:endParaRPr lang="ru-RU" sz="1088" dirty="0">
              <a:solidFill>
                <a:srgbClr val="FFFFFF"/>
              </a:solidFill>
              <a:latin typeface="Stolzl Medium"/>
            </a:endParaRPr>
          </a:p>
        </p:txBody>
      </p: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CB06364C-0143-DA36-4D5A-3B3B3BECCAEE}"/>
              </a:ext>
            </a:extLst>
          </p:cNvPr>
          <p:cNvGrpSpPr/>
          <p:nvPr/>
        </p:nvGrpSpPr>
        <p:grpSpPr>
          <a:xfrm>
            <a:off x="6206627" y="4950507"/>
            <a:ext cx="256409" cy="251487"/>
            <a:chOff x="1351297" y="5525962"/>
            <a:chExt cx="270000" cy="270000"/>
          </a:xfrm>
        </p:grpSpPr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CE3842EC-B38B-59C1-EDC5-599DCB5EE94B}"/>
                </a:ext>
              </a:extLst>
            </p:cNvPr>
            <p:cNvSpPr/>
            <p:nvPr/>
          </p:nvSpPr>
          <p:spPr>
            <a:xfrm>
              <a:off x="1351297" y="5525962"/>
              <a:ext cx="270000" cy="27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28823"/>
              <a:endParaRPr lang="ru-RU" sz="1450">
                <a:solidFill>
                  <a:srgbClr val="FFFFFF"/>
                </a:solidFill>
                <a:latin typeface="Stolzl Book"/>
              </a:endParaRPr>
            </a:p>
          </p:txBody>
        </p:sp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7A6E0700-78A6-8A51-A7E1-4A422F3870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396297" y="5570962"/>
              <a:ext cx="180000" cy="180000"/>
            </a:xfrm>
            <a:prstGeom prst="rect">
              <a:avLst/>
            </a:prstGeom>
          </p:spPr>
        </p:pic>
      </p:grpSp>
      <p:sp>
        <p:nvSpPr>
          <p:cNvPr id="34" name="Прямоугольник: скругленные углы 33">
            <a:hlinkClick r:id="rId6"/>
            <a:extLst>
              <a:ext uri="{FF2B5EF4-FFF2-40B4-BE49-F238E27FC236}">
                <a16:creationId xmlns:a16="http://schemas.microsoft.com/office/drawing/2014/main" id="{66C67400-F00A-4491-A960-CDDF5DCC5E07}"/>
              </a:ext>
            </a:extLst>
          </p:cNvPr>
          <p:cNvSpPr/>
          <p:nvPr/>
        </p:nvSpPr>
        <p:spPr>
          <a:xfrm>
            <a:off x="6160609" y="4946212"/>
            <a:ext cx="2437831" cy="27943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8823"/>
            <a:endParaRPr lang="ru-RU" sz="1450">
              <a:solidFill>
                <a:srgbClr val="FFFFFF"/>
              </a:solidFill>
              <a:latin typeface="Stolzl Book"/>
            </a:endParaRPr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5DB6C74D-50B3-2161-6997-C2BF5442F4A9}"/>
              </a:ext>
            </a:extLst>
          </p:cNvPr>
          <p:cNvSpPr/>
          <p:nvPr/>
        </p:nvSpPr>
        <p:spPr>
          <a:xfrm>
            <a:off x="6160608" y="5985547"/>
            <a:ext cx="1737885" cy="33531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8823"/>
            <a:endParaRPr lang="ru-RU" sz="1450">
              <a:solidFill>
                <a:srgbClr val="FFFFFF"/>
              </a:solidFill>
              <a:latin typeface="Stolzl Book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461C960-06C7-19A2-6104-574319537EB1}"/>
              </a:ext>
            </a:extLst>
          </p:cNvPr>
          <p:cNvSpPr txBox="1"/>
          <p:nvPr/>
        </p:nvSpPr>
        <p:spPr bwMode="auto">
          <a:xfrm>
            <a:off x="6534270" y="6066805"/>
            <a:ext cx="1290274" cy="172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828823">
              <a:lnSpc>
                <a:spcPct val="110000"/>
              </a:lnSpc>
              <a:spcAft>
                <a:spcPts val="544"/>
              </a:spcAft>
              <a:buClr>
                <a:srgbClr val="3200F0"/>
              </a:buClr>
              <a:buSzPct val="100000"/>
              <a:defRPr/>
            </a:pPr>
            <a:r>
              <a:rPr lang="en-US" sz="1088" dirty="0">
                <a:solidFill>
                  <a:srgbClr val="FFFFFF"/>
                </a:solidFill>
                <a:latin typeface="Stolzl Medium"/>
              </a:rPr>
              <a:t>essk.gov.spb.ru</a:t>
            </a:r>
            <a:endParaRPr lang="ru-RU" sz="1088" dirty="0">
              <a:solidFill>
                <a:srgbClr val="FFFFFF"/>
              </a:solidFill>
              <a:latin typeface="Stolzl Medium"/>
            </a:endParaRPr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5C60BAB6-F1AD-7BF8-00E1-F01A638FF96B}"/>
              </a:ext>
            </a:extLst>
          </p:cNvPr>
          <p:cNvGrpSpPr/>
          <p:nvPr/>
        </p:nvGrpSpPr>
        <p:grpSpPr>
          <a:xfrm>
            <a:off x="6206626" y="6027461"/>
            <a:ext cx="256409" cy="251487"/>
            <a:chOff x="1351297" y="5525962"/>
            <a:chExt cx="270000" cy="270000"/>
          </a:xfrm>
        </p:grpSpPr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id="{DFCF5076-01D6-59BA-9AF3-66E32DBF846C}"/>
                </a:ext>
              </a:extLst>
            </p:cNvPr>
            <p:cNvSpPr/>
            <p:nvPr/>
          </p:nvSpPr>
          <p:spPr>
            <a:xfrm>
              <a:off x="1351297" y="5525962"/>
              <a:ext cx="270000" cy="27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28823"/>
              <a:endParaRPr lang="ru-RU" sz="1450">
                <a:solidFill>
                  <a:srgbClr val="FFFFFF"/>
                </a:solidFill>
                <a:latin typeface="Stolzl Book"/>
              </a:endParaRPr>
            </a:p>
          </p:txBody>
        </p:sp>
        <p:pic>
          <p:nvPicPr>
            <p:cNvPr id="39" name="Рисунок 38">
              <a:extLst>
                <a:ext uri="{FF2B5EF4-FFF2-40B4-BE49-F238E27FC236}">
                  <a16:creationId xmlns:a16="http://schemas.microsoft.com/office/drawing/2014/main" id="{D14621FD-C014-DE85-FFBE-ABD05AD104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396297" y="5570962"/>
              <a:ext cx="180000" cy="180000"/>
            </a:xfrm>
            <a:prstGeom prst="rect">
              <a:avLst/>
            </a:prstGeom>
          </p:spPr>
        </p:pic>
      </p:grpSp>
      <p:sp>
        <p:nvSpPr>
          <p:cNvPr id="40" name="Прямоугольник: скругленные углы 39">
            <a:hlinkClick r:id="rId7"/>
            <a:extLst>
              <a:ext uri="{FF2B5EF4-FFF2-40B4-BE49-F238E27FC236}">
                <a16:creationId xmlns:a16="http://schemas.microsoft.com/office/drawing/2014/main" id="{92BACCE6-6EF9-F6F9-EBAC-2DDE5BD41E97}"/>
              </a:ext>
            </a:extLst>
          </p:cNvPr>
          <p:cNvSpPr/>
          <p:nvPr/>
        </p:nvSpPr>
        <p:spPr>
          <a:xfrm>
            <a:off x="6160609" y="6005081"/>
            <a:ext cx="1737884" cy="27943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8823"/>
            <a:endParaRPr lang="ru-RU" sz="1450">
              <a:solidFill>
                <a:srgbClr val="FFFFFF"/>
              </a:solidFill>
              <a:latin typeface="Stolzl Book"/>
            </a:endParaRPr>
          </a:p>
        </p:txBody>
      </p: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61A62611-9845-5C81-8AB0-74BD3CF658CD}"/>
              </a:ext>
            </a:extLst>
          </p:cNvPr>
          <p:cNvGrpSpPr>
            <a:grpSpLocks/>
          </p:cNvGrpSpPr>
          <p:nvPr/>
        </p:nvGrpSpPr>
        <p:grpSpPr>
          <a:xfrm>
            <a:off x="433388" y="2023492"/>
            <a:ext cx="817200" cy="815859"/>
            <a:chOff x="433388" y="1784956"/>
            <a:chExt cx="831829" cy="815859"/>
          </a:xfrm>
        </p:grpSpPr>
        <p:grpSp>
          <p:nvGrpSpPr>
            <p:cNvPr id="4" name="Группа 3">
              <a:extLst>
                <a:ext uri="{FF2B5EF4-FFF2-40B4-BE49-F238E27FC236}">
                  <a16:creationId xmlns:a16="http://schemas.microsoft.com/office/drawing/2014/main" id="{B050D1A8-147F-4855-726B-D07D4B921E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33388" y="1784956"/>
              <a:ext cx="831829" cy="815859"/>
              <a:chOff x="5542603" y="844654"/>
              <a:chExt cx="1008000" cy="1008000"/>
            </a:xfrm>
          </p:grpSpPr>
          <p:sp>
            <p:nvSpPr>
              <p:cNvPr id="5" name="Овал 4">
                <a:extLst>
                  <a:ext uri="{FF2B5EF4-FFF2-40B4-BE49-F238E27FC236}">
                    <a16:creationId xmlns:a16="http://schemas.microsoft.com/office/drawing/2014/main" id="{6176E121-4D3C-7F1F-CF87-DE77E89A32E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542603" y="844654"/>
                <a:ext cx="1008000" cy="10080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  <a:alpha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812091"/>
                <a:endParaRPr lang="ru-RU" sz="3156" dirty="0">
                  <a:solidFill>
                    <a:prstClr val="black"/>
                  </a:solidFill>
                  <a:latin typeface="Stolzl Book" panose="00000500000000000000" pitchFamily="2" charset="-52"/>
                </a:endParaRPr>
              </a:p>
            </p:txBody>
          </p:sp>
          <p:sp>
            <p:nvSpPr>
              <p:cNvPr id="6" name="Овал 5">
                <a:extLst>
                  <a:ext uri="{FF2B5EF4-FFF2-40B4-BE49-F238E27FC236}">
                    <a16:creationId xmlns:a16="http://schemas.microsoft.com/office/drawing/2014/main" id="{5ED46113-F970-9F8D-2EA9-CA8978C9099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95077" y="997128"/>
                <a:ext cx="703051" cy="70305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2091">
                  <a:defRPr/>
                </a:pPr>
                <a:endParaRPr lang="ru-RU" sz="1597" dirty="0">
                  <a:solidFill>
                    <a:srgbClr val="FFFFFF"/>
                  </a:solidFill>
                  <a:latin typeface="Stolzl Book" panose="00000500000000000000" pitchFamily="2" charset="-52"/>
                </a:endParaRPr>
              </a:p>
            </p:txBody>
          </p:sp>
        </p:grpSp>
        <p:pic>
          <p:nvPicPr>
            <p:cNvPr id="41" name="Рисунок 40">
              <a:extLst>
                <a:ext uri="{FF2B5EF4-FFF2-40B4-BE49-F238E27FC236}">
                  <a16:creationId xmlns:a16="http://schemas.microsoft.com/office/drawing/2014/main" id="{1DCD83C7-597B-6786-CB84-8CDE1A1E2FC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82935" y="2010815"/>
              <a:ext cx="332732" cy="3263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557176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EFBDAF84-1B5C-BCA9-645D-9AA83801F2D3}"/>
              </a:ext>
            </a:extLst>
          </p:cNvPr>
          <p:cNvSpPr/>
          <p:nvPr/>
        </p:nvSpPr>
        <p:spPr>
          <a:xfrm>
            <a:off x="0" y="1653541"/>
            <a:ext cx="11052175" cy="5799772"/>
          </a:xfrm>
          <a:prstGeom prst="rect">
            <a:avLst/>
          </a:prstGeom>
          <a:solidFill>
            <a:schemeClr val="accent1">
              <a:lumMod val="20000"/>
              <a:lumOff val="8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408182-0472-BBD4-FF9D-FD6C64B153A0}"/>
              </a:ext>
            </a:extLst>
          </p:cNvPr>
          <p:cNvSpPr txBox="1">
            <a:spLocks/>
          </p:cNvSpPr>
          <p:nvPr/>
        </p:nvSpPr>
        <p:spPr>
          <a:xfrm>
            <a:off x="412921" y="439733"/>
            <a:ext cx="9780651" cy="8617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sz="2800" dirty="0">
                <a:solidFill>
                  <a:srgbClr val="2D3C91"/>
                </a:solidFill>
                <a:latin typeface="Stolzl" panose="00000500000000000000" pitchFamily="2" charset="-52"/>
              </a:rPr>
              <a:t>Основная проблема застройщика и инвестора — качество государственного управления ИСОГД</a:t>
            </a: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BEE4E18C-29D6-2BE9-7297-12C21AD029F6}"/>
              </a:ext>
            </a:extLst>
          </p:cNvPr>
          <p:cNvGrpSpPr/>
          <p:nvPr/>
        </p:nvGrpSpPr>
        <p:grpSpPr>
          <a:xfrm>
            <a:off x="433388" y="2093287"/>
            <a:ext cx="10185397" cy="4798360"/>
            <a:chOff x="433388" y="2324164"/>
            <a:chExt cx="10185397" cy="4798360"/>
          </a:xfrm>
        </p:grpSpPr>
        <p:sp>
          <p:nvSpPr>
            <p:cNvPr id="3" name="Прямоугольник: скругленные углы 2">
              <a:extLst>
                <a:ext uri="{FF2B5EF4-FFF2-40B4-BE49-F238E27FC236}">
                  <a16:creationId xmlns:a16="http://schemas.microsoft.com/office/drawing/2014/main" id="{D4849939-8623-6EC8-6C3C-97979E410766}"/>
                </a:ext>
              </a:extLst>
            </p:cNvPr>
            <p:cNvSpPr/>
            <p:nvPr/>
          </p:nvSpPr>
          <p:spPr>
            <a:xfrm>
              <a:off x="456248" y="2732093"/>
              <a:ext cx="4920450" cy="1872000"/>
            </a:xfrm>
            <a:prstGeom prst="roundRect">
              <a:avLst>
                <a:gd name="adj" fmla="val 9839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0" dist="114300" dir="2700000" algn="tl" rotWithShape="0">
                <a:schemeClr val="accent1">
                  <a:alpha val="10000"/>
                </a:schemeClr>
              </a:outerShdw>
            </a:effectLst>
          </p:spPr>
          <p:txBody>
            <a:bodyPr lIns="130538" tIns="130538" rIns="130538" bIns="0" rtlCol="0" anchor="t"/>
            <a:lstStyle/>
            <a:p>
              <a:pPr defTabSz="828904">
                <a:defRPr/>
              </a:pPr>
              <a:endParaRPr lang="ru-RU" sz="1269" kern="0" dirty="0">
                <a:solidFill>
                  <a:prstClr val="black"/>
                </a:solidFill>
                <a:latin typeface="Stolzl Book" panose="00000500000000000000" pitchFamily="2" charset="-52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FF6EE1E-EAC7-353A-5991-FB6ADBEB474D}"/>
                </a:ext>
              </a:extLst>
            </p:cNvPr>
            <p:cNvSpPr txBox="1"/>
            <p:nvPr/>
          </p:nvSpPr>
          <p:spPr bwMode="auto">
            <a:xfrm>
              <a:off x="698886" y="3257452"/>
              <a:ext cx="4271530" cy="10613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828823">
                <a:lnSpc>
                  <a:spcPct val="110000"/>
                </a:lnSpc>
                <a:spcAft>
                  <a:spcPts val="544"/>
                </a:spcAft>
                <a:buClr>
                  <a:srgbClr val="3200F0">
                    <a:lumMod val="60000"/>
                    <a:lumOff val="40000"/>
                  </a:srgbClr>
                </a:buClr>
                <a:defRPr/>
              </a:pPr>
              <a:r>
                <a:rPr lang="ru-RU" sz="1269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Stolzl Book"/>
                </a:rPr>
                <a:t>Противоречивость требований должностных лиц уполномоченных органов публичной власти; предъявление требований к документам, непосредственно не предусмотренных законодательством</a:t>
              </a:r>
            </a:p>
          </p:txBody>
        </p:sp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A4DD6534-2BDF-50E2-1976-8528DCA999A4}"/>
                </a:ext>
              </a:extLst>
            </p:cNvPr>
            <p:cNvSpPr/>
            <p:nvPr/>
          </p:nvSpPr>
          <p:spPr>
            <a:xfrm>
              <a:off x="5698335" y="2732093"/>
              <a:ext cx="4920449" cy="1872000"/>
            </a:xfrm>
            <a:prstGeom prst="roundRect">
              <a:avLst>
                <a:gd name="adj" fmla="val 9839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0" dist="114300" dir="2700000" algn="tl" rotWithShape="0">
                <a:schemeClr val="accent1">
                  <a:alpha val="10000"/>
                </a:schemeClr>
              </a:outerShdw>
            </a:effectLst>
          </p:spPr>
          <p:txBody>
            <a:bodyPr lIns="130538" tIns="130538" rIns="130538" bIns="0" rtlCol="0" anchor="t"/>
            <a:lstStyle/>
            <a:p>
              <a:pPr defTabSz="828904">
                <a:defRPr/>
              </a:pPr>
              <a:endParaRPr lang="ru-RU" sz="1269" kern="0" dirty="0">
                <a:solidFill>
                  <a:prstClr val="black"/>
                </a:solidFill>
                <a:latin typeface="Stolzl Book" panose="00000500000000000000" pitchFamily="2" charset="-52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F3760C2-EE12-2A82-8D73-63B4F910AAC3}"/>
                </a:ext>
              </a:extLst>
            </p:cNvPr>
            <p:cNvSpPr txBox="1"/>
            <p:nvPr/>
          </p:nvSpPr>
          <p:spPr bwMode="auto">
            <a:xfrm>
              <a:off x="5954594" y="3244201"/>
              <a:ext cx="4450631" cy="100335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828823">
                <a:lnSpc>
                  <a:spcPct val="110000"/>
                </a:lnSpc>
                <a:spcAft>
                  <a:spcPts val="544"/>
                </a:spcAft>
                <a:buClr>
                  <a:srgbClr val="3200F0">
                    <a:lumMod val="60000"/>
                    <a:lumOff val="40000"/>
                  </a:srgbClr>
                </a:buClr>
                <a:defRPr/>
              </a:pPr>
              <a:r>
                <a:rPr lang="ru-RU" sz="12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Stolzl Book"/>
                </a:rPr>
                <a:t>В большинстве субъектов РФ сведения ИСОГД не могут быть получены пользователем напрямую путём доступа к системе: предоставление информации осуществляется в форме государственной услуги по выдаче информации из ИСОГД</a:t>
              </a:r>
            </a:p>
          </p:txBody>
        </p:sp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5ADA16BF-6E74-E04F-65EB-3626B4D13AE3}"/>
                </a:ext>
              </a:extLst>
            </p:cNvPr>
            <p:cNvGrpSpPr/>
            <p:nvPr/>
          </p:nvGrpSpPr>
          <p:grpSpPr>
            <a:xfrm>
              <a:off x="698887" y="2324164"/>
              <a:ext cx="815858" cy="815859"/>
              <a:chOff x="1721199" y="1714334"/>
              <a:chExt cx="815858" cy="815859"/>
            </a:xfrm>
          </p:grpSpPr>
          <p:grpSp>
            <p:nvGrpSpPr>
              <p:cNvPr id="5" name="Группа 4">
                <a:extLst>
                  <a:ext uri="{FF2B5EF4-FFF2-40B4-BE49-F238E27FC236}">
                    <a16:creationId xmlns:a16="http://schemas.microsoft.com/office/drawing/2014/main" id="{8A8441A8-FD7C-8606-F7B5-9D8B4ABAC94D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721199" y="1714334"/>
                <a:ext cx="815858" cy="815859"/>
                <a:chOff x="5542603" y="844654"/>
                <a:chExt cx="1008000" cy="1008000"/>
              </a:xfrm>
            </p:grpSpPr>
            <p:sp>
              <p:nvSpPr>
                <p:cNvPr id="6" name="Овал 5">
                  <a:extLst>
                    <a:ext uri="{FF2B5EF4-FFF2-40B4-BE49-F238E27FC236}">
                      <a16:creationId xmlns:a16="http://schemas.microsoft.com/office/drawing/2014/main" id="{1C1F35B9-D951-7DE1-F7D5-9EA1ACED0C5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542603" y="844654"/>
                  <a:ext cx="1008000" cy="1008000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  <a:alpha val="5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812091"/>
                  <a:endParaRPr lang="ru-RU" sz="3156" dirty="0">
                    <a:solidFill>
                      <a:prstClr val="black"/>
                    </a:solidFill>
                    <a:latin typeface="Stolzl Book" panose="00000500000000000000" pitchFamily="2" charset="-52"/>
                  </a:endParaRPr>
                </a:p>
              </p:txBody>
            </p:sp>
            <p:sp>
              <p:nvSpPr>
                <p:cNvPr id="7" name="Овал 6">
                  <a:extLst>
                    <a:ext uri="{FF2B5EF4-FFF2-40B4-BE49-F238E27FC236}">
                      <a16:creationId xmlns:a16="http://schemas.microsoft.com/office/drawing/2014/main" id="{4A88BFD8-7475-4DC8-5D12-BD253332450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695077" y="997128"/>
                  <a:ext cx="703051" cy="703051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2091">
                    <a:defRPr/>
                  </a:pPr>
                  <a:endParaRPr lang="ru-RU" sz="1597" dirty="0">
                    <a:solidFill>
                      <a:srgbClr val="FFFFFF"/>
                    </a:solidFill>
                    <a:latin typeface="Stolzl Book" panose="00000500000000000000" pitchFamily="2" charset="-52"/>
                  </a:endParaRPr>
                </a:p>
              </p:txBody>
            </p:sp>
          </p:grpSp>
          <p:pic>
            <p:nvPicPr>
              <p:cNvPr id="28" name="Рисунок 27">
                <a:extLst>
                  <a:ext uri="{FF2B5EF4-FFF2-40B4-BE49-F238E27FC236}">
                    <a16:creationId xmlns:a16="http://schemas.microsoft.com/office/drawing/2014/main" id="{F83EE154-8770-BC62-A775-6FAB8D3E90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965955" y="1959092"/>
                <a:ext cx="326344" cy="326344"/>
              </a:xfrm>
              <a:prstGeom prst="rect">
                <a:avLst/>
              </a:prstGeom>
            </p:spPr>
          </p:pic>
        </p:grpSp>
        <p:grpSp>
          <p:nvGrpSpPr>
            <p:cNvPr id="36" name="Группа 35">
              <a:extLst>
                <a:ext uri="{FF2B5EF4-FFF2-40B4-BE49-F238E27FC236}">
                  <a16:creationId xmlns:a16="http://schemas.microsoft.com/office/drawing/2014/main" id="{DD159F10-2B20-0AFB-680C-5521141D67E1}"/>
                </a:ext>
              </a:extLst>
            </p:cNvPr>
            <p:cNvGrpSpPr/>
            <p:nvPr/>
          </p:nvGrpSpPr>
          <p:grpSpPr>
            <a:xfrm>
              <a:off x="5954594" y="2324164"/>
              <a:ext cx="815858" cy="815859"/>
              <a:chOff x="5118159" y="1714334"/>
              <a:chExt cx="815858" cy="815859"/>
            </a:xfrm>
          </p:grpSpPr>
          <p:grpSp>
            <p:nvGrpSpPr>
              <p:cNvPr id="10" name="Группа 9">
                <a:extLst>
                  <a:ext uri="{FF2B5EF4-FFF2-40B4-BE49-F238E27FC236}">
                    <a16:creationId xmlns:a16="http://schemas.microsoft.com/office/drawing/2014/main" id="{B4958602-81CB-B4D2-F806-71EF67DEC430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118159" y="1714334"/>
                <a:ext cx="815858" cy="815859"/>
                <a:chOff x="5542603" y="844654"/>
                <a:chExt cx="1008000" cy="1008000"/>
              </a:xfrm>
            </p:grpSpPr>
            <p:sp>
              <p:nvSpPr>
                <p:cNvPr id="11" name="Овал 10">
                  <a:extLst>
                    <a:ext uri="{FF2B5EF4-FFF2-40B4-BE49-F238E27FC236}">
                      <a16:creationId xmlns:a16="http://schemas.microsoft.com/office/drawing/2014/main" id="{A0338079-70E0-9F21-C6ED-6C022557D45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542603" y="844654"/>
                  <a:ext cx="1008000" cy="1008000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  <a:alpha val="5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812091"/>
                  <a:endParaRPr lang="ru-RU" sz="3156" dirty="0">
                    <a:solidFill>
                      <a:prstClr val="black"/>
                    </a:solidFill>
                    <a:latin typeface="Stolzl Book" panose="00000500000000000000" pitchFamily="2" charset="-52"/>
                  </a:endParaRPr>
                </a:p>
              </p:txBody>
            </p:sp>
            <p:sp>
              <p:nvSpPr>
                <p:cNvPr id="12" name="Овал 11">
                  <a:extLst>
                    <a:ext uri="{FF2B5EF4-FFF2-40B4-BE49-F238E27FC236}">
                      <a16:creationId xmlns:a16="http://schemas.microsoft.com/office/drawing/2014/main" id="{ABA4A15E-3C9C-6A7D-8ABE-86D5BE364AD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695077" y="997128"/>
                  <a:ext cx="703051" cy="703051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12091">
                    <a:defRPr/>
                  </a:pPr>
                  <a:endParaRPr lang="ru-RU" sz="1597" dirty="0">
                    <a:solidFill>
                      <a:srgbClr val="FFFFFF"/>
                    </a:solidFill>
                    <a:latin typeface="Stolzl Book" panose="00000500000000000000" pitchFamily="2" charset="-52"/>
                  </a:endParaRPr>
                </a:p>
              </p:txBody>
            </p:sp>
          </p:grpSp>
          <p:pic>
            <p:nvPicPr>
              <p:cNvPr id="29" name="Рисунок 28">
                <a:extLst>
                  <a:ext uri="{FF2B5EF4-FFF2-40B4-BE49-F238E27FC236}">
                    <a16:creationId xmlns:a16="http://schemas.microsoft.com/office/drawing/2014/main" id="{98034360-173A-78F9-DA45-08AB539010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362915" y="1959092"/>
                <a:ext cx="326344" cy="326344"/>
              </a:xfrm>
              <a:prstGeom prst="rect">
                <a:avLst/>
              </a:prstGeom>
            </p:spPr>
          </p:pic>
        </p:grpSp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8B8EA11A-FE46-8C2E-5F9B-252056A71F43}"/>
                </a:ext>
              </a:extLst>
            </p:cNvPr>
            <p:cNvGrpSpPr/>
            <p:nvPr/>
          </p:nvGrpSpPr>
          <p:grpSpPr>
            <a:xfrm>
              <a:off x="433388" y="4832205"/>
              <a:ext cx="10185397" cy="2290319"/>
              <a:chOff x="433388" y="4564612"/>
              <a:chExt cx="10185397" cy="2290319"/>
            </a:xfrm>
          </p:grpSpPr>
          <p:sp>
            <p:nvSpPr>
              <p:cNvPr id="18" name="Прямоугольник: скругленные углы 17">
                <a:extLst>
                  <a:ext uri="{FF2B5EF4-FFF2-40B4-BE49-F238E27FC236}">
                    <a16:creationId xmlns:a16="http://schemas.microsoft.com/office/drawing/2014/main" id="{DD25A26B-B041-891C-4C93-A46219C79852}"/>
                  </a:ext>
                </a:extLst>
              </p:cNvPr>
              <p:cNvSpPr/>
              <p:nvPr/>
            </p:nvSpPr>
            <p:spPr>
              <a:xfrm>
                <a:off x="433388" y="4972540"/>
                <a:ext cx="4920450" cy="1872000"/>
              </a:xfrm>
              <a:prstGeom prst="roundRect">
                <a:avLst>
                  <a:gd name="adj" fmla="val 9839"/>
                </a:avLst>
              </a:prstGeom>
              <a:solidFill>
                <a:schemeClr val="bg1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508000" dist="114300" dir="2700000" algn="tl" rotWithShape="0">
                  <a:schemeClr val="accent1">
                    <a:alpha val="10000"/>
                  </a:schemeClr>
                </a:outerShdw>
              </a:effectLst>
            </p:spPr>
            <p:txBody>
              <a:bodyPr lIns="130538" tIns="130538" rIns="130538" bIns="0" rtlCol="0" anchor="t"/>
              <a:lstStyle/>
              <a:p>
                <a:pPr defTabSz="828904">
                  <a:defRPr/>
                </a:pPr>
                <a:endParaRPr lang="ru-RU" sz="1269" kern="0" dirty="0">
                  <a:solidFill>
                    <a:prstClr val="black"/>
                  </a:solidFill>
                  <a:latin typeface="Stolzl Book" panose="00000500000000000000" pitchFamily="2" charset="-52"/>
                </a:endParaRPr>
              </a:p>
            </p:txBody>
          </p:sp>
          <p:sp>
            <p:nvSpPr>
              <p:cNvPr id="23" name="Прямоугольник: скругленные углы 22">
                <a:extLst>
                  <a:ext uri="{FF2B5EF4-FFF2-40B4-BE49-F238E27FC236}">
                    <a16:creationId xmlns:a16="http://schemas.microsoft.com/office/drawing/2014/main" id="{17CFBC3D-B126-0C0D-A34D-FBF46C1B4D56}"/>
                  </a:ext>
                </a:extLst>
              </p:cNvPr>
              <p:cNvSpPr/>
              <p:nvPr/>
            </p:nvSpPr>
            <p:spPr>
              <a:xfrm>
                <a:off x="5698336" y="4982931"/>
                <a:ext cx="4920449" cy="1872000"/>
              </a:xfrm>
              <a:prstGeom prst="roundRect">
                <a:avLst>
                  <a:gd name="adj" fmla="val 9839"/>
                </a:avLst>
              </a:prstGeom>
              <a:solidFill>
                <a:schemeClr val="bg1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508000" dist="114300" dir="2700000" algn="tl" rotWithShape="0">
                  <a:schemeClr val="accent1">
                    <a:alpha val="10000"/>
                  </a:schemeClr>
                </a:outerShdw>
              </a:effectLst>
            </p:spPr>
            <p:txBody>
              <a:bodyPr lIns="130538" tIns="130538" rIns="130538" bIns="0" rtlCol="0" anchor="t"/>
              <a:lstStyle/>
              <a:p>
                <a:pPr defTabSz="828904">
                  <a:defRPr/>
                </a:pPr>
                <a:endParaRPr lang="ru-RU" sz="1269" kern="0" dirty="0">
                  <a:solidFill>
                    <a:prstClr val="black"/>
                  </a:solidFill>
                  <a:latin typeface="Stolzl Book" panose="00000500000000000000" pitchFamily="2" charset="-52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4D94C95-5EDC-DF04-F2FF-07D792A00CA0}"/>
                  </a:ext>
                </a:extLst>
              </p:cNvPr>
              <p:cNvSpPr txBox="1"/>
              <p:nvPr/>
            </p:nvSpPr>
            <p:spPr bwMode="auto">
              <a:xfrm>
                <a:off x="5954594" y="5535441"/>
                <a:ext cx="4293217" cy="63164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828823">
                  <a:lnSpc>
                    <a:spcPct val="110000"/>
                  </a:lnSpc>
                  <a:spcAft>
                    <a:spcPts val="544"/>
                  </a:spcAft>
                  <a:buClr>
                    <a:srgbClr val="3200F0">
                      <a:lumMod val="60000"/>
                      <a:lumOff val="40000"/>
                    </a:srgbClr>
                  </a:buClr>
                  <a:defRPr/>
                </a:pPr>
                <a:r>
                  <a:rPr lang="ru-RU" sz="1269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Stolzl Book"/>
                  </a:rPr>
                  <a:t>Низкая скорость согласования необходимой документации и принятия решений органов публичной власти</a:t>
                </a:r>
              </a:p>
            </p:txBody>
          </p:sp>
          <p:grpSp>
            <p:nvGrpSpPr>
              <p:cNvPr id="41" name="Группа 40">
                <a:extLst>
                  <a:ext uri="{FF2B5EF4-FFF2-40B4-BE49-F238E27FC236}">
                    <a16:creationId xmlns:a16="http://schemas.microsoft.com/office/drawing/2014/main" id="{C70EA35B-6163-DA42-F882-8D6BDB7690BF}"/>
                  </a:ext>
                </a:extLst>
              </p:cNvPr>
              <p:cNvGrpSpPr/>
              <p:nvPr/>
            </p:nvGrpSpPr>
            <p:grpSpPr>
              <a:xfrm>
                <a:off x="5954594" y="4564612"/>
                <a:ext cx="815858" cy="815859"/>
                <a:chOff x="4170439" y="4469174"/>
                <a:chExt cx="815858" cy="815859"/>
              </a:xfrm>
            </p:grpSpPr>
            <p:grpSp>
              <p:nvGrpSpPr>
                <p:cNvPr id="25" name="Группа 24">
                  <a:extLst>
                    <a:ext uri="{FF2B5EF4-FFF2-40B4-BE49-F238E27FC236}">
                      <a16:creationId xmlns:a16="http://schemas.microsoft.com/office/drawing/2014/main" id="{52BAAE9A-06D9-7673-62CE-96C2F2C49345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4170439" y="4469174"/>
                  <a:ext cx="815858" cy="815859"/>
                  <a:chOff x="5542603" y="844654"/>
                  <a:chExt cx="1008000" cy="1008000"/>
                </a:xfrm>
              </p:grpSpPr>
              <p:sp>
                <p:nvSpPr>
                  <p:cNvPr id="26" name="Овал 25">
                    <a:extLst>
                      <a:ext uri="{FF2B5EF4-FFF2-40B4-BE49-F238E27FC236}">
                        <a16:creationId xmlns:a16="http://schemas.microsoft.com/office/drawing/2014/main" id="{9F33904C-BBDF-BBA6-9C2B-02539E0E658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542603" y="844654"/>
                    <a:ext cx="1008000" cy="1008000"/>
                  </a:xfrm>
                  <a:prstGeom prst="ellipse">
                    <a:avLst/>
                  </a:prstGeom>
                  <a:solidFill>
                    <a:schemeClr val="accent1">
                      <a:lumMod val="20000"/>
                      <a:lumOff val="80000"/>
                      <a:alpha val="50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812091"/>
                    <a:endParaRPr lang="ru-RU" sz="3156" dirty="0">
                      <a:solidFill>
                        <a:prstClr val="black"/>
                      </a:solidFill>
                      <a:latin typeface="Stolzl Book" panose="00000500000000000000" pitchFamily="2" charset="-52"/>
                    </a:endParaRPr>
                  </a:p>
                </p:txBody>
              </p:sp>
              <p:sp>
                <p:nvSpPr>
                  <p:cNvPr id="27" name="Овал 26">
                    <a:extLst>
                      <a:ext uri="{FF2B5EF4-FFF2-40B4-BE49-F238E27FC236}">
                        <a16:creationId xmlns:a16="http://schemas.microsoft.com/office/drawing/2014/main" id="{7D14DB47-B3C5-E16D-A751-E3879539702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695077" y="997128"/>
                    <a:ext cx="703051" cy="703051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812091">
                      <a:defRPr/>
                    </a:pPr>
                    <a:endParaRPr lang="ru-RU" sz="1597" dirty="0">
                      <a:solidFill>
                        <a:srgbClr val="FFFFFF"/>
                      </a:solidFill>
                      <a:latin typeface="Stolzl Book" panose="00000500000000000000" pitchFamily="2" charset="-52"/>
                    </a:endParaRPr>
                  </a:p>
                </p:txBody>
              </p:sp>
            </p:grpSp>
            <p:pic>
              <p:nvPicPr>
                <p:cNvPr id="31" name="Рисунок 30">
                  <a:extLst>
                    <a:ext uri="{FF2B5EF4-FFF2-40B4-BE49-F238E27FC236}">
                      <a16:creationId xmlns:a16="http://schemas.microsoft.com/office/drawing/2014/main" id="{96533642-3AB7-6C68-C1F7-52FC42E7F98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415196" y="4713931"/>
                  <a:ext cx="326344" cy="326344"/>
                </a:xfrm>
                <a:prstGeom prst="rect">
                  <a:avLst/>
                </a:prstGeom>
              </p:spPr>
            </p:pic>
          </p:grp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ED6E5D2-6EAA-1FAF-E7F5-EA524E7FCD67}"/>
                  </a:ext>
                </a:extLst>
              </p:cNvPr>
              <p:cNvSpPr txBox="1"/>
              <p:nvPr/>
            </p:nvSpPr>
            <p:spPr bwMode="auto">
              <a:xfrm>
                <a:off x="698886" y="5535441"/>
                <a:ext cx="4549689" cy="63164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828823">
                  <a:lnSpc>
                    <a:spcPct val="110000"/>
                  </a:lnSpc>
                  <a:spcAft>
                    <a:spcPts val="544"/>
                  </a:spcAft>
                  <a:buClr>
                    <a:srgbClr val="3200F0">
                      <a:lumMod val="60000"/>
                      <a:lumOff val="40000"/>
                    </a:srgbClr>
                  </a:buClr>
                  <a:defRPr/>
                </a:pPr>
                <a:r>
                  <a:rPr lang="ru-RU" sz="1269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Stolzl Book"/>
                  </a:rPr>
                  <a:t>Низкий уровень межведомственного взаимодействия между органами публичной власти в ИСОГД </a:t>
                </a:r>
              </a:p>
            </p:txBody>
          </p:sp>
          <p:grpSp>
            <p:nvGrpSpPr>
              <p:cNvPr id="34" name="Группа 33">
                <a:extLst>
                  <a:ext uri="{FF2B5EF4-FFF2-40B4-BE49-F238E27FC236}">
                    <a16:creationId xmlns:a16="http://schemas.microsoft.com/office/drawing/2014/main" id="{19533879-BA72-EA49-E3DC-72E5A5D9226C}"/>
                  </a:ext>
                </a:extLst>
              </p:cNvPr>
              <p:cNvGrpSpPr/>
              <p:nvPr/>
            </p:nvGrpSpPr>
            <p:grpSpPr>
              <a:xfrm>
                <a:off x="698887" y="4564612"/>
                <a:ext cx="815858" cy="815859"/>
                <a:chOff x="1622126" y="3979825"/>
                <a:chExt cx="815858" cy="815859"/>
              </a:xfrm>
            </p:grpSpPr>
            <p:grpSp>
              <p:nvGrpSpPr>
                <p:cNvPr id="20" name="Группа 19">
                  <a:extLst>
                    <a:ext uri="{FF2B5EF4-FFF2-40B4-BE49-F238E27FC236}">
                      <a16:creationId xmlns:a16="http://schemas.microsoft.com/office/drawing/2014/main" id="{2CD41FC9-F09A-6DAA-4AFE-0621DBCE283D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1622126" y="3979825"/>
                  <a:ext cx="815858" cy="815859"/>
                  <a:chOff x="5542603" y="844654"/>
                  <a:chExt cx="1008000" cy="1008000"/>
                </a:xfrm>
              </p:grpSpPr>
              <p:sp>
                <p:nvSpPr>
                  <p:cNvPr id="21" name="Овал 20">
                    <a:extLst>
                      <a:ext uri="{FF2B5EF4-FFF2-40B4-BE49-F238E27FC236}">
                        <a16:creationId xmlns:a16="http://schemas.microsoft.com/office/drawing/2014/main" id="{2F3DDA3D-FFA3-C2EE-A903-DD022561898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542603" y="844654"/>
                    <a:ext cx="1008000" cy="1008000"/>
                  </a:xfrm>
                  <a:prstGeom prst="ellipse">
                    <a:avLst/>
                  </a:prstGeom>
                  <a:solidFill>
                    <a:schemeClr val="accent1">
                      <a:lumMod val="20000"/>
                      <a:lumOff val="80000"/>
                      <a:alpha val="50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812091"/>
                    <a:endParaRPr lang="ru-RU" sz="3156" dirty="0">
                      <a:solidFill>
                        <a:prstClr val="black"/>
                      </a:solidFill>
                      <a:latin typeface="Stolzl Book" panose="00000500000000000000" pitchFamily="2" charset="-52"/>
                    </a:endParaRPr>
                  </a:p>
                </p:txBody>
              </p:sp>
              <p:sp>
                <p:nvSpPr>
                  <p:cNvPr id="22" name="Овал 21">
                    <a:extLst>
                      <a:ext uri="{FF2B5EF4-FFF2-40B4-BE49-F238E27FC236}">
                        <a16:creationId xmlns:a16="http://schemas.microsoft.com/office/drawing/2014/main" id="{A082C4B8-CA4F-7764-9E07-10554635F26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695077" y="997128"/>
                    <a:ext cx="703051" cy="703051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812091">
                      <a:defRPr/>
                    </a:pPr>
                    <a:endParaRPr lang="ru-RU" sz="1597" dirty="0">
                      <a:solidFill>
                        <a:srgbClr val="FFFFFF"/>
                      </a:solidFill>
                      <a:latin typeface="Stolzl Book" panose="00000500000000000000" pitchFamily="2" charset="-52"/>
                    </a:endParaRPr>
                  </a:p>
                </p:txBody>
              </p:sp>
            </p:grpSp>
            <p:pic>
              <p:nvPicPr>
                <p:cNvPr id="32" name="Рисунок 31">
                  <a:extLst>
                    <a:ext uri="{FF2B5EF4-FFF2-40B4-BE49-F238E27FC236}">
                      <a16:creationId xmlns:a16="http://schemas.microsoft.com/office/drawing/2014/main" id="{951CA884-B01F-19BE-329C-88E270DB2C6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66882" y="4224582"/>
                  <a:ext cx="326344" cy="326344"/>
                </a:xfrm>
                <a:prstGeom prst="rect">
                  <a:avLst/>
                </a:prstGeom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28316412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8D9E4F-5C82-540F-4A7A-3A8BFFCB8570}"/>
              </a:ext>
            </a:extLst>
          </p:cNvPr>
          <p:cNvSpPr txBox="1">
            <a:spLocks/>
          </p:cNvSpPr>
          <p:nvPr/>
        </p:nvSpPr>
        <p:spPr>
          <a:xfrm>
            <a:off x="412921" y="439733"/>
            <a:ext cx="9780651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sz="2800" dirty="0">
                <a:solidFill>
                  <a:srgbClr val="2D3C91"/>
                </a:solidFill>
                <a:latin typeface="Stolzl" panose="00000500000000000000" pitchFamily="2" charset="-52"/>
              </a:rPr>
              <a:t>Предложения </a:t>
            </a:r>
            <a:r>
              <a:rPr lang="en-US" sz="2800" dirty="0">
                <a:solidFill>
                  <a:srgbClr val="2D3C91"/>
                </a:solidFill>
                <a:latin typeface="Stolzl" panose="00000500000000000000" pitchFamily="2" charset="-52"/>
              </a:rPr>
              <a:t>GloraX</a:t>
            </a:r>
            <a:endParaRPr lang="ru-RU" sz="2800" dirty="0">
              <a:solidFill>
                <a:srgbClr val="2D3C91"/>
              </a:solidFill>
              <a:latin typeface="Stolzl" panose="00000500000000000000" pitchFamily="2" charset="-52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D6553C73-B097-2DC9-FD44-8136B69A4253}"/>
              </a:ext>
            </a:extLst>
          </p:cNvPr>
          <p:cNvSpPr/>
          <p:nvPr/>
        </p:nvSpPr>
        <p:spPr>
          <a:xfrm>
            <a:off x="856356" y="1133742"/>
            <a:ext cx="9749763" cy="1142203"/>
          </a:xfrm>
          <a:prstGeom prst="roundRect">
            <a:avLst>
              <a:gd name="adj" fmla="val 1672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8823"/>
            <a:endParaRPr lang="ru-RU" sz="1632">
              <a:solidFill>
                <a:srgbClr val="FFFFFF"/>
              </a:solidFill>
              <a:latin typeface="Stolzl Book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39E121-C203-A30E-F7E2-F66B022AC33A}"/>
              </a:ext>
            </a:extLst>
          </p:cNvPr>
          <p:cNvSpPr txBox="1"/>
          <p:nvPr/>
        </p:nvSpPr>
        <p:spPr>
          <a:xfrm>
            <a:off x="1438880" y="1344001"/>
            <a:ext cx="8147952" cy="7214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algn="ctr">
              <a:lnSpc>
                <a:spcPct val="110000"/>
              </a:lnSpc>
              <a:spcAft>
                <a:spcPts val="600"/>
              </a:spcAft>
              <a:buClr>
                <a:schemeClr val="accent1">
                  <a:lumMod val="60000"/>
                  <a:lumOff val="40000"/>
                </a:schemeClr>
              </a:buClr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defRPr>
            </a:lvl1pPr>
          </a:lstStyle>
          <a:p>
            <a:pPr algn="l" defTabSz="828823">
              <a:spcAft>
                <a:spcPts val="544"/>
              </a:spcAft>
              <a:buClr>
                <a:srgbClr val="3200F0">
                  <a:lumMod val="60000"/>
                  <a:lumOff val="40000"/>
                </a:srgbClr>
              </a:buClr>
            </a:pPr>
            <a:r>
              <a:rPr lang="ru-RU" sz="1450" dirty="0">
                <a:solidFill>
                  <a:schemeClr val="bg1"/>
                </a:solidFill>
                <a:latin typeface="Stolzl Medium"/>
              </a:rPr>
              <a:t>Необходимо дополнить государственную информационную систему обеспечения градостроительной деятельности </a:t>
            </a:r>
            <a:r>
              <a:rPr lang="ru-RU" sz="1450" b="1" dirty="0">
                <a:solidFill>
                  <a:schemeClr val="bg1"/>
                </a:solidFill>
                <a:latin typeface="Stolzl Book" panose="00000500000000000000" pitchFamily="2" charset="-52"/>
              </a:rPr>
              <a:t>следующими </a:t>
            </a:r>
            <a:r>
              <a:rPr lang="ru-RU" sz="1450" b="1" dirty="0">
                <a:solidFill>
                  <a:schemeClr val="bg1"/>
                </a:solidFill>
              </a:rPr>
              <a:t>функциями </a:t>
            </a:r>
            <a:r>
              <a:rPr lang="ru-RU" sz="1450" dirty="0">
                <a:solidFill>
                  <a:schemeClr val="bg1"/>
                </a:solidFill>
              </a:rPr>
              <a:t>автоматизированной информационно-аналитической поддержки: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E5A3D9-2AA0-548F-DF20-3A3F674BBC62}"/>
              </a:ext>
            </a:extLst>
          </p:cNvPr>
          <p:cNvSpPr txBox="1"/>
          <p:nvPr/>
        </p:nvSpPr>
        <p:spPr>
          <a:xfrm>
            <a:off x="857907" y="2502139"/>
            <a:ext cx="3656508" cy="4760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defTabSz="696687">
              <a:lnSpc>
                <a:spcPct val="110000"/>
              </a:lnSpc>
              <a:spcAft>
                <a:spcPts val="457"/>
              </a:spcAft>
              <a:defRPr sz="1400">
                <a:solidFill>
                  <a:prstClr val="black">
                    <a:lumMod val="85000"/>
                    <a:lumOff val="15000"/>
                  </a:prstClr>
                </a:solidFill>
                <a:latin typeface="Stolzl Book"/>
              </a:defRPr>
            </a:lvl1pPr>
          </a:lstStyle>
          <a:p>
            <a:pPr defTabSz="631547">
              <a:spcAft>
                <a:spcPts val="414"/>
              </a:spcAft>
            </a:pPr>
            <a:r>
              <a:rPr lang="ru-RU" sz="1450" dirty="0">
                <a:solidFill>
                  <a:schemeClr val="accent1"/>
                </a:solidFill>
                <a:latin typeface="Stolzl Medium"/>
              </a:rPr>
              <a:t>Запрос и получение исходных сведений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3DD36C-4766-7E88-1B14-7B462FF5B83C}"/>
              </a:ext>
            </a:extLst>
          </p:cNvPr>
          <p:cNvSpPr txBox="1"/>
          <p:nvPr/>
        </p:nvSpPr>
        <p:spPr>
          <a:xfrm>
            <a:off x="5185799" y="2502139"/>
            <a:ext cx="4401033" cy="4760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defTabSz="696687">
              <a:lnSpc>
                <a:spcPct val="110000"/>
              </a:lnSpc>
              <a:spcAft>
                <a:spcPts val="457"/>
              </a:spcAft>
              <a:defRPr sz="1400">
                <a:solidFill>
                  <a:prstClr val="black">
                    <a:lumMod val="85000"/>
                    <a:lumOff val="15000"/>
                  </a:prstClr>
                </a:solidFill>
                <a:latin typeface="Stolzl Book"/>
              </a:defRPr>
            </a:lvl1pPr>
          </a:lstStyle>
          <a:p>
            <a:pPr defTabSz="631547">
              <a:spcAft>
                <a:spcPts val="414"/>
              </a:spcAft>
            </a:pPr>
            <a:r>
              <a:rPr lang="ru-RU" sz="1450" dirty="0">
                <a:solidFill>
                  <a:schemeClr val="accent1"/>
                </a:solidFill>
                <a:latin typeface="Stolzl Medium"/>
              </a:rPr>
              <a:t>Формирование актов сплошного обследования территории со сведениями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F84F2C-3296-D478-1530-89D793975632}"/>
              </a:ext>
            </a:extLst>
          </p:cNvPr>
          <p:cNvSpPr txBox="1"/>
          <p:nvPr/>
        </p:nvSpPr>
        <p:spPr>
          <a:xfrm>
            <a:off x="5185798" y="3155321"/>
            <a:ext cx="5294902" cy="24851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defTabSz="696687">
              <a:lnSpc>
                <a:spcPct val="110000"/>
              </a:lnSpc>
              <a:spcAft>
                <a:spcPts val="1200"/>
              </a:spcAft>
              <a:defRPr sz="1400">
                <a:solidFill>
                  <a:schemeClr val="bg1"/>
                </a:solidFill>
              </a:defRPr>
            </a:lvl1pPr>
          </a:lstStyle>
          <a:p>
            <a:pPr defTabSz="631547">
              <a:spcAft>
                <a:spcPts val="1088"/>
              </a:spcAft>
            </a:pPr>
            <a:r>
              <a:rPr lang="ru-RU" sz="1269" dirty="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rPr>
              <a:t>об объектах недвижимости, права на которые зарегистрированы</a:t>
            </a:r>
          </a:p>
          <a:p>
            <a:pPr defTabSz="631547">
              <a:spcAft>
                <a:spcPts val="1088"/>
              </a:spcAft>
            </a:pPr>
            <a:r>
              <a:rPr lang="ru-RU" sz="1269" dirty="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rPr>
              <a:t>о ранее учтённых объектах капитального строительства, права на которые не зарегистрированы</a:t>
            </a:r>
          </a:p>
          <a:p>
            <a:pPr defTabSz="631547">
              <a:spcAft>
                <a:spcPts val="1088"/>
              </a:spcAft>
            </a:pPr>
            <a:r>
              <a:rPr lang="ru-RU" sz="1269" dirty="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rPr>
              <a:t>о некапитальных строениях</a:t>
            </a:r>
          </a:p>
          <a:p>
            <a:pPr defTabSz="631547">
              <a:spcAft>
                <a:spcPts val="1088"/>
              </a:spcAft>
            </a:pPr>
            <a:r>
              <a:rPr lang="ru-RU" sz="1269" dirty="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rPr>
              <a:t>о принятых органами публичной власти решениях </a:t>
            </a:r>
            <a:br>
              <a:rPr lang="ru-RU" sz="1269" dirty="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rPr>
            </a:br>
            <a:r>
              <a:rPr lang="ru-RU" sz="1269" dirty="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rPr>
              <a:t>по управлению публичным имуществом</a:t>
            </a:r>
          </a:p>
          <a:p>
            <a:pPr defTabSz="631547">
              <a:spcAft>
                <a:spcPts val="1088"/>
              </a:spcAft>
            </a:pPr>
            <a:r>
              <a:rPr lang="ru-RU" sz="1269" dirty="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rPr>
              <a:t>о принятых органами публичной власти решениях в рамках государственного и муниципального земельного надзора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14806440-611F-95F7-3449-33933FDBD468}"/>
              </a:ext>
            </a:extLst>
          </p:cNvPr>
          <p:cNvGrpSpPr>
            <a:grpSpLocks noChangeAspect="1"/>
          </p:cNvGrpSpPr>
          <p:nvPr/>
        </p:nvGrpSpPr>
        <p:grpSpPr>
          <a:xfrm>
            <a:off x="446049" y="1296914"/>
            <a:ext cx="815858" cy="815859"/>
            <a:chOff x="5542603" y="844654"/>
            <a:chExt cx="1008000" cy="1008000"/>
          </a:xfrm>
        </p:grpSpPr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ED9D3D0F-BA87-7C58-941A-73CF49690CB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42603" y="844654"/>
              <a:ext cx="1008000" cy="10080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812091"/>
              <a:endParaRPr lang="ru-RU" sz="3156" dirty="0">
                <a:solidFill>
                  <a:prstClr val="black"/>
                </a:solidFill>
                <a:latin typeface="Stolzl Book" panose="00000500000000000000" pitchFamily="2" charset="-52"/>
              </a:endParaRPr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A031B5F6-E8CA-254A-C3A6-5892F4BD62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5077" y="997128"/>
              <a:ext cx="703051" cy="7030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2091">
                <a:defRPr/>
              </a:pPr>
              <a:endParaRPr lang="ru-RU" sz="1597" dirty="0">
                <a:solidFill>
                  <a:srgbClr val="FFFFFF"/>
                </a:solidFill>
                <a:latin typeface="Stolzl Book" panose="00000500000000000000" pitchFamily="2" charset="-52"/>
              </a:endParaRPr>
            </a:p>
          </p:txBody>
        </p:sp>
      </p:grp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9EE7C3AA-DA75-392C-98B7-4BB555AFA607}"/>
              </a:ext>
            </a:extLst>
          </p:cNvPr>
          <p:cNvCxnSpPr>
            <a:cxnSpLocks/>
          </p:cNvCxnSpPr>
          <p:nvPr/>
        </p:nvCxnSpPr>
        <p:spPr>
          <a:xfrm flipV="1">
            <a:off x="571941" y="2546946"/>
            <a:ext cx="0" cy="2088600"/>
          </a:xfrm>
          <a:prstGeom prst="line">
            <a:avLst/>
          </a:prstGeom>
          <a:ln w="12700">
            <a:solidFill>
              <a:schemeClr val="accent1">
                <a:alpha val="5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F5DFE458-B3A5-6898-EE6C-F89E0844AD48}"/>
              </a:ext>
            </a:extLst>
          </p:cNvPr>
          <p:cNvGrpSpPr/>
          <p:nvPr/>
        </p:nvGrpSpPr>
        <p:grpSpPr>
          <a:xfrm>
            <a:off x="473725" y="3152090"/>
            <a:ext cx="195806" cy="195806"/>
            <a:chOff x="600490" y="3152839"/>
            <a:chExt cx="245804" cy="245804"/>
          </a:xfrm>
        </p:grpSpPr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4987E5A0-989E-DB94-4A5B-6313370F7FA1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600490" y="3152839"/>
              <a:ext cx="245804" cy="24580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31547"/>
              <a:endParaRPr lang="ru-RU" sz="1099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endParaRPr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B2E6053F-954B-BB68-D814-F2FB725A8E60}"/>
                </a:ext>
              </a:extLst>
            </p:cNvPr>
            <p:cNvSpPr/>
            <p:nvPr/>
          </p:nvSpPr>
          <p:spPr>
            <a:xfrm rot="5400000">
              <a:off x="652039" y="3204390"/>
              <a:ext cx="142704" cy="142704"/>
            </a:xfrm>
            <a:prstGeom prst="ellipse">
              <a:avLst/>
            </a:pr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31547" latinLnBrk="1">
                <a:defRPr/>
              </a:pPr>
              <a:endParaRPr lang="ru-RU" sz="1099" dirty="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EE409CE1-0EEB-44C8-B0BA-447500E08D0E}"/>
              </a:ext>
            </a:extLst>
          </p:cNvPr>
          <p:cNvSpPr txBox="1"/>
          <p:nvPr/>
        </p:nvSpPr>
        <p:spPr>
          <a:xfrm>
            <a:off x="906404" y="3139325"/>
            <a:ext cx="3332662" cy="24178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defTabSz="696687">
              <a:lnSpc>
                <a:spcPct val="110000"/>
              </a:lnSpc>
              <a:spcAft>
                <a:spcPts val="457"/>
              </a:spcAft>
              <a:defRPr sz="1400">
                <a:solidFill>
                  <a:prstClr val="black">
                    <a:lumMod val="85000"/>
                    <a:lumOff val="15000"/>
                  </a:prstClr>
                </a:solidFill>
                <a:latin typeface="Stolzl Book"/>
              </a:defRPr>
            </a:lvl1pPr>
          </a:lstStyle>
          <a:p>
            <a:pPr defTabSz="631547">
              <a:spcAft>
                <a:spcPts val="1088"/>
              </a:spcAft>
            </a:pPr>
            <a:r>
              <a:rPr lang="ru-RU" sz="1269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для подготовки мастер-планов</a:t>
            </a:r>
          </a:p>
          <a:p>
            <a:pPr defTabSz="631547">
              <a:spcAft>
                <a:spcPts val="1088"/>
              </a:spcAft>
            </a:pPr>
            <a:r>
              <a:rPr lang="ru-RU" sz="1269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для приобретения прав на земельный участок из земель, находящихся в государственной </a:t>
            </a:r>
            <a:br>
              <a:rPr lang="ru-RU" sz="1269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1269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или муниципальной собственности</a:t>
            </a:r>
          </a:p>
          <a:p>
            <a:pPr defTabSz="631547">
              <a:spcAft>
                <a:spcPts val="1088"/>
              </a:spcAft>
            </a:pPr>
            <a:r>
              <a:rPr lang="ru-RU" sz="1269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для выполнения инженерных изысканий, архитектурно-строительного проектирования, строительства, реконструкции объекта капитального строительства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0226E8FE-B0CF-C72C-4D8B-BDF5D751BFA8}"/>
              </a:ext>
            </a:extLst>
          </p:cNvPr>
          <p:cNvGrpSpPr/>
          <p:nvPr/>
        </p:nvGrpSpPr>
        <p:grpSpPr>
          <a:xfrm>
            <a:off x="473725" y="3533130"/>
            <a:ext cx="195806" cy="195806"/>
            <a:chOff x="600490" y="3152839"/>
            <a:chExt cx="245804" cy="245804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0A2A0D2A-381D-8493-9A7A-454F334892C5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600490" y="3152839"/>
              <a:ext cx="245804" cy="24580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31547"/>
              <a:endParaRPr lang="ru-RU" sz="1099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endParaRPr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37AC8F4A-1EF2-DEAD-F621-6B3720F9B914}"/>
                </a:ext>
              </a:extLst>
            </p:cNvPr>
            <p:cNvSpPr/>
            <p:nvPr/>
          </p:nvSpPr>
          <p:spPr>
            <a:xfrm rot="5400000">
              <a:off x="652039" y="3204390"/>
              <a:ext cx="142704" cy="142704"/>
            </a:xfrm>
            <a:prstGeom prst="ellipse">
              <a:avLst/>
            </a:pr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31547" latinLnBrk="1">
                <a:defRPr/>
              </a:pPr>
              <a:endParaRPr lang="ru-RU" sz="1099" dirty="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endParaRPr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F5FFED63-B1D5-F7F6-0FD5-EF89FC269E61}"/>
              </a:ext>
            </a:extLst>
          </p:cNvPr>
          <p:cNvGrpSpPr/>
          <p:nvPr/>
        </p:nvGrpSpPr>
        <p:grpSpPr>
          <a:xfrm>
            <a:off x="473725" y="4503640"/>
            <a:ext cx="195806" cy="195806"/>
            <a:chOff x="600490" y="3152839"/>
            <a:chExt cx="245804" cy="245804"/>
          </a:xfrm>
        </p:grpSpPr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DA1E50FE-4A02-8B61-49FA-A430E04B34C9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600490" y="3152839"/>
              <a:ext cx="245804" cy="24580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31547"/>
              <a:endParaRPr lang="ru-RU" sz="1099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endParaRPr>
            </a:p>
          </p:txBody>
        </p:sp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F0AD7EA7-D491-E434-AE5C-EB0C124F6898}"/>
                </a:ext>
              </a:extLst>
            </p:cNvPr>
            <p:cNvSpPr/>
            <p:nvPr/>
          </p:nvSpPr>
          <p:spPr>
            <a:xfrm rot="5400000">
              <a:off x="652039" y="3204390"/>
              <a:ext cx="142704" cy="142704"/>
            </a:xfrm>
            <a:prstGeom prst="ellipse">
              <a:avLst/>
            </a:pr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31547" latinLnBrk="1"/>
              <a:endParaRPr lang="ru-RU" sz="1099" dirty="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endParaRPr>
            </a:p>
          </p:txBody>
        </p:sp>
      </p:grp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5306DD32-82A2-4800-42EE-17E7599F79EC}"/>
              </a:ext>
            </a:extLst>
          </p:cNvPr>
          <p:cNvCxnSpPr>
            <a:cxnSpLocks/>
          </p:cNvCxnSpPr>
          <p:nvPr/>
        </p:nvCxnSpPr>
        <p:spPr>
          <a:xfrm flipV="1">
            <a:off x="4865066" y="2546946"/>
            <a:ext cx="0" cy="2773922"/>
          </a:xfrm>
          <a:prstGeom prst="line">
            <a:avLst/>
          </a:prstGeom>
          <a:ln w="12700">
            <a:solidFill>
              <a:schemeClr val="accent1">
                <a:alpha val="5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88806076-51F3-C4E7-1179-47CA7E234690}"/>
              </a:ext>
            </a:extLst>
          </p:cNvPr>
          <p:cNvGrpSpPr/>
          <p:nvPr/>
        </p:nvGrpSpPr>
        <p:grpSpPr>
          <a:xfrm>
            <a:off x="4768847" y="3152090"/>
            <a:ext cx="195806" cy="195806"/>
            <a:chOff x="600490" y="3152839"/>
            <a:chExt cx="245804" cy="245804"/>
          </a:xfrm>
        </p:grpSpPr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56ECAC1E-8335-8AE1-E1CA-01BA12AD0865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600490" y="3152839"/>
              <a:ext cx="245804" cy="24580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31547"/>
              <a:endParaRPr lang="ru-RU" sz="1099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endParaRPr>
            </a:p>
          </p:txBody>
        </p:sp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8BA1F62A-4BEF-583B-F036-557BD98C42EC}"/>
                </a:ext>
              </a:extLst>
            </p:cNvPr>
            <p:cNvSpPr/>
            <p:nvPr/>
          </p:nvSpPr>
          <p:spPr>
            <a:xfrm rot="5400000">
              <a:off x="652039" y="3204390"/>
              <a:ext cx="142704" cy="142704"/>
            </a:xfrm>
            <a:prstGeom prst="ellipse">
              <a:avLst/>
            </a:pr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31547" latinLnBrk="1"/>
              <a:endParaRPr lang="ru-RU" sz="1099" dirty="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endParaRPr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F44438A1-1746-D4AE-AB83-F1760DA16696}"/>
              </a:ext>
            </a:extLst>
          </p:cNvPr>
          <p:cNvGrpSpPr/>
          <p:nvPr/>
        </p:nvGrpSpPr>
        <p:grpSpPr>
          <a:xfrm>
            <a:off x="4768847" y="3739491"/>
            <a:ext cx="195806" cy="195806"/>
            <a:chOff x="600490" y="3152839"/>
            <a:chExt cx="245804" cy="245804"/>
          </a:xfrm>
        </p:grpSpPr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ED56F9F6-231B-6D6F-C943-C718416DADCC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600490" y="3152839"/>
              <a:ext cx="245804" cy="24580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31547"/>
              <a:endParaRPr lang="ru-RU" sz="1099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endParaRPr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E32C5BC9-54AB-47D3-168F-F506D87AC718}"/>
                </a:ext>
              </a:extLst>
            </p:cNvPr>
            <p:cNvSpPr/>
            <p:nvPr/>
          </p:nvSpPr>
          <p:spPr>
            <a:xfrm rot="5400000">
              <a:off x="652039" y="3204390"/>
              <a:ext cx="142704" cy="142704"/>
            </a:xfrm>
            <a:prstGeom prst="ellipse">
              <a:avLst/>
            </a:pr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31547" latinLnBrk="1"/>
              <a:endParaRPr lang="ru-RU" sz="1099" dirty="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endParaRPr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5744E7F1-1B31-679D-FE85-C00E5B4CE3BC}"/>
              </a:ext>
            </a:extLst>
          </p:cNvPr>
          <p:cNvGrpSpPr/>
          <p:nvPr/>
        </p:nvGrpSpPr>
        <p:grpSpPr>
          <a:xfrm>
            <a:off x="4768847" y="5214729"/>
            <a:ext cx="195806" cy="195806"/>
            <a:chOff x="600490" y="3152839"/>
            <a:chExt cx="245804" cy="245804"/>
          </a:xfrm>
        </p:grpSpPr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6AC174A6-7F3D-12CA-9683-9006A3C6C846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600490" y="3152839"/>
              <a:ext cx="245804" cy="24580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31547"/>
              <a:endParaRPr lang="ru-RU" sz="1099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endParaRPr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B7884A7A-1FAF-B7CE-A033-CE1D5C2FE939}"/>
                </a:ext>
              </a:extLst>
            </p:cNvPr>
            <p:cNvSpPr/>
            <p:nvPr/>
          </p:nvSpPr>
          <p:spPr>
            <a:xfrm rot="5400000">
              <a:off x="652039" y="3204390"/>
              <a:ext cx="142704" cy="142704"/>
            </a:xfrm>
            <a:prstGeom prst="ellipse">
              <a:avLst/>
            </a:pr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31547" latinLnBrk="1"/>
              <a:endParaRPr lang="ru-RU" sz="1099" dirty="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endParaRPr>
            </a:p>
          </p:txBody>
        </p: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E52AED48-BB15-50BC-B656-F300F0B1C0BB}"/>
              </a:ext>
            </a:extLst>
          </p:cNvPr>
          <p:cNvGrpSpPr/>
          <p:nvPr/>
        </p:nvGrpSpPr>
        <p:grpSpPr>
          <a:xfrm>
            <a:off x="4768847" y="4637984"/>
            <a:ext cx="195806" cy="195806"/>
            <a:chOff x="600490" y="3152839"/>
            <a:chExt cx="245804" cy="245804"/>
          </a:xfrm>
        </p:grpSpPr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id="{82810D54-47C3-8E4D-84BB-765D770E451A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600490" y="3152839"/>
              <a:ext cx="245804" cy="24580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31547"/>
              <a:endParaRPr lang="ru-RU" sz="1099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endParaRPr>
            </a:p>
          </p:txBody>
        </p:sp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F1725579-A137-2BDA-034B-A8BDE1B6BAD0}"/>
                </a:ext>
              </a:extLst>
            </p:cNvPr>
            <p:cNvSpPr/>
            <p:nvPr/>
          </p:nvSpPr>
          <p:spPr>
            <a:xfrm rot="5400000">
              <a:off x="652039" y="3204390"/>
              <a:ext cx="142704" cy="142704"/>
            </a:xfrm>
            <a:prstGeom prst="ellipse">
              <a:avLst/>
            </a:pr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31547" latinLnBrk="1"/>
              <a:endParaRPr lang="ru-RU" sz="1099" dirty="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endParaRPr>
            </a:p>
          </p:txBody>
        </p:sp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42F38706-E977-8BE5-A9F0-9591A4A76AE7}"/>
              </a:ext>
            </a:extLst>
          </p:cNvPr>
          <p:cNvGrpSpPr/>
          <p:nvPr/>
        </p:nvGrpSpPr>
        <p:grpSpPr>
          <a:xfrm>
            <a:off x="4768847" y="4290388"/>
            <a:ext cx="195806" cy="195806"/>
            <a:chOff x="600490" y="3152839"/>
            <a:chExt cx="245804" cy="245804"/>
          </a:xfrm>
        </p:grpSpPr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id="{F442259E-7B24-9F8B-2CDB-69C19A925781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600490" y="3152839"/>
              <a:ext cx="245804" cy="24580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31547"/>
              <a:endParaRPr lang="ru-RU" sz="1099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endParaRPr>
            </a:p>
          </p:txBody>
        </p:sp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F0647A62-356B-3750-AED3-94AFC681C76C}"/>
                </a:ext>
              </a:extLst>
            </p:cNvPr>
            <p:cNvSpPr/>
            <p:nvPr/>
          </p:nvSpPr>
          <p:spPr>
            <a:xfrm rot="5400000">
              <a:off x="652039" y="3204390"/>
              <a:ext cx="142704" cy="142704"/>
            </a:xfrm>
            <a:prstGeom prst="ellipse">
              <a:avLst/>
            </a:pr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31547" latinLnBrk="1"/>
              <a:endParaRPr lang="ru-RU" sz="1099" dirty="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endParaRPr>
            </a:p>
          </p:txBody>
        </p:sp>
      </p:grp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2619CD24-02BE-BACA-9E40-7369BE5B5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0805" y="1541672"/>
            <a:ext cx="326344" cy="326344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FC7F66E4-91DC-381B-6E5F-3AF79A4AD9AC}"/>
              </a:ext>
            </a:extLst>
          </p:cNvPr>
          <p:cNvSpPr txBox="1"/>
          <p:nvPr/>
        </p:nvSpPr>
        <p:spPr>
          <a:xfrm>
            <a:off x="857908" y="5948761"/>
            <a:ext cx="2550676" cy="14784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defTabSz="696687">
              <a:lnSpc>
                <a:spcPct val="110000"/>
              </a:lnSpc>
              <a:spcAft>
                <a:spcPts val="457"/>
              </a:spcAft>
              <a:defRPr sz="1400">
                <a:solidFill>
                  <a:prstClr val="black">
                    <a:lumMod val="85000"/>
                    <a:lumOff val="15000"/>
                  </a:prstClr>
                </a:solidFill>
                <a:latin typeface="Stolzl Book"/>
              </a:defRPr>
            </a:lvl1pPr>
          </a:lstStyle>
          <a:p>
            <a:pPr defTabSz="631547">
              <a:spcAft>
                <a:spcPts val="1088"/>
              </a:spcAft>
            </a:pPr>
            <a:r>
              <a:rPr lang="ru-RU" sz="1450" dirty="0">
                <a:solidFill>
                  <a:schemeClr val="accent1"/>
                </a:solidFill>
                <a:latin typeface="Stolzl Medium"/>
              </a:rPr>
              <a:t>Получение технических условий </a:t>
            </a:r>
          </a:p>
          <a:p>
            <a:pPr defTabSz="631547">
              <a:spcAft>
                <a:spcPts val="1088"/>
              </a:spcAft>
            </a:pPr>
            <a:r>
              <a:rPr lang="ru-RU" sz="1269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на подключение объектов капитального строительства </a:t>
            </a:r>
            <a:br>
              <a:rPr lang="ru-RU" sz="1269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1269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к сетям инженерно-</a:t>
            </a:r>
            <a:br>
              <a:rPr lang="ru-RU" sz="1269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1269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технического обеспечения</a:t>
            </a:r>
          </a:p>
        </p:txBody>
      </p: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AD7414AB-953A-2A8E-F28B-29B4ED9B1E26}"/>
              </a:ext>
            </a:extLst>
          </p:cNvPr>
          <p:cNvCxnSpPr>
            <a:cxnSpLocks/>
          </p:cNvCxnSpPr>
          <p:nvPr/>
        </p:nvCxnSpPr>
        <p:spPr>
          <a:xfrm flipV="1">
            <a:off x="571941" y="5993568"/>
            <a:ext cx="0" cy="1413448"/>
          </a:xfrm>
          <a:prstGeom prst="line">
            <a:avLst/>
          </a:prstGeom>
          <a:ln w="12700">
            <a:solidFill>
              <a:schemeClr val="accent1">
                <a:alpha val="5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D2F75E9D-E8F2-73BA-0906-69914455AEB0}"/>
              </a:ext>
            </a:extLst>
          </p:cNvPr>
          <p:cNvGrpSpPr/>
          <p:nvPr/>
        </p:nvGrpSpPr>
        <p:grpSpPr>
          <a:xfrm>
            <a:off x="473725" y="7243449"/>
            <a:ext cx="195806" cy="195806"/>
            <a:chOff x="473725" y="6303908"/>
            <a:chExt cx="195806" cy="195806"/>
          </a:xfrm>
        </p:grpSpPr>
        <p:sp>
          <p:nvSpPr>
            <p:cNvPr id="48" name="Овал 47">
              <a:extLst>
                <a:ext uri="{FF2B5EF4-FFF2-40B4-BE49-F238E27FC236}">
                  <a16:creationId xmlns:a16="http://schemas.microsoft.com/office/drawing/2014/main" id="{AA5B26A2-6EC8-690D-A2D0-7FFB0682503B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473725" y="6303908"/>
              <a:ext cx="195806" cy="19580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31547"/>
              <a:endParaRPr lang="ru-RU" sz="1099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endParaRPr>
            </a:p>
          </p:txBody>
        </p:sp>
        <p:sp>
          <p:nvSpPr>
            <p:cNvPr id="49" name="Овал 48">
              <a:extLst>
                <a:ext uri="{FF2B5EF4-FFF2-40B4-BE49-F238E27FC236}">
                  <a16:creationId xmlns:a16="http://schemas.microsoft.com/office/drawing/2014/main" id="{DD690A22-4F44-7C1E-3961-DB699FD83320}"/>
                </a:ext>
              </a:extLst>
            </p:cNvPr>
            <p:cNvSpPr/>
            <p:nvPr/>
          </p:nvSpPr>
          <p:spPr>
            <a:xfrm rot="5400000">
              <a:off x="514789" y="6344973"/>
              <a:ext cx="113677" cy="113677"/>
            </a:xfrm>
            <a:prstGeom prst="ellipse">
              <a:avLst/>
            </a:pr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31547" latinLnBrk="1"/>
              <a:endParaRPr lang="ru-RU" sz="1099" dirty="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endParaRP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B4A394CD-3570-0AD9-B1A0-E557A8852E31}"/>
              </a:ext>
            </a:extLst>
          </p:cNvPr>
          <p:cNvSpPr txBox="1"/>
          <p:nvPr/>
        </p:nvSpPr>
        <p:spPr>
          <a:xfrm>
            <a:off x="4695326" y="5948761"/>
            <a:ext cx="2235053" cy="15090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defTabSz="696687">
              <a:lnSpc>
                <a:spcPct val="110000"/>
              </a:lnSpc>
              <a:spcAft>
                <a:spcPts val="1200"/>
              </a:spcAft>
              <a:defRPr sz="1600">
                <a:solidFill>
                  <a:schemeClr val="bg1"/>
                </a:solidFill>
                <a:latin typeface="+mj-lt"/>
              </a:defRPr>
            </a:lvl1pPr>
          </a:lstStyle>
          <a:p>
            <a:pPr defTabSz="631547">
              <a:spcAft>
                <a:spcPts val="1088"/>
              </a:spcAft>
            </a:pPr>
            <a:r>
              <a:rPr lang="ru-RU" sz="1450" dirty="0">
                <a:solidFill>
                  <a:schemeClr val="accent1"/>
                </a:solidFill>
                <a:latin typeface="Stolzl Medium"/>
              </a:rPr>
              <a:t>Взаимодействие </a:t>
            </a:r>
            <a:br>
              <a:rPr lang="ru-RU" sz="1450" dirty="0">
                <a:solidFill>
                  <a:schemeClr val="accent1"/>
                </a:solidFill>
                <a:latin typeface="Stolzl Medium"/>
              </a:rPr>
            </a:br>
            <a:r>
              <a:rPr lang="ru-RU" sz="1450" dirty="0">
                <a:solidFill>
                  <a:schemeClr val="accent1"/>
                </a:solidFill>
                <a:latin typeface="Stolzl Medium"/>
              </a:rPr>
              <a:t>с органами публичной власти </a:t>
            </a:r>
          </a:p>
          <a:p>
            <a:pPr defTabSz="631547">
              <a:spcAft>
                <a:spcPts val="1088"/>
              </a:spcAft>
            </a:pPr>
            <a:r>
              <a:rPr lang="ru-RU" sz="1269" dirty="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rPr>
              <a:t>с подготовкой</a:t>
            </a:r>
            <a:br>
              <a:rPr lang="ru-RU" sz="1269" dirty="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rPr>
            </a:br>
            <a:r>
              <a:rPr lang="ru-RU" sz="1269" dirty="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rPr>
              <a:t>протокольных решений </a:t>
            </a:r>
            <a:br>
              <a:rPr lang="ru-RU" sz="1269" dirty="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rPr>
            </a:br>
            <a:r>
              <a:rPr lang="ru-RU" sz="1269" dirty="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rPr>
              <a:t>в цифровой форме</a:t>
            </a:r>
          </a:p>
        </p:txBody>
      </p: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E86F2C5A-CAB9-DAB1-00E0-DB63CFEFAB54}"/>
              </a:ext>
            </a:extLst>
          </p:cNvPr>
          <p:cNvCxnSpPr>
            <a:cxnSpLocks/>
          </p:cNvCxnSpPr>
          <p:nvPr/>
        </p:nvCxnSpPr>
        <p:spPr>
          <a:xfrm flipV="1">
            <a:off x="4409359" y="5993568"/>
            <a:ext cx="0" cy="1404000"/>
          </a:xfrm>
          <a:prstGeom prst="line">
            <a:avLst/>
          </a:prstGeom>
          <a:ln w="12700">
            <a:solidFill>
              <a:schemeClr val="accent1">
                <a:alpha val="5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id="{EE839BD5-B7E3-BFDA-6158-2947414210A0}"/>
              </a:ext>
            </a:extLst>
          </p:cNvPr>
          <p:cNvGrpSpPr/>
          <p:nvPr/>
        </p:nvGrpSpPr>
        <p:grpSpPr>
          <a:xfrm>
            <a:off x="4311455" y="7243449"/>
            <a:ext cx="195806" cy="195806"/>
            <a:chOff x="473725" y="6303908"/>
            <a:chExt cx="195806" cy="195806"/>
          </a:xfrm>
        </p:grpSpPr>
        <p:sp>
          <p:nvSpPr>
            <p:cNvPr id="53" name="Овал 52">
              <a:extLst>
                <a:ext uri="{FF2B5EF4-FFF2-40B4-BE49-F238E27FC236}">
                  <a16:creationId xmlns:a16="http://schemas.microsoft.com/office/drawing/2014/main" id="{523B1D32-D537-0DDE-AE24-16B047DFEDD4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473725" y="6303908"/>
              <a:ext cx="195806" cy="19580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31547"/>
              <a:endParaRPr lang="ru-RU" sz="1099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endParaRPr>
            </a:p>
          </p:txBody>
        </p:sp>
        <p:sp>
          <p:nvSpPr>
            <p:cNvPr id="54" name="Овал 53">
              <a:extLst>
                <a:ext uri="{FF2B5EF4-FFF2-40B4-BE49-F238E27FC236}">
                  <a16:creationId xmlns:a16="http://schemas.microsoft.com/office/drawing/2014/main" id="{EA9EBFC0-1CF7-456A-1F59-011DE98C0A49}"/>
                </a:ext>
              </a:extLst>
            </p:cNvPr>
            <p:cNvSpPr/>
            <p:nvPr/>
          </p:nvSpPr>
          <p:spPr>
            <a:xfrm rot="5400000">
              <a:off x="514789" y="6344973"/>
              <a:ext cx="113677" cy="113677"/>
            </a:xfrm>
            <a:prstGeom prst="ellipse">
              <a:avLst/>
            </a:pr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31547" latinLnBrk="1"/>
              <a:endParaRPr lang="ru-RU" sz="1099" dirty="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4798F2F4-EB49-A146-D0D8-3F2EEB43D38B}"/>
              </a:ext>
            </a:extLst>
          </p:cNvPr>
          <p:cNvSpPr txBox="1"/>
          <p:nvPr/>
        </p:nvSpPr>
        <p:spPr>
          <a:xfrm>
            <a:off x="8217120" y="5948761"/>
            <a:ext cx="2235053" cy="13070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defTabSz="696687">
              <a:lnSpc>
                <a:spcPct val="110000"/>
              </a:lnSpc>
              <a:spcAft>
                <a:spcPts val="457"/>
              </a:spcAft>
              <a:defRPr sz="1400">
                <a:solidFill>
                  <a:prstClr val="black">
                    <a:lumMod val="85000"/>
                    <a:lumOff val="15000"/>
                  </a:prstClr>
                </a:solidFill>
                <a:latin typeface="Stolzl Book"/>
              </a:defRPr>
            </a:lvl1pPr>
          </a:lstStyle>
          <a:p>
            <a:pPr defTabSz="631547">
              <a:spcAft>
                <a:spcPts val="1200"/>
              </a:spcAft>
            </a:pPr>
            <a:r>
              <a:rPr lang="ru-RU" sz="1450" dirty="0">
                <a:solidFill>
                  <a:schemeClr val="accent1"/>
                </a:solidFill>
                <a:latin typeface="Stolzl Medium"/>
              </a:rPr>
              <a:t>Подготовка, согласование </a:t>
            </a:r>
            <a:br>
              <a:rPr lang="ru-RU" sz="1450" dirty="0">
                <a:solidFill>
                  <a:schemeClr val="accent1"/>
                </a:solidFill>
                <a:latin typeface="Stolzl Medium"/>
              </a:rPr>
            </a:br>
            <a:r>
              <a:rPr lang="ru-RU" sz="1450" dirty="0">
                <a:solidFill>
                  <a:schemeClr val="accent1"/>
                </a:solidFill>
                <a:latin typeface="Stolzl Medium"/>
              </a:rPr>
              <a:t>и утверждение </a:t>
            </a:r>
          </a:p>
          <a:p>
            <a:pPr defTabSz="631547">
              <a:spcAft>
                <a:spcPts val="1088"/>
              </a:spcAft>
            </a:pPr>
            <a:r>
              <a:rPr lang="ru-RU" sz="1269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мастер-планов, решений </a:t>
            </a:r>
            <a:br>
              <a:rPr lang="ru-RU" sz="1269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1269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о КРТ, договоров о КРТ</a:t>
            </a:r>
          </a:p>
        </p:txBody>
      </p: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AF0B6539-6002-F0E8-4622-E231B0557179}"/>
              </a:ext>
            </a:extLst>
          </p:cNvPr>
          <p:cNvCxnSpPr>
            <a:cxnSpLocks/>
          </p:cNvCxnSpPr>
          <p:nvPr/>
        </p:nvCxnSpPr>
        <p:spPr>
          <a:xfrm flipV="1">
            <a:off x="7931153" y="5993568"/>
            <a:ext cx="0" cy="1368000"/>
          </a:xfrm>
          <a:prstGeom prst="line">
            <a:avLst/>
          </a:prstGeom>
          <a:ln w="12700">
            <a:solidFill>
              <a:schemeClr val="accent1">
                <a:alpha val="5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990C9724-26BB-E668-B273-827398D7F2FB}"/>
              </a:ext>
            </a:extLst>
          </p:cNvPr>
          <p:cNvGrpSpPr/>
          <p:nvPr/>
        </p:nvGrpSpPr>
        <p:grpSpPr>
          <a:xfrm>
            <a:off x="7833249" y="7243449"/>
            <a:ext cx="195806" cy="195806"/>
            <a:chOff x="473725" y="6303908"/>
            <a:chExt cx="195806" cy="195806"/>
          </a:xfrm>
        </p:grpSpPr>
        <p:sp>
          <p:nvSpPr>
            <p:cNvPr id="56" name="Овал 55">
              <a:extLst>
                <a:ext uri="{FF2B5EF4-FFF2-40B4-BE49-F238E27FC236}">
                  <a16:creationId xmlns:a16="http://schemas.microsoft.com/office/drawing/2014/main" id="{617B5E76-DA9C-5C21-27DD-9EA9765949A1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473725" y="6303908"/>
              <a:ext cx="195806" cy="19580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31547"/>
              <a:endParaRPr lang="ru-RU" sz="1099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endParaRPr>
            </a:p>
          </p:txBody>
        </p:sp>
        <p:sp>
          <p:nvSpPr>
            <p:cNvPr id="57" name="Овал 56">
              <a:extLst>
                <a:ext uri="{FF2B5EF4-FFF2-40B4-BE49-F238E27FC236}">
                  <a16:creationId xmlns:a16="http://schemas.microsoft.com/office/drawing/2014/main" id="{9DFDF84C-341D-7030-53EB-738D17D954BA}"/>
                </a:ext>
              </a:extLst>
            </p:cNvPr>
            <p:cNvSpPr/>
            <p:nvPr/>
          </p:nvSpPr>
          <p:spPr>
            <a:xfrm rot="5400000">
              <a:off x="514789" y="6344973"/>
              <a:ext cx="113677" cy="113677"/>
            </a:xfrm>
            <a:prstGeom prst="ellipse">
              <a:avLst/>
            </a:pr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31547" latinLnBrk="1"/>
              <a:endParaRPr lang="ru-RU" sz="1099" dirty="0">
                <a:solidFill>
                  <a:schemeClr val="tx1">
                    <a:lumMod val="85000"/>
                    <a:lumOff val="15000"/>
                  </a:schemeClr>
                </a:solidFill>
                <a:latin typeface="Stolzl Book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08961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14F9FD-F065-9DAA-87C0-E239565D9879}"/>
              </a:ext>
            </a:extLst>
          </p:cNvPr>
          <p:cNvSpPr txBox="1"/>
          <p:nvPr/>
        </p:nvSpPr>
        <p:spPr>
          <a:xfrm>
            <a:off x="583794" y="3635028"/>
            <a:ext cx="375452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ko-KR"/>
            </a:defPPr>
            <a:lvl1pPr>
              <a:defRPr sz="4000" b="1">
                <a:latin typeface="+mj-lt"/>
                <a:cs typeface="Arial" panose="020B0604020202020204" pitchFamily="34" charset="0"/>
              </a:defRPr>
            </a:lvl1pPr>
          </a:lstStyle>
          <a:p>
            <a:pPr defTabSz="804615" latinLnBrk="1">
              <a:defRPr/>
            </a:pPr>
            <a:r>
              <a:rPr lang="ru-RU" altLang="ko-KR" b="0" dirty="0">
                <a:solidFill>
                  <a:srgbClr val="FFFFFF"/>
                </a:solidFill>
                <a:latin typeface="Stolzl" panose="00000500000000000000" pitchFamily="2" charset="-52"/>
              </a:rPr>
              <a:t>Спасибо!</a:t>
            </a:r>
            <a:endParaRPr lang="en-US" altLang="ko-KR" b="0" dirty="0">
              <a:solidFill>
                <a:srgbClr val="FFFFFF"/>
              </a:solidFill>
              <a:latin typeface="Stolzl" panose="00000500000000000000" pitchFamily="2" charset="-52"/>
            </a:endParaRP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0FEB1163-778F-7328-7376-2146FF3471AC}"/>
              </a:ext>
            </a:extLst>
          </p:cNvPr>
          <p:cNvSpPr txBox="1">
            <a:spLocks/>
          </p:cNvSpPr>
          <p:nvPr/>
        </p:nvSpPr>
        <p:spPr>
          <a:xfrm>
            <a:off x="583795" y="6664069"/>
            <a:ext cx="2525841" cy="285103"/>
          </a:xfrm>
          <a:prstGeom prst="rect">
            <a:avLst/>
          </a:prstGeom>
        </p:spPr>
        <p:txBody>
          <a:bodyPr lIns="0" tIns="0" rIns="0" bIns="0"/>
          <a:lstStyle>
            <a:defPPr>
              <a:defRPr lang="ru-RU"/>
            </a:defPPr>
            <a:lvl1pPr marL="0" algn="l" defTabSz="914400" rtl="0" eaLnBrk="1" latinLnBrk="0" hangingPunct="1">
              <a:defRPr lang="ru-RU" sz="1200" kern="1200" smtClean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04615">
              <a:defRPr/>
            </a:pPr>
            <a:r>
              <a:rPr lang="ru-RU" sz="880" dirty="0">
                <a:solidFill>
                  <a:srgbClr val="FFFFFF"/>
                </a:solidFill>
                <a:latin typeface="Stolzl Book" charset="0"/>
                <a:ea typeface="Stolzl Book" charset="0"/>
                <a:cs typeface="Stolzl Book" charset="0"/>
              </a:rPr>
              <a:t>Москва +7 495 150 35 50</a:t>
            </a:r>
          </a:p>
          <a:p>
            <a:pPr defTabSz="804615">
              <a:defRPr/>
            </a:pPr>
            <a:r>
              <a:rPr lang="ru-RU" sz="880" dirty="0">
                <a:solidFill>
                  <a:srgbClr val="FFFFFF"/>
                </a:solidFill>
                <a:latin typeface="Stolzl Book" charset="0"/>
                <a:ea typeface="Stolzl Book" charset="0"/>
                <a:cs typeface="Stolzl Book" charset="0"/>
              </a:rPr>
              <a:t>125167, Ленинградский пр-т, д. 36 стр. 41</a:t>
            </a:r>
            <a:endParaRPr lang="ru-RU" sz="880" dirty="0">
              <a:solidFill>
                <a:srgbClr val="FFFFFF"/>
              </a:solidFill>
              <a:latin typeface="Stolzl" charset="0"/>
              <a:ea typeface="Stolzl" charset="0"/>
              <a:cs typeface="Stolzl" charset="0"/>
            </a:endParaRP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D76204-7A11-530C-00AD-AEA64A2DF0D4}"/>
              </a:ext>
            </a:extLst>
          </p:cNvPr>
          <p:cNvSpPr txBox="1">
            <a:spLocks/>
          </p:cNvSpPr>
          <p:nvPr/>
        </p:nvSpPr>
        <p:spPr>
          <a:xfrm>
            <a:off x="583795" y="7025336"/>
            <a:ext cx="2216371" cy="285103"/>
          </a:xfrm>
          <a:prstGeom prst="rect">
            <a:avLst/>
          </a:prstGeom>
        </p:spPr>
        <p:txBody>
          <a:bodyPr lIns="0" tIns="0" rIns="0" bIns="0"/>
          <a:lstStyle>
            <a:defPPr>
              <a:defRPr lang="ru-RU"/>
            </a:defPPr>
            <a:lvl1pPr marL="0" algn="l" defTabSz="914400" rtl="0" eaLnBrk="1" latinLnBrk="0" hangingPunct="1">
              <a:defRPr lang="ru-RU" sz="1200" kern="1200" smtClean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04615">
              <a:defRPr/>
            </a:pPr>
            <a:r>
              <a:rPr lang="ru-RU" sz="880" dirty="0">
                <a:solidFill>
                  <a:srgbClr val="FFFFFF"/>
                </a:solidFill>
                <a:latin typeface="Stolzl Book" charset="0"/>
                <a:ea typeface="Stolzl Book" charset="0"/>
                <a:cs typeface="Stolzl Book" charset="0"/>
              </a:rPr>
              <a:t>Санкт-Петербург, </a:t>
            </a:r>
            <a:r>
              <a:rPr lang="is-IS" sz="880" dirty="0">
                <a:solidFill>
                  <a:srgbClr val="FFFFFF"/>
                </a:solidFill>
                <a:latin typeface="Stolzl Book" charset="0"/>
                <a:ea typeface="Stolzl Book" charset="0"/>
                <a:cs typeface="Stolzl Book" charset="0"/>
              </a:rPr>
              <a:t>+7 </a:t>
            </a:r>
            <a:r>
              <a:rPr lang="ru-RU" sz="880" dirty="0">
                <a:solidFill>
                  <a:srgbClr val="FFFFFF"/>
                </a:solidFill>
                <a:latin typeface="Stolzl Book" charset="0"/>
                <a:ea typeface="Stolzl Book" charset="0"/>
                <a:cs typeface="Stolzl Book" charset="0"/>
              </a:rPr>
              <a:t>812 603 43 00</a:t>
            </a:r>
            <a:br>
              <a:rPr lang="ru-RU" sz="880" dirty="0">
                <a:solidFill>
                  <a:srgbClr val="FFFFFF"/>
                </a:solidFill>
                <a:latin typeface="Stolzl Book" charset="0"/>
                <a:ea typeface="Stolzl Book" charset="0"/>
                <a:cs typeface="Stolzl Book" charset="0"/>
              </a:rPr>
            </a:br>
            <a:r>
              <a:rPr lang="ru-RU" sz="880" dirty="0">
                <a:solidFill>
                  <a:srgbClr val="FFFFFF"/>
                </a:solidFill>
                <a:latin typeface="Stolzl Book" charset="0"/>
                <a:ea typeface="Stolzl Book" charset="0"/>
                <a:cs typeface="Stolzl Book" charset="0"/>
              </a:rPr>
              <a:t>191025, Невский пр-т, 55, литера А</a:t>
            </a:r>
            <a:endParaRPr lang="ru-RU" sz="880" dirty="0">
              <a:solidFill>
                <a:srgbClr val="FFFFFF"/>
              </a:solidFill>
              <a:latin typeface="Stolzl" charset="0"/>
              <a:ea typeface="Stolzl" charset="0"/>
              <a:cs typeface="Stolzl" charset="0"/>
            </a:endParaRP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4F32D836-0A58-629C-32C0-F78802CA52D0}"/>
              </a:ext>
            </a:extLst>
          </p:cNvPr>
          <p:cNvSpPr txBox="1">
            <a:spLocks/>
          </p:cNvSpPr>
          <p:nvPr/>
        </p:nvSpPr>
        <p:spPr>
          <a:xfrm>
            <a:off x="583795" y="6429516"/>
            <a:ext cx="1382849" cy="158391"/>
          </a:xfrm>
          <a:prstGeom prst="rect">
            <a:avLst/>
          </a:prstGeom>
        </p:spPr>
        <p:txBody>
          <a:bodyPr lIns="0" tIns="0" rIns="0" bIns="0"/>
          <a:lstStyle>
            <a:defPPr>
              <a:defRPr lang="ru-RU"/>
            </a:defPPr>
            <a:lvl1pPr marL="0" algn="l" defTabSz="914400" rtl="0" eaLnBrk="1" latinLnBrk="0" hangingPunct="1">
              <a:defRPr lang="ru-RU" sz="1200" kern="1200" smtClean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04615">
              <a:defRPr/>
            </a:pPr>
            <a:r>
              <a:rPr lang="en-US" sz="880" dirty="0">
                <a:solidFill>
                  <a:srgbClr val="FFFFFF"/>
                </a:solidFill>
                <a:latin typeface="Stolzl" charset="0"/>
                <a:ea typeface="Stolzl" charset="0"/>
                <a:cs typeface="Stolzl" charset="0"/>
              </a:rPr>
              <a:t>www.glorax.com</a:t>
            </a:r>
            <a:endParaRPr lang="ru-RU" sz="880" dirty="0">
              <a:solidFill>
                <a:srgbClr val="FFFFFF"/>
              </a:solidFill>
              <a:latin typeface="Stolzl" charset="0"/>
              <a:ea typeface="Stolzl" charset="0"/>
              <a:cs typeface="Stolz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091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 2013–2022">
  <a:themeElements>
    <a:clrScheme name="Другая 1">
      <a:dk1>
        <a:sysClr val="windowText" lastClr="000000"/>
      </a:dk1>
      <a:lt1>
        <a:srgbClr val="FFFFFF"/>
      </a:lt1>
      <a:dk2>
        <a:srgbClr val="000000"/>
      </a:dk2>
      <a:lt2>
        <a:srgbClr val="FFFFFF"/>
      </a:lt2>
      <a:accent1>
        <a:srgbClr val="333E92"/>
      </a:accent1>
      <a:accent2>
        <a:srgbClr val="333E92"/>
      </a:accent2>
      <a:accent3>
        <a:srgbClr val="9CB0C3"/>
      </a:accent3>
      <a:accent4>
        <a:srgbClr val="587592"/>
      </a:accent4>
      <a:accent5>
        <a:srgbClr val="6B76CB"/>
      </a:accent5>
      <a:accent6>
        <a:srgbClr val="3E4CB0"/>
      </a:accent6>
      <a:hlink>
        <a:srgbClr val="333E92"/>
      </a:hlink>
      <a:folHlink>
        <a:srgbClr val="333E92"/>
      </a:folHlink>
    </a:clrScheme>
    <a:fontScheme name="Тема Office 2013–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 2013–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19164</TotalTime>
  <Words>2993</Words>
  <Application>Microsoft Office PowerPoint</Application>
  <PresentationFormat>Произвольный</PresentationFormat>
  <Paragraphs>177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6" baseType="lpstr">
      <vt:lpstr>Stolzl Book</vt:lpstr>
      <vt:lpstr>Calibri Light</vt:lpstr>
      <vt:lpstr>Calibri</vt:lpstr>
      <vt:lpstr>Stolzl</vt:lpstr>
      <vt:lpstr>Arial</vt:lpstr>
      <vt:lpstr>Stolzl Medium</vt:lpstr>
      <vt:lpstr>Stolzl Light</vt:lpstr>
      <vt:lpstr>Тема Office 2013–2022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GloraX_Обзор рынка Владимира</dc:title>
  <dc:creator>Романова Анастасия</dc:creator>
  <cp:lastModifiedBy>Шульженко Станислав</cp:lastModifiedBy>
  <cp:revision>1815</cp:revision>
  <dcterms:created xsi:type="dcterms:W3CDTF">2022-08-25T07:05:03Z</dcterms:created>
  <dcterms:modified xsi:type="dcterms:W3CDTF">2024-10-30T13:33:39Z</dcterms:modified>
</cp:coreProperties>
</file>