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
  </p:notesMasterIdLst>
  <p:sldIdLst>
    <p:sldId id="3234" r:id="rId2"/>
    <p:sldId id="3235" r:id="rId3"/>
    <p:sldId id="3256" r:id="rId4"/>
    <p:sldId id="3237" r:id="rId5"/>
  </p:sldIdLst>
  <p:sldSz cx="12192000" cy="6858000"/>
  <p:notesSz cx="6858000" cy="9144000"/>
  <p:embeddedFontLst>
    <p:embeddedFont>
      <p:font typeface="Calibri" panose="020F0502020204030204" pitchFamily="34" charset="0"/>
      <p:regular r:id="rId7"/>
      <p:bold r:id="rId8"/>
      <p:italic r:id="rId9"/>
      <p:boldItalic r:id="rId10"/>
    </p:embeddedFont>
    <p:embeddedFont>
      <p:font typeface="Stolzl" panose="00000500000000000000" pitchFamily="2" charset="-52"/>
      <p:regular r:id="rId11"/>
    </p:embeddedFont>
    <p:embeddedFont>
      <p:font typeface="Stolzl Book" panose="00000500000000000000" pitchFamily="2" charset="-52"/>
      <p:regular r:id="rId12"/>
    </p:embeddedFont>
    <p:embeddedFont>
      <p:font typeface="Stolzl Medium" panose="00000600000000000000" pitchFamily="2" charset="-52"/>
      <p:regular r:id="rId13"/>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504" userDrawn="1">
          <p15:clr>
            <a:srgbClr val="A4A3A4"/>
          </p15:clr>
        </p15:guide>
        <p15:guide id="9" orient="horz" pos="3498" userDrawn="1">
          <p15:clr>
            <a:srgbClr val="A4A3A4"/>
          </p15:clr>
        </p15:guide>
        <p15:guide id="10" orient="horz" pos="686" userDrawn="1">
          <p15:clr>
            <a:srgbClr val="A4A3A4"/>
          </p15:clr>
        </p15:guide>
        <p15:guide id="11" pos="393" userDrawn="1">
          <p15:clr>
            <a:srgbClr val="A4A3A4"/>
          </p15:clr>
        </p15:guide>
        <p15:guide id="12" pos="461" userDrawn="1">
          <p15:clr>
            <a:srgbClr val="A4A3A4"/>
          </p15:clr>
        </p15:guide>
        <p15:guide id="13" pos="5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00F0"/>
    <a:srgbClr val="FFC000"/>
    <a:srgbClr val="2A02D7"/>
    <a:srgbClr val="B0DC80"/>
    <a:srgbClr val="FF9F9F"/>
    <a:srgbClr val="FFB3B3"/>
    <a:srgbClr val="C9E7A7"/>
    <a:srgbClr val="E9E4FF"/>
    <a:srgbClr val="FFFFFF"/>
    <a:srgbClr val="788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2" autoAdjust="0"/>
    <p:restoredTop sz="94249" autoAdjust="0"/>
  </p:normalViewPr>
  <p:slideViewPr>
    <p:cSldViewPr snapToGrid="0">
      <p:cViewPr varScale="1">
        <p:scale>
          <a:sx n="62" d="100"/>
          <a:sy n="62" d="100"/>
        </p:scale>
        <p:origin x="677" y="38"/>
      </p:cViewPr>
      <p:guideLst>
        <p:guide orient="horz" pos="504"/>
        <p:guide orient="horz" pos="3498"/>
        <p:guide orient="horz" pos="686"/>
        <p:guide pos="393"/>
        <p:guide pos="461"/>
        <p:guide pos="5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389BD-4B15-49E3-8152-EF4331C1F2AA}" type="datetimeFigureOut">
              <a:rPr lang="ru-RU" smtClean="0"/>
              <a:t>12.11.2024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281BC-4CFC-430A-AD44-70846F9FB719}" type="slidenum">
              <a:rPr lang="ru-RU" smtClean="0"/>
              <a:t>‹#›</a:t>
            </a:fld>
            <a:endParaRPr lang="ru-RU"/>
          </a:p>
        </p:txBody>
      </p:sp>
    </p:spTree>
    <p:extLst>
      <p:ext uri="{BB962C8B-B14F-4D97-AF65-F5344CB8AC3E}">
        <p14:creationId xmlns:p14="http://schemas.microsoft.com/office/powerpoint/2010/main" val="570070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pic>
        <p:nvPicPr>
          <p:cNvPr id="2" name="Рисунок 1">
            <a:extLst>
              <a:ext uri="{FF2B5EF4-FFF2-40B4-BE49-F238E27FC236}">
                <a16:creationId xmlns:a16="http://schemas.microsoft.com/office/drawing/2014/main" id="{A2EC4692-7274-B8A4-4223-FCCFB9057BD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3129565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Пустой слайд">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1EF55D52-5D84-6A9B-A8EB-AF180451B786}"/>
              </a:ext>
            </a:extLst>
          </p:cNvPr>
          <p:cNvSpPr>
            <a:spLocks noGrp="1"/>
          </p:cNvSpPr>
          <p:nvPr>
            <p:ph type="pic" sz="quarter" idx="10"/>
          </p:nvPr>
        </p:nvSpPr>
        <p:spPr>
          <a:xfrm>
            <a:off x="5190836" y="1"/>
            <a:ext cx="7001163" cy="6857999"/>
          </a:xfrm>
          <a:prstGeom prst="rect">
            <a:avLst/>
          </a:prstGeom>
          <a:pattFill prst="pct90">
            <a:fgClr>
              <a:schemeClr val="bg1">
                <a:lumMod val="75000"/>
              </a:schemeClr>
            </a:fgClr>
            <a:bgClr>
              <a:schemeClr val="bg1"/>
            </a:bgClr>
          </a:pattFill>
        </p:spPr>
        <p:txBody>
          <a:bodyPr/>
          <a:lstStyle>
            <a:lvl1pPr marL="0" indent="0" algn="ctr">
              <a:buNone/>
              <a:defRPr sz="1600">
                <a:latin typeface="Stolzl Book" panose="00000500000000000000" pitchFamily="2" charset="-52"/>
              </a:defRPr>
            </a:lvl1pPr>
          </a:lstStyle>
          <a:p>
            <a:endParaRPr lang="ru-RU" dirty="0"/>
          </a:p>
          <a:p>
            <a:endParaRPr lang="ru-RU" dirty="0"/>
          </a:p>
          <a:p>
            <a:endParaRPr lang="ru-RU" dirty="0"/>
          </a:p>
          <a:p>
            <a:endParaRPr lang="ru-RU" dirty="0"/>
          </a:p>
          <a:p>
            <a:endParaRPr lang="ru-RU" dirty="0"/>
          </a:p>
          <a:p>
            <a:r>
              <a:rPr lang="ru-RU" dirty="0"/>
              <a:t>Вставить </a:t>
            </a:r>
            <a:br>
              <a:rPr lang="ru-RU" dirty="0"/>
            </a:br>
            <a:r>
              <a:rPr lang="ru-RU" dirty="0"/>
              <a:t>изображение</a:t>
            </a:r>
          </a:p>
        </p:txBody>
      </p:sp>
      <p:pic>
        <p:nvPicPr>
          <p:cNvPr id="2" name="Рисунок 1">
            <a:extLst>
              <a:ext uri="{FF2B5EF4-FFF2-40B4-BE49-F238E27FC236}">
                <a16:creationId xmlns:a16="http://schemas.microsoft.com/office/drawing/2014/main" id="{04943C8C-E63E-61F7-B5D2-CA9CA9D092D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1537512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Пустой слайд">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DB335126-464B-4C0F-8365-50790CD113EA}"/>
              </a:ext>
            </a:extLst>
          </p:cNvPr>
          <p:cNvSpPr>
            <a:spLocks noGrp="1"/>
          </p:cNvSpPr>
          <p:nvPr>
            <p:ph type="pic" sz="quarter" idx="11"/>
          </p:nvPr>
        </p:nvSpPr>
        <p:spPr>
          <a:xfrm>
            <a:off x="4992000" y="1238607"/>
            <a:ext cx="7200000" cy="5106631"/>
          </a:xfrm>
          <a:custGeom>
            <a:avLst/>
            <a:gdLst>
              <a:gd name="connsiteX0" fmla="*/ 0 w 3533747"/>
              <a:gd name="connsiteY0" fmla="*/ 0 h 4591723"/>
              <a:gd name="connsiteX1" fmla="*/ 3533747 w 3533747"/>
              <a:gd name="connsiteY1" fmla="*/ 0 h 4591723"/>
              <a:gd name="connsiteX2" fmla="*/ 3533747 w 3533747"/>
              <a:gd name="connsiteY2" fmla="*/ 4591723 h 4591723"/>
              <a:gd name="connsiteX3" fmla="*/ 0 w 3533747"/>
              <a:gd name="connsiteY3" fmla="*/ 4591723 h 4591723"/>
            </a:gdLst>
            <a:ahLst/>
            <a:cxnLst>
              <a:cxn ang="0">
                <a:pos x="connsiteX0" y="connsiteY0"/>
              </a:cxn>
              <a:cxn ang="0">
                <a:pos x="connsiteX1" y="connsiteY1"/>
              </a:cxn>
              <a:cxn ang="0">
                <a:pos x="connsiteX2" y="connsiteY2"/>
              </a:cxn>
              <a:cxn ang="0">
                <a:pos x="connsiteX3" y="connsiteY3"/>
              </a:cxn>
            </a:cxnLst>
            <a:rect l="l" t="t" r="r" b="b"/>
            <a:pathLst>
              <a:path w="3533747" h="4591723">
                <a:moveTo>
                  <a:pt x="0" y="0"/>
                </a:moveTo>
                <a:lnTo>
                  <a:pt x="3533747" y="0"/>
                </a:lnTo>
                <a:lnTo>
                  <a:pt x="3533747" y="4591723"/>
                </a:lnTo>
                <a:lnTo>
                  <a:pt x="0" y="4591723"/>
                </a:lnTo>
                <a:close/>
              </a:path>
            </a:pathLst>
          </a:custGeom>
          <a:pattFill prst="pct5">
            <a:fgClr>
              <a:schemeClr val="bg1">
                <a:lumMod val="75000"/>
              </a:schemeClr>
            </a:fgClr>
            <a:bgClr>
              <a:schemeClr val="bg1"/>
            </a:bgClr>
          </a:pattFill>
        </p:spPr>
        <p:txBody>
          <a:bodyPr wrap="square" lIns="144000" tIns="144000" rIns="144000" bIns="0" anchor="t">
            <a:noAutofit/>
          </a:bodyPr>
          <a:lstStyle>
            <a:lvl1pPr marL="0" indent="0">
              <a:buNone/>
              <a:defRPr sz="1200">
                <a:latin typeface="Stolzl Book" panose="00000500000000000000" pitchFamily="2" charset="-52"/>
                <a:ea typeface="Roboto" panose="02000000000000000000" pitchFamily="2" charset="0"/>
              </a:defRPr>
            </a:lvl1pPr>
          </a:lstStyle>
          <a:p>
            <a:endParaRPr lang="en-US" dirty="0"/>
          </a:p>
        </p:txBody>
      </p:sp>
      <p:pic>
        <p:nvPicPr>
          <p:cNvPr id="2" name="Рисунок 1">
            <a:extLst>
              <a:ext uri="{FF2B5EF4-FFF2-40B4-BE49-F238E27FC236}">
                <a16:creationId xmlns:a16="http://schemas.microsoft.com/office/drawing/2014/main" id="{3F316955-6D69-89F9-91D4-0DFA4C939E2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4207010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Пустой слайд">
    <p:spTree>
      <p:nvGrpSpPr>
        <p:cNvPr id="1" name=""/>
        <p:cNvGrpSpPr/>
        <p:nvPr/>
      </p:nvGrpSpPr>
      <p:grpSpPr>
        <a:xfrm>
          <a:off x="0" y="0"/>
          <a:ext cx="0" cy="0"/>
          <a:chOff x="0" y="0"/>
          <a:chExt cx="0" cy="0"/>
        </a:xfrm>
      </p:grpSpPr>
      <p:sp>
        <p:nvSpPr>
          <p:cNvPr id="31" name="Рисунок 30">
            <a:extLst>
              <a:ext uri="{FF2B5EF4-FFF2-40B4-BE49-F238E27FC236}">
                <a16:creationId xmlns:a16="http://schemas.microsoft.com/office/drawing/2014/main" id="{F2866013-15C7-1EF5-C21F-773BF4C15984}"/>
              </a:ext>
            </a:extLst>
          </p:cNvPr>
          <p:cNvSpPr>
            <a:spLocks noGrp="1"/>
          </p:cNvSpPr>
          <p:nvPr>
            <p:ph type="pic" sz="quarter" idx="14"/>
          </p:nvPr>
        </p:nvSpPr>
        <p:spPr>
          <a:xfrm>
            <a:off x="0" y="1235676"/>
            <a:ext cx="6463020" cy="5201595"/>
          </a:xfrm>
          <a:custGeom>
            <a:avLst/>
            <a:gdLst>
              <a:gd name="connsiteX0" fmla="*/ 0 w 6463020"/>
              <a:gd name="connsiteY0" fmla="*/ 0 h 5201595"/>
              <a:gd name="connsiteX1" fmla="*/ 6089664 w 6463020"/>
              <a:gd name="connsiteY1" fmla="*/ 0 h 5201595"/>
              <a:gd name="connsiteX2" fmla="*/ 6463020 w 6463020"/>
              <a:gd name="connsiteY2" fmla="*/ 380288 h 5201595"/>
              <a:gd name="connsiteX3" fmla="*/ 6463020 w 6463020"/>
              <a:gd name="connsiteY3" fmla="*/ 4821307 h 5201595"/>
              <a:gd name="connsiteX4" fmla="*/ 6089664 w 6463020"/>
              <a:gd name="connsiteY4" fmla="*/ 5201595 h 5201595"/>
              <a:gd name="connsiteX5" fmla="*/ 0 w 6463020"/>
              <a:gd name="connsiteY5" fmla="*/ 5201595 h 520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3020" h="5201595">
                <a:moveTo>
                  <a:pt x="0" y="0"/>
                </a:moveTo>
                <a:lnTo>
                  <a:pt x="6089664" y="0"/>
                </a:lnTo>
                <a:cubicBezTo>
                  <a:pt x="6295863" y="0"/>
                  <a:pt x="6463020" y="170261"/>
                  <a:pt x="6463020" y="380288"/>
                </a:cubicBezTo>
                <a:lnTo>
                  <a:pt x="6463020" y="4821307"/>
                </a:lnTo>
                <a:cubicBezTo>
                  <a:pt x="6463020" y="5031335"/>
                  <a:pt x="6295863" y="5201595"/>
                  <a:pt x="6089664" y="5201595"/>
                </a:cubicBezTo>
                <a:lnTo>
                  <a:pt x="0" y="5201595"/>
                </a:ln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pic>
        <p:nvPicPr>
          <p:cNvPr id="2" name="Рисунок 1">
            <a:extLst>
              <a:ext uri="{FF2B5EF4-FFF2-40B4-BE49-F238E27FC236}">
                <a16:creationId xmlns:a16="http://schemas.microsoft.com/office/drawing/2014/main" id="{FE01330C-2C17-5EB6-F56F-FFD72DF9EB4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3890427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Пустой слайд">
    <p:spTree>
      <p:nvGrpSpPr>
        <p:cNvPr id="1" name=""/>
        <p:cNvGrpSpPr/>
        <p:nvPr/>
      </p:nvGrpSpPr>
      <p:grpSpPr>
        <a:xfrm>
          <a:off x="0" y="0"/>
          <a:ext cx="0" cy="0"/>
          <a:chOff x="0" y="0"/>
          <a:chExt cx="0" cy="0"/>
        </a:xfrm>
      </p:grpSpPr>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sp>
        <p:nvSpPr>
          <p:cNvPr id="9" name="Рисунок 8">
            <a:extLst>
              <a:ext uri="{FF2B5EF4-FFF2-40B4-BE49-F238E27FC236}">
                <a16:creationId xmlns:a16="http://schemas.microsoft.com/office/drawing/2014/main" id="{264973C4-0A43-AF97-07EF-F50D27DC36EF}"/>
              </a:ext>
            </a:extLst>
          </p:cNvPr>
          <p:cNvSpPr>
            <a:spLocks noGrp="1"/>
          </p:cNvSpPr>
          <p:nvPr>
            <p:ph type="pic" sz="quarter" idx="15"/>
          </p:nvPr>
        </p:nvSpPr>
        <p:spPr>
          <a:xfrm>
            <a:off x="6537650" y="1235676"/>
            <a:ext cx="5176835" cy="5201595"/>
          </a:xfrm>
          <a:custGeom>
            <a:avLst/>
            <a:gdLst>
              <a:gd name="connsiteX0" fmla="*/ 373356 w 5176835"/>
              <a:gd name="connsiteY0" fmla="*/ 0 h 5201595"/>
              <a:gd name="connsiteX1" fmla="*/ 4803479 w 5176835"/>
              <a:gd name="connsiteY1" fmla="*/ 0 h 5201595"/>
              <a:gd name="connsiteX2" fmla="*/ 5176835 w 5176835"/>
              <a:gd name="connsiteY2" fmla="*/ 380288 h 5201595"/>
              <a:gd name="connsiteX3" fmla="*/ 5176835 w 5176835"/>
              <a:gd name="connsiteY3" fmla="*/ 4821307 h 5201595"/>
              <a:gd name="connsiteX4" fmla="*/ 4803479 w 5176835"/>
              <a:gd name="connsiteY4" fmla="*/ 5201595 h 5201595"/>
              <a:gd name="connsiteX5" fmla="*/ 373356 w 5176835"/>
              <a:gd name="connsiteY5" fmla="*/ 5201595 h 5201595"/>
              <a:gd name="connsiteX6" fmla="*/ 0 w 5176835"/>
              <a:gd name="connsiteY6" fmla="*/ 4828239 h 5201595"/>
              <a:gd name="connsiteX7" fmla="*/ 0 w 5176835"/>
              <a:gd name="connsiteY7" fmla="*/ 373356 h 5201595"/>
              <a:gd name="connsiteX8" fmla="*/ 373356 w 5176835"/>
              <a:gd name="connsiteY8" fmla="*/ 0 h 520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6835" h="5201595">
                <a:moveTo>
                  <a:pt x="373356" y="0"/>
                </a:moveTo>
                <a:lnTo>
                  <a:pt x="4803479" y="0"/>
                </a:lnTo>
                <a:cubicBezTo>
                  <a:pt x="5009678" y="0"/>
                  <a:pt x="5176835" y="170261"/>
                  <a:pt x="5176835" y="380288"/>
                </a:cubicBezTo>
                <a:lnTo>
                  <a:pt x="5176835" y="4821307"/>
                </a:lnTo>
                <a:cubicBezTo>
                  <a:pt x="5176835" y="5031335"/>
                  <a:pt x="5009678" y="5201595"/>
                  <a:pt x="4803479" y="5201595"/>
                </a:cubicBezTo>
                <a:lnTo>
                  <a:pt x="373356" y="5201595"/>
                </a:lnTo>
                <a:cubicBezTo>
                  <a:pt x="167157" y="5201595"/>
                  <a:pt x="0" y="5034438"/>
                  <a:pt x="0" y="4828239"/>
                </a:cubicBezTo>
                <a:lnTo>
                  <a:pt x="0" y="373356"/>
                </a:lnTo>
                <a:cubicBezTo>
                  <a:pt x="0" y="167157"/>
                  <a:pt x="167157" y="0"/>
                  <a:pt x="373356"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7" name="Полилиния: фигура 6">
            <a:extLst>
              <a:ext uri="{FF2B5EF4-FFF2-40B4-BE49-F238E27FC236}">
                <a16:creationId xmlns:a16="http://schemas.microsoft.com/office/drawing/2014/main" id="{A5A8C6CB-8E47-265B-0244-28FB3D98E1A2}"/>
              </a:ext>
            </a:extLst>
          </p:cNvPr>
          <p:cNvSpPr/>
          <p:nvPr userDrawn="1"/>
        </p:nvSpPr>
        <p:spPr>
          <a:xfrm flipH="1">
            <a:off x="12571447" y="1235676"/>
            <a:ext cx="373356" cy="373356"/>
          </a:xfrm>
          <a:custGeom>
            <a:avLst/>
            <a:gdLst>
              <a:gd name="connsiteX0" fmla="*/ 0 w 373356"/>
              <a:gd name="connsiteY0" fmla="*/ 0 h 373356"/>
              <a:gd name="connsiteX1" fmla="*/ 373356 w 373356"/>
              <a:gd name="connsiteY1" fmla="*/ 0 h 373356"/>
              <a:gd name="connsiteX2" fmla="*/ 373356 w 373356"/>
              <a:gd name="connsiteY2" fmla="*/ 373356 h 373356"/>
              <a:gd name="connsiteX3" fmla="*/ 0 w 373356"/>
              <a:gd name="connsiteY3" fmla="*/ 0 h 373356"/>
            </a:gdLst>
            <a:ahLst/>
            <a:cxnLst>
              <a:cxn ang="0">
                <a:pos x="connsiteX0" y="connsiteY0"/>
              </a:cxn>
              <a:cxn ang="0">
                <a:pos x="connsiteX1" y="connsiteY1"/>
              </a:cxn>
              <a:cxn ang="0">
                <a:pos x="connsiteX2" y="connsiteY2"/>
              </a:cxn>
              <a:cxn ang="0">
                <a:pos x="connsiteX3" y="connsiteY3"/>
              </a:cxn>
            </a:cxnLst>
            <a:rect l="l" t="t" r="r" b="b"/>
            <a:pathLst>
              <a:path w="373356" h="373356">
                <a:moveTo>
                  <a:pt x="0" y="0"/>
                </a:moveTo>
                <a:lnTo>
                  <a:pt x="373356" y="0"/>
                </a:lnTo>
                <a:lnTo>
                  <a:pt x="373356" y="373356"/>
                </a:lnTo>
                <a:cubicBezTo>
                  <a:pt x="373356" y="167157"/>
                  <a:pt x="206199" y="0"/>
                  <a:pt x="0"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latin typeface="Stolzl Book" panose="00000500000000000000" pitchFamily="2" charset="-52"/>
            </a:endParaRPr>
          </a:p>
        </p:txBody>
      </p:sp>
      <p:pic>
        <p:nvPicPr>
          <p:cNvPr id="2" name="Рисунок 1">
            <a:extLst>
              <a:ext uri="{FF2B5EF4-FFF2-40B4-BE49-F238E27FC236}">
                <a16:creationId xmlns:a16="http://schemas.microsoft.com/office/drawing/2014/main" id="{B52F1E94-5429-8DC0-D923-9A8D35A3926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842399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Пустой слайд">
    <p:spTree>
      <p:nvGrpSpPr>
        <p:cNvPr id="1" name=""/>
        <p:cNvGrpSpPr/>
        <p:nvPr/>
      </p:nvGrpSpPr>
      <p:grpSpPr>
        <a:xfrm>
          <a:off x="0" y="0"/>
          <a:ext cx="0" cy="0"/>
          <a:chOff x="0" y="0"/>
          <a:chExt cx="0" cy="0"/>
        </a:xfrm>
      </p:grpSpPr>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sp>
        <p:nvSpPr>
          <p:cNvPr id="7" name="Рисунок 6">
            <a:extLst>
              <a:ext uri="{FF2B5EF4-FFF2-40B4-BE49-F238E27FC236}">
                <a16:creationId xmlns:a16="http://schemas.microsoft.com/office/drawing/2014/main" id="{9E04A582-2B4E-E674-595C-F78A8F47627A}"/>
              </a:ext>
            </a:extLst>
          </p:cNvPr>
          <p:cNvSpPr>
            <a:spLocks noGrp="1"/>
          </p:cNvSpPr>
          <p:nvPr>
            <p:ph type="pic" sz="quarter" idx="14"/>
          </p:nvPr>
        </p:nvSpPr>
        <p:spPr>
          <a:xfrm>
            <a:off x="483736" y="1238462"/>
            <a:ext cx="11708264" cy="2880000"/>
          </a:xfrm>
          <a:custGeom>
            <a:avLst/>
            <a:gdLst>
              <a:gd name="connsiteX0" fmla="*/ 373356 w 11708264"/>
              <a:gd name="connsiteY0" fmla="*/ 0 h 2880000"/>
              <a:gd name="connsiteX1" fmla="*/ 11708264 w 11708264"/>
              <a:gd name="connsiteY1" fmla="*/ 0 h 2880000"/>
              <a:gd name="connsiteX2" fmla="*/ 11708264 w 11708264"/>
              <a:gd name="connsiteY2" fmla="*/ 2880000 h 2880000"/>
              <a:gd name="connsiteX3" fmla="*/ 373356 w 11708264"/>
              <a:gd name="connsiteY3" fmla="*/ 2880000 h 2880000"/>
              <a:gd name="connsiteX4" fmla="*/ 29340 w 11708264"/>
              <a:gd name="connsiteY4" fmla="*/ 2651971 h 2880000"/>
              <a:gd name="connsiteX5" fmla="*/ 0 w 11708264"/>
              <a:gd name="connsiteY5" fmla="*/ 2506645 h 2880000"/>
              <a:gd name="connsiteX6" fmla="*/ 0 w 11708264"/>
              <a:gd name="connsiteY6" fmla="*/ 373356 h 2880000"/>
              <a:gd name="connsiteX7" fmla="*/ 373356 w 11708264"/>
              <a:gd name="connsiteY7"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8264" h="2880000">
                <a:moveTo>
                  <a:pt x="373356" y="0"/>
                </a:moveTo>
                <a:lnTo>
                  <a:pt x="11708264" y="0"/>
                </a:lnTo>
                <a:lnTo>
                  <a:pt x="11708264" y="2880000"/>
                </a:lnTo>
                <a:lnTo>
                  <a:pt x="373356" y="2880000"/>
                </a:lnTo>
                <a:cubicBezTo>
                  <a:pt x="218707" y="2880000"/>
                  <a:pt x="86019" y="2785974"/>
                  <a:pt x="29340" y="2651971"/>
                </a:cubicBezTo>
                <a:lnTo>
                  <a:pt x="0" y="2506645"/>
                </a:lnTo>
                <a:lnTo>
                  <a:pt x="0" y="373356"/>
                </a:lnTo>
                <a:cubicBezTo>
                  <a:pt x="0" y="167157"/>
                  <a:pt x="167157" y="0"/>
                  <a:pt x="373356"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pic>
        <p:nvPicPr>
          <p:cNvPr id="2" name="Рисунок 1">
            <a:extLst>
              <a:ext uri="{FF2B5EF4-FFF2-40B4-BE49-F238E27FC236}">
                <a16:creationId xmlns:a16="http://schemas.microsoft.com/office/drawing/2014/main" id="{171BEDDC-5082-DEDF-5F54-496AADA8F95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326857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устой слайд">
    <p:spTree>
      <p:nvGrpSpPr>
        <p:cNvPr id="1" name=""/>
        <p:cNvGrpSpPr/>
        <p:nvPr/>
      </p:nvGrpSpPr>
      <p:grpSpPr>
        <a:xfrm>
          <a:off x="0" y="0"/>
          <a:ext cx="0" cy="0"/>
          <a:chOff x="0" y="0"/>
          <a:chExt cx="0" cy="0"/>
        </a:xfrm>
      </p:grpSpPr>
      <p:sp>
        <p:nvSpPr>
          <p:cNvPr id="14" name="Рисунок 13">
            <a:extLst>
              <a:ext uri="{FF2B5EF4-FFF2-40B4-BE49-F238E27FC236}">
                <a16:creationId xmlns:a16="http://schemas.microsoft.com/office/drawing/2014/main" id="{317865A7-1F2E-2F80-4051-0FF5122134B4}"/>
              </a:ext>
            </a:extLst>
          </p:cNvPr>
          <p:cNvSpPr>
            <a:spLocks noGrp="1"/>
          </p:cNvSpPr>
          <p:nvPr>
            <p:ph type="pic" sz="quarter" idx="31"/>
          </p:nvPr>
        </p:nvSpPr>
        <p:spPr>
          <a:xfrm>
            <a:off x="3348267" y="3660125"/>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6" name="Рисунок 15">
            <a:extLst>
              <a:ext uri="{FF2B5EF4-FFF2-40B4-BE49-F238E27FC236}">
                <a16:creationId xmlns:a16="http://schemas.microsoft.com/office/drawing/2014/main" id="{085804A9-280A-0C32-F741-92F6A22AF7F3}"/>
              </a:ext>
            </a:extLst>
          </p:cNvPr>
          <p:cNvSpPr>
            <a:spLocks noGrp="1"/>
          </p:cNvSpPr>
          <p:nvPr>
            <p:ph type="pic" sz="quarter" idx="32"/>
          </p:nvPr>
        </p:nvSpPr>
        <p:spPr>
          <a:xfrm>
            <a:off x="6216650" y="3660125"/>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7" name="Рисунок 16">
            <a:extLst>
              <a:ext uri="{FF2B5EF4-FFF2-40B4-BE49-F238E27FC236}">
                <a16:creationId xmlns:a16="http://schemas.microsoft.com/office/drawing/2014/main" id="{1239FB17-7AF0-D45E-9707-1786841F5F07}"/>
              </a:ext>
            </a:extLst>
          </p:cNvPr>
          <p:cNvSpPr>
            <a:spLocks noGrp="1"/>
          </p:cNvSpPr>
          <p:nvPr>
            <p:ph type="pic" sz="quarter" idx="33"/>
          </p:nvPr>
        </p:nvSpPr>
        <p:spPr>
          <a:xfrm>
            <a:off x="9085032" y="3660125"/>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sp>
        <p:nvSpPr>
          <p:cNvPr id="9" name="Рисунок 8">
            <a:extLst>
              <a:ext uri="{FF2B5EF4-FFF2-40B4-BE49-F238E27FC236}">
                <a16:creationId xmlns:a16="http://schemas.microsoft.com/office/drawing/2014/main" id="{9C7A3B66-C48A-1381-9B14-052F63B648C5}"/>
              </a:ext>
            </a:extLst>
          </p:cNvPr>
          <p:cNvSpPr>
            <a:spLocks noGrp="1"/>
          </p:cNvSpPr>
          <p:nvPr>
            <p:ph type="pic" sz="quarter" idx="15"/>
          </p:nvPr>
        </p:nvSpPr>
        <p:spPr>
          <a:xfrm>
            <a:off x="479884" y="1028217"/>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0" name="Рисунок 9">
            <a:extLst>
              <a:ext uri="{FF2B5EF4-FFF2-40B4-BE49-F238E27FC236}">
                <a16:creationId xmlns:a16="http://schemas.microsoft.com/office/drawing/2014/main" id="{E0D746D7-B84D-85F7-9232-3C19CDCC911F}"/>
              </a:ext>
            </a:extLst>
          </p:cNvPr>
          <p:cNvSpPr>
            <a:spLocks noGrp="1"/>
          </p:cNvSpPr>
          <p:nvPr>
            <p:ph type="pic" sz="quarter" idx="27"/>
          </p:nvPr>
        </p:nvSpPr>
        <p:spPr>
          <a:xfrm>
            <a:off x="3348267" y="1028217"/>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1" name="Рисунок 10">
            <a:extLst>
              <a:ext uri="{FF2B5EF4-FFF2-40B4-BE49-F238E27FC236}">
                <a16:creationId xmlns:a16="http://schemas.microsoft.com/office/drawing/2014/main" id="{4DB19501-843E-5642-98AC-2C43B576E556}"/>
              </a:ext>
            </a:extLst>
          </p:cNvPr>
          <p:cNvSpPr>
            <a:spLocks noGrp="1"/>
          </p:cNvSpPr>
          <p:nvPr>
            <p:ph type="pic" sz="quarter" idx="28"/>
          </p:nvPr>
        </p:nvSpPr>
        <p:spPr>
          <a:xfrm>
            <a:off x="6216650" y="1028217"/>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2" name="Рисунок 11">
            <a:extLst>
              <a:ext uri="{FF2B5EF4-FFF2-40B4-BE49-F238E27FC236}">
                <a16:creationId xmlns:a16="http://schemas.microsoft.com/office/drawing/2014/main" id="{2650C7FB-9C2A-D1CD-AE9D-5BD000B56C5C}"/>
              </a:ext>
            </a:extLst>
          </p:cNvPr>
          <p:cNvSpPr>
            <a:spLocks noGrp="1"/>
          </p:cNvSpPr>
          <p:nvPr>
            <p:ph type="pic" sz="quarter" idx="29"/>
          </p:nvPr>
        </p:nvSpPr>
        <p:spPr>
          <a:xfrm>
            <a:off x="9085032" y="1028217"/>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8" name="Рисунок 17">
            <a:extLst>
              <a:ext uri="{FF2B5EF4-FFF2-40B4-BE49-F238E27FC236}">
                <a16:creationId xmlns:a16="http://schemas.microsoft.com/office/drawing/2014/main" id="{C891E187-6D63-5708-2E0E-B042F494FE91}"/>
              </a:ext>
            </a:extLst>
          </p:cNvPr>
          <p:cNvSpPr>
            <a:spLocks noGrp="1"/>
          </p:cNvSpPr>
          <p:nvPr>
            <p:ph type="pic" sz="quarter" idx="34"/>
          </p:nvPr>
        </p:nvSpPr>
        <p:spPr>
          <a:xfrm>
            <a:off x="479884" y="3660125"/>
            <a:ext cx="2627543" cy="1440000"/>
          </a:xfrm>
          <a:custGeom>
            <a:avLst/>
            <a:gdLst>
              <a:gd name="connsiteX0" fmla="*/ 214589 w 2627543"/>
              <a:gd name="connsiteY0" fmla="*/ 0 h 1440000"/>
              <a:gd name="connsiteX1" fmla="*/ 2412954 w 2627543"/>
              <a:gd name="connsiteY1" fmla="*/ 0 h 1440000"/>
              <a:gd name="connsiteX2" fmla="*/ 2627543 w 2627543"/>
              <a:gd name="connsiteY2" fmla="*/ 214589 h 1440000"/>
              <a:gd name="connsiteX3" fmla="*/ 2627543 w 2627543"/>
              <a:gd name="connsiteY3" fmla="*/ 1054621 h 1440000"/>
              <a:gd name="connsiteX4" fmla="*/ 2627543 w 2627543"/>
              <a:gd name="connsiteY4" fmla="*/ 1225411 h 1440000"/>
              <a:gd name="connsiteX5" fmla="*/ 2627543 w 2627543"/>
              <a:gd name="connsiteY5" fmla="*/ 1440000 h 1440000"/>
              <a:gd name="connsiteX6" fmla="*/ 2412954 w 2627543"/>
              <a:gd name="connsiteY6" fmla="*/ 1440000 h 1440000"/>
              <a:gd name="connsiteX7" fmla="*/ 2270192 w 2627543"/>
              <a:gd name="connsiteY7" fmla="*/ 1440000 h 1440000"/>
              <a:gd name="connsiteX8" fmla="*/ 357351 w 2627543"/>
              <a:gd name="connsiteY8" fmla="*/ 1440000 h 1440000"/>
              <a:gd name="connsiteX9" fmla="*/ 214589 w 2627543"/>
              <a:gd name="connsiteY9" fmla="*/ 1440000 h 1440000"/>
              <a:gd name="connsiteX10" fmla="*/ 0 w 2627543"/>
              <a:gd name="connsiteY10" fmla="*/ 1440000 h 1440000"/>
              <a:gd name="connsiteX11" fmla="*/ 0 w 2627543"/>
              <a:gd name="connsiteY11" fmla="*/ 1225411 h 1440000"/>
              <a:gd name="connsiteX12" fmla="*/ 0 w 2627543"/>
              <a:gd name="connsiteY12" fmla="*/ 1054621 h 1440000"/>
              <a:gd name="connsiteX13" fmla="*/ 0 w 2627543"/>
              <a:gd name="connsiteY13" fmla="*/ 214589 h 1440000"/>
              <a:gd name="connsiteX14" fmla="*/ 214589 w 2627543"/>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7543" h="1440000">
                <a:moveTo>
                  <a:pt x="214589" y="0"/>
                </a:moveTo>
                <a:lnTo>
                  <a:pt x="2412954" y="0"/>
                </a:lnTo>
                <a:cubicBezTo>
                  <a:pt x="2531468" y="0"/>
                  <a:pt x="2627543" y="96075"/>
                  <a:pt x="2627543" y="214589"/>
                </a:cubicBezTo>
                <a:lnTo>
                  <a:pt x="2627543" y="1054621"/>
                </a:lnTo>
                <a:lnTo>
                  <a:pt x="2627543" y="1225411"/>
                </a:lnTo>
                <a:lnTo>
                  <a:pt x="2627543" y="1440000"/>
                </a:lnTo>
                <a:lnTo>
                  <a:pt x="2412954" y="1440000"/>
                </a:lnTo>
                <a:lnTo>
                  <a:pt x="2270192" y="1440000"/>
                </a:lnTo>
                <a:lnTo>
                  <a:pt x="357351" y="1440000"/>
                </a:lnTo>
                <a:lnTo>
                  <a:pt x="214589" y="1440000"/>
                </a:lnTo>
                <a:lnTo>
                  <a:pt x="0" y="1440000"/>
                </a:lnTo>
                <a:lnTo>
                  <a:pt x="0" y="1225411"/>
                </a:lnTo>
                <a:lnTo>
                  <a:pt x="0" y="1054621"/>
                </a:lnTo>
                <a:lnTo>
                  <a:pt x="0" y="214589"/>
                </a:lnTo>
                <a:cubicBezTo>
                  <a:pt x="0" y="96075"/>
                  <a:pt x="96075" y="0"/>
                  <a:pt x="214589" y="0"/>
                </a:cubicBezTo>
                <a:close/>
              </a:path>
            </a:pathLst>
          </a:custGeom>
          <a:pattFill prst="pct90">
            <a:fgClr>
              <a:schemeClr val="bg1">
                <a:lumMod val="75000"/>
              </a:schemeClr>
            </a:fgClr>
            <a:bgClr>
              <a:schemeClr val="bg1"/>
            </a:bgClr>
          </a:pattFill>
          <a:ln>
            <a:noFill/>
          </a:ln>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pic>
        <p:nvPicPr>
          <p:cNvPr id="2" name="Рисунок 1">
            <a:extLst>
              <a:ext uri="{FF2B5EF4-FFF2-40B4-BE49-F238E27FC236}">
                <a16:creationId xmlns:a16="http://schemas.microsoft.com/office/drawing/2014/main" id="{A4671783-608C-46DC-2023-149B0547390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191446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Пустой слайд">
    <p:spTree>
      <p:nvGrpSpPr>
        <p:cNvPr id="1" name=""/>
        <p:cNvGrpSpPr/>
        <p:nvPr/>
      </p:nvGrpSpPr>
      <p:grpSpPr>
        <a:xfrm>
          <a:off x="0" y="0"/>
          <a:ext cx="0" cy="0"/>
          <a:chOff x="0" y="0"/>
          <a:chExt cx="0" cy="0"/>
        </a:xfrm>
      </p:grpSpPr>
      <p:sp>
        <p:nvSpPr>
          <p:cNvPr id="8" name="Рисунок 7">
            <a:extLst>
              <a:ext uri="{FF2B5EF4-FFF2-40B4-BE49-F238E27FC236}">
                <a16:creationId xmlns:a16="http://schemas.microsoft.com/office/drawing/2014/main" id="{AD07E0D6-0DD6-E69F-2336-3E9AD1887EE1}"/>
              </a:ext>
            </a:extLst>
          </p:cNvPr>
          <p:cNvSpPr>
            <a:spLocks noGrp="1"/>
          </p:cNvSpPr>
          <p:nvPr>
            <p:ph type="pic" sz="quarter" idx="23"/>
          </p:nvPr>
        </p:nvSpPr>
        <p:spPr>
          <a:xfrm>
            <a:off x="479884" y="3765871"/>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104098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201894 w 3600000"/>
              <a:gd name="connsiteY7" fmla="*/ 1440000 h 1440000"/>
              <a:gd name="connsiteX8" fmla="*/ 398106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104098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104098"/>
                </a:lnTo>
                <a:lnTo>
                  <a:pt x="3600000" y="1219622"/>
                </a:lnTo>
                <a:lnTo>
                  <a:pt x="3600000" y="1440000"/>
                </a:lnTo>
                <a:lnTo>
                  <a:pt x="3379622" y="1440000"/>
                </a:lnTo>
                <a:lnTo>
                  <a:pt x="3201894" y="1440000"/>
                </a:lnTo>
                <a:lnTo>
                  <a:pt x="398106" y="1440000"/>
                </a:lnTo>
                <a:lnTo>
                  <a:pt x="220378" y="1440000"/>
                </a:lnTo>
                <a:lnTo>
                  <a:pt x="0" y="1440000"/>
                </a:lnTo>
                <a:lnTo>
                  <a:pt x="0" y="1219622"/>
                </a:lnTo>
                <a:lnTo>
                  <a:pt x="0" y="1104098"/>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9" name="Рисунок 8">
            <a:extLst>
              <a:ext uri="{FF2B5EF4-FFF2-40B4-BE49-F238E27FC236}">
                <a16:creationId xmlns:a16="http://schemas.microsoft.com/office/drawing/2014/main" id="{08D61B1D-EF1C-E49F-D549-39445751E3D8}"/>
              </a:ext>
            </a:extLst>
          </p:cNvPr>
          <p:cNvSpPr>
            <a:spLocks noGrp="1"/>
          </p:cNvSpPr>
          <p:nvPr>
            <p:ph type="pic" sz="quarter" idx="24"/>
          </p:nvPr>
        </p:nvSpPr>
        <p:spPr>
          <a:xfrm>
            <a:off x="4296000" y="3765871"/>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104098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201894 w 3600000"/>
              <a:gd name="connsiteY7" fmla="*/ 1440000 h 1440000"/>
              <a:gd name="connsiteX8" fmla="*/ 398106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104098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104098"/>
                </a:lnTo>
                <a:lnTo>
                  <a:pt x="3600000" y="1219622"/>
                </a:lnTo>
                <a:lnTo>
                  <a:pt x="3600000" y="1440000"/>
                </a:lnTo>
                <a:lnTo>
                  <a:pt x="3379622" y="1440000"/>
                </a:lnTo>
                <a:lnTo>
                  <a:pt x="3201894" y="1440000"/>
                </a:lnTo>
                <a:lnTo>
                  <a:pt x="398106" y="1440000"/>
                </a:lnTo>
                <a:lnTo>
                  <a:pt x="220378" y="1440000"/>
                </a:lnTo>
                <a:lnTo>
                  <a:pt x="0" y="1440000"/>
                </a:lnTo>
                <a:lnTo>
                  <a:pt x="0" y="1219622"/>
                </a:lnTo>
                <a:lnTo>
                  <a:pt x="0" y="1104098"/>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0" name="Рисунок 9">
            <a:extLst>
              <a:ext uri="{FF2B5EF4-FFF2-40B4-BE49-F238E27FC236}">
                <a16:creationId xmlns:a16="http://schemas.microsoft.com/office/drawing/2014/main" id="{8F640D46-DFAD-F707-BEEB-037C5F16FE8C}"/>
              </a:ext>
            </a:extLst>
          </p:cNvPr>
          <p:cNvSpPr>
            <a:spLocks noGrp="1"/>
          </p:cNvSpPr>
          <p:nvPr>
            <p:ph type="pic" sz="quarter" idx="25"/>
          </p:nvPr>
        </p:nvSpPr>
        <p:spPr>
          <a:xfrm>
            <a:off x="8112116" y="3765871"/>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104098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201894 w 3600000"/>
              <a:gd name="connsiteY7" fmla="*/ 1440000 h 1440000"/>
              <a:gd name="connsiteX8" fmla="*/ 398106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104098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104098"/>
                </a:lnTo>
                <a:lnTo>
                  <a:pt x="3600000" y="1219622"/>
                </a:lnTo>
                <a:lnTo>
                  <a:pt x="3600000" y="1440000"/>
                </a:lnTo>
                <a:lnTo>
                  <a:pt x="3379622" y="1440000"/>
                </a:lnTo>
                <a:lnTo>
                  <a:pt x="3201894" y="1440000"/>
                </a:lnTo>
                <a:lnTo>
                  <a:pt x="398106" y="1440000"/>
                </a:lnTo>
                <a:lnTo>
                  <a:pt x="220378" y="1440000"/>
                </a:lnTo>
                <a:lnTo>
                  <a:pt x="0" y="1440000"/>
                </a:lnTo>
                <a:lnTo>
                  <a:pt x="0" y="1219622"/>
                </a:lnTo>
                <a:lnTo>
                  <a:pt x="0" y="1104098"/>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sp>
        <p:nvSpPr>
          <p:cNvPr id="4" name="Рисунок 3">
            <a:extLst>
              <a:ext uri="{FF2B5EF4-FFF2-40B4-BE49-F238E27FC236}">
                <a16:creationId xmlns:a16="http://schemas.microsoft.com/office/drawing/2014/main" id="{894B8FE8-4F5A-196A-2FDF-F16BAA269461}"/>
              </a:ext>
            </a:extLst>
          </p:cNvPr>
          <p:cNvSpPr>
            <a:spLocks noGrp="1"/>
          </p:cNvSpPr>
          <p:nvPr>
            <p:ph type="pic" sz="quarter" idx="15"/>
          </p:nvPr>
        </p:nvSpPr>
        <p:spPr>
          <a:xfrm>
            <a:off x="479884" y="1233488"/>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104098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201894 w 3600000"/>
              <a:gd name="connsiteY7" fmla="*/ 1440000 h 1440000"/>
              <a:gd name="connsiteX8" fmla="*/ 398106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104098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104098"/>
                </a:lnTo>
                <a:lnTo>
                  <a:pt x="3600000" y="1219622"/>
                </a:lnTo>
                <a:lnTo>
                  <a:pt x="3600000" y="1440000"/>
                </a:lnTo>
                <a:lnTo>
                  <a:pt x="3379622" y="1440000"/>
                </a:lnTo>
                <a:lnTo>
                  <a:pt x="3201894" y="1440000"/>
                </a:lnTo>
                <a:lnTo>
                  <a:pt x="398106" y="1440000"/>
                </a:lnTo>
                <a:lnTo>
                  <a:pt x="220378" y="1440000"/>
                </a:lnTo>
                <a:lnTo>
                  <a:pt x="0" y="1440000"/>
                </a:lnTo>
                <a:lnTo>
                  <a:pt x="0" y="1219622"/>
                </a:lnTo>
                <a:lnTo>
                  <a:pt x="0" y="1104098"/>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6" name="Рисунок 5">
            <a:extLst>
              <a:ext uri="{FF2B5EF4-FFF2-40B4-BE49-F238E27FC236}">
                <a16:creationId xmlns:a16="http://schemas.microsoft.com/office/drawing/2014/main" id="{852AFBBD-F40A-18EA-802D-9EC9664EC18E}"/>
              </a:ext>
            </a:extLst>
          </p:cNvPr>
          <p:cNvSpPr>
            <a:spLocks noGrp="1"/>
          </p:cNvSpPr>
          <p:nvPr>
            <p:ph type="pic" sz="quarter" idx="21"/>
          </p:nvPr>
        </p:nvSpPr>
        <p:spPr>
          <a:xfrm>
            <a:off x="4296000" y="1233488"/>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104098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201894 w 3600000"/>
              <a:gd name="connsiteY7" fmla="*/ 1440000 h 1440000"/>
              <a:gd name="connsiteX8" fmla="*/ 398106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104098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104098"/>
                </a:lnTo>
                <a:lnTo>
                  <a:pt x="3600000" y="1219622"/>
                </a:lnTo>
                <a:lnTo>
                  <a:pt x="3600000" y="1440000"/>
                </a:lnTo>
                <a:lnTo>
                  <a:pt x="3379622" y="1440000"/>
                </a:lnTo>
                <a:lnTo>
                  <a:pt x="3201894" y="1440000"/>
                </a:lnTo>
                <a:lnTo>
                  <a:pt x="398106" y="1440000"/>
                </a:lnTo>
                <a:lnTo>
                  <a:pt x="220378" y="1440000"/>
                </a:lnTo>
                <a:lnTo>
                  <a:pt x="0" y="1440000"/>
                </a:lnTo>
                <a:lnTo>
                  <a:pt x="0" y="1219622"/>
                </a:lnTo>
                <a:lnTo>
                  <a:pt x="0" y="1104098"/>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7" name="Рисунок 6">
            <a:extLst>
              <a:ext uri="{FF2B5EF4-FFF2-40B4-BE49-F238E27FC236}">
                <a16:creationId xmlns:a16="http://schemas.microsoft.com/office/drawing/2014/main" id="{CB37741B-100C-D16E-2487-897574F2DFEF}"/>
              </a:ext>
            </a:extLst>
          </p:cNvPr>
          <p:cNvSpPr>
            <a:spLocks noGrp="1"/>
          </p:cNvSpPr>
          <p:nvPr>
            <p:ph type="pic" sz="quarter" idx="22"/>
          </p:nvPr>
        </p:nvSpPr>
        <p:spPr>
          <a:xfrm>
            <a:off x="8112116" y="1233488"/>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104098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201894 w 3600000"/>
              <a:gd name="connsiteY7" fmla="*/ 1440000 h 1440000"/>
              <a:gd name="connsiteX8" fmla="*/ 398106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104098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104098"/>
                </a:lnTo>
                <a:lnTo>
                  <a:pt x="3600000" y="1219622"/>
                </a:lnTo>
                <a:lnTo>
                  <a:pt x="3600000" y="1440000"/>
                </a:lnTo>
                <a:lnTo>
                  <a:pt x="3379622" y="1440000"/>
                </a:lnTo>
                <a:lnTo>
                  <a:pt x="3201894" y="1440000"/>
                </a:lnTo>
                <a:lnTo>
                  <a:pt x="398106" y="1440000"/>
                </a:lnTo>
                <a:lnTo>
                  <a:pt x="220378" y="1440000"/>
                </a:lnTo>
                <a:lnTo>
                  <a:pt x="0" y="1440000"/>
                </a:lnTo>
                <a:lnTo>
                  <a:pt x="0" y="1219622"/>
                </a:lnTo>
                <a:lnTo>
                  <a:pt x="0" y="1104098"/>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pic>
        <p:nvPicPr>
          <p:cNvPr id="2" name="Рисунок 1">
            <a:extLst>
              <a:ext uri="{FF2B5EF4-FFF2-40B4-BE49-F238E27FC236}">
                <a16:creationId xmlns:a16="http://schemas.microsoft.com/office/drawing/2014/main" id="{21E6E96F-2552-DAD9-1C28-351AE76895B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3444232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устой слайд">
    <p:spTree>
      <p:nvGrpSpPr>
        <p:cNvPr id="1" name=""/>
        <p:cNvGrpSpPr/>
        <p:nvPr/>
      </p:nvGrpSpPr>
      <p:grpSpPr>
        <a:xfrm>
          <a:off x="0" y="0"/>
          <a:ext cx="0" cy="0"/>
          <a:chOff x="0" y="0"/>
          <a:chExt cx="0" cy="0"/>
        </a:xfrm>
      </p:grpSpPr>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sp>
        <p:nvSpPr>
          <p:cNvPr id="12" name="Рисунок 11">
            <a:extLst>
              <a:ext uri="{FF2B5EF4-FFF2-40B4-BE49-F238E27FC236}">
                <a16:creationId xmlns:a16="http://schemas.microsoft.com/office/drawing/2014/main" id="{7EFE4ED8-12B9-A748-43DC-6CB7560C06FF}"/>
              </a:ext>
            </a:extLst>
          </p:cNvPr>
          <p:cNvSpPr>
            <a:spLocks noGrp="1"/>
          </p:cNvSpPr>
          <p:nvPr>
            <p:ph type="pic" sz="quarter" idx="15"/>
          </p:nvPr>
        </p:nvSpPr>
        <p:spPr>
          <a:xfrm>
            <a:off x="479884" y="1233488"/>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023233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065045 w 3600000"/>
              <a:gd name="connsiteY7" fmla="*/ 1440000 h 1440000"/>
              <a:gd name="connsiteX8" fmla="*/ 534955 w 3600000"/>
              <a:gd name="connsiteY8" fmla="*/ 1440000 h 1440000"/>
              <a:gd name="connsiteX9" fmla="*/ 220378 w 3600000"/>
              <a:gd name="connsiteY9" fmla="*/ 1440000 h 1440000"/>
              <a:gd name="connsiteX10" fmla="*/ 0 w 3600000"/>
              <a:gd name="connsiteY10" fmla="*/ 1440000 h 1440000"/>
              <a:gd name="connsiteX11" fmla="*/ 0 w 3600000"/>
              <a:gd name="connsiteY11" fmla="*/ 1023233 h 1440000"/>
              <a:gd name="connsiteX12" fmla="*/ 0 w 3600000"/>
              <a:gd name="connsiteY12" fmla="*/ 1023233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023233"/>
                </a:lnTo>
                <a:lnTo>
                  <a:pt x="3600000" y="1219622"/>
                </a:lnTo>
                <a:lnTo>
                  <a:pt x="3600000" y="1440000"/>
                </a:lnTo>
                <a:lnTo>
                  <a:pt x="3379622" y="1440000"/>
                </a:lnTo>
                <a:lnTo>
                  <a:pt x="3065045" y="1440000"/>
                </a:lnTo>
                <a:lnTo>
                  <a:pt x="534955" y="1440000"/>
                </a:lnTo>
                <a:lnTo>
                  <a:pt x="220378" y="1440000"/>
                </a:lnTo>
                <a:lnTo>
                  <a:pt x="0" y="1440000"/>
                </a:lnTo>
                <a:lnTo>
                  <a:pt x="0" y="1023233"/>
                </a:lnTo>
                <a:lnTo>
                  <a:pt x="0" y="1023233"/>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3" name="Рисунок 12">
            <a:extLst>
              <a:ext uri="{FF2B5EF4-FFF2-40B4-BE49-F238E27FC236}">
                <a16:creationId xmlns:a16="http://schemas.microsoft.com/office/drawing/2014/main" id="{26FDE74D-1377-E64F-6E7E-E18AA565B44C}"/>
              </a:ext>
            </a:extLst>
          </p:cNvPr>
          <p:cNvSpPr>
            <a:spLocks noGrp="1"/>
          </p:cNvSpPr>
          <p:nvPr>
            <p:ph type="pic" sz="quarter" idx="16"/>
          </p:nvPr>
        </p:nvSpPr>
        <p:spPr>
          <a:xfrm>
            <a:off x="4296230" y="1233488"/>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023233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065045 w 3600000"/>
              <a:gd name="connsiteY7" fmla="*/ 1440000 h 1440000"/>
              <a:gd name="connsiteX8" fmla="*/ 534955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023233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023233"/>
                </a:lnTo>
                <a:lnTo>
                  <a:pt x="3600000" y="1219622"/>
                </a:lnTo>
                <a:lnTo>
                  <a:pt x="3600000" y="1440000"/>
                </a:lnTo>
                <a:lnTo>
                  <a:pt x="3379622" y="1440000"/>
                </a:lnTo>
                <a:lnTo>
                  <a:pt x="3065045" y="1440000"/>
                </a:lnTo>
                <a:lnTo>
                  <a:pt x="534955" y="1440000"/>
                </a:lnTo>
                <a:lnTo>
                  <a:pt x="220378" y="1440000"/>
                </a:lnTo>
                <a:lnTo>
                  <a:pt x="0" y="1440000"/>
                </a:lnTo>
                <a:lnTo>
                  <a:pt x="0" y="1219622"/>
                </a:lnTo>
                <a:lnTo>
                  <a:pt x="0" y="1023233"/>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4" name="Рисунок 13">
            <a:extLst>
              <a:ext uri="{FF2B5EF4-FFF2-40B4-BE49-F238E27FC236}">
                <a16:creationId xmlns:a16="http://schemas.microsoft.com/office/drawing/2014/main" id="{128853BD-EB10-8EB6-5E2A-6EF32D130A8D}"/>
              </a:ext>
            </a:extLst>
          </p:cNvPr>
          <p:cNvSpPr>
            <a:spLocks noGrp="1"/>
          </p:cNvSpPr>
          <p:nvPr>
            <p:ph type="pic" sz="quarter" idx="17"/>
          </p:nvPr>
        </p:nvSpPr>
        <p:spPr>
          <a:xfrm>
            <a:off x="479884" y="3765871"/>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023233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065045 w 3600000"/>
              <a:gd name="connsiteY7" fmla="*/ 1440000 h 1440000"/>
              <a:gd name="connsiteX8" fmla="*/ 534955 w 3600000"/>
              <a:gd name="connsiteY8" fmla="*/ 1440000 h 1440000"/>
              <a:gd name="connsiteX9" fmla="*/ 220378 w 3600000"/>
              <a:gd name="connsiteY9" fmla="*/ 1440000 h 1440000"/>
              <a:gd name="connsiteX10" fmla="*/ 0 w 3600000"/>
              <a:gd name="connsiteY10" fmla="*/ 1440000 h 1440000"/>
              <a:gd name="connsiteX11" fmla="*/ 0 w 3600000"/>
              <a:gd name="connsiteY11" fmla="*/ 1023233 h 1440000"/>
              <a:gd name="connsiteX12" fmla="*/ 0 w 3600000"/>
              <a:gd name="connsiteY12" fmla="*/ 1023233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023233"/>
                </a:lnTo>
                <a:lnTo>
                  <a:pt x="3600000" y="1219622"/>
                </a:lnTo>
                <a:lnTo>
                  <a:pt x="3600000" y="1440000"/>
                </a:lnTo>
                <a:lnTo>
                  <a:pt x="3379622" y="1440000"/>
                </a:lnTo>
                <a:lnTo>
                  <a:pt x="3065045" y="1440000"/>
                </a:lnTo>
                <a:lnTo>
                  <a:pt x="534955" y="1440000"/>
                </a:lnTo>
                <a:lnTo>
                  <a:pt x="220378" y="1440000"/>
                </a:lnTo>
                <a:lnTo>
                  <a:pt x="0" y="1440000"/>
                </a:lnTo>
                <a:lnTo>
                  <a:pt x="0" y="1023233"/>
                </a:lnTo>
                <a:lnTo>
                  <a:pt x="0" y="1023233"/>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sp>
        <p:nvSpPr>
          <p:cNvPr id="16" name="Рисунок 15">
            <a:extLst>
              <a:ext uri="{FF2B5EF4-FFF2-40B4-BE49-F238E27FC236}">
                <a16:creationId xmlns:a16="http://schemas.microsoft.com/office/drawing/2014/main" id="{3B7061FF-FB47-5609-B717-DBED8C264331}"/>
              </a:ext>
            </a:extLst>
          </p:cNvPr>
          <p:cNvSpPr>
            <a:spLocks noGrp="1"/>
          </p:cNvSpPr>
          <p:nvPr>
            <p:ph type="pic" sz="quarter" idx="18"/>
          </p:nvPr>
        </p:nvSpPr>
        <p:spPr>
          <a:xfrm>
            <a:off x="4272267" y="3765871"/>
            <a:ext cx="3600000" cy="1440000"/>
          </a:xfrm>
          <a:custGeom>
            <a:avLst/>
            <a:gdLst>
              <a:gd name="connsiteX0" fmla="*/ 220378 w 3600000"/>
              <a:gd name="connsiteY0" fmla="*/ 0 h 1440000"/>
              <a:gd name="connsiteX1" fmla="*/ 3379622 w 3600000"/>
              <a:gd name="connsiteY1" fmla="*/ 0 h 1440000"/>
              <a:gd name="connsiteX2" fmla="*/ 3600000 w 3600000"/>
              <a:gd name="connsiteY2" fmla="*/ 220378 h 1440000"/>
              <a:gd name="connsiteX3" fmla="*/ 3600000 w 3600000"/>
              <a:gd name="connsiteY3" fmla="*/ 1023233 h 1440000"/>
              <a:gd name="connsiteX4" fmla="*/ 3600000 w 3600000"/>
              <a:gd name="connsiteY4" fmla="*/ 1219622 h 1440000"/>
              <a:gd name="connsiteX5" fmla="*/ 3600000 w 3600000"/>
              <a:gd name="connsiteY5" fmla="*/ 1440000 h 1440000"/>
              <a:gd name="connsiteX6" fmla="*/ 3379622 w 3600000"/>
              <a:gd name="connsiteY6" fmla="*/ 1440000 h 1440000"/>
              <a:gd name="connsiteX7" fmla="*/ 3065045 w 3600000"/>
              <a:gd name="connsiteY7" fmla="*/ 1440000 h 1440000"/>
              <a:gd name="connsiteX8" fmla="*/ 534955 w 3600000"/>
              <a:gd name="connsiteY8" fmla="*/ 1440000 h 1440000"/>
              <a:gd name="connsiteX9" fmla="*/ 220378 w 3600000"/>
              <a:gd name="connsiteY9" fmla="*/ 1440000 h 1440000"/>
              <a:gd name="connsiteX10" fmla="*/ 0 w 3600000"/>
              <a:gd name="connsiteY10" fmla="*/ 1440000 h 1440000"/>
              <a:gd name="connsiteX11" fmla="*/ 0 w 3600000"/>
              <a:gd name="connsiteY11" fmla="*/ 1219622 h 1440000"/>
              <a:gd name="connsiteX12" fmla="*/ 0 w 3600000"/>
              <a:gd name="connsiteY12" fmla="*/ 1023233 h 1440000"/>
              <a:gd name="connsiteX13" fmla="*/ 0 w 3600000"/>
              <a:gd name="connsiteY13" fmla="*/ 220378 h 1440000"/>
              <a:gd name="connsiteX14" fmla="*/ 220378 w 3600000"/>
              <a:gd name="connsiteY14"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0000" h="1440000">
                <a:moveTo>
                  <a:pt x="220378" y="0"/>
                </a:moveTo>
                <a:lnTo>
                  <a:pt x="3379622" y="0"/>
                </a:lnTo>
                <a:cubicBezTo>
                  <a:pt x="3501333" y="0"/>
                  <a:pt x="3600000" y="98667"/>
                  <a:pt x="3600000" y="220378"/>
                </a:cubicBezTo>
                <a:lnTo>
                  <a:pt x="3600000" y="1023233"/>
                </a:lnTo>
                <a:lnTo>
                  <a:pt x="3600000" y="1219622"/>
                </a:lnTo>
                <a:lnTo>
                  <a:pt x="3600000" y="1440000"/>
                </a:lnTo>
                <a:lnTo>
                  <a:pt x="3379622" y="1440000"/>
                </a:lnTo>
                <a:lnTo>
                  <a:pt x="3065045" y="1440000"/>
                </a:lnTo>
                <a:lnTo>
                  <a:pt x="534955" y="1440000"/>
                </a:lnTo>
                <a:lnTo>
                  <a:pt x="220378" y="1440000"/>
                </a:lnTo>
                <a:lnTo>
                  <a:pt x="0" y="1440000"/>
                </a:lnTo>
                <a:lnTo>
                  <a:pt x="0" y="1219622"/>
                </a:lnTo>
                <a:lnTo>
                  <a:pt x="0" y="1023233"/>
                </a:lnTo>
                <a:lnTo>
                  <a:pt x="0" y="220378"/>
                </a:lnTo>
                <a:cubicBezTo>
                  <a:pt x="0" y="98667"/>
                  <a:pt x="98667" y="0"/>
                  <a:pt x="220378" y="0"/>
                </a:cubicBezTo>
                <a:close/>
              </a:path>
            </a:pathLst>
          </a:custGeom>
          <a:pattFill prst="pct90">
            <a:fgClr>
              <a:schemeClr val="bg1">
                <a:lumMod val="75000"/>
              </a:schemeClr>
            </a:fgClr>
            <a:bgClr>
              <a:schemeClr val="bg1"/>
            </a:bgClr>
          </a:pattFill>
        </p:spPr>
        <p:txBody>
          <a:bodyPr wrap="square" lIns="144000" tIns="144000" rIns="144000" bIns="0">
            <a:noAutofit/>
          </a:bodyPr>
          <a:lstStyle>
            <a:lvl1pPr marL="0" indent="0">
              <a:buNone/>
              <a:defRPr sz="1200">
                <a:latin typeface="Stolzl Book" panose="00000500000000000000" pitchFamily="2" charset="-52"/>
              </a:defRPr>
            </a:lvl1pPr>
          </a:lstStyle>
          <a:p>
            <a:endParaRPr lang="ru-RU" dirty="0"/>
          </a:p>
        </p:txBody>
      </p:sp>
      <p:pic>
        <p:nvPicPr>
          <p:cNvPr id="2" name="Рисунок 1">
            <a:extLst>
              <a:ext uri="{FF2B5EF4-FFF2-40B4-BE49-F238E27FC236}">
                <a16:creationId xmlns:a16="http://schemas.microsoft.com/office/drawing/2014/main" id="{A2E1372E-02B5-E5E6-7B17-4680226BD0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Tree>
    <p:extLst>
      <p:ext uri="{BB962C8B-B14F-4D97-AF65-F5344CB8AC3E}">
        <p14:creationId xmlns:p14="http://schemas.microsoft.com/office/powerpoint/2010/main" val="812537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Пустой слайд">
    <p:spTree>
      <p:nvGrpSpPr>
        <p:cNvPr id="1" name=""/>
        <p:cNvGrpSpPr/>
        <p:nvPr/>
      </p:nvGrpSpPr>
      <p:grpSpPr>
        <a:xfrm>
          <a:off x="0" y="0"/>
          <a:ext cx="0" cy="0"/>
          <a:chOff x="0" y="0"/>
          <a:chExt cx="0" cy="0"/>
        </a:xfrm>
      </p:grpSpPr>
      <p:sp>
        <p:nvSpPr>
          <p:cNvPr id="5" name="Дата 3">
            <a:extLst>
              <a:ext uri="{FF2B5EF4-FFF2-40B4-BE49-F238E27FC236}">
                <a16:creationId xmlns:a16="http://schemas.microsoft.com/office/drawing/2014/main" id="{E412503A-3E4C-41CD-8E17-3A83BC8F4E77}"/>
              </a:ext>
            </a:extLst>
          </p:cNvPr>
          <p:cNvSpPr txBox="1">
            <a:spLocks/>
          </p:cNvSpPr>
          <p:nvPr userDrawn="1"/>
        </p:nvSpPr>
        <p:spPr>
          <a:xfrm>
            <a:off x="11315076" y="6492875"/>
            <a:ext cx="876924" cy="365125"/>
          </a:xfrm>
          <a:prstGeom prst="rect">
            <a:avLst/>
          </a:prstGeom>
        </p:spPr>
        <p:txBody>
          <a:bodyPr lIns="0" tIns="0" rIns="0" bIns="0"/>
          <a:lstStyle>
            <a:defPPr>
              <a:defRPr lang="ru-RU"/>
            </a:defPPr>
            <a:lvl1pPr marL="0" algn="l" defTabSz="914400" rtl="0" eaLnBrk="1" latinLnBrk="0" hangingPunct="1">
              <a:defRPr lang="ru-RU" sz="1200" kern="1200" smtClean="0">
                <a:solidFill>
                  <a:schemeClr val="tx2"/>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CA8831E-FB45-6445-8C0C-9D2AAB1DE60D}" type="slidenum">
              <a:rPr lang="en-US" sz="1000">
                <a:solidFill>
                  <a:srgbClr val="000000">
                    <a:lumMod val="50000"/>
                    <a:lumOff val="50000"/>
                  </a:srgbClr>
                </a:solidFill>
                <a:latin typeface="Stolzl" charset="0"/>
                <a:ea typeface="Stolzl" charset="0"/>
                <a:cs typeface="Stolzl" charset="0"/>
              </a:rPr>
              <a:pPr algn="ctr"/>
              <a:t>‹#›</a:t>
            </a:fld>
            <a:endParaRPr sz="1000" dirty="0">
              <a:solidFill>
                <a:srgbClr val="000000">
                  <a:lumMod val="50000"/>
                  <a:lumOff val="50000"/>
                </a:srgbClr>
              </a:solidFill>
              <a:latin typeface="Stolzl" charset="0"/>
              <a:ea typeface="Stolzl" charset="0"/>
              <a:cs typeface="Stolzl" charset="0"/>
            </a:endParaRPr>
          </a:p>
        </p:txBody>
      </p:sp>
      <p:pic>
        <p:nvPicPr>
          <p:cNvPr id="2" name="Рисунок 1">
            <a:extLst>
              <a:ext uri="{FF2B5EF4-FFF2-40B4-BE49-F238E27FC236}">
                <a16:creationId xmlns:a16="http://schemas.microsoft.com/office/drawing/2014/main" id="{A2E1372E-02B5-E5E6-7B17-4680226BD0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68227" y="108754"/>
            <a:ext cx="2009775" cy="962025"/>
          </a:xfrm>
          <a:prstGeom prst="rect">
            <a:avLst/>
          </a:prstGeom>
        </p:spPr>
      </p:pic>
      <p:sp>
        <p:nvSpPr>
          <p:cNvPr id="4" name="Рисунок 3">
            <a:extLst>
              <a:ext uri="{FF2B5EF4-FFF2-40B4-BE49-F238E27FC236}">
                <a16:creationId xmlns:a16="http://schemas.microsoft.com/office/drawing/2014/main" id="{DCA8F961-D2DE-D1E9-191A-033959461D48}"/>
              </a:ext>
            </a:extLst>
          </p:cNvPr>
          <p:cNvSpPr>
            <a:spLocks noGrp="1"/>
          </p:cNvSpPr>
          <p:nvPr>
            <p:ph type="pic" sz="quarter" idx="10"/>
          </p:nvPr>
        </p:nvSpPr>
        <p:spPr>
          <a:xfrm>
            <a:off x="7554913" y="1749425"/>
            <a:ext cx="2411412" cy="4703763"/>
          </a:xfrm>
          <a:prstGeom prst="rect">
            <a:avLst/>
          </a:prstGeom>
          <a:pattFill prst="pct90">
            <a:fgClr>
              <a:schemeClr val="bg1">
                <a:lumMod val="75000"/>
              </a:schemeClr>
            </a:fgClr>
            <a:bgClr>
              <a:schemeClr val="bg1"/>
            </a:bgClr>
          </a:pattFill>
          <a:ln>
            <a:noFill/>
          </a:ln>
        </p:spPr>
        <p:txBody>
          <a:bodyPr wrap="square" lIns="144000" tIns="144000" rIns="144000" bIns="0">
            <a:noAutofit/>
          </a:bodyPr>
          <a:lstStyle>
            <a:lvl1pPr>
              <a:defRPr lang="ru-RU" sz="1200">
                <a:latin typeface="Stolzl Book" panose="00000500000000000000" pitchFamily="2" charset="-52"/>
              </a:defRPr>
            </a:lvl1pPr>
          </a:lstStyle>
          <a:p>
            <a:pPr marL="0" lvl="0" indent="0">
              <a:buNone/>
            </a:pPr>
            <a:endParaRPr lang="ru-RU"/>
          </a:p>
        </p:txBody>
      </p:sp>
    </p:spTree>
    <p:extLst>
      <p:ext uri="{BB962C8B-B14F-4D97-AF65-F5344CB8AC3E}">
        <p14:creationId xmlns:p14="http://schemas.microsoft.com/office/powerpoint/2010/main" val="945655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1_PPTMON slid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8534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PPTMON slid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9754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3766603"/>
      </p:ext>
    </p:extLst>
  </p:cSld>
  <p:clrMap bg1="lt1" tx1="dk1" bg2="lt2" tx2="dk2" accent1="accent1" accent2="accent2" accent3="accent3" accent4="accent4" accent5="accent5" accent6="accent6" hlink="hlink" folHlink="folHlink"/>
  <p:sldLayoutIdLst>
    <p:sldLayoutId id="2147483655" r:id="rId1"/>
    <p:sldLayoutId id="2147483664" r:id="rId2"/>
    <p:sldLayoutId id="2147483669" r:id="rId3"/>
    <p:sldLayoutId id="2147483670" r:id="rId4"/>
    <p:sldLayoutId id="2147483663" r:id="rId5"/>
    <p:sldLayoutId id="2147483665" r:id="rId6"/>
    <p:sldLayoutId id="2147483666" r:id="rId7"/>
    <p:sldLayoutId id="2147483667" r:id="rId8"/>
    <p:sldLayoutId id="2147483668" r:id="rId9"/>
    <p:sldLayoutId id="2147483671" r:id="rId10"/>
    <p:sldLayoutId id="2147483660"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pos="7378" userDrawn="1">
          <p15:clr>
            <a:srgbClr val="F26B43"/>
          </p15:clr>
        </p15:guide>
        <p15:guide id="5" orient="horz" pos="255" userDrawn="1">
          <p15:clr>
            <a:srgbClr val="F26B43"/>
          </p15:clr>
        </p15:guide>
        <p15:guide id="6" orient="horz" pos="4065" userDrawn="1">
          <p15:clr>
            <a:srgbClr val="F26B43"/>
          </p15:clr>
        </p15:guide>
        <p15:guide id="7" userDrawn="1">
          <p15:clr>
            <a:srgbClr val="F26B43"/>
          </p15:clr>
        </p15:guide>
        <p15:guide id="8" orient="horz" userDrawn="1">
          <p15:clr>
            <a:srgbClr val="F26B43"/>
          </p15:clr>
        </p15:guide>
        <p15:guide id="9" pos="7680" userDrawn="1">
          <p15:clr>
            <a:srgbClr val="F26B43"/>
          </p15:clr>
        </p15:guide>
        <p15:guide id="10" orient="horz" pos="431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39C4E-C726-E1B8-5FE5-7DB61F426D47}"/>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12D6B3F-C716-FB73-70FD-88C482EEBE08}"/>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8711" t="10912" r="6389" b="14398"/>
          <a:stretch/>
        </p:blipFill>
        <p:spPr>
          <a:xfrm flipH="1" flipV="1">
            <a:off x="3851366" y="8389"/>
            <a:ext cx="8340634" cy="6858000"/>
          </a:xfrm>
          <a:custGeom>
            <a:avLst/>
            <a:gdLst>
              <a:gd name="connsiteX0" fmla="*/ 0 w 8340634"/>
              <a:gd name="connsiteY0" fmla="*/ 0 h 6858000"/>
              <a:gd name="connsiteX1" fmla="*/ 8340634 w 8340634"/>
              <a:gd name="connsiteY1" fmla="*/ 0 h 6858000"/>
              <a:gd name="connsiteX2" fmla="*/ 8340634 w 8340634"/>
              <a:gd name="connsiteY2" fmla="*/ 6858000 h 6858000"/>
              <a:gd name="connsiteX3" fmla="*/ 0 w 834063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40634" h="6858000">
                <a:moveTo>
                  <a:pt x="0" y="0"/>
                </a:moveTo>
                <a:lnTo>
                  <a:pt x="8340634" y="0"/>
                </a:lnTo>
                <a:lnTo>
                  <a:pt x="8340634" y="6858000"/>
                </a:lnTo>
                <a:lnTo>
                  <a:pt x="0" y="6858000"/>
                </a:lnTo>
                <a:close/>
              </a:path>
            </a:pathLst>
          </a:custGeom>
        </p:spPr>
      </p:pic>
      <p:sp>
        <p:nvSpPr>
          <p:cNvPr id="5" name="TextBox 4">
            <a:extLst>
              <a:ext uri="{FF2B5EF4-FFF2-40B4-BE49-F238E27FC236}">
                <a16:creationId xmlns:a16="http://schemas.microsoft.com/office/drawing/2014/main" id="{6ABA667A-BA66-4171-6715-FD8D90FB2D05}"/>
              </a:ext>
            </a:extLst>
          </p:cNvPr>
          <p:cNvSpPr txBox="1"/>
          <p:nvPr/>
        </p:nvSpPr>
        <p:spPr>
          <a:xfrm>
            <a:off x="462638" y="2782669"/>
            <a:ext cx="8141612" cy="1723549"/>
          </a:xfrm>
          <a:prstGeom prst="rect">
            <a:avLst/>
          </a:prstGeom>
          <a:noFill/>
        </p:spPr>
        <p:txBody>
          <a:bodyPr wrap="square" lIns="0" tIns="0" rIns="0" bIns="0" rtlCol="0">
            <a:spAutoFit/>
          </a:bodyPr>
          <a:lstStyle>
            <a:defPPr>
              <a:defRPr lang="ru-RU"/>
            </a:defPPr>
            <a:lvl1pPr>
              <a:defRPr sz="2800">
                <a:solidFill>
                  <a:schemeClr val="bg1"/>
                </a:solidFill>
                <a:latin typeface="Stolzl" panose="00000500000000000000" pitchFamily="2" charset="-5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srgbClr val="FFFFFF"/>
                </a:solidFill>
                <a:effectLst/>
                <a:uLnTx/>
                <a:uFillTx/>
                <a:latin typeface="Stolzl" panose="00000500000000000000" pitchFamily="2" charset="-52"/>
                <a:ea typeface="+mn-ea"/>
                <a:cs typeface="+mn-cs"/>
              </a:rPr>
              <a:t>Порядок предоставления субсидий федерального бюджета на строительство объектов благоустройства, образования </a:t>
            </a:r>
          </a:p>
        </p:txBody>
      </p:sp>
    </p:spTree>
    <p:extLst>
      <p:ext uri="{BB962C8B-B14F-4D97-AF65-F5344CB8AC3E}">
        <p14:creationId xmlns:p14="http://schemas.microsoft.com/office/powerpoint/2010/main" val="78445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78B62-E2EF-7D76-20A3-34724D9B73FB}"/>
            </a:ext>
          </a:extLst>
        </p:cNvPr>
        <p:cNvGrpSpPr/>
        <p:nvPr/>
      </p:nvGrpSpPr>
      <p:grpSpPr>
        <a:xfrm>
          <a:off x="0" y="0"/>
          <a:ext cx="0" cy="0"/>
          <a:chOff x="0" y="0"/>
          <a:chExt cx="0" cy="0"/>
        </a:xfrm>
      </p:grpSpPr>
      <p:sp>
        <p:nvSpPr>
          <p:cNvPr id="31" name="Прямоугольник: скругленные углы 30">
            <a:extLst>
              <a:ext uri="{FF2B5EF4-FFF2-40B4-BE49-F238E27FC236}">
                <a16:creationId xmlns:a16="http://schemas.microsoft.com/office/drawing/2014/main" id="{8F9AAE8E-71F6-0933-AE18-9737AA85F730}"/>
              </a:ext>
            </a:extLst>
          </p:cNvPr>
          <p:cNvSpPr/>
          <p:nvPr/>
        </p:nvSpPr>
        <p:spPr bwMode="auto">
          <a:xfrm>
            <a:off x="4426611" y="1538512"/>
            <a:ext cx="7285963" cy="4914676"/>
          </a:xfrm>
          <a:prstGeom prst="roundRect">
            <a:avLst>
              <a:gd name="adj" fmla="val 3941"/>
            </a:avLst>
          </a:prstGeom>
          <a:solidFill>
            <a:schemeClr val="bg1"/>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30" name="Прямоугольник: скругленные углы 29">
            <a:extLst>
              <a:ext uri="{FF2B5EF4-FFF2-40B4-BE49-F238E27FC236}">
                <a16:creationId xmlns:a16="http://schemas.microsoft.com/office/drawing/2014/main" id="{371D789A-CFCE-D3FE-278B-AC66B4B5D7F0}"/>
              </a:ext>
            </a:extLst>
          </p:cNvPr>
          <p:cNvSpPr/>
          <p:nvPr/>
        </p:nvSpPr>
        <p:spPr bwMode="auto">
          <a:xfrm>
            <a:off x="479425" y="1538513"/>
            <a:ext cx="3714976" cy="3290510"/>
          </a:xfrm>
          <a:prstGeom prst="roundRect">
            <a:avLst>
              <a:gd name="adj" fmla="val 3941"/>
            </a:avLst>
          </a:prstGeom>
          <a:solidFill>
            <a:schemeClr val="bg1"/>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2" name="Заголовок 1">
            <a:extLst>
              <a:ext uri="{FF2B5EF4-FFF2-40B4-BE49-F238E27FC236}">
                <a16:creationId xmlns:a16="http://schemas.microsoft.com/office/drawing/2014/main" id="{AD243F3B-7D3D-1DFD-9688-C2CA324E2CEE}"/>
              </a:ext>
            </a:extLst>
          </p:cNvPr>
          <p:cNvSpPr txBox="1">
            <a:spLocks/>
          </p:cNvSpPr>
          <p:nvPr/>
        </p:nvSpPr>
        <p:spPr>
          <a:xfrm>
            <a:off x="496159" y="345829"/>
            <a:ext cx="9252096" cy="830997"/>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1800" b="0" i="0" u="none" strike="noStrike" kern="1200" cap="none" spc="0" normalizeH="0" baseline="0" noProof="0" dirty="0">
                <a:ln>
                  <a:noFill/>
                </a:ln>
                <a:solidFill>
                  <a:srgbClr val="3200F0"/>
                </a:solidFill>
                <a:effectLst/>
                <a:uLnTx/>
                <a:uFillTx/>
                <a:latin typeface="Stolzl" panose="00000500000000000000" pitchFamily="2" charset="-52"/>
                <a:ea typeface="+mj-ea"/>
                <a:cs typeface="+mj-cs"/>
              </a:rPr>
              <a:t>Реализация государственных программ по благоустройству площадей, набережных, улиц, пешеходных зон, скверов, парков, иных территорий </a:t>
            </a:r>
            <a:r>
              <a:rPr kumimoji="0" lang="ru-RU" sz="1800" b="0" i="0" u="none" strike="noStrike" kern="1200" cap="none" spc="0" normalizeH="0" baseline="0" noProof="0">
                <a:ln>
                  <a:noFill/>
                </a:ln>
                <a:solidFill>
                  <a:srgbClr val="3200F0"/>
                </a:solidFill>
                <a:effectLst/>
                <a:uLnTx/>
                <a:uFillTx/>
                <a:latin typeface="Stolzl" panose="00000500000000000000" pitchFamily="2" charset="-52"/>
                <a:ea typeface="+mj-ea"/>
                <a:cs typeface="+mj-cs"/>
              </a:rPr>
              <a:t>общего пользования, </a:t>
            </a:r>
            <a:r>
              <a:rPr kumimoji="0" lang="ru-RU" sz="1800" b="0" i="0" u="none" strike="noStrike" kern="1200" cap="none" spc="0" normalizeH="0" baseline="0" noProof="0" dirty="0">
                <a:ln>
                  <a:noFill/>
                </a:ln>
                <a:solidFill>
                  <a:srgbClr val="3200F0"/>
                </a:solidFill>
                <a:effectLst/>
                <a:uLnTx/>
                <a:uFillTx/>
                <a:latin typeface="Stolzl" panose="00000500000000000000" pitchFamily="2" charset="-52"/>
                <a:ea typeface="+mj-ea"/>
                <a:cs typeface="+mj-cs"/>
              </a:rPr>
              <a:t>дворовых территорий</a:t>
            </a:r>
          </a:p>
        </p:txBody>
      </p:sp>
      <p:sp>
        <p:nvSpPr>
          <p:cNvPr id="7" name="TextBox 6">
            <a:extLst>
              <a:ext uri="{FF2B5EF4-FFF2-40B4-BE49-F238E27FC236}">
                <a16:creationId xmlns:a16="http://schemas.microsoft.com/office/drawing/2014/main" id="{8F23CE9A-D91B-2A53-57FA-C4E430D2BC70}"/>
              </a:ext>
            </a:extLst>
          </p:cNvPr>
          <p:cNvSpPr txBox="1"/>
          <p:nvPr/>
        </p:nvSpPr>
        <p:spPr>
          <a:xfrm>
            <a:off x="617537" y="2604860"/>
            <a:ext cx="3288749" cy="2064732"/>
          </a:xfrm>
          <a:prstGeom prst="rect">
            <a:avLst/>
          </a:prstGeom>
          <a:noFill/>
        </p:spPr>
        <p:txBody>
          <a:bodyPr wrap="square" rtlCol="0">
            <a:spAutoFit/>
          </a:bodyPr>
          <a:lstStyle/>
          <a:p>
            <a:pPr>
              <a:lnSpc>
                <a:spcPct val="110000"/>
              </a:lnSpc>
            </a:pPr>
            <a:r>
              <a:rPr lang="ru-RU" sz="780" dirty="0">
                <a:effectLst/>
                <a:latin typeface="Stolzl Book" pitchFamily="2" charset="0"/>
                <a:ea typeface="Times New Roman" panose="02020603050405020304" pitchFamily="18" charset="0"/>
              </a:rPr>
              <a:t>В целях достижения показателей и мероприятий (результатов) федерального проекта, входящего в состав национального проекта, </a:t>
            </a:r>
            <a:r>
              <a:rPr lang="ru-RU" sz="780" dirty="0">
                <a:effectLst/>
                <a:latin typeface="Stolzl" panose="020B0604020202020204" charset="-52"/>
                <a:ea typeface="Times New Roman" panose="02020603050405020304" pitchFamily="18" charset="0"/>
              </a:rPr>
              <a:t>между руководителем федерального проекта, входящего в состав национального проекта, и руководителем регионального проекта, уполномоченным высшим должностным лицом субъекта Российской Федерации </a:t>
            </a:r>
            <a:r>
              <a:rPr lang="ru-RU" sz="780" dirty="0">
                <a:effectLst/>
                <a:latin typeface="Stolzl Book" pitchFamily="2" charset="0"/>
                <a:ea typeface="Times New Roman" panose="02020603050405020304" pitchFamily="18" charset="0"/>
              </a:rPr>
              <a:t>(председателем высшего исполнительного органа субъекта Российской Федераци</a:t>
            </a:r>
            <a:r>
              <a:rPr lang="ru-RU" sz="780" dirty="0">
                <a:effectLst/>
                <a:ea typeface="Times New Roman" panose="02020603050405020304" pitchFamily="18" charset="0"/>
              </a:rPr>
              <a:t>и), </a:t>
            </a:r>
            <a:r>
              <a:rPr lang="ru-RU" sz="780" dirty="0">
                <a:effectLst/>
                <a:latin typeface="Stolzl" panose="020B0604020202020204" charset="-52"/>
                <a:ea typeface="Times New Roman" panose="02020603050405020304" pitchFamily="18" charset="0"/>
              </a:rPr>
              <a:t>заключается соглашение о реализации </a:t>
            </a:r>
            <a:r>
              <a:rPr lang="ru-RU" sz="780" dirty="0">
                <a:effectLst/>
                <a:latin typeface="Stolzl Book" pitchFamily="2" charset="0"/>
                <a:ea typeface="Times New Roman" panose="02020603050405020304" pitchFamily="18" charset="0"/>
              </a:rPr>
              <a:t>на территории субъекта Российской Федерации </a:t>
            </a:r>
            <a:r>
              <a:rPr lang="ru-RU" sz="780" dirty="0">
                <a:effectLst/>
                <a:latin typeface="Stolzl" panose="020B0604020202020204" charset="-52"/>
                <a:ea typeface="Times New Roman" panose="02020603050405020304" pitchFamily="18" charset="0"/>
              </a:rPr>
              <a:t>регионального проекта</a:t>
            </a:r>
            <a:r>
              <a:rPr lang="ru-RU" sz="780" dirty="0">
                <a:effectLst/>
                <a:latin typeface="Stolzl Book" pitchFamily="2" charset="0"/>
                <a:ea typeface="Times New Roman" panose="02020603050405020304" pitchFamily="18" charset="0"/>
              </a:rPr>
              <a:t>, обеспечивающего достижение показателей и результатов соответствующего федерального проекта</a:t>
            </a:r>
            <a:r>
              <a:rPr lang="ru-RU" sz="780" dirty="0">
                <a:effectLst/>
                <a:latin typeface="Stolzl" panose="020B0604020202020204" charset="-52"/>
                <a:ea typeface="Times New Roman" panose="02020603050405020304" pitchFamily="18" charset="0"/>
              </a:rPr>
              <a:t>, входящего в состав национального проекта</a:t>
            </a:r>
            <a:r>
              <a:rPr lang="ru-RU" sz="780" dirty="0">
                <a:effectLst/>
                <a:latin typeface="Stolzl Book" pitchFamily="2" charset="0"/>
                <a:ea typeface="Times New Roman" panose="02020603050405020304" pitchFamily="18" charset="0"/>
              </a:rPr>
              <a:t>, дополнительное соглашение о внесении изменений в указанное соглашение.</a:t>
            </a:r>
          </a:p>
        </p:txBody>
      </p:sp>
      <p:sp>
        <p:nvSpPr>
          <p:cNvPr id="9" name="TextBox 8">
            <a:extLst>
              <a:ext uri="{FF2B5EF4-FFF2-40B4-BE49-F238E27FC236}">
                <a16:creationId xmlns:a16="http://schemas.microsoft.com/office/drawing/2014/main" id="{AEC0EA10-AC01-A430-77A6-1DD6971187A1}"/>
              </a:ext>
            </a:extLst>
          </p:cNvPr>
          <p:cNvSpPr txBox="1"/>
          <p:nvPr/>
        </p:nvSpPr>
        <p:spPr>
          <a:xfrm>
            <a:off x="794370" y="1694924"/>
            <a:ext cx="3174447" cy="900759"/>
          </a:xfrm>
          <a:prstGeom prst="rect">
            <a:avLst/>
          </a:prstGeom>
          <a:noFill/>
        </p:spPr>
        <p:txBody>
          <a:bodyPr wrap="square">
            <a:spAutoFit/>
          </a:bodyPr>
          <a:lstStyle/>
          <a:p>
            <a:pPr>
              <a:spcAft>
                <a:spcPts val="400"/>
              </a:spcAft>
            </a:pPr>
            <a:r>
              <a:rPr lang="ru-RU" sz="900" dirty="0">
                <a:effectLst/>
                <a:latin typeface="+mj-lt"/>
                <a:ea typeface="Times New Roman" panose="02020603050405020304" pitchFamily="18" charset="0"/>
              </a:rPr>
              <a:t>Постановление Правительства РФ от 31.10.2018</a:t>
            </a:r>
            <a:br>
              <a:rPr lang="ru-RU" sz="900" dirty="0">
                <a:effectLst/>
                <a:latin typeface="+mj-lt"/>
                <a:ea typeface="Times New Roman" panose="02020603050405020304" pitchFamily="18" charset="0"/>
              </a:rPr>
            </a:br>
            <a:r>
              <a:rPr lang="ru-RU" sz="900" dirty="0">
                <a:effectLst/>
                <a:latin typeface="+mj-lt"/>
                <a:ea typeface="Times New Roman" panose="02020603050405020304" pitchFamily="18" charset="0"/>
              </a:rPr>
              <a:t>№ 1288 (ред. от 21.12.2023) </a:t>
            </a:r>
            <a:endParaRPr lang="en-US" sz="900" dirty="0">
              <a:latin typeface="+mj-lt"/>
              <a:ea typeface="Times New Roman" panose="02020603050405020304" pitchFamily="18" charset="0"/>
            </a:endParaRPr>
          </a:p>
          <a:p>
            <a:r>
              <a:rPr lang="ru-RU" sz="780" dirty="0">
                <a:effectLst/>
                <a:latin typeface="Stolzl Book" panose="00000500000000000000" charset="-52"/>
                <a:ea typeface="Times New Roman" panose="02020603050405020304" pitchFamily="18" charset="0"/>
              </a:rPr>
              <a:t>«Об организации проектной деятельности в Правительстве Российской Федерации» (вместе с Положением об организации проектной деятельности </a:t>
            </a:r>
            <a:br>
              <a:rPr lang="en-US" sz="780" dirty="0">
                <a:effectLst/>
                <a:latin typeface="Stolzl Book" panose="00000500000000000000" charset="-52"/>
                <a:ea typeface="Times New Roman" panose="02020603050405020304" pitchFamily="18" charset="0"/>
              </a:rPr>
            </a:br>
            <a:r>
              <a:rPr lang="ru-RU" sz="780" dirty="0">
                <a:effectLst/>
                <a:latin typeface="Stolzl Book" panose="00000500000000000000" charset="-52"/>
                <a:ea typeface="Times New Roman" panose="02020603050405020304" pitchFamily="18" charset="0"/>
              </a:rPr>
              <a:t>в Правительстве Российской Федерации).</a:t>
            </a:r>
            <a:endParaRPr lang="ru-RU" sz="780" dirty="0">
              <a:effectLst/>
              <a:latin typeface="Stolzl Book" panose="00000500000000000000" charset="-52"/>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337A4F16-10A7-B5F8-51B1-F197ADF45A94}"/>
              </a:ext>
            </a:extLst>
          </p:cNvPr>
          <p:cNvSpPr txBox="1"/>
          <p:nvPr/>
        </p:nvSpPr>
        <p:spPr>
          <a:xfrm>
            <a:off x="4528457" y="2638216"/>
            <a:ext cx="7039656" cy="3351751"/>
          </a:xfrm>
          <a:prstGeom prst="rect">
            <a:avLst/>
          </a:prstGeom>
          <a:noFill/>
        </p:spPr>
        <p:txBody>
          <a:bodyPr wrap="square">
            <a:spAutoFit/>
          </a:bodyPr>
          <a:lstStyle/>
          <a:p>
            <a:pPr marL="180975">
              <a:lnSpc>
                <a:spcPct val="110000"/>
              </a:lnSpc>
              <a:buClr>
                <a:srgbClr val="3200F0"/>
              </a:buClr>
              <a:buSzPct val="150000"/>
            </a:pPr>
            <a:r>
              <a:rPr lang="ru-RU" sz="780" dirty="0">
                <a:solidFill>
                  <a:srgbClr val="3200F0"/>
                </a:solidFill>
                <a:effectLst/>
                <a:latin typeface=" Stolzl"/>
                <a:ea typeface="Times New Roman" panose="02020603050405020304" pitchFamily="18" charset="0"/>
              </a:rPr>
              <a:t>В целях софинансирования расходных обязательств субъектов Российской Федерации, связанных с реализацией государственных программ, направленных на реализацию мероприятий по благоустройству территорий соответствующего функционального назначения (площадей, набережных, улиц, пешеходных зон, скверов, парков, иных территорий) (далее - общественные территории), дворовых территорий </a:t>
            </a:r>
            <a:r>
              <a:rPr lang="ru-RU" sz="780" dirty="0">
                <a:effectLst/>
                <a:latin typeface="Stolzl Book" pitchFamily="2" charset="0"/>
                <a:ea typeface="Times New Roman" panose="02020603050405020304" pitchFamily="18" charset="0"/>
              </a:rPr>
              <a:t>и мероприятий по строительству, реконструкции (модернизации) объектов капитального строительства в рамках мероприятий по благоустройству общественных территорий.</a:t>
            </a:r>
          </a:p>
          <a:p>
            <a:pPr marL="171450" indent="-171450">
              <a:lnSpc>
                <a:spcPct val="110000"/>
              </a:lnSpc>
              <a:buClr>
                <a:srgbClr val="3200F0"/>
              </a:buClr>
              <a:buSzPct val="150000"/>
              <a:buFont typeface="Arial" panose="020B0604020202020204" pitchFamily="34" charset="0"/>
              <a:buChar char="•"/>
            </a:pPr>
            <a:endParaRPr lang="ru-RU" sz="780" dirty="0">
              <a:effectLst/>
              <a:latin typeface="Stolzl Book" pitchFamily="2" charset="0"/>
              <a:ea typeface="Times New Roman" panose="02020603050405020304" pitchFamily="18" charset="0"/>
            </a:endParaRPr>
          </a:p>
          <a:p>
            <a:pPr marL="87313" indent="93663">
              <a:lnSpc>
                <a:spcPct val="110000"/>
              </a:lnSpc>
              <a:spcAft>
                <a:spcPts val="600"/>
              </a:spcAft>
              <a:buClr>
                <a:srgbClr val="3200F0"/>
              </a:buClr>
              <a:buSzPct val="150000"/>
            </a:pPr>
            <a:r>
              <a:rPr lang="ru-RU" sz="780" dirty="0">
                <a:solidFill>
                  <a:srgbClr val="3200F0"/>
                </a:solidFill>
                <a:latin typeface=" Stolzl "/>
                <a:ea typeface="Times New Roman" panose="02020603050405020304" pitchFamily="18" charset="0"/>
              </a:rPr>
              <a:t>П</a:t>
            </a:r>
            <a:r>
              <a:rPr lang="ru-RU" sz="780" dirty="0">
                <a:solidFill>
                  <a:srgbClr val="3200F0"/>
                </a:solidFill>
                <a:effectLst/>
                <a:latin typeface=" Stolzl "/>
                <a:ea typeface="Times New Roman" panose="02020603050405020304" pitchFamily="18" charset="0"/>
              </a:rPr>
              <a:t>ри соблюдении субъектом Российской Федерации следующих условий:</a:t>
            </a:r>
          </a:p>
          <a:p>
            <a:pPr marL="266700" indent="-85725">
              <a:lnSpc>
                <a:spcPct val="110000"/>
              </a:lnSpc>
              <a:spcAft>
                <a:spcPts val="600"/>
              </a:spcAft>
              <a:buClr>
                <a:srgbClr val="3200F0"/>
              </a:buClr>
              <a:buSzPct val="100000"/>
              <a:buFont typeface="Arial" panose="020B0604020202020204" pitchFamily="34" charset="0"/>
              <a:buChar char="•"/>
            </a:pPr>
            <a:r>
              <a:rPr lang="ru-RU" sz="780" dirty="0">
                <a:effectLst/>
                <a:latin typeface="Stolzl" panose="020B0604020202020204" charset="-52"/>
                <a:ea typeface="Times New Roman" panose="02020603050405020304" pitchFamily="18" charset="0"/>
              </a:rPr>
              <a:t>наличие утвержденной нормативным правовым актом субъекта Российской Федерации государственной программы</a:t>
            </a:r>
            <a:r>
              <a:rPr lang="ru-RU" sz="780" dirty="0">
                <a:effectLst/>
                <a:latin typeface="Stolzl Book" pitchFamily="2" charset="0"/>
                <a:ea typeface="Times New Roman" panose="02020603050405020304" pitchFamily="18" charset="0"/>
              </a:rPr>
              <a:t>, направленной на реализацию мероприятий, указанных в пункте 2 настоящих Правил, при реализации которых возникают расходные обязательства субъекта Российской Федерации в целях софинансирования которых предоставляется субсидия из федерального бюджета, содержащей в том числе адресный перечень территорий, нуждающихся в благоустройстве и подлежащих благоустройству в году предоставления субсидии</a:t>
            </a:r>
          </a:p>
          <a:p>
            <a:pPr marL="266700" indent="-85725">
              <a:lnSpc>
                <a:spcPct val="110000"/>
              </a:lnSpc>
              <a:spcAft>
                <a:spcPts val="600"/>
              </a:spcAft>
              <a:buClr>
                <a:srgbClr val="3200F0"/>
              </a:buClr>
              <a:buSzPct val="100000"/>
              <a:buFont typeface="Arial" panose="020B0604020202020204" pitchFamily="34" charset="0"/>
              <a:buChar char="•"/>
            </a:pPr>
            <a:r>
              <a:rPr lang="ru-RU" sz="780" dirty="0">
                <a:effectLst/>
                <a:latin typeface="Stolzl" panose="020B0604020202020204" charset="-52"/>
                <a:ea typeface="Times New Roman" panose="02020603050405020304" pitchFamily="18" charset="0"/>
              </a:rPr>
              <a:t>наличие в бюджете субъекта Российской Федерации бюджетных ассигнований </a:t>
            </a:r>
            <a:r>
              <a:rPr lang="ru-RU" sz="780" dirty="0">
                <a:effectLst/>
                <a:latin typeface="Stolzl Book" pitchFamily="2" charset="0"/>
                <a:ea typeface="Times New Roman" panose="02020603050405020304" pitchFamily="18" charset="0"/>
              </a:rPr>
              <a:t>на исполнение расходного обязательства субъекта Российской Федерации по финансовому обеспечению мероприятий, указанных в пункте 2 настоящих Правил, софинансирование которых осуществляется из федерального бюджета, в объеме, необходимом для его исполнения, включающем размер планируемой к предоставлению субсидии из федерального бюджета</a:t>
            </a:r>
          </a:p>
          <a:p>
            <a:pPr marL="266700" indent="-85725">
              <a:lnSpc>
                <a:spcPct val="110000"/>
              </a:lnSpc>
              <a:spcAft>
                <a:spcPts val="600"/>
              </a:spcAft>
              <a:buClr>
                <a:srgbClr val="3200F0"/>
              </a:buClr>
              <a:buSzPct val="100000"/>
              <a:buFont typeface="Arial" panose="020B0604020202020204" pitchFamily="34" charset="0"/>
              <a:buChar char="•"/>
            </a:pPr>
            <a:r>
              <a:rPr lang="ru-RU" sz="780" dirty="0">
                <a:effectLst/>
                <a:latin typeface="Stolzl" panose="020B0604020202020204" charset="-52"/>
                <a:ea typeface="Times New Roman" panose="02020603050405020304" pitchFamily="18" charset="0"/>
              </a:rPr>
              <a:t>заключение соглашения между Министерством строительства и жилищно-коммунального хозяйства Российской Федерации, высшим исполнительным органом субъекта Российской Федерации о предоставлении субсидии из федерального бюджета </a:t>
            </a:r>
            <a:r>
              <a:rPr lang="ru-RU" sz="780" dirty="0">
                <a:effectLst/>
                <a:latin typeface="Stolzl Book" pitchFamily="2" charset="0"/>
                <a:ea typeface="Times New Roman" panose="02020603050405020304" pitchFamily="18" charset="0"/>
              </a:rPr>
              <a:t>в соответствии с пунктом 10 Правил формирования, предоставления и распределения субсидий из федерального бюджета бюджетам субъектов Российской Федерации, утвержденных постановлением Правительства Российской Федерации от 30 сентября 2014 г. № 999 «О формировании, предоставлении и распределении субсидий из федерального бюджета бюджетам субъектов Российской Федерации»</a:t>
            </a:r>
          </a:p>
        </p:txBody>
      </p:sp>
      <p:grpSp>
        <p:nvGrpSpPr>
          <p:cNvPr id="15" name="Группа 14">
            <a:extLst>
              <a:ext uri="{FF2B5EF4-FFF2-40B4-BE49-F238E27FC236}">
                <a16:creationId xmlns:a16="http://schemas.microsoft.com/office/drawing/2014/main" id="{07F11AFA-F4A1-9174-776A-0E23358B995F}"/>
              </a:ext>
            </a:extLst>
          </p:cNvPr>
          <p:cNvGrpSpPr/>
          <p:nvPr/>
        </p:nvGrpSpPr>
        <p:grpSpPr>
          <a:xfrm>
            <a:off x="4627690" y="2711103"/>
            <a:ext cx="108000" cy="108000"/>
            <a:chOff x="986518" y="3592511"/>
            <a:chExt cx="127907" cy="127907"/>
          </a:xfrm>
        </p:grpSpPr>
        <p:sp>
          <p:nvSpPr>
            <p:cNvPr id="19" name="Овал 18">
              <a:extLst>
                <a:ext uri="{FF2B5EF4-FFF2-40B4-BE49-F238E27FC236}">
                  <a16:creationId xmlns:a16="http://schemas.microsoft.com/office/drawing/2014/main" id="{BFA1B47F-87BE-F199-7E6A-CD62ABF78EE1}"/>
                </a:ext>
              </a:extLst>
            </p:cNvPr>
            <p:cNvSpPr/>
            <p:nvPr/>
          </p:nvSpPr>
          <p:spPr>
            <a:xfrm>
              <a:off x="986518" y="3592511"/>
              <a:ext cx="127907" cy="127907"/>
            </a:xfrm>
            <a:prstGeom prst="ellipse">
              <a:avLst/>
            </a:prstGeom>
            <a:solidFill>
              <a:schemeClr val="accent1"/>
            </a:solidFill>
            <a:ln w="9525" cap="flat">
              <a:noFill/>
              <a:prstDash val="solid"/>
              <a:miter/>
            </a:ln>
          </p:spPr>
          <p:txBody>
            <a:bodyPr rtlCol="0" anchor="ctr"/>
            <a:lstStyle/>
            <a:p>
              <a:pPr defTabSz="696687" latinLnBrk="1">
                <a:defRPr/>
              </a:pPr>
              <a:endParaRPr lang="ru-RU" sz="952" dirty="0">
                <a:solidFill>
                  <a:prstClr val="black"/>
                </a:solidFill>
                <a:latin typeface="Stolzl Book" panose="00000500000000000000" pitchFamily="2" charset="-52"/>
              </a:endParaRPr>
            </a:p>
          </p:txBody>
        </p:sp>
        <p:pic>
          <p:nvPicPr>
            <p:cNvPr id="23" name="Рисунок 22">
              <a:extLst>
                <a:ext uri="{FF2B5EF4-FFF2-40B4-BE49-F238E27FC236}">
                  <a16:creationId xmlns:a16="http://schemas.microsoft.com/office/drawing/2014/main" id="{AB5E6491-9E02-E5B7-ED96-B40309F5BA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2568" y="3618561"/>
              <a:ext cx="75806" cy="75806"/>
            </a:xfrm>
            <a:prstGeom prst="rect">
              <a:avLst/>
            </a:prstGeom>
          </p:spPr>
        </p:pic>
      </p:grpSp>
      <p:grpSp>
        <p:nvGrpSpPr>
          <p:cNvPr id="26" name="Группа 25">
            <a:extLst>
              <a:ext uri="{FF2B5EF4-FFF2-40B4-BE49-F238E27FC236}">
                <a16:creationId xmlns:a16="http://schemas.microsoft.com/office/drawing/2014/main" id="{9D3EBE3B-7F8E-AEA5-1337-14C2EA6690F8}"/>
              </a:ext>
            </a:extLst>
          </p:cNvPr>
          <p:cNvGrpSpPr/>
          <p:nvPr/>
        </p:nvGrpSpPr>
        <p:grpSpPr>
          <a:xfrm>
            <a:off x="4627690" y="3611984"/>
            <a:ext cx="108000" cy="108000"/>
            <a:chOff x="986518" y="3592511"/>
            <a:chExt cx="127907" cy="127907"/>
          </a:xfrm>
        </p:grpSpPr>
        <p:sp>
          <p:nvSpPr>
            <p:cNvPr id="27" name="Овал 26">
              <a:extLst>
                <a:ext uri="{FF2B5EF4-FFF2-40B4-BE49-F238E27FC236}">
                  <a16:creationId xmlns:a16="http://schemas.microsoft.com/office/drawing/2014/main" id="{6A331C13-E46B-9A2E-E793-2580C2619F96}"/>
                </a:ext>
              </a:extLst>
            </p:cNvPr>
            <p:cNvSpPr/>
            <p:nvPr/>
          </p:nvSpPr>
          <p:spPr>
            <a:xfrm>
              <a:off x="986518" y="3592511"/>
              <a:ext cx="127907" cy="127907"/>
            </a:xfrm>
            <a:prstGeom prst="ellipse">
              <a:avLst/>
            </a:prstGeom>
            <a:solidFill>
              <a:schemeClr val="accent1"/>
            </a:solidFill>
            <a:ln w="9525" cap="flat">
              <a:noFill/>
              <a:prstDash val="solid"/>
              <a:miter/>
            </a:ln>
          </p:spPr>
          <p:txBody>
            <a:bodyPr rtlCol="0" anchor="ctr"/>
            <a:lstStyle/>
            <a:p>
              <a:pPr defTabSz="696687" latinLnBrk="1">
                <a:defRPr/>
              </a:pPr>
              <a:endParaRPr lang="ru-RU" sz="952" dirty="0">
                <a:solidFill>
                  <a:prstClr val="black"/>
                </a:solidFill>
                <a:latin typeface="Stolzl Book" panose="00000500000000000000" pitchFamily="2" charset="-52"/>
              </a:endParaRPr>
            </a:p>
          </p:txBody>
        </p:sp>
        <p:pic>
          <p:nvPicPr>
            <p:cNvPr id="28" name="Рисунок 27">
              <a:extLst>
                <a:ext uri="{FF2B5EF4-FFF2-40B4-BE49-F238E27FC236}">
                  <a16:creationId xmlns:a16="http://schemas.microsoft.com/office/drawing/2014/main" id="{222DCEB0-FE25-91EA-5C54-42CD3AA051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2568" y="3618561"/>
              <a:ext cx="75806" cy="75806"/>
            </a:xfrm>
            <a:prstGeom prst="rect">
              <a:avLst/>
            </a:prstGeom>
          </p:spPr>
        </p:pic>
      </p:grpSp>
      <p:sp>
        <p:nvSpPr>
          <p:cNvPr id="32" name="Прямоугольник: скругленные углы 31">
            <a:extLst>
              <a:ext uri="{FF2B5EF4-FFF2-40B4-BE49-F238E27FC236}">
                <a16:creationId xmlns:a16="http://schemas.microsoft.com/office/drawing/2014/main" id="{364130CA-2268-FBD8-0A01-D0572230B24E}"/>
              </a:ext>
            </a:extLst>
          </p:cNvPr>
          <p:cNvSpPr/>
          <p:nvPr/>
        </p:nvSpPr>
        <p:spPr>
          <a:xfrm>
            <a:off x="4621340" y="2305023"/>
            <a:ext cx="3309063" cy="222186"/>
          </a:xfrm>
          <a:prstGeom prst="roundRect">
            <a:avLst>
              <a:gd name="adj" fmla="val 2524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780" dirty="0">
                <a:latin typeface="+mj-lt"/>
              </a:rPr>
              <a:t>Субсидии из федерального бюджета предоставляются:</a:t>
            </a:r>
          </a:p>
        </p:txBody>
      </p:sp>
      <p:grpSp>
        <p:nvGrpSpPr>
          <p:cNvPr id="52" name="Группа 51">
            <a:extLst>
              <a:ext uri="{FF2B5EF4-FFF2-40B4-BE49-F238E27FC236}">
                <a16:creationId xmlns:a16="http://schemas.microsoft.com/office/drawing/2014/main" id="{BB7E9732-D045-D823-A562-FDB0024A3C9D}"/>
              </a:ext>
            </a:extLst>
          </p:cNvPr>
          <p:cNvGrpSpPr/>
          <p:nvPr/>
        </p:nvGrpSpPr>
        <p:grpSpPr>
          <a:xfrm>
            <a:off x="4621340" y="1694924"/>
            <a:ext cx="6376118" cy="522194"/>
            <a:chOff x="4735690" y="1694924"/>
            <a:chExt cx="6376118" cy="522194"/>
          </a:xfrm>
        </p:grpSpPr>
        <p:sp>
          <p:nvSpPr>
            <p:cNvPr id="14" name="TextBox 13">
              <a:extLst>
                <a:ext uri="{FF2B5EF4-FFF2-40B4-BE49-F238E27FC236}">
                  <a16:creationId xmlns:a16="http://schemas.microsoft.com/office/drawing/2014/main" id="{EC832B70-6C56-2C1C-56C7-0426730CD4EE}"/>
                </a:ext>
              </a:extLst>
            </p:cNvPr>
            <p:cNvSpPr txBox="1"/>
            <p:nvPr/>
          </p:nvSpPr>
          <p:spPr>
            <a:xfrm>
              <a:off x="4791873" y="1694924"/>
              <a:ext cx="6319935" cy="522194"/>
            </a:xfrm>
            <a:prstGeom prst="rect">
              <a:avLst/>
            </a:prstGeom>
            <a:noFill/>
          </p:spPr>
          <p:txBody>
            <a:bodyPr wrap="square">
              <a:spAutoFit/>
            </a:bodyPr>
            <a:lstStyle/>
            <a:p>
              <a:pPr>
                <a:spcAft>
                  <a:spcPts val="400"/>
                </a:spcAft>
              </a:pPr>
              <a:r>
                <a:rPr lang="ru-RU" sz="900" dirty="0">
                  <a:effectLst/>
                  <a:latin typeface="+mj-lt"/>
                  <a:ea typeface="Times New Roman" panose="02020603050405020304" pitchFamily="18" charset="0"/>
                </a:rPr>
                <a:t>Постановление Правительства РФ от 30.12.2017 № 1710 (ред. от 09.08.2024) </a:t>
              </a:r>
              <a:endParaRPr lang="en-US" sz="900" dirty="0">
                <a:latin typeface="Stolzl" panose="020B0604020202020204" charset="-52"/>
                <a:ea typeface="Times New Roman" panose="02020603050405020304" pitchFamily="18" charset="0"/>
              </a:endParaRPr>
            </a:p>
            <a:p>
              <a:r>
                <a:rPr lang="ru-RU" sz="780" dirty="0">
                  <a:effectLst/>
                  <a:latin typeface="Stolzl Book" panose="00000500000000000000" charset="-52"/>
                  <a:ea typeface="Times New Roman" panose="02020603050405020304" pitchFamily="18" charset="0"/>
                </a:rPr>
                <a:t>«Об утверждении государственной программы Российской Федерации «Обеспечение доступным и комфортным жильем и коммунальными услугами граждан Российской Федерации».</a:t>
              </a:r>
            </a:p>
          </p:txBody>
        </p:sp>
        <p:cxnSp>
          <p:nvCxnSpPr>
            <p:cNvPr id="39" name="Прямая соединительная линия 38">
              <a:extLst>
                <a:ext uri="{FF2B5EF4-FFF2-40B4-BE49-F238E27FC236}">
                  <a16:creationId xmlns:a16="http://schemas.microsoft.com/office/drawing/2014/main" id="{344CD6D5-67E6-440F-BCD3-CEF711D77E32}"/>
                </a:ext>
              </a:extLst>
            </p:cNvPr>
            <p:cNvCxnSpPr>
              <a:cxnSpLocks/>
            </p:cNvCxnSpPr>
            <p:nvPr/>
          </p:nvCxnSpPr>
          <p:spPr>
            <a:xfrm>
              <a:off x="4735690" y="1768475"/>
              <a:ext cx="0" cy="378000"/>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45" name="Прямая соединительная линия 44">
            <a:extLst>
              <a:ext uri="{FF2B5EF4-FFF2-40B4-BE49-F238E27FC236}">
                <a16:creationId xmlns:a16="http://schemas.microsoft.com/office/drawing/2014/main" id="{DC387C6E-0550-5D22-AB3B-D8AA412E72CC}"/>
              </a:ext>
            </a:extLst>
          </p:cNvPr>
          <p:cNvCxnSpPr>
            <a:cxnSpLocks/>
          </p:cNvCxnSpPr>
          <p:nvPr/>
        </p:nvCxnSpPr>
        <p:spPr>
          <a:xfrm>
            <a:off x="738187" y="1768475"/>
            <a:ext cx="0" cy="75111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0" name="Прямоугольник: скругленные углы 49">
            <a:extLst>
              <a:ext uri="{FF2B5EF4-FFF2-40B4-BE49-F238E27FC236}">
                <a16:creationId xmlns:a16="http://schemas.microsoft.com/office/drawing/2014/main" id="{65E69C41-B464-5745-63AB-2E2A58C8FAD3}"/>
              </a:ext>
            </a:extLst>
          </p:cNvPr>
          <p:cNvSpPr/>
          <p:nvPr/>
        </p:nvSpPr>
        <p:spPr bwMode="auto">
          <a:xfrm>
            <a:off x="479425" y="5058985"/>
            <a:ext cx="3714974" cy="1394202"/>
          </a:xfrm>
          <a:prstGeom prst="roundRect">
            <a:avLst>
              <a:gd name="adj" fmla="val 9250"/>
            </a:avLst>
          </a:prstGeom>
          <a:solidFill>
            <a:srgbClr val="3200F0"/>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58" name="TextBox 57">
            <a:extLst>
              <a:ext uri="{FF2B5EF4-FFF2-40B4-BE49-F238E27FC236}">
                <a16:creationId xmlns:a16="http://schemas.microsoft.com/office/drawing/2014/main" id="{155E1A4E-20C4-3BF0-EBF7-6FE091AAD0E4}"/>
              </a:ext>
            </a:extLst>
          </p:cNvPr>
          <p:cNvSpPr txBox="1"/>
          <p:nvPr/>
        </p:nvSpPr>
        <p:spPr>
          <a:xfrm>
            <a:off x="617537" y="5220226"/>
            <a:ext cx="3471863" cy="1052596"/>
          </a:xfrm>
          <a:prstGeom prst="rect">
            <a:avLst/>
          </a:prstGeom>
          <a:noFill/>
        </p:spPr>
        <p:txBody>
          <a:bodyPr wrap="square">
            <a:spAutoFit/>
          </a:bodyPr>
          <a:lstStyle/>
          <a:p>
            <a:pPr>
              <a:spcAft>
                <a:spcPts val="400"/>
              </a:spcAft>
            </a:pPr>
            <a:r>
              <a:rPr lang="ru-RU" sz="780" dirty="0">
                <a:solidFill>
                  <a:schemeClr val="bg1"/>
                </a:solidFill>
                <a:effectLst/>
                <a:latin typeface="Stolzl" panose="020B0604020202020204" charset="-52"/>
                <a:ea typeface="Times New Roman" panose="02020603050405020304" pitchFamily="18" charset="0"/>
              </a:rPr>
              <a:t>Предоставление субсидий из федерального бюджета осуществляется на основании соглашения о предоставлении субсидии из федерального бюджета, заключаемого в государственной интегрированной информационной системе управления общественными финансами «Электронный бюджет» в соответствии с типовой формой, утвержденной Министерством финансов Российской Федерации.</a:t>
            </a:r>
          </a:p>
        </p:txBody>
      </p:sp>
    </p:spTree>
    <p:extLst>
      <p:ext uri="{BB962C8B-B14F-4D97-AF65-F5344CB8AC3E}">
        <p14:creationId xmlns:p14="http://schemas.microsoft.com/office/powerpoint/2010/main" val="1733538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2F63-7400-E48E-7A89-18A95488EF52}"/>
            </a:ext>
          </a:extLst>
        </p:cNvPr>
        <p:cNvGrpSpPr/>
        <p:nvPr/>
      </p:nvGrpSpPr>
      <p:grpSpPr>
        <a:xfrm>
          <a:off x="0" y="0"/>
          <a:ext cx="0" cy="0"/>
          <a:chOff x="0" y="0"/>
          <a:chExt cx="0" cy="0"/>
        </a:xfrm>
      </p:grpSpPr>
      <p:sp>
        <p:nvSpPr>
          <p:cNvPr id="30" name="Прямоугольник: скругленные углы 29">
            <a:extLst>
              <a:ext uri="{FF2B5EF4-FFF2-40B4-BE49-F238E27FC236}">
                <a16:creationId xmlns:a16="http://schemas.microsoft.com/office/drawing/2014/main" id="{E44DF7B1-CC11-0AC7-7BF4-8FB886666B3B}"/>
              </a:ext>
            </a:extLst>
          </p:cNvPr>
          <p:cNvSpPr/>
          <p:nvPr/>
        </p:nvSpPr>
        <p:spPr bwMode="auto">
          <a:xfrm>
            <a:off x="489371" y="1641551"/>
            <a:ext cx="4543423" cy="3893471"/>
          </a:xfrm>
          <a:prstGeom prst="roundRect">
            <a:avLst>
              <a:gd name="adj" fmla="val 3941"/>
            </a:avLst>
          </a:prstGeom>
          <a:solidFill>
            <a:schemeClr val="bg1"/>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4" name="Прямоугольник: скругленные углы 3">
            <a:extLst>
              <a:ext uri="{FF2B5EF4-FFF2-40B4-BE49-F238E27FC236}">
                <a16:creationId xmlns:a16="http://schemas.microsoft.com/office/drawing/2014/main" id="{82576AD4-6762-2968-4DDE-03DFA72B348F}"/>
              </a:ext>
            </a:extLst>
          </p:cNvPr>
          <p:cNvSpPr/>
          <p:nvPr/>
        </p:nvSpPr>
        <p:spPr bwMode="auto">
          <a:xfrm>
            <a:off x="5288042" y="1641550"/>
            <a:ext cx="6424532" cy="4806327"/>
          </a:xfrm>
          <a:prstGeom prst="roundRect">
            <a:avLst>
              <a:gd name="adj" fmla="val 3941"/>
            </a:avLst>
          </a:prstGeom>
          <a:solidFill>
            <a:schemeClr val="bg1"/>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16" name="TextBox 15">
            <a:extLst>
              <a:ext uri="{FF2B5EF4-FFF2-40B4-BE49-F238E27FC236}">
                <a16:creationId xmlns:a16="http://schemas.microsoft.com/office/drawing/2014/main" id="{D2A013CA-000C-DF4E-5EC7-215521367DAA}"/>
              </a:ext>
            </a:extLst>
          </p:cNvPr>
          <p:cNvSpPr txBox="1"/>
          <p:nvPr/>
        </p:nvSpPr>
        <p:spPr>
          <a:xfrm>
            <a:off x="623889" y="1777819"/>
            <a:ext cx="4177230" cy="1932709"/>
          </a:xfrm>
          <a:prstGeom prst="rect">
            <a:avLst/>
          </a:prstGeom>
          <a:noFill/>
        </p:spPr>
        <p:txBody>
          <a:bodyPr wrap="square" rtlCol="0">
            <a:spAutoFit/>
          </a:bodyPr>
          <a:lstStyle/>
          <a:p>
            <a:pPr>
              <a:lnSpc>
                <a:spcPct val="110000"/>
              </a:lnSpc>
            </a:pPr>
            <a:r>
              <a:rPr lang="ru-RU" sz="780" dirty="0">
                <a:effectLst/>
                <a:latin typeface="Stolzl Book" pitchFamily="2" charset="0"/>
                <a:ea typeface="Times New Roman" panose="02020603050405020304" pitchFamily="18" charset="0"/>
              </a:rPr>
              <a:t>Основным механизмом, обеспечивающим реализацию целей государственной политики в сфере образования, является предоставление субсидий из федерального бюджета бюджетам субъектов Российской Федерации на реализацию Программы. Субсидии предоставляются при условии наличия правовых актов субъектов Российской Федерации, утверждающих перечень мероприятий, при реализации которых возникают соответствующие расходные обязательства субъекта Российской Федерации. Так, наличие утвержденных паспортов региональных проектов, обеспечивающих достижение целей, показателей и результатов федеральных проектов национального проекта «Образование» на региональном уровне, в совокупности позволяет достичь соответствующих запланированных параметров на уровне национального проекта, то есть целей Программы по годам ее реализации.</a:t>
            </a:r>
          </a:p>
        </p:txBody>
      </p:sp>
      <p:sp>
        <p:nvSpPr>
          <p:cNvPr id="17" name="TextBox 16">
            <a:extLst>
              <a:ext uri="{FF2B5EF4-FFF2-40B4-BE49-F238E27FC236}">
                <a16:creationId xmlns:a16="http://schemas.microsoft.com/office/drawing/2014/main" id="{90C4D836-395E-E7F8-47F6-E740BDFB878A}"/>
              </a:ext>
            </a:extLst>
          </p:cNvPr>
          <p:cNvSpPr txBox="1"/>
          <p:nvPr/>
        </p:nvSpPr>
        <p:spPr>
          <a:xfrm>
            <a:off x="623889" y="4091253"/>
            <a:ext cx="4228029" cy="1272592"/>
          </a:xfrm>
          <a:prstGeom prst="rect">
            <a:avLst/>
          </a:prstGeom>
          <a:noFill/>
        </p:spPr>
        <p:txBody>
          <a:bodyPr wrap="square" rtlCol="0">
            <a:spAutoFit/>
          </a:bodyPr>
          <a:lstStyle/>
          <a:p>
            <a:pPr>
              <a:lnSpc>
                <a:spcPct val="110000"/>
              </a:lnSpc>
            </a:pPr>
            <a:r>
              <a:rPr lang="ru-RU" sz="780" dirty="0">
                <a:effectLst/>
                <a:latin typeface="Stolzl" panose="020B0604020202020204" charset="-52"/>
                <a:ea typeface="Times New Roman" panose="02020603050405020304" pitchFamily="18" charset="0"/>
              </a:rPr>
              <a:t>Правила предоставления и распределения субсидий из федерального бюджета бюджетам субъектов Российской Федерации на софинансирование расходов, возникающих при реализации государственных программ субъектов Российской Федерации, на реализацию мероприятий по содействию созданию в субъектах Российской Федерации (исходя из прогнозируемой потребности) новых мест в общеобразовательных организациях в рамках государственной программы Российской Федерации «Развитие образования» приведены в приложении № 3 к постановлению Правительства РФ от 26.12.2017 № 1642.</a:t>
            </a:r>
          </a:p>
        </p:txBody>
      </p:sp>
      <p:sp>
        <p:nvSpPr>
          <p:cNvPr id="18" name="Прямоугольник: скругленные углы 17">
            <a:extLst>
              <a:ext uri="{FF2B5EF4-FFF2-40B4-BE49-F238E27FC236}">
                <a16:creationId xmlns:a16="http://schemas.microsoft.com/office/drawing/2014/main" id="{ACC0CF70-8C7F-C165-76E3-5BEF00458D1C}"/>
              </a:ext>
            </a:extLst>
          </p:cNvPr>
          <p:cNvSpPr/>
          <p:nvPr/>
        </p:nvSpPr>
        <p:spPr>
          <a:xfrm>
            <a:off x="731838" y="3771137"/>
            <a:ext cx="2674937" cy="222186"/>
          </a:xfrm>
          <a:prstGeom prst="roundRect">
            <a:avLst>
              <a:gd name="adj" fmla="val 2524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780" dirty="0">
                <a:latin typeface="+mj-lt"/>
              </a:rPr>
              <a:t>Получение субсидий на строительство школ:</a:t>
            </a:r>
          </a:p>
        </p:txBody>
      </p:sp>
      <p:sp>
        <p:nvSpPr>
          <p:cNvPr id="20" name="TextBox 19">
            <a:extLst>
              <a:ext uri="{FF2B5EF4-FFF2-40B4-BE49-F238E27FC236}">
                <a16:creationId xmlns:a16="http://schemas.microsoft.com/office/drawing/2014/main" id="{F4700B84-8BEA-F345-2714-1E7DEA6EFE94}"/>
              </a:ext>
            </a:extLst>
          </p:cNvPr>
          <p:cNvSpPr txBox="1"/>
          <p:nvPr/>
        </p:nvSpPr>
        <p:spPr>
          <a:xfrm>
            <a:off x="5505449" y="2163958"/>
            <a:ext cx="5954714" cy="4127284"/>
          </a:xfrm>
          <a:prstGeom prst="rect">
            <a:avLst/>
          </a:prstGeom>
          <a:noFill/>
        </p:spPr>
        <p:txBody>
          <a:bodyPr wrap="square" rtlCol="0">
            <a:spAutoFit/>
          </a:bodyPr>
          <a:lstStyle/>
          <a:p>
            <a:pPr marL="88900">
              <a:lnSpc>
                <a:spcPct val="110000"/>
              </a:lnSpc>
              <a:spcAft>
                <a:spcPts val="900"/>
              </a:spcAft>
            </a:pPr>
            <a:r>
              <a:rPr lang="ru-RU" sz="780" dirty="0">
                <a:solidFill>
                  <a:srgbClr val="3200F0"/>
                </a:solidFill>
                <a:latin typeface="Stolzl" panose="020B0604020202020204" charset="-52"/>
                <a:ea typeface="Times New Roman" panose="02020603050405020304" pitchFamily="18" charset="0"/>
              </a:rPr>
              <a:t>В </a:t>
            </a:r>
            <a:r>
              <a:rPr lang="ru-RU" sz="780" dirty="0">
                <a:solidFill>
                  <a:srgbClr val="3200F0"/>
                </a:solidFill>
                <a:effectLst/>
                <a:latin typeface="Stolzl" panose="020B0604020202020204" charset="-52"/>
                <a:ea typeface="Times New Roman" panose="02020603050405020304" pitchFamily="18" charset="0"/>
              </a:rPr>
              <a:t>целях софинансирования расходных обязательств субъектов Российской Федерации, возникающих </a:t>
            </a:r>
            <a:br>
              <a:rPr lang="ru-RU" sz="780" dirty="0">
                <a:solidFill>
                  <a:srgbClr val="3200F0"/>
                </a:solidFill>
                <a:effectLst/>
                <a:latin typeface="Stolzl" panose="020B0604020202020204" charset="-52"/>
                <a:ea typeface="Times New Roman" panose="02020603050405020304" pitchFamily="18" charset="0"/>
              </a:rPr>
            </a:br>
            <a:r>
              <a:rPr lang="ru-RU" sz="780" dirty="0">
                <a:solidFill>
                  <a:srgbClr val="3200F0"/>
                </a:solidFill>
                <a:effectLst/>
                <a:latin typeface="Stolzl" panose="020B0604020202020204" charset="-52"/>
                <a:ea typeface="Times New Roman" panose="02020603050405020304" pitchFamily="18" charset="0"/>
              </a:rPr>
              <a:t>при реализации региональных программ, которые включают в себя одно или несколько из следующих мероприятий:</a:t>
            </a:r>
            <a:r>
              <a:rPr lang="ru-RU" sz="780" dirty="0">
                <a:effectLst/>
                <a:latin typeface="Stolzl Book" pitchFamily="2" charset="0"/>
                <a:ea typeface="Times New Roman" panose="02020603050405020304" pitchFamily="18" charset="0"/>
              </a:rPr>
              <a:t> модернизация инфраструктуры общего образования (строительство зданий (пристрой </a:t>
            </a:r>
            <a:br>
              <a:rPr lang="en-US" sz="780" dirty="0">
                <a:effectLst/>
                <a:latin typeface="Stolzl Book" pitchFamily="2" charset="0"/>
                <a:ea typeface="Times New Roman" panose="02020603050405020304" pitchFamily="18" charset="0"/>
              </a:rPr>
            </a:br>
            <a:r>
              <a:rPr lang="ru-RU" sz="780" dirty="0">
                <a:effectLst/>
                <a:latin typeface="Stolzl Book" pitchFamily="2" charset="0"/>
                <a:ea typeface="Times New Roman" panose="02020603050405020304" pitchFamily="18" charset="0"/>
              </a:rPr>
              <a:t>к зданиям) общеобразовательных организаций, приобретение (выкуп) зданий общеобразовательных организаций, проведение капитального ремонта, реконструкция), возврат в систему общего образования зданий, используемых не по назначению, приобретение (выкуп) зданий общеобразовательных организаций, в том числе оснащение новых мест в общеобразовательных организациях средствами обучения и воспитания, необходимыми для реализации основных образовательных программ начального общего, основного общего и среднего общего образования (далее - средства обучения и воспитания)</a:t>
            </a:r>
          </a:p>
          <a:p>
            <a:pPr marL="177800" indent="-88900">
              <a:lnSpc>
                <a:spcPct val="110000"/>
              </a:lnSpc>
              <a:spcAft>
                <a:spcPts val="600"/>
              </a:spcAft>
            </a:pPr>
            <a:r>
              <a:rPr lang="ru-RU" sz="780" dirty="0">
                <a:solidFill>
                  <a:srgbClr val="3200F0"/>
                </a:solidFill>
                <a:effectLst/>
                <a:latin typeface="Stolzl" panose="020B0604020202020204" charset="-52"/>
                <a:ea typeface="Times New Roman" panose="02020603050405020304" pitchFamily="18" charset="0"/>
              </a:rPr>
              <a:t>При соблюдении субъектом Российской Федерации следующих условий:</a:t>
            </a:r>
          </a:p>
          <a:p>
            <a:pPr marL="266700" indent="-88900">
              <a:lnSpc>
                <a:spcPct val="110000"/>
              </a:lnSpc>
              <a:spcAft>
                <a:spcPts val="600"/>
              </a:spcAft>
              <a:buClr>
                <a:srgbClr val="3200F0"/>
              </a:buClr>
              <a:buFont typeface="Arial" panose="020B0604020202020204" pitchFamily="34" charset="0"/>
              <a:buChar char="•"/>
            </a:pPr>
            <a:r>
              <a:rPr lang="ru-RU" sz="780" dirty="0">
                <a:effectLst/>
                <a:latin typeface="Stolzl" panose="020B0604020202020204" charset="-52"/>
                <a:ea typeface="Times New Roman" panose="02020603050405020304" pitchFamily="18" charset="0"/>
              </a:rPr>
              <a:t>наличие в бюджете субъекта Российской Федерации бюджетных ассигнований </a:t>
            </a:r>
            <a:r>
              <a:rPr lang="ru-RU" sz="780" dirty="0">
                <a:effectLst/>
                <a:latin typeface="Stolzl Book" pitchFamily="2" charset="0"/>
                <a:ea typeface="Times New Roman" panose="02020603050405020304" pitchFamily="18" charset="0"/>
              </a:rPr>
              <a:t>на исполнение расходного обязательства субъекта Российской Федерации, софинансирование которого осуществляется из федерального бюджета, в объеме, необходимом для его исполнения, включающем размер планируемой к предоставлению из федерального бюджета субсидии, </a:t>
            </a:r>
            <a:br>
              <a:rPr lang="en-US" sz="780" dirty="0">
                <a:effectLst/>
                <a:latin typeface="Stolzl Book" pitchFamily="2" charset="0"/>
                <a:ea typeface="Times New Roman" panose="02020603050405020304" pitchFamily="18" charset="0"/>
              </a:rPr>
            </a:br>
            <a:r>
              <a:rPr lang="ru-RU" sz="780" dirty="0">
                <a:effectLst/>
                <a:latin typeface="Stolzl Book" pitchFamily="2" charset="0"/>
                <a:ea typeface="Times New Roman" panose="02020603050405020304" pitchFamily="18" charset="0"/>
              </a:rPr>
              <a:t>а также порядка определения объемов указанных ассигнований, если иное не установлено актами Президента Российской Федерации или актами Правительства Российской Федерации</a:t>
            </a:r>
          </a:p>
          <a:p>
            <a:pPr marL="266700" indent="-88900">
              <a:lnSpc>
                <a:spcPct val="110000"/>
              </a:lnSpc>
              <a:spcAft>
                <a:spcPts val="600"/>
              </a:spcAft>
              <a:buClr>
                <a:srgbClr val="3200F0"/>
              </a:buClr>
              <a:buFont typeface="Arial" panose="020B0604020202020204" pitchFamily="34" charset="0"/>
              <a:buChar char="•"/>
            </a:pPr>
            <a:r>
              <a:rPr lang="ru-RU" sz="780" dirty="0">
                <a:effectLst/>
                <a:latin typeface="Stolzl" panose="020B0604020202020204" charset="-52"/>
                <a:ea typeface="Times New Roman" panose="02020603050405020304" pitchFamily="18" charset="0"/>
              </a:rPr>
              <a:t>наличие в субъекте Российской Федерации утвержденной высшим исполнительным органом субъекта Российской Федерации региональной программы</a:t>
            </a:r>
            <a:r>
              <a:rPr lang="ru-RU" sz="780" dirty="0">
                <a:effectLst/>
                <a:latin typeface="Stolzl Book" pitchFamily="2" charset="0"/>
                <a:ea typeface="Times New Roman" panose="02020603050405020304" pitchFamily="18" charset="0"/>
              </a:rPr>
              <a:t>, включающей в себя одно или несколько мероприятий, предусмотренных пунктом 2 настоящих Правил</a:t>
            </a:r>
          </a:p>
          <a:p>
            <a:pPr marL="266700" indent="-88900">
              <a:lnSpc>
                <a:spcPct val="110000"/>
              </a:lnSpc>
              <a:buClr>
                <a:srgbClr val="3200F0"/>
              </a:buClr>
              <a:buFont typeface="Arial" panose="020B0604020202020204" pitchFamily="34" charset="0"/>
              <a:buChar char="•"/>
            </a:pPr>
            <a:r>
              <a:rPr lang="ru-RU" sz="780" dirty="0">
                <a:effectLst/>
                <a:latin typeface="Stolzl" panose="020B0604020202020204" charset="-52"/>
                <a:ea typeface="Times New Roman" panose="02020603050405020304" pitchFamily="18" charset="0"/>
              </a:rPr>
              <a:t>заключение соглашения между Министерством просвещения Российской Федерации и высшим исполнительным органом субъекта Российской Федерации о предоставлении субсидии (далее - соглашение) </a:t>
            </a:r>
            <a:r>
              <a:rPr lang="ru-RU" sz="780" dirty="0">
                <a:effectLst/>
                <a:latin typeface="Stolzl Book" pitchFamily="2" charset="0"/>
                <a:ea typeface="Times New Roman" panose="02020603050405020304" pitchFamily="18" charset="0"/>
              </a:rPr>
              <a:t>в соответствии с пунктом 10 Правил формирования, предоставления и распределения субсидий из федерального бюджета бюджетам субъектов Российской Федерации, утвержденных постановлением Правительства Российской Федерации от 30 сентября 2014 г. N 999 </a:t>
            </a:r>
            <a:br>
              <a:rPr lang="en-US" sz="780" dirty="0">
                <a:effectLst/>
                <a:latin typeface="Stolzl Book" pitchFamily="2" charset="0"/>
                <a:ea typeface="Times New Roman" panose="02020603050405020304" pitchFamily="18" charset="0"/>
              </a:rPr>
            </a:br>
            <a:r>
              <a:rPr lang="ru-RU" sz="780" dirty="0">
                <a:effectLst/>
                <a:latin typeface="Stolzl Book" pitchFamily="2" charset="0"/>
                <a:ea typeface="Times New Roman" panose="02020603050405020304" pitchFamily="18" charset="0"/>
              </a:rPr>
              <a:t>"О формировании, предоставлении и распределении субсидий из федерального бюджета бюджетам субъектов Российской Федерации" (далее - Правила формирования, предоставления </a:t>
            </a:r>
            <a:br>
              <a:rPr lang="ru-RU" sz="780" dirty="0">
                <a:effectLst/>
                <a:latin typeface="Stolzl Book" pitchFamily="2" charset="0"/>
                <a:ea typeface="Times New Roman" panose="02020603050405020304" pitchFamily="18" charset="0"/>
              </a:rPr>
            </a:br>
            <a:r>
              <a:rPr lang="ru-RU" sz="780" dirty="0">
                <a:effectLst/>
                <a:latin typeface="Stolzl Book" pitchFamily="2" charset="0"/>
                <a:ea typeface="Times New Roman" panose="02020603050405020304" pitchFamily="18" charset="0"/>
              </a:rPr>
              <a:t>и распределения субсидий)</a:t>
            </a:r>
          </a:p>
        </p:txBody>
      </p:sp>
      <p:sp>
        <p:nvSpPr>
          <p:cNvPr id="21" name="Прямоугольник: скругленные углы 20">
            <a:extLst>
              <a:ext uri="{FF2B5EF4-FFF2-40B4-BE49-F238E27FC236}">
                <a16:creationId xmlns:a16="http://schemas.microsoft.com/office/drawing/2014/main" id="{0AAA2483-C9A7-B224-3B98-BD7740AF3980}"/>
              </a:ext>
            </a:extLst>
          </p:cNvPr>
          <p:cNvSpPr/>
          <p:nvPr/>
        </p:nvSpPr>
        <p:spPr>
          <a:xfrm>
            <a:off x="5515202" y="1852460"/>
            <a:ext cx="3351938" cy="222186"/>
          </a:xfrm>
          <a:prstGeom prst="roundRect">
            <a:avLst>
              <a:gd name="adj" fmla="val 2524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780" dirty="0">
                <a:latin typeface="+mj-lt"/>
              </a:rPr>
              <a:t>Субсидии из федерального бюджета предоставляются:</a:t>
            </a:r>
          </a:p>
        </p:txBody>
      </p:sp>
      <p:grpSp>
        <p:nvGrpSpPr>
          <p:cNvPr id="22" name="Группа 21">
            <a:extLst>
              <a:ext uri="{FF2B5EF4-FFF2-40B4-BE49-F238E27FC236}">
                <a16:creationId xmlns:a16="http://schemas.microsoft.com/office/drawing/2014/main" id="{1339FD0B-A3C7-D3D5-4789-70C06A97AC80}"/>
              </a:ext>
            </a:extLst>
          </p:cNvPr>
          <p:cNvGrpSpPr/>
          <p:nvPr/>
        </p:nvGrpSpPr>
        <p:grpSpPr>
          <a:xfrm>
            <a:off x="5515202" y="2226081"/>
            <a:ext cx="108000" cy="108000"/>
            <a:chOff x="986518" y="3592511"/>
            <a:chExt cx="127907" cy="127907"/>
          </a:xfrm>
        </p:grpSpPr>
        <p:sp>
          <p:nvSpPr>
            <p:cNvPr id="24" name="Овал 23">
              <a:extLst>
                <a:ext uri="{FF2B5EF4-FFF2-40B4-BE49-F238E27FC236}">
                  <a16:creationId xmlns:a16="http://schemas.microsoft.com/office/drawing/2014/main" id="{5C0EFFAC-EEE4-95CB-D1D1-FD5BAAE11090}"/>
                </a:ext>
              </a:extLst>
            </p:cNvPr>
            <p:cNvSpPr/>
            <p:nvPr/>
          </p:nvSpPr>
          <p:spPr>
            <a:xfrm>
              <a:off x="986518" y="3592511"/>
              <a:ext cx="127907" cy="127907"/>
            </a:xfrm>
            <a:prstGeom prst="ellipse">
              <a:avLst/>
            </a:prstGeom>
            <a:solidFill>
              <a:schemeClr val="accent1"/>
            </a:solidFill>
            <a:ln w="9525" cap="flat">
              <a:noFill/>
              <a:prstDash val="solid"/>
              <a:miter/>
            </a:ln>
          </p:spPr>
          <p:txBody>
            <a:bodyPr rtlCol="0" anchor="ctr"/>
            <a:lstStyle/>
            <a:p>
              <a:pPr defTabSz="696687" latinLnBrk="1">
                <a:defRPr/>
              </a:pPr>
              <a:endParaRPr lang="ru-RU" sz="952" dirty="0">
                <a:solidFill>
                  <a:prstClr val="black"/>
                </a:solidFill>
                <a:latin typeface="Stolzl Book" panose="00000500000000000000" pitchFamily="2" charset="-52"/>
              </a:endParaRPr>
            </a:p>
          </p:txBody>
        </p:sp>
        <p:pic>
          <p:nvPicPr>
            <p:cNvPr id="25" name="Рисунок 24">
              <a:extLst>
                <a:ext uri="{FF2B5EF4-FFF2-40B4-BE49-F238E27FC236}">
                  <a16:creationId xmlns:a16="http://schemas.microsoft.com/office/drawing/2014/main" id="{A2E80722-6504-E498-E838-439EA1098D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2568" y="3618561"/>
              <a:ext cx="75806" cy="75806"/>
            </a:xfrm>
            <a:prstGeom prst="rect">
              <a:avLst/>
            </a:prstGeom>
          </p:spPr>
        </p:pic>
      </p:grpSp>
      <p:grpSp>
        <p:nvGrpSpPr>
          <p:cNvPr id="33" name="Группа 32">
            <a:extLst>
              <a:ext uri="{FF2B5EF4-FFF2-40B4-BE49-F238E27FC236}">
                <a16:creationId xmlns:a16="http://schemas.microsoft.com/office/drawing/2014/main" id="{7E22A1C0-624F-6BB0-B5CC-D51D4126975A}"/>
              </a:ext>
            </a:extLst>
          </p:cNvPr>
          <p:cNvGrpSpPr/>
          <p:nvPr/>
        </p:nvGrpSpPr>
        <p:grpSpPr>
          <a:xfrm>
            <a:off x="5515202" y="3644820"/>
            <a:ext cx="108000" cy="108000"/>
            <a:chOff x="986518" y="3592511"/>
            <a:chExt cx="127907" cy="127907"/>
          </a:xfrm>
        </p:grpSpPr>
        <p:sp>
          <p:nvSpPr>
            <p:cNvPr id="34" name="Овал 33">
              <a:extLst>
                <a:ext uri="{FF2B5EF4-FFF2-40B4-BE49-F238E27FC236}">
                  <a16:creationId xmlns:a16="http://schemas.microsoft.com/office/drawing/2014/main" id="{AAB5135A-0C6C-3E9B-5A30-FD3C24F7DBF1}"/>
                </a:ext>
              </a:extLst>
            </p:cNvPr>
            <p:cNvSpPr/>
            <p:nvPr/>
          </p:nvSpPr>
          <p:spPr>
            <a:xfrm>
              <a:off x="986518" y="3592511"/>
              <a:ext cx="127907" cy="127907"/>
            </a:xfrm>
            <a:prstGeom prst="ellipse">
              <a:avLst/>
            </a:prstGeom>
            <a:solidFill>
              <a:schemeClr val="accent1"/>
            </a:solidFill>
            <a:ln w="9525" cap="flat">
              <a:noFill/>
              <a:prstDash val="solid"/>
              <a:miter/>
            </a:ln>
          </p:spPr>
          <p:txBody>
            <a:bodyPr rtlCol="0" anchor="ctr"/>
            <a:lstStyle/>
            <a:p>
              <a:pPr defTabSz="696687" latinLnBrk="1">
                <a:defRPr/>
              </a:pPr>
              <a:endParaRPr lang="ru-RU" sz="952" dirty="0">
                <a:solidFill>
                  <a:prstClr val="black"/>
                </a:solidFill>
                <a:latin typeface="Stolzl Book" panose="00000500000000000000" pitchFamily="2" charset="-52"/>
              </a:endParaRPr>
            </a:p>
          </p:txBody>
        </p:sp>
        <p:pic>
          <p:nvPicPr>
            <p:cNvPr id="35" name="Рисунок 34">
              <a:extLst>
                <a:ext uri="{FF2B5EF4-FFF2-40B4-BE49-F238E27FC236}">
                  <a16:creationId xmlns:a16="http://schemas.microsoft.com/office/drawing/2014/main" id="{AA5AB202-11AF-B495-9A63-92C017E27A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2568" y="3618561"/>
              <a:ext cx="75806" cy="75806"/>
            </a:xfrm>
            <a:prstGeom prst="rect">
              <a:avLst/>
            </a:prstGeom>
          </p:spPr>
        </p:pic>
      </p:grpSp>
      <p:sp>
        <p:nvSpPr>
          <p:cNvPr id="40" name="Прямоугольник: скругленные углы 39">
            <a:extLst>
              <a:ext uri="{FF2B5EF4-FFF2-40B4-BE49-F238E27FC236}">
                <a16:creationId xmlns:a16="http://schemas.microsoft.com/office/drawing/2014/main" id="{2409E78A-DD08-A482-A75D-5617DEFB0DD4}"/>
              </a:ext>
            </a:extLst>
          </p:cNvPr>
          <p:cNvSpPr/>
          <p:nvPr/>
        </p:nvSpPr>
        <p:spPr bwMode="auto">
          <a:xfrm>
            <a:off x="479424" y="5721635"/>
            <a:ext cx="4561039" cy="726242"/>
          </a:xfrm>
          <a:prstGeom prst="roundRect">
            <a:avLst>
              <a:gd name="adj" fmla="val 17250"/>
            </a:avLst>
          </a:prstGeom>
          <a:solidFill>
            <a:srgbClr val="3200F0"/>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41" name="TextBox 40">
            <a:extLst>
              <a:ext uri="{FF2B5EF4-FFF2-40B4-BE49-F238E27FC236}">
                <a16:creationId xmlns:a16="http://schemas.microsoft.com/office/drawing/2014/main" id="{7474CB6B-A2A4-FB53-0443-2C86AACACC53}"/>
              </a:ext>
            </a:extLst>
          </p:cNvPr>
          <p:cNvSpPr txBox="1"/>
          <p:nvPr/>
        </p:nvSpPr>
        <p:spPr>
          <a:xfrm>
            <a:off x="638403" y="5778519"/>
            <a:ext cx="4277793" cy="612475"/>
          </a:xfrm>
          <a:prstGeom prst="rect">
            <a:avLst/>
          </a:prstGeom>
          <a:noFill/>
        </p:spPr>
        <p:txBody>
          <a:bodyPr wrap="square">
            <a:spAutoFit/>
          </a:bodyPr>
          <a:lstStyle/>
          <a:p>
            <a:pPr>
              <a:lnSpc>
                <a:spcPct val="110000"/>
              </a:lnSpc>
              <a:spcAft>
                <a:spcPts val="400"/>
              </a:spcAft>
            </a:pPr>
            <a:r>
              <a:rPr lang="ru-RU" sz="780" dirty="0">
                <a:solidFill>
                  <a:schemeClr val="bg1"/>
                </a:solidFill>
                <a:effectLst/>
                <a:latin typeface="Stolzl" panose="020B0604020202020204" charset="-52"/>
                <a:ea typeface="Times New Roman" panose="02020603050405020304" pitchFamily="18" charset="0"/>
              </a:rPr>
              <a:t>В целях реализации региональной программы, включающей в себя одно или несколько мероприятий, указанных в пункте 2 настоящих Правил, может быть предусмотрено предоставление межбюджетных трансфертов из бюджета субъекта Российской Федерации местным бюджетам.</a:t>
            </a:r>
          </a:p>
        </p:txBody>
      </p:sp>
      <p:sp>
        <p:nvSpPr>
          <p:cNvPr id="3" name="Заголовок 1">
            <a:extLst>
              <a:ext uri="{FF2B5EF4-FFF2-40B4-BE49-F238E27FC236}">
                <a16:creationId xmlns:a16="http://schemas.microsoft.com/office/drawing/2014/main" id="{B7D64874-CE69-D0E2-06A6-DF3F5AA4B83A}"/>
              </a:ext>
            </a:extLst>
          </p:cNvPr>
          <p:cNvSpPr txBox="1">
            <a:spLocks/>
          </p:cNvSpPr>
          <p:nvPr/>
        </p:nvSpPr>
        <p:spPr>
          <a:xfrm>
            <a:off x="470711" y="342040"/>
            <a:ext cx="9252096"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z="2400" dirty="0">
                <a:solidFill>
                  <a:srgbClr val="3200F0"/>
                </a:solidFill>
                <a:latin typeface="Stolzl" panose="00000500000000000000" pitchFamily="2" charset="-52"/>
              </a:rPr>
              <a:t>Получение субсидий на </a:t>
            </a:r>
            <a:r>
              <a:rPr kumimoji="0" lang="ru-RU" sz="2400" b="0" i="0" u="none" strike="noStrike" kern="1200" cap="none" spc="0" normalizeH="0" baseline="0" noProof="0" dirty="0">
                <a:ln>
                  <a:noFill/>
                </a:ln>
                <a:solidFill>
                  <a:srgbClr val="3200F0"/>
                </a:solidFill>
                <a:effectLst/>
                <a:uLnTx/>
                <a:uFillTx/>
                <a:latin typeface="Stolzl" panose="00000500000000000000" pitchFamily="2" charset="-52"/>
                <a:ea typeface="+mj-ea"/>
                <a:cs typeface="+mj-cs"/>
              </a:rPr>
              <a:t>строительство школ</a:t>
            </a:r>
          </a:p>
        </p:txBody>
      </p:sp>
      <p:sp>
        <p:nvSpPr>
          <p:cNvPr id="5" name="TextBox 4">
            <a:extLst>
              <a:ext uri="{FF2B5EF4-FFF2-40B4-BE49-F238E27FC236}">
                <a16:creationId xmlns:a16="http://schemas.microsoft.com/office/drawing/2014/main" id="{082AF7F9-391F-536E-EC83-4800BF7278A3}"/>
              </a:ext>
            </a:extLst>
          </p:cNvPr>
          <p:cNvSpPr txBox="1"/>
          <p:nvPr/>
        </p:nvSpPr>
        <p:spPr>
          <a:xfrm>
            <a:off x="545554" y="1068605"/>
            <a:ext cx="7547197" cy="368755"/>
          </a:xfrm>
          <a:prstGeom prst="rect">
            <a:avLst/>
          </a:prstGeom>
          <a:noFill/>
        </p:spPr>
        <p:txBody>
          <a:bodyPr wrap="square">
            <a:spAutoFit/>
          </a:bodyPr>
          <a:lstStyle/>
          <a:p>
            <a:pPr>
              <a:lnSpc>
                <a:spcPct val="110000"/>
              </a:lnSpc>
            </a:pPr>
            <a:r>
              <a:rPr lang="ru-RU" sz="900" dirty="0">
                <a:effectLst/>
                <a:latin typeface="+mj-lt"/>
                <a:ea typeface="Times New Roman" panose="02020603050405020304" pitchFamily="18" charset="0"/>
              </a:rPr>
              <a:t>Постановление Правительства РФ от 26.12.2017 № 1642 </a:t>
            </a:r>
            <a:br>
              <a:rPr lang="ru-RU" sz="900" dirty="0">
                <a:effectLst/>
                <a:latin typeface="+mj-lt"/>
                <a:ea typeface="Times New Roman" panose="02020603050405020304" pitchFamily="18" charset="0"/>
              </a:rPr>
            </a:br>
            <a:r>
              <a:rPr lang="ru-RU" sz="780" dirty="0">
                <a:effectLst/>
                <a:latin typeface="Stolzl Book" panose="00000500000000000000" charset="-52"/>
                <a:ea typeface="Times New Roman" panose="02020603050405020304" pitchFamily="18" charset="0"/>
              </a:rPr>
              <a:t>«Об утверждении государственной программы Российской Федерации «Развитие образования»</a:t>
            </a:r>
          </a:p>
        </p:txBody>
      </p:sp>
      <p:cxnSp>
        <p:nvCxnSpPr>
          <p:cNvPr id="6" name="Прямая соединительная линия 5">
            <a:extLst>
              <a:ext uri="{FF2B5EF4-FFF2-40B4-BE49-F238E27FC236}">
                <a16:creationId xmlns:a16="http://schemas.microsoft.com/office/drawing/2014/main" id="{2235C8B7-8511-ED48-BA78-EE59F79D0F81}"/>
              </a:ext>
            </a:extLst>
          </p:cNvPr>
          <p:cNvCxnSpPr>
            <a:cxnSpLocks/>
          </p:cNvCxnSpPr>
          <p:nvPr/>
        </p:nvCxnSpPr>
        <p:spPr>
          <a:xfrm>
            <a:off x="489371" y="1139775"/>
            <a:ext cx="0" cy="21467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719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963AB-C5E0-E52C-BC2D-4AB6D0D829F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0F390C-052C-4A45-CC0E-6B0D6A825EFC}"/>
              </a:ext>
            </a:extLst>
          </p:cNvPr>
          <p:cNvSpPr txBox="1">
            <a:spLocks/>
          </p:cNvSpPr>
          <p:nvPr/>
        </p:nvSpPr>
        <p:spPr>
          <a:xfrm>
            <a:off x="470403" y="355030"/>
            <a:ext cx="9252096"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z="2400" dirty="0">
                <a:solidFill>
                  <a:srgbClr val="3200F0"/>
                </a:solidFill>
                <a:latin typeface="Stolzl" panose="00000500000000000000" pitchFamily="2" charset="-52"/>
              </a:rPr>
              <a:t>Получение субсидий на строительство детских садов</a:t>
            </a:r>
            <a:endParaRPr kumimoji="0" lang="ru-RU" sz="2400" b="0" i="0" u="none" strike="noStrike" kern="1200" cap="none" spc="0" normalizeH="0" baseline="0" noProof="0" dirty="0">
              <a:ln>
                <a:noFill/>
              </a:ln>
              <a:solidFill>
                <a:srgbClr val="3200F0"/>
              </a:solidFill>
              <a:effectLst/>
              <a:uLnTx/>
              <a:uFillTx/>
              <a:latin typeface="Stolzl" panose="00000500000000000000" pitchFamily="2" charset="-52"/>
              <a:ea typeface="+mj-ea"/>
              <a:cs typeface="+mj-cs"/>
            </a:endParaRPr>
          </a:p>
        </p:txBody>
      </p:sp>
      <p:grpSp>
        <p:nvGrpSpPr>
          <p:cNvPr id="49" name="Группа 48">
            <a:extLst>
              <a:ext uri="{FF2B5EF4-FFF2-40B4-BE49-F238E27FC236}">
                <a16:creationId xmlns:a16="http://schemas.microsoft.com/office/drawing/2014/main" id="{4E7E22BB-ADA7-CE5B-FACE-DDAFFB5BFCB3}"/>
              </a:ext>
            </a:extLst>
          </p:cNvPr>
          <p:cNvGrpSpPr/>
          <p:nvPr/>
        </p:nvGrpSpPr>
        <p:grpSpPr>
          <a:xfrm>
            <a:off x="491355" y="979358"/>
            <a:ext cx="10741795" cy="844847"/>
            <a:chOff x="491355" y="1248673"/>
            <a:chExt cx="10741795" cy="844847"/>
          </a:xfrm>
        </p:grpSpPr>
        <p:sp>
          <p:nvSpPr>
            <p:cNvPr id="6" name="TextBox 5">
              <a:extLst>
                <a:ext uri="{FF2B5EF4-FFF2-40B4-BE49-F238E27FC236}">
                  <a16:creationId xmlns:a16="http://schemas.microsoft.com/office/drawing/2014/main" id="{F50C82B9-D1A9-B0C1-B917-6478307B3693}"/>
                </a:ext>
              </a:extLst>
            </p:cNvPr>
            <p:cNvSpPr txBox="1"/>
            <p:nvPr/>
          </p:nvSpPr>
          <p:spPr>
            <a:xfrm>
              <a:off x="623888" y="1248673"/>
              <a:ext cx="10609262" cy="844847"/>
            </a:xfrm>
            <a:prstGeom prst="rect">
              <a:avLst/>
            </a:prstGeom>
            <a:noFill/>
          </p:spPr>
          <p:txBody>
            <a:bodyPr wrap="square">
              <a:spAutoFit/>
            </a:bodyPr>
            <a:lstStyle/>
            <a:p>
              <a:pPr>
                <a:lnSpc>
                  <a:spcPct val="110000"/>
                </a:lnSpc>
              </a:pPr>
              <a:r>
                <a:rPr lang="ru-RU" sz="900" dirty="0">
                  <a:effectLst/>
                  <a:latin typeface="Stolzl" panose="020B0604020202020204" charset="-52"/>
                  <a:ea typeface="Times New Roman" panose="02020603050405020304" pitchFamily="18" charset="0"/>
                </a:rPr>
                <a:t>Правила предоставления и распределения субсидий из федерального бюджета бюджетам субъектов Российской Федерации на софинансирование расходных обязательств субъектов Российской Федерации, возникающих при реализации государственных программ субъектов Российской Федерации, связанных с реализацией мероприятий по созданию в субъектах Российской Федерации дополнительных мест для детей в возрасте от 1,5 до 3 лет в образовательных организациях, осуществляющих образовательную деятельность по образовательным программам дошкольного образования, в рамках реализации государственной программы Российской Федерации "Развитие образования" приведены в приложении № 14(2) к постановлению Правительства РФ от 26.12.2017 № 1642.</a:t>
              </a:r>
            </a:p>
          </p:txBody>
        </p:sp>
        <p:cxnSp>
          <p:nvCxnSpPr>
            <p:cNvPr id="7" name="Прямая соединительная линия 6">
              <a:extLst>
                <a:ext uri="{FF2B5EF4-FFF2-40B4-BE49-F238E27FC236}">
                  <a16:creationId xmlns:a16="http://schemas.microsoft.com/office/drawing/2014/main" id="{29595D85-8C32-17B3-D7FF-E28DFC7C0DFD}"/>
                </a:ext>
              </a:extLst>
            </p:cNvPr>
            <p:cNvCxnSpPr>
              <a:cxnSpLocks/>
            </p:cNvCxnSpPr>
            <p:nvPr/>
          </p:nvCxnSpPr>
          <p:spPr>
            <a:xfrm>
              <a:off x="491355" y="1314092"/>
              <a:ext cx="0" cy="700250"/>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4" name="Прямоугольник: скругленные углы 13">
            <a:extLst>
              <a:ext uri="{FF2B5EF4-FFF2-40B4-BE49-F238E27FC236}">
                <a16:creationId xmlns:a16="http://schemas.microsoft.com/office/drawing/2014/main" id="{DB4E9053-DCBD-86A1-B7B3-D9F19C40644E}"/>
              </a:ext>
            </a:extLst>
          </p:cNvPr>
          <p:cNvSpPr/>
          <p:nvPr/>
        </p:nvSpPr>
        <p:spPr bwMode="auto">
          <a:xfrm>
            <a:off x="489371" y="1893496"/>
            <a:ext cx="11223203" cy="3716273"/>
          </a:xfrm>
          <a:prstGeom prst="roundRect">
            <a:avLst>
              <a:gd name="adj" fmla="val 3941"/>
            </a:avLst>
          </a:prstGeom>
          <a:solidFill>
            <a:schemeClr val="bg1"/>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15" name="TextBox 14">
            <a:extLst>
              <a:ext uri="{FF2B5EF4-FFF2-40B4-BE49-F238E27FC236}">
                <a16:creationId xmlns:a16="http://schemas.microsoft.com/office/drawing/2014/main" id="{3AE53A72-3056-EC32-D5D6-6EFFCAA7B5AC}"/>
              </a:ext>
            </a:extLst>
          </p:cNvPr>
          <p:cNvSpPr txBox="1"/>
          <p:nvPr/>
        </p:nvSpPr>
        <p:spPr>
          <a:xfrm>
            <a:off x="815463" y="2561019"/>
            <a:ext cx="4012126" cy="2215991"/>
          </a:xfrm>
          <a:prstGeom prst="rect">
            <a:avLst/>
          </a:prstGeom>
          <a:noFill/>
        </p:spPr>
        <p:txBody>
          <a:bodyPr wrap="square">
            <a:spAutoFit/>
          </a:bodyPr>
          <a:lstStyle/>
          <a:p>
            <a:pPr>
              <a:lnSpc>
                <a:spcPct val="110000"/>
              </a:lnSpc>
            </a:pPr>
            <a:r>
              <a:rPr lang="ru-RU" sz="900" dirty="0">
                <a:solidFill>
                  <a:srgbClr val="3200F0"/>
                </a:solidFill>
                <a:effectLst/>
                <a:latin typeface="Stolzl" panose="020B0604020202020204" charset="-52"/>
                <a:ea typeface="Times New Roman" panose="02020603050405020304" pitchFamily="18" charset="0"/>
              </a:rPr>
              <a:t>В целях реализации региональных программ </a:t>
            </a:r>
            <a:r>
              <a:rPr lang="ru-RU" sz="900" dirty="0">
                <a:effectLst/>
                <a:latin typeface="Stolzl Book" panose="00000500000000000000" charset="-52"/>
                <a:ea typeface="Times New Roman" panose="02020603050405020304" pitchFamily="18" charset="0"/>
              </a:rPr>
              <a:t>(региональных проектов), которые включают в себя мероприятия по модернизации инфраструктуры дошкольного образования (строительство зданий (пристроек к зданию), приобретению (выкупу) зданий (пристроек к зданию) и помещений дошкольных организаций, в том числе помещений, встроенных в жилые дома и встроенно-пристроенных </a:t>
            </a:r>
            <a:br>
              <a:rPr lang="ru-RU" sz="900" dirty="0">
                <a:effectLst/>
                <a:latin typeface="Stolzl Book" panose="00000500000000000000" charset="-52"/>
                <a:ea typeface="Times New Roman" panose="02020603050405020304" pitchFamily="18" charset="0"/>
              </a:rPr>
            </a:br>
            <a:r>
              <a:rPr lang="ru-RU" sz="900" dirty="0">
                <a:effectLst/>
                <a:latin typeface="Stolzl Book" panose="00000500000000000000" charset="-52"/>
                <a:ea typeface="Times New Roman" panose="02020603050405020304" pitchFamily="18" charset="0"/>
              </a:rPr>
              <a:t>(или пристроенных), а также предоставления межбюджетных трансфертов из бюджета субъекта Российской Федерации местным бюджетам на оказание финансовой поддержки выполнения органами местного самоуправления полномочий по вопросам местного значения в рамках реализации региональной программы (регионального проекта).</a:t>
            </a:r>
          </a:p>
        </p:txBody>
      </p:sp>
      <p:sp>
        <p:nvSpPr>
          <p:cNvPr id="19" name="Прямоугольник: скругленные углы 18">
            <a:extLst>
              <a:ext uri="{FF2B5EF4-FFF2-40B4-BE49-F238E27FC236}">
                <a16:creationId xmlns:a16="http://schemas.microsoft.com/office/drawing/2014/main" id="{29728CED-EF4A-91CB-21FF-1C834ABDE6D6}"/>
              </a:ext>
            </a:extLst>
          </p:cNvPr>
          <p:cNvSpPr/>
          <p:nvPr/>
        </p:nvSpPr>
        <p:spPr>
          <a:xfrm>
            <a:off x="731837" y="2117269"/>
            <a:ext cx="3798887" cy="262416"/>
          </a:xfrm>
          <a:prstGeom prst="roundRect">
            <a:avLst>
              <a:gd name="adj" fmla="val 2524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900" dirty="0">
                <a:latin typeface="+mj-lt"/>
              </a:rPr>
              <a:t>Субсидии из федерального бюджета предоставляются:</a:t>
            </a:r>
          </a:p>
        </p:txBody>
      </p:sp>
      <p:sp>
        <p:nvSpPr>
          <p:cNvPr id="23" name="TextBox 22">
            <a:extLst>
              <a:ext uri="{FF2B5EF4-FFF2-40B4-BE49-F238E27FC236}">
                <a16:creationId xmlns:a16="http://schemas.microsoft.com/office/drawing/2014/main" id="{7BE91474-5732-883F-586F-D2C00C27CC56}"/>
              </a:ext>
            </a:extLst>
          </p:cNvPr>
          <p:cNvSpPr txBox="1"/>
          <p:nvPr/>
        </p:nvSpPr>
        <p:spPr>
          <a:xfrm>
            <a:off x="5375850" y="2561019"/>
            <a:ext cx="6212899" cy="2866939"/>
          </a:xfrm>
          <a:prstGeom prst="rect">
            <a:avLst/>
          </a:prstGeom>
          <a:noFill/>
        </p:spPr>
        <p:txBody>
          <a:bodyPr wrap="square">
            <a:spAutoFit/>
          </a:bodyPr>
          <a:lstStyle/>
          <a:p>
            <a:pPr>
              <a:lnSpc>
                <a:spcPct val="110000"/>
              </a:lnSpc>
              <a:spcAft>
                <a:spcPts val="900"/>
              </a:spcAft>
            </a:pPr>
            <a:r>
              <a:rPr lang="ru-RU" sz="900" dirty="0">
                <a:solidFill>
                  <a:schemeClr val="accent6">
                    <a:lumMod val="75000"/>
                  </a:schemeClr>
                </a:solidFill>
                <a:latin typeface="Stolzl" panose="020B0604020202020204" charset="-52"/>
                <a:ea typeface="Times New Roman" panose="02020603050405020304" pitchFamily="18" charset="0"/>
              </a:rPr>
              <a:t>П</a:t>
            </a:r>
            <a:r>
              <a:rPr lang="ru-RU" sz="900" dirty="0">
                <a:solidFill>
                  <a:schemeClr val="accent6">
                    <a:lumMod val="75000"/>
                  </a:schemeClr>
                </a:solidFill>
                <a:effectLst/>
                <a:latin typeface="Stolzl" panose="020B0604020202020204" charset="-52"/>
                <a:ea typeface="Times New Roman" panose="02020603050405020304" pitchFamily="18" charset="0"/>
              </a:rPr>
              <a:t>ри соблюдении субъектом Российской Федерации следующих условий:</a:t>
            </a:r>
          </a:p>
          <a:p>
            <a:pPr marL="88900" indent="-88900">
              <a:lnSpc>
                <a:spcPct val="110000"/>
              </a:lnSpc>
              <a:spcAft>
                <a:spcPts val="900"/>
              </a:spcAft>
              <a:buClr>
                <a:schemeClr val="accent6">
                  <a:lumMod val="75000"/>
                </a:schemeClr>
              </a:buClr>
              <a:buFont typeface="Arial" panose="020B0604020202020204" pitchFamily="34" charset="0"/>
              <a:buChar char="•"/>
            </a:pPr>
            <a:r>
              <a:rPr lang="ru-RU" sz="900" dirty="0">
                <a:solidFill>
                  <a:schemeClr val="tx2"/>
                </a:solidFill>
                <a:effectLst/>
                <a:latin typeface="Stolzl" panose="020B0604020202020204" charset="-52"/>
                <a:ea typeface="Times New Roman" panose="02020603050405020304" pitchFamily="18" charset="0"/>
              </a:rPr>
              <a:t>наличие в субъекте Российской Федерации утвержденной правовым актом субъекта Российской Федерации региональной программы </a:t>
            </a:r>
            <a:r>
              <a:rPr lang="ru-RU" sz="900" dirty="0">
                <a:solidFill>
                  <a:schemeClr val="tx2"/>
                </a:solidFill>
                <a:effectLst/>
                <a:latin typeface="Stolzl Book" panose="00000500000000000000" charset="-52"/>
                <a:ea typeface="Times New Roman" panose="02020603050405020304" pitchFamily="18" charset="0"/>
              </a:rPr>
              <a:t>(регионального проекта), включающей </a:t>
            </a:r>
            <a:br>
              <a:rPr lang="ru-RU" sz="900" dirty="0">
                <a:solidFill>
                  <a:schemeClr val="tx2"/>
                </a:solidFill>
                <a:effectLst/>
                <a:latin typeface="Stolzl Book" panose="00000500000000000000" charset="-52"/>
                <a:ea typeface="Times New Roman" panose="02020603050405020304" pitchFamily="18" charset="0"/>
              </a:rPr>
            </a:br>
            <a:r>
              <a:rPr lang="ru-RU" sz="900" dirty="0">
                <a:solidFill>
                  <a:schemeClr val="tx2"/>
                </a:solidFill>
                <a:effectLst/>
                <a:latin typeface="Stolzl Book" panose="00000500000000000000" charset="-52"/>
                <a:ea typeface="Times New Roman" panose="02020603050405020304" pitchFamily="18" charset="0"/>
              </a:rPr>
              <a:t>в себя одно или несколько мероприятий, предусмотренных пунктом 2 настоящих Правил</a:t>
            </a:r>
          </a:p>
          <a:p>
            <a:pPr marL="88900" indent="-88900">
              <a:lnSpc>
                <a:spcPct val="110000"/>
              </a:lnSpc>
              <a:spcAft>
                <a:spcPts val="900"/>
              </a:spcAft>
              <a:buClr>
                <a:schemeClr val="accent6">
                  <a:lumMod val="75000"/>
                </a:schemeClr>
              </a:buClr>
              <a:buFont typeface="Arial" panose="020B0604020202020204" pitchFamily="34" charset="0"/>
              <a:buChar char="•"/>
            </a:pPr>
            <a:r>
              <a:rPr lang="ru-RU" sz="900" dirty="0">
                <a:solidFill>
                  <a:schemeClr val="tx2"/>
                </a:solidFill>
                <a:effectLst/>
                <a:latin typeface="Stolzl" panose="020B0604020202020204" charset="-52"/>
                <a:ea typeface="Times New Roman" panose="02020603050405020304" pitchFamily="18" charset="0"/>
              </a:rPr>
              <a:t>наличие в бюджете субъекта Российской Федерации бюджетных ассигнований </a:t>
            </a:r>
            <a:r>
              <a:rPr lang="ru-RU" sz="900" dirty="0">
                <a:solidFill>
                  <a:schemeClr val="tx2"/>
                </a:solidFill>
                <a:effectLst/>
                <a:latin typeface="Stolzl Book" panose="00000500000000000000" charset="-52"/>
                <a:ea typeface="Times New Roman" panose="02020603050405020304" pitchFamily="18" charset="0"/>
              </a:rPr>
              <a:t>на исполнение расходного обязательства субъекта Российской Федерации, связанного </a:t>
            </a:r>
            <a:br>
              <a:rPr lang="ru-RU" sz="900" dirty="0">
                <a:solidFill>
                  <a:schemeClr val="tx2"/>
                </a:solidFill>
                <a:effectLst/>
                <a:latin typeface="Stolzl Book" panose="00000500000000000000" charset="-52"/>
                <a:ea typeface="Times New Roman" panose="02020603050405020304" pitchFamily="18" charset="0"/>
              </a:rPr>
            </a:br>
            <a:r>
              <a:rPr lang="ru-RU" sz="900" dirty="0">
                <a:solidFill>
                  <a:schemeClr val="tx2"/>
                </a:solidFill>
                <a:effectLst/>
                <a:latin typeface="Stolzl Book" panose="00000500000000000000" charset="-52"/>
                <a:ea typeface="Times New Roman" panose="02020603050405020304" pitchFamily="18" charset="0"/>
              </a:rPr>
              <a:t>с реализацией региональной программы (регионального проекта), софинансирование которого осуществляется из федерального бюджета, в объеме, необходимом для его исполнения, включающем размер планируемой к предоставлению субсидии</a:t>
            </a:r>
          </a:p>
          <a:p>
            <a:pPr marL="88900" indent="-88900">
              <a:lnSpc>
                <a:spcPct val="110000"/>
              </a:lnSpc>
              <a:spcAft>
                <a:spcPts val="900"/>
              </a:spcAft>
              <a:buClr>
                <a:schemeClr val="accent6">
                  <a:lumMod val="75000"/>
                </a:schemeClr>
              </a:buClr>
              <a:buFont typeface="Arial" panose="020B0604020202020204" pitchFamily="34" charset="0"/>
              <a:buChar char="•"/>
            </a:pPr>
            <a:r>
              <a:rPr lang="ru-RU" sz="900" dirty="0">
                <a:solidFill>
                  <a:schemeClr val="tx2"/>
                </a:solidFill>
                <a:effectLst/>
                <a:latin typeface="Stolzl" panose="020B0604020202020204" charset="-52"/>
                <a:ea typeface="Times New Roman" panose="02020603050405020304" pitchFamily="18" charset="0"/>
              </a:rPr>
              <a:t>заключение соглашения о предоставлении субсидии </a:t>
            </a:r>
            <a:r>
              <a:rPr lang="ru-RU" sz="900" dirty="0">
                <a:solidFill>
                  <a:schemeClr val="tx2"/>
                </a:solidFill>
                <a:effectLst/>
                <a:latin typeface="Stolzl Book" panose="00000500000000000000" charset="-52"/>
                <a:ea typeface="Times New Roman" panose="02020603050405020304" pitchFamily="18" charset="0"/>
              </a:rPr>
              <a:t>(далее - соглашение) в соответствии </a:t>
            </a:r>
            <a:br>
              <a:rPr lang="ru-RU" sz="900" dirty="0">
                <a:solidFill>
                  <a:schemeClr val="tx2"/>
                </a:solidFill>
                <a:effectLst/>
                <a:latin typeface="Stolzl Book" panose="00000500000000000000" charset="-52"/>
                <a:ea typeface="Times New Roman" panose="02020603050405020304" pitchFamily="18" charset="0"/>
              </a:rPr>
            </a:br>
            <a:r>
              <a:rPr lang="ru-RU" sz="900" dirty="0">
                <a:solidFill>
                  <a:schemeClr val="tx2"/>
                </a:solidFill>
                <a:effectLst/>
                <a:latin typeface="Stolzl Book" panose="00000500000000000000" charset="-52"/>
                <a:ea typeface="Times New Roman" panose="02020603050405020304" pitchFamily="18" charset="0"/>
              </a:rPr>
              <a:t>с пунктом 10 Правил формирования, предоставления и распределения субсидий из федерального бюджета бюджетам субъектов Российской Федерации, утвержденных постановлением Правительства Российской Федерации от 30 сентября 2014 г. № 999 </a:t>
            </a:r>
            <a:br>
              <a:rPr lang="ru-RU" sz="900" dirty="0">
                <a:solidFill>
                  <a:schemeClr val="tx2"/>
                </a:solidFill>
                <a:effectLst/>
                <a:latin typeface="Stolzl Book" panose="00000500000000000000" charset="-52"/>
                <a:ea typeface="Times New Roman" panose="02020603050405020304" pitchFamily="18" charset="0"/>
              </a:rPr>
            </a:br>
            <a:r>
              <a:rPr lang="ru-RU" sz="900" dirty="0">
                <a:solidFill>
                  <a:schemeClr val="tx2"/>
                </a:solidFill>
                <a:effectLst/>
                <a:latin typeface="Stolzl Book" panose="00000500000000000000" charset="-52"/>
                <a:ea typeface="Times New Roman" panose="02020603050405020304" pitchFamily="18" charset="0"/>
              </a:rPr>
              <a:t>«О формировании, предоставлении и распределении субсидий из федерального бюджета бюджетам субъектов Российской Федерации» (далее - Правила формирования, предоставления и распределения субсидий).</a:t>
            </a:r>
          </a:p>
        </p:txBody>
      </p:sp>
      <p:grpSp>
        <p:nvGrpSpPr>
          <p:cNvPr id="26" name="Группа 25">
            <a:extLst>
              <a:ext uri="{FF2B5EF4-FFF2-40B4-BE49-F238E27FC236}">
                <a16:creationId xmlns:a16="http://schemas.microsoft.com/office/drawing/2014/main" id="{B4EB8CE8-D954-4A6E-DD62-56F4D092C70F}"/>
              </a:ext>
            </a:extLst>
          </p:cNvPr>
          <p:cNvGrpSpPr/>
          <p:nvPr/>
        </p:nvGrpSpPr>
        <p:grpSpPr>
          <a:xfrm>
            <a:off x="5296077" y="2628911"/>
            <a:ext cx="108000" cy="106186"/>
            <a:chOff x="986518" y="3592511"/>
            <a:chExt cx="127907" cy="127907"/>
          </a:xfrm>
        </p:grpSpPr>
        <p:sp>
          <p:nvSpPr>
            <p:cNvPr id="27" name="Овал 26">
              <a:extLst>
                <a:ext uri="{FF2B5EF4-FFF2-40B4-BE49-F238E27FC236}">
                  <a16:creationId xmlns:a16="http://schemas.microsoft.com/office/drawing/2014/main" id="{58DF01C3-F1AD-4C8D-2599-C67D5A6121E0}"/>
                </a:ext>
              </a:extLst>
            </p:cNvPr>
            <p:cNvSpPr/>
            <p:nvPr/>
          </p:nvSpPr>
          <p:spPr>
            <a:xfrm>
              <a:off x="986518" y="3592511"/>
              <a:ext cx="127907" cy="127907"/>
            </a:xfrm>
            <a:prstGeom prst="ellipse">
              <a:avLst/>
            </a:prstGeom>
            <a:solidFill>
              <a:schemeClr val="accent1"/>
            </a:solidFill>
            <a:ln w="9525" cap="flat">
              <a:noFill/>
              <a:prstDash val="solid"/>
              <a:miter/>
            </a:ln>
          </p:spPr>
          <p:txBody>
            <a:bodyPr rtlCol="0" anchor="ctr"/>
            <a:lstStyle/>
            <a:p>
              <a:pPr defTabSz="696687" latinLnBrk="1">
                <a:defRPr/>
              </a:pPr>
              <a:endParaRPr lang="ru-RU" sz="952" dirty="0">
                <a:solidFill>
                  <a:prstClr val="black"/>
                </a:solidFill>
                <a:latin typeface="Stolzl Book" panose="00000500000000000000" pitchFamily="2" charset="-52"/>
              </a:endParaRPr>
            </a:p>
          </p:txBody>
        </p:sp>
        <p:pic>
          <p:nvPicPr>
            <p:cNvPr id="28" name="Рисунок 27">
              <a:extLst>
                <a:ext uri="{FF2B5EF4-FFF2-40B4-BE49-F238E27FC236}">
                  <a16:creationId xmlns:a16="http://schemas.microsoft.com/office/drawing/2014/main" id="{79687528-A4D4-A26F-6F7F-C67CA5A437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2568" y="3618561"/>
              <a:ext cx="75806" cy="75806"/>
            </a:xfrm>
            <a:prstGeom prst="rect">
              <a:avLst/>
            </a:prstGeom>
          </p:spPr>
        </p:pic>
      </p:grpSp>
      <p:grpSp>
        <p:nvGrpSpPr>
          <p:cNvPr id="32" name="Группа 31">
            <a:extLst>
              <a:ext uri="{FF2B5EF4-FFF2-40B4-BE49-F238E27FC236}">
                <a16:creationId xmlns:a16="http://schemas.microsoft.com/office/drawing/2014/main" id="{E0C544E2-38D9-9540-8B99-C02080ED1CF3}"/>
              </a:ext>
            </a:extLst>
          </p:cNvPr>
          <p:cNvGrpSpPr/>
          <p:nvPr/>
        </p:nvGrpSpPr>
        <p:grpSpPr>
          <a:xfrm>
            <a:off x="731837" y="2628911"/>
            <a:ext cx="108000" cy="106186"/>
            <a:chOff x="986518" y="3592511"/>
            <a:chExt cx="127907" cy="127907"/>
          </a:xfrm>
        </p:grpSpPr>
        <p:sp>
          <p:nvSpPr>
            <p:cNvPr id="36" name="Овал 35">
              <a:extLst>
                <a:ext uri="{FF2B5EF4-FFF2-40B4-BE49-F238E27FC236}">
                  <a16:creationId xmlns:a16="http://schemas.microsoft.com/office/drawing/2014/main" id="{C28BFA51-FB78-A4EC-3AC3-58118E55C5CE}"/>
                </a:ext>
              </a:extLst>
            </p:cNvPr>
            <p:cNvSpPr/>
            <p:nvPr/>
          </p:nvSpPr>
          <p:spPr>
            <a:xfrm>
              <a:off x="986518" y="3592511"/>
              <a:ext cx="127907" cy="127907"/>
            </a:xfrm>
            <a:prstGeom prst="ellipse">
              <a:avLst/>
            </a:prstGeom>
            <a:solidFill>
              <a:schemeClr val="accent1"/>
            </a:solidFill>
            <a:ln w="9525" cap="flat">
              <a:noFill/>
              <a:prstDash val="solid"/>
              <a:miter/>
            </a:ln>
          </p:spPr>
          <p:txBody>
            <a:bodyPr rtlCol="0" anchor="ctr"/>
            <a:lstStyle/>
            <a:p>
              <a:pPr defTabSz="696687" latinLnBrk="1">
                <a:defRPr/>
              </a:pPr>
              <a:endParaRPr lang="ru-RU" sz="952" dirty="0">
                <a:solidFill>
                  <a:prstClr val="black"/>
                </a:solidFill>
                <a:latin typeface="Stolzl Book" panose="00000500000000000000" pitchFamily="2" charset="-52"/>
              </a:endParaRPr>
            </a:p>
          </p:txBody>
        </p:sp>
        <p:pic>
          <p:nvPicPr>
            <p:cNvPr id="37" name="Рисунок 36">
              <a:extLst>
                <a:ext uri="{FF2B5EF4-FFF2-40B4-BE49-F238E27FC236}">
                  <a16:creationId xmlns:a16="http://schemas.microsoft.com/office/drawing/2014/main" id="{AA9AE344-96BE-5EEA-0F92-11FB4A3EF2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2568" y="3618561"/>
              <a:ext cx="75806" cy="75806"/>
            </a:xfrm>
            <a:prstGeom prst="rect">
              <a:avLst/>
            </a:prstGeom>
          </p:spPr>
        </p:pic>
      </p:grpSp>
      <p:cxnSp>
        <p:nvCxnSpPr>
          <p:cNvPr id="39" name="Прямая соединительная линия 38">
            <a:extLst>
              <a:ext uri="{FF2B5EF4-FFF2-40B4-BE49-F238E27FC236}">
                <a16:creationId xmlns:a16="http://schemas.microsoft.com/office/drawing/2014/main" id="{CBB600E1-F309-893A-2AD4-A4989E58E105}"/>
              </a:ext>
            </a:extLst>
          </p:cNvPr>
          <p:cNvCxnSpPr>
            <a:cxnSpLocks/>
          </p:cNvCxnSpPr>
          <p:nvPr/>
        </p:nvCxnSpPr>
        <p:spPr>
          <a:xfrm>
            <a:off x="5019763" y="2628911"/>
            <a:ext cx="0" cy="2690035"/>
          </a:xfrm>
          <a:prstGeom prst="line">
            <a:avLst/>
          </a:prstGeom>
          <a:ln w="9525">
            <a:solidFill>
              <a:srgbClr val="E9E4FF"/>
            </a:solidFill>
          </a:ln>
        </p:spPr>
        <p:style>
          <a:lnRef idx="1">
            <a:schemeClr val="accent1"/>
          </a:lnRef>
          <a:fillRef idx="0">
            <a:schemeClr val="accent1"/>
          </a:fillRef>
          <a:effectRef idx="0">
            <a:schemeClr val="accent1"/>
          </a:effectRef>
          <a:fontRef idx="minor">
            <a:schemeClr val="tx1"/>
          </a:fontRef>
        </p:style>
      </p:cxnSp>
      <p:sp>
        <p:nvSpPr>
          <p:cNvPr id="3" name="Прямоугольник: скругленные углы 2">
            <a:extLst>
              <a:ext uri="{FF2B5EF4-FFF2-40B4-BE49-F238E27FC236}">
                <a16:creationId xmlns:a16="http://schemas.microsoft.com/office/drawing/2014/main" id="{F7CBFA06-E9AA-0CFA-7858-97E3D7883A7C}"/>
              </a:ext>
            </a:extLst>
          </p:cNvPr>
          <p:cNvSpPr/>
          <p:nvPr/>
        </p:nvSpPr>
        <p:spPr bwMode="auto">
          <a:xfrm>
            <a:off x="479424" y="5777745"/>
            <a:ext cx="11233151" cy="675443"/>
          </a:xfrm>
          <a:prstGeom prst="roundRect">
            <a:avLst>
              <a:gd name="adj" fmla="val 17250"/>
            </a:avLst>
          </a:prstGeom>
          <a:solidFill>
            <a:srgbClr val="3200F0"/>
          </a:solidFill>
          <a:ln w="12700" cap="flat" cmpd="sng" algn="ctr">
            <a:noFill/>
            <a:prstDash val="solid"/>
            <a:miter lim="800000"/>
          </a:ln>
          <a:effectLst>
            <a:outerShdw blurRad="508000" algn="ctr" rotWithShape="0">
              <a:srgbClr val="3200F0">
                <a:alpha val="10000"/>
              </a:srgbClr>
            </a:outerShdw>
          </a:effectLst>
        </p:spPr>
        <p:txBody>
          <a:bodyPr lIns="86443" tIns="86443" rIns="86443" bIns="0" rtlCol="0" anchor="t"/>
          <a:lstStyle/>
          <a:p>
            <a:pPr algn="ctr" defTabSz="548884" latinLnBrk="1">
              <a:defRPr/>
            </a:pPr>
            <a:r>
              <a:rPr lang="ru-RU" sz="1117" kern="0" dirty="0">
                <a:solidFill>
                  <a:prstClr val="black"/>
                </a:solidFill>
                <a:latin typeface="Stolzl Medium" panose="00000600000000000000" pitchFamily="2" charset="-52"/>
                <a:cs typeface="Arial"/>
              </a:rPr>
              <a:t> </a:t>
            </a:r>
          </a:p>
        </p:txBody>
      </p:sp>
      <p:sp>
        <p:nvSpPr>
          <p:cNvPr id="4" name="TextBox 3">
            <a:extLst>
              <a:ext uri="{FF2B5EF4-FFF2-40B4-BE49-F238E27FC236}">
                <a16:creationId xmlns:a16="http://schemas.microsoft.com/office/drawing/2014/main" id="{FA368CA7-B6BB-E13B-4C59-F5D58C015B35}"/>
              </a:ext>
            </a:extLst>
          </p:cNvPr>
          <p:cNvSpPr txBox="1"/>
          <p:nvPr/>
        </p:nvSpPr>
        <p:spPr>
          <a:xfrm>
            <a:off x="662100" y="5921567"/>
            <a:ext cx="10867797" cy="387798"/>
          </a:xfrm>
          <a:prstGeom prst="rect">
            <a:avLst/>
          </a:prstGeom>
          <a:noFill/>
        </p:spPr>
        <p:txBody>
          <a:bodyPr wrap="square">
            <a:spAutoFit/>
          </a:bodyPr>
          <a:lstStyle/>
          <a:p>
            <a:pPr>
              <a:lnSpc>
                <a:spcPct val="110000"/>
              </a:lnSpc>
              <a:spcAft>
                <a:spcPts val="400"/>
              </a:spcAft>
            </a:pPr>
            <a:r>
              <a:rPr lang="ru-RU" sz="900" dirty="0">
                <a:solidFill>
                  <a:schemeClr val="bg1"/>
                </a:solidFill>
                <a:effectLst/>
                <a:latin typeface="Stolzl" panose="020B0604020202020204" charset="-52"/>
                <a:ea typeface="Times New Roman" panose="02020603050405020304" pitchFamily="18" charset="0"/>
              </a:rPr>
              <a:t>В целях реализации региональной программы, включающей в себя одно или несколько мероприятий, указанных в пункте 2 настоящих Правил, может быть предусмотрено предоставление межбюджетных трансфертов из бюджета субъекта Российской Федерации местным бюджетам.</a:t>
            </a:r>
          </a:p>
        </p:txBody>
      </p:sp>
    </p:spTree>
    <p:extLst>
      <p:ext uri="{BB962C8B-B14F-4D97-AF65-F5344CB8AC3E}">
        <p14:creationId xmlns:p14="http://schemas.microsoft.com/office/powerpoint/2010/main" val="1568057828"/>
      </p:ext>
    </p:extLst>
  </p:cSld>
  <p:clrMapOvr>
    <a:masterClrMapping/>
  </p:clrMapOvr>
</p:sld>
</file>

<file path=ppt/theme/theme1.xml><?xml version="1.0" encoding="utf-8"?>
<a:theme xmlns:a="http://schemas.openxmlformats.org/drawingml/2006/main" name="Тема Office">
  <a:themeElements>
    <a:clrScheme name="GloraX">
      <a:dk1>
        <a:sysClr val="windowText" lastClr="000000"/>
      </a:dk1>
      <a:lt1>
        <a:srgbClr val="FFFFFF"/>
      </a:lt1>
      <a:dk2>
        <a:srgbClr val="000000"/>
      </a:dk2>
      <a:lt2>
        <a:srgbClr val="FFFFFF"/>
      </a:lt2>
      <a:accent1>
        <a:srgbClr val="3200F0"/>
      </a:accent1>
      <a:accent2>
        <a:srgbClr val="1900B4"/>
      </a:accent2>
      <a:accent3>
        <a:srgbClr val="F5F5F5"/>
      </a:accent3>
      <a:accent4>
        <a:srgbClr val="E6EBF0"/>
      </a:accent4>
      <a:accent5>
        <a:srgbClr val="7887FF"/>
      </a:accent5>
      <a:accent6>
        <a:srgbClr val="5564FA"/>
      </a:accent6>
      <a:hlink>
        <a:srgbClr val="3200F0"/>
      </a:hlink>
      <a:folHlink>
        <a:srgbClr val="3200F0"/>
      </a:folHlink>
    </a:clrScheme>
    <a:fontScheme name="Stolzl">
      <a:majorFont>
        <a:latin typeface="Stolzl Medium"/>
        <a:ea typeface=""/>
        <a:cs typeface=""/>
      </a:majorFont>
      <a:minorFont>
        <a:latin typeface=" Stolzl Book"/>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15770</TotalTime>
  <Words>1432</Words>
  <Application>Microsoft Office PowerPoint</Application>
  <PresentationFormat>Широкоэкранный</PresentationFormat>
  <Paragraphs>44</Paragraphs>
  <Slides>4</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vt:i4>
      </vt:variant>
    </vt:vector>
  </HeadingPairs>
  <TitlesOfParts>
    <vt:vector size="13" baseType="lpstr">
      <vt:lpstr>Stolzl</vt:lpstr>
      <vt:lpstr>Arial</vt:lpstr>
      <vt:lpstr>Stolzl Medium</vt:lpstr>
      <vt:lpstr> Stolzl</vt:lpstr>
      <vt:lpstr>Stolzl Book</vt:lpstr>
      <vt:lpstr>Calibri</vt:lpstr>
      <vt:lpstr> Stolzl </vt:lpstr>
      <vt:lpstr> Stolzl Book</vt:lpstr>
      <vt:lpstr>Тема Office</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GloraX_Заневский_Квартиры_Июнь_2024</dc:title>
  <dc:creator>Романова Анастасия</dc:creator>
  <cp:lastModifiedBy>Шульженко Станислав</cp:lastModifiedBy>
  <cp:revision>1733</cp:revision>
  <dcterms:created xsi:type="dcterms:W3CDTF">2022-08-25T07:05:03Z</dcterms:created>
  <dcterms:modified xsi:type="dcterms:W3CDTF">2024-11-12T12:05:37Z</dcterms:modified>
</cp:coreProperties>
</file>