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7"/>
  </p:notesMasterIdLst>
  <p:sldIdLst>
    <p:sldId id="256" r:id="rId4"/>
    <p:sldId id="257" r:id="rId5"/>
    <p:sldId id="258" r:id="rId6"/>
    <p:sldId id="259" r:id="rId7"/>
    <p:sldId id="261" r:id="rId8"/>
    <p:sldId id="374" r:id="rId9"/>
    <p:sldId id="375" r:id="rId10"/>
    <p:sldId id="349" r:id="rId11"/>
    <p:sldId id="260" r:id="rId12"/>
    <p:sldId id="1539" r:id="rId13"/>
    <p:sldId id="1540" r:id="rId14"/>
    <p:sldId id="351" r:id="rId15"/>
    <p:sldId id="35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176" userDrawn="1">
          <p15:clr>
            <a:srgbClr val="A4A3A4"/>
          </p15:clr>
        </p15:guide>
        <p15:guide id="3" pos="168" userDrawn="1">
          <p15:clr>
            <a:srgbClr val="A4A3A4"/>
          </p15:clr>
        </p15:guide>
        <p15:guide id="4" orient="horz" pos="672" userDrawn="1">
          <p15:clr>
            <a:srgbClr val="A4A3A4"/>
          </p15:clr>
        </p15:guide>
        <p15:guide id="5" orient="horz" pos="168" userDrawn="1">
          <p15:clr>
            <a:srgbClr val="A4A3A4"/>
          </p15:clr>
        </p15:guide>
        <p15:guide id="6" pos="4680" userDrawn="1">
          <p15:clr>
            <a:srgbClr val="A4A3A4"/>
          </p15:clr>
        </p15:guide>
        <p15:guide id="7" orient="horz" pos="1032" userDrawn="1">
          <p15:clr>
            <a:srgbClr val="A4A3A4"/>
          </p15:clr>
        </p15:guide>
        <p15:guide id="8" pos="1920" userDrawn="1">
          <p15:clr>
            <a:srgbClr val="A4A3A4"/>
          </p15:clr>
        </p15:guide>
        <p15:guide id="9" pos="264" userDrawn="1">
          <p15:clr>
            <a:srgbClr val="A4A3A4"/>
          </p15:clr>
        </p15:guide>
        <p15:guide id="10" pos="1992" userDrawn="1">
          <p15:clr>
            <a:srgbClr val="A4A3A4"/>
          </p15:clr>
        </p15:guide>
        <p15:guide id="11" orient="horz" pos="1152" userDrawn="1">
          <p15:clr>
            <a:srgbClr val="A4A3A4"/>
          </p15:clr>
        </p15:guide>
        <p15:guide id="12" orient="horz" pos="1224" userDrawn="1">
          <p15:clr>
            <a:srgbClr val="A4A3A4"/>
          </p15:clr>
        </p15:guide>
        <p15:guide id="13" pos="1680" userDrawn="1">
          <p15:clr>
            <a:srgbClr val="A4A3A4"/>
          </p15:clr>
        </p15:guide>
        <p15:guide id="14" pos="6456" userDrawn="1">
          <p15:clr>
            <a:srgbClr val="A4A3A4"/>
          </p15:clr>
        </p15:guide>
        <p15:guide id="15" orient="horz" pos="38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a Pokrovskaya" initials="YP" lastIdx="11" clrIdx="0">
    <p:extLst>
      <p:ext uri="{19B8F6BF-5375-455C-9EA6-DF929625EA0E}">
        <p15:presenceInfo xmlns:p15="http://schemas.microsoft.com/office/powerpoint/2012/main" userId="S-1-5-21-1190173631-1367178905-2186636511-1124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4710"/>
  </p:normalViewPr>
  <p:slideViewPr>
    <p:cSldViewPr snapToGrid="0">
      <p:cViewPr varScale="1">
        <p:scale>
          <a:sx n="62" d="100"/>
          <a:sy n="62" d="100"/>
        </p:scale>
        <p:origin x="784" y="28"/>
      </p:cViewPr>
      <p:guideLst>
        <p:guide orient="horz" pos="2160"/>
        <p:guide pos="4176"/>
        <p:guide pos="168"/>
        <p:guide orient="horz" pos="672"/>
        <p:guide orient="horz" pos="168"/>
        <p:guide pos="4680"/>
        <p:guide orient="horz" pos="1032"/>
        <p:guide pos="1920"/>
        <p:guide pos="264"/>
        <p:guide pos="1992"/>
        <p:guide orient="horz" pos="1152"/>
        <p:guide orient="horz" pos="1224"/>
        <p:guide pos="1680"/>
        <p:guide pos="6456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6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</a:p>
        </p:txBody>
      </p:sp>
      <p:sp>
        <p:nvSpPr>
          <p:cNvPr id="167" name="PlaceHolder 4"/>
          <p:cNvSpPr>
            <a:spLocks noGrp="1"/>
          </p:cNvSpPr>
          <p:nvPr>
            <p:ph type="dt" idx="2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168" name="PlaceHolder 5"/>
          <p:cNvSpPr>
            <a:spLocks noGrp="1"/>
          </p:cNvSpPr>
          <p:nvPr>
            <p:ph type="ftr" idx="3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69" name="PlaceHolder 6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141D4FE0-4CB8-43B4-B5CE-A09D16DC12BE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59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200" b="0" strike="noStrike" spc="-1" dirty="0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593" name="PlaceHolder 3"/>
          <p:cNvSpPr>
            <a:spLocks noGrp="1"/>
          </p:cNvSpPr>
          <p:nvPr>
            <p:ph type="sldNum" idx="9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6CBA2AB-83D7-4205-8613-85576E221585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3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59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2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596" name="PlaceHolder 3"/>
          <p:cNvSpPr>
            <a:spLocks noGrp="1"/>
          </p:cNvSpPr>
          <p:nvPr>
            <p:ph type="sldNum" idx="9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76F70747-D08F-40F2-A4CD-0E5F0F1493EC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4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indent="0" algn="r">
              <a:buNone/>
            </a:pPr>
            <a:fld id="{141D4FE0-4CB8-43B4-B5CE-A09D16DC12BE}" type="slidenum"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6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358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indent="0" algn="r">
              <a:buNone/>
            </a:pPr>
            <a:fld id="{141D4FE0-4CB8-43B4-B5CE-A09D16DC12BE}" type="slidenum"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7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5222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59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2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596" name="PlaceHolder 3"/>
          <p:cNvSpPr>
            <a:spLocks noGrp="1"/>
          </p:cNvSpPr>
          <p:nvPr>
            <p:ph type="sldNum" idx="9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76F70747-D08F-40F2-A4CD-0E5F0F1493EC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11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6227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E4BF866-7B19-45EE-9598-A8ACFC13F53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265F0FAB-BA43-4016-8BC7-E0BC61148FA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7DF7685-0D2F-4562-B012-B8F703816A5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C1F0360-CE23-4AEC-8E75-E152EEDEB3E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4DBCD8A-6B63-49B9-992F-1045BBD657D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365760" y="1572840"/>
            <a:ext cx="7598520" cy="137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2FBE0D9-B94A-4F17-9977-7E7850B1FA8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EA2DD37-2729-4056-A114-07CC0B689DC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292693A-7A21-4961-9AFD-B0995AD71DC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66297DC-13A6-4328-A683-18D69BD3FAD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63AD625-5C9B-4E0B-97A6-7B26B3FC8A1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28ED7F35-1D44-4DFC-BB32-C2395DF806C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D7BCEB5-CC65-4093-BCA8-232A7D63E58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365760" y="1572840"/>
            <a:ext cx="7598520" cy="137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65760" y="1572840"/>
            <a:ext cx="7598520" cy="137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0;p1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43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pic>
        <p:nvPicPr>
          <p:cNvPr id="2" name="Google Shape;52;p11"/>
          <p:cNvPicPr/>
          <p:nvPr/>
        </p:nvPicPr>
        <p:blipFill>
          <a:blip r:embed="rId14"/>
          <a:stretch/>
        </p:blipFill>
        <p:spPr>
          <a:xfrm rot="16200000">
            <a:off x="10425960" y="1595160"/>
            <a:ext cx="2628000" cy="212040"/>
          </a:xfrm>
          <a:prstGeom prst="rect">
            <a:avLst/>
          </a:prstGeom>
          <a:ln w="0">
            <a:noFill/>
          </a:ln>
        </p:spPr>
      </p:pic>
      <p:pic>
        <p:nvPicPr>
          <p:cNvPr id="3" name="Google Shape;53;p11"/>
          <p:cNvPicPr/>
          <p:nvPr/>
        </p:nvPicPr>
        <p:blipFill>
          <a:blip r:embed="rId15"/>
          <a:stretch/>
        </p:blipFill>
        <p:spPr>
          <a:xfrm>
            <a:off x="-1267560" y="3058560"/>
            <a:ext cx="14737320" cy="473868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55;p12"/>
          <p:cNvSpPr/>
          <p:nvPr/>
        </p:nvSpPr>
        <p:spPr>
          <a:xfrm>
            <a:off x="6771960" y="4608360"/>
            <a:ext cx="2806200" cy="33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400" b="0" strike="noStrike" spc="-1">
              <a:solidFill>
                <a:schemeClr val="dk1"/>
              </a:solidFill>
              <a:latin typeface="Arial"/>
              <a:ea typeface="Arial"/>
            </a:endParaRPr>
          </a:p>
        </p:txBody>
      </p:sp>
      <p:sp>
        <p:nvSpPr>
          <p:cNvPr id="42" name="PlaceHolder 1"/>
          <p:cNvSpPr>
            <a:spLocks noGrp="1"/>
          </p:cNvSpPr>
          <p:nvPr>
            <p:ph type="sldNum" idx="1"/>
          </p:nvPr>
        </p:nvSpPr>
        <p:spPr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9493832-39FB-436C-B2E5-9253652F4EE3}" type="slidenum">
              <a:rPr lang="en-GB" sz="1600" b="0" strike="noStrike" spc="-1">
                <a:solidFill>
                  <a:srgbClr val="888888"/>
                </a:solidFill>
                <a:latin typeface="Arial"/>
                <a:ea typeface="Arial"/>
              </a:rPr>
              <a:t>‹#›</a:t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290160" y="1333800"/>
            <a:ext cx="5664600" cy="4739760"/>
          </a:xfrm>
          <a:prstGeom prst="rect">
            <a:avLst/>
          </a:prstGeom>
          <a:noFill/>
          <a:ln w="0">
            <a:noFill/>
          </a:ln>
        </p:spPr>
        <p:txBody>
          <a:bodyPr lIns="0" tIns="60840" rIns="122040" bIns="608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44" name="PlaceHolder 3"/>
          <p:cNvSpPr>
            <a:spLocks noGrp="1"/>
          </p:cNvSpPr>
          <p:nvPr>
            <p:ph type="title"/>
          </p:nvPr>
        </p:nvSpPr>
        <p:spPr>
          <a:xfrm>
            <a:off x="290160" y="237960"/>
            <a:ext cx="11671920" cy="93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pic>
        <p:nvPicPr>
          <p:cNvPr id="45" name="Google Shape;61;p13"/>
          <p:cNvPicPr/>
          <p:nvPr/>
        </p:nvPicPr>
        <p:blipFill>
          <a:blip r:embed="rId14"/>
          <a:stretch/>
        </p:blipFill>
        <p:spPr>
          <a:xfrm>
            <a:off x="107640" y="6248880"/>
            <a:ext cx="1616400" cy="51948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55;p12"/>
          <p:cNvSpPr/>
          <p:nvPr/>
        </p:nvSpPr>
        <p:spPr>
          <a:xfrm>
            <a:off x="6771960" y="4608360"/>
            <a:ext cx="2806200" cy="33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400" b="0" strike="noStrike" spc="-1">
              <a:solidFill>
                <a:schemeClr val="dk1"/>
              </a:solidFill>
              <a:latin typeface="Arial"/>
              <a:ea typeface="Arial"/>
            </a:endParaRPr>
          </a:p>
        </p:txBody>
      </p:sp>
      <p:sp>
        <p:nvSpPr>
          <p:cNvPr id="83" name="PlaceHolder 1"/>
          <p:cNvSpPr>
            <a:spLocks noGrp="1"/>
          </p:cNvSpPr>
          <p:nvPr>
            <p:ph type="body"/>
          </p:nvPr>
        </p:nvSpPr>
        <p:spPr>
          <a:xfrm>
            <a:off x="239040" y="192960"/>
            <a:ext cx="9199080" cy="5408280"/>
          </a:xfrm>
          <a:prstGeom prst="rect">
            <a:avLst/>
          </a:prstGeom>
          <a:noFill/>
          <a:ln w="0">
            <a:noFill/>
          </a:ln>
        </p:spPr>
        <p:txBody>
          <a:bodyPr lIns="0" tIns="0" rIns="119880" bIns="608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pic>
        <p:nvPicPr>
          <p:cNvPr id="84" name="Google Shape;92;p21"/>
          <p:cNvPicPr/>
          <p:nvPr/>
        </p:nvPicPr>
        <p:blipFill>
          <a:blip r:embed="rId14"/>
          <a:stretch/>
        </p:blipFill>
        <p:spPr>
          <a:xfrm>
            <a:off x="290160" y="6363000"/>
            <a:ext cx="1244160" cy="240840"/>
          </a:xfrm>
          <a:prstGeom prst="rect">
            <a:avLst/>
          </a:prstGeom>
          <a:ln w="0">
            <a:noFill/>
          </a:ln>
        </p:spPr>
      </p:pic>
      <p:pic>
        <p:nvPicPr>
          <p:cNvPr id="85" name="Google Shape;93;p21"/>
          <p:cNvPicPr/>
          <p:nvPr/>
        </p:nvPicPr>
        <p:blipFill>
          <a:blip r:embed="rId15"/>
          <a:stretch/>
        </p:blipFill>
        <p:spPr>
          <a:xfrm>
            <a:off x="216360" y="6342120"/>
            <a:ext cx="1321560" cy="311760"/>
          </a:xfrm>
          <a:prstGeom prst="rect">
            <a:avLst/>
          </a:prstGeom>
          <a:ln w="0">
            <a:noFill/>
          </a:ln>
        </p:spPr>
      </p:pic>
      <p:sp>
        <p:nvSpPr>
          <p:cNvPr id="86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365760" y="120600"/>
            <a:ext cx="7541640" cy="3566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6400" spc="-1" dirty="0">
                <a:solidFill>
                  <a:schemeClr val="lt1"/>
                </a:solidFill>
                <a:latin typeface="Arial"/>
              </a:rPr>
              <a:t>Данные по аудитории</a:t>
            </a:r>
            <a:endParaRPr lang="ru-RU" sz="6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9;p29">
            <a:extLst>
              <a:ext uri="{FF2B5EF4-FFF2-40B4-BE49-F238E27FC236}">
                <a16:creationId xmlns:a16="http://schemas.microsoft.com/office/drawing/2014/main" id="{DED57CDF-23CB-0056-BEFE-BE87F5E7AFF6}"/>
              </a:ext>
            </a:extLst>
          </p:cNvPr>
          <p:cNvSpPr/>
          <p:nvPr/>
        </p:nvSpPr>
        <p:spPr>
          <a:xfrm>
            <a:off x="288000" y="230040"/>
            <a:ext cx="11671920" cy="533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r>
              <a:rPr lang="en-US" sz="3200" dirty="0"/>
              <a:t>Marketing calendar</a:t>
            </a:r>
            <a:endParaRPr lang="ru-RU" sz="3200" dirty="0"/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81333BD1-8F64-C953-A94A-49790C58D3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68936"/>
              </p:ext>
            </p:extLst>
          </p:nvPr>
        </p:nvGraphicFramePr>
        <p:xfrm>
          <a:off x="287999" y="889000"/>
          <a:ext cx="11270590" cy="2542717"/>
        </p:xfrm>
        <a:graphic>
          <a:graphicData uri="http://schemas.openxmlformats.org/drawingml/2006/table">
            <a:tbl>
              <a:tblPr firstRow="1" bandRow="1">
                <a:effectLst>
                  <a:reflection endPos="0" dir="5400000" sy="-100000" algn="bl" rotWithShape="0"/>
                </a:effectLst>
                <a:tableStyleId>{5C22544A-7EE6-4342-B048-85BDC9FD1C3A}</a:tableStyleId>
              </a:tblPr>
              <a:tblGrid>
                <a:gridCol w="1024599">
                  <a:extLst>
                    <a:ext uri="{9D8B030D-6E8A-4147-A177-3AD203B41FA5}">
                      <a16:colId xmlns:a16="http://schemas.microsoft.com/office/drawing/2014/main" val="190733100"/>
                    </a:ext>
                  </a:extLst>
                </a:gridCol>
                <a:gridCol w="1024599">
                  <a:extLst>
                    <a:ext uri="{9D8B030D-6E8A-4147-A177-3AD203B41FA5}">
                      <a16:colId xmlns:a16="http://schemas.microsoft.com/office/drawing/2014/main" val="2914921268"/>
                    </a:ext>
                  </a:extLst>
                </a:gridCol>
                <a:gridCol w="512300">
                  <a:extLst>
                    <a:ext uri="{9D8B030D-6E8A-4147-A177-3AD203B41FA5}">
                      <a16:colId xmlns:a16="http://schemas.microsoft.com/office/drawing/2014/main" val="2362061272"/>
                    </a:ext>
                  </a:extLst>
                </a:gridCol>
                <a:gridCol w="512300">
                  <a:extLst>
                    <a:ext uri="{9D8B030D-6E8A-4147-A177-3AD203B41FA5}">
                      <a16:colId xmlns:a16="http://schemas.microsoft.com/office/drawing/2014/main" val="2275684623"/>
                    </a:ext>
                  </a:extLst>
                </a:gridCol>
                <a:gridCol w="1024599">
                  <a:extLst>
                    <a:ext uri="{9D8B030D-6E8A-4147-A177-3AD203B41FA5}">
                      <a16:colId xmlns:a16="http://schemas.microsoft.com/office/drawing/2014/main" val="3398796133"/>
                    </a:ext>
                  </a:extLst>
                </a:gridCol>
                <a:gridCol w="1024599">
                  <a:extLst>
                    <a:ext uri="{9D8B030D-6E8A-4147-A177-3AD203B41FA5}">
                      <a16:colId xmlns:a16="http://schemas.microsoft.com/office/drawing/2014/main" val="4149393974"/>
                    </a:ext>
                  </a:extLst>
                </a:gridCol>
                <a:gridCol w="1024599">
                  <a:extLst>
                    <a:ext uri="{9D8B030D-6E8A-4147-A177-3AD203B41FA5}">
                      <a16:colId xmlns:a16="http://schemas.microsoft.com/office/drawing/2014/main" val="839668705"/>
                    </a:ext>
                  </a:extLst>
                </a:gridCol>
                <a:gridCol w="1024599">
                  <a:extLst>
                    <a:ext uri="{9D8B030D-6E8A-4147-A177-3AD203B41FA5}">
                      <a16:colId xmlns:a16="http://schemas.microsoft.com/office/drawing/2014/main" val="4138518819"/>
                    </a:ext>
                  </a:extLst>
                </a:gridCol>
                <a:gridCol w="1024599">
                  <a:extLst>
                    <a:ext uri="{9D8B030D-6E8A-4147-A177-3AD203B41FA5}">
                      <a16:colId xmlns:a16="http://schemas.microsoft.com/office/drawing/2014/main" val="3735129772"/>
                    </a:ext>
                  </a:extLst>
                </a:gridCol>
                <a:gridCol w="1024599">
                  <a:extLst>
                    <a:ext uri="{9D8B030D-6E8A-4147-A177-3AD203B41FA5}">
                      <a16:colId xmlns:a16="http://schemas.microsoft.com/office/drawing/2014/main" val="2229296259"/>
                    </a:ext>
                  </a:extLst>
                </a:gridCol>
                <a:gridCol w="2049198">
                  <a:extLst>
                    <a:ext uri="{9D8B030D-6E8A-4147-A177-3AD203B41FA5}">
                      <a16:colId xmlns:a16="http://schemas.microsoft.com/office/drawing/2014/main" val="1569875475"/>
                    </a:ext>
                  </a:extLst>
                </a:gridCol>
              </a:tblGrid>
              <a:tr h="60006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ysClr val="windowText" lastClr="000000"/>
                          </a:solidFill>
                          <a:effectLst/>
                        </a:rPr>
                        <a:t>January</a:t>
                      </a:r>
                      <a:endParaRPr lang="ru-RU" sz="13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ysClr val="windowText" lastClr="000000"/>
                          </a:solidFill>
                          <a:effectLst/>
                        </a:rPr>
                        <a:t>February</a:t>
                      </a:r>
                      <a:endParaRPr lang="ru-RU" sz="13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ysClr val="windowText" lastClr="000000"/>
                          </a:solidFill>
                          <a:effectLst/>
                        </a:rPr>
                        <a:t>March</a:t>
                      </a:r>
                      <a:endParaRPr lang="ru-RU" sz="13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ysClr val="windowText" lastClr="000000"/>
                          </a:solidFill>
                          <a:effectLst/>
                        </a:rPr>
                        <a:t>April</a:t>
                      </a:r>
                      <a:endParaRPr lang="ru-RU" sz="13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ysClr val="windowText" lastClr="000000"/>
                          </a:solidFill>
                          <a:effectLst/>
                        </a:rPr>
                        <a:t>May</a:t>
                      </a:r>
                      <a:endParaRPr lang="ru-RU" sz="13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ysClr val="windowText" lastClr="000000"/>
                          </a:solidFill>
                          <a:effectLst/>
                        </a:rPr>
                        <a:t>June</a:t>
                      </a:r>
                      <a:endParaRPr lang="ru-RU" sz="13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>
                    <a:solidFill>
                      <a:srgbClr val="5B76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ysClr val="windowText" lastClr="000000"/>
                          </a:solidFill>
                          <a:effectLst/>
                        </a:rPr>
                        <a:t>July</a:t>
                      </a:r>
                      <a:endParaRPr lang="ru-RU" sz="13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746357"/>
                  </a:ext>
                </a:extLst>
              </a:tr>
              <a:tr h="602782">
                <a:tc>
                  <a:txBody>
                    <a:bodyPr/>
                    <a:lstStyle/>
                    <a:p>
                      <a:pPr algn="ctr"/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</a:rPr>
                        <a:t>new season SS</a:t>
                      </a:r>
                      <a:endParaRPr lang="ru-RU" sz="1600" b="1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i="1" dirty="0">
                        <a:solidFill>
                          <a:srgbClr val="5B769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</a:rPr>
                        <a:t>new season FW</a:t>
                      </a:r>
                      <a:endParaRPr lang="ru-RU" sz="1600" b="1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954855"/>
                  </a:ext>
                </a:extLst>
              </a:tr>
              <a:tr h="60006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i="0" u="none" dirty="0">
                          <a:solidFill>
                            <a:schemeClr val="accent1"/>
                          </a:solidFill>
                          <a:effectLst/>
                        </a:rPr>
                        <a:t>sale FW</a:t>
                      </a:r>
                      <a:endParaRPr lang="ru-RU" sz="1600" b="1" i="0" u="none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1600" b="1" i="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i="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accent1"/>
                          </a:solidFill>
                          <a:effectLst>
                            <a:glow>
                              <a:schemeClr val="bg1"/>
                            </a:glow>
                          </a:effectLst>
                        </a:rPr>
                        <a:t>mid-season sale SS</a:t>
                      </a:r>
                      <a:endParaRPr lang="ru-RU" sz="1600" b="1" i="0" dirty="0">
                        <a:solidFill>
                          <a:schemeClr val="accent1"/>
                        </a:solidFill>
                        <a:effectLst>
                          <a:glow>
                            <a:schemeClr val="bg1"/>
                          </a:glow>
                        </a:effectLst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dirty="0">
                          <a:solidFill>
                            <a:schemeClr val="accent1"/>
                          </a:solidFill>
                          <a:effectLst/>
                        </a:rPr>
                        <a:t>sale SS</a:t>
                      </a:r>
                      <a:endParaRPr lang="ru-RU" sz="1600" b="1" i="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2138033"/>
                  </a:ext>
                </a:extLst>
              </a:tr>
              <a:tr h="739805">
                <a:tc>
                  <a:txBody>
                    <a:bodyPr/>
                    <a:lstStyle/>
                    <a:p>
                      <a:pPr algn="ctr"/>
                      <a:endParaRPr lang="ru-RU" sz="1600" b="1" i="0" u="non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i="0" u="none" dirty="0">
                          <a:solidFill>
                            <a:schemeClr val="tx1"/>
                          </a:solidFill>
                          <a:effectLst/>
                        </a:rPr>
                        <a:t>Gender</a:t>
                      </a:r>
                      <a:r>
                        <a:rPr lang="en-US" sz="1600" b="1" i="0" u="none" dirty="0">
                          <a:solidFill>
                            <a:srgbClr val="5B7693"/>
                          </a:solidFill>
                          <a:effectLst/>
                        </a:rPr>
                        <a:t> </a:t>
                      </a:r>
                      <a:r>
                        <a:rPr lang="en-US" sz="1600" b="1" i="0" u="none" dirty="0">
                          <a:solidFill>
                            <a:schemeClr val="tx1"/>
                          </a:solidFill>
                          <a:effectLst/>
                        </a:rPr>
                        <a:t>Holidays</a:t>
                      </a:r>
                      <a:endParaRPr lang="ru-RU" sz="1600" b="1" i="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</a:rPr>
                        <a:t>Promo</a:t>
                      </a:r>
                      <a:endParaRPr lang="ru-RU" sz="1600" b="1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i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i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Back to school</a:t>
                      </a:r>
                      <a:endParaRPr lang="ru-RU" sz="1600" b="1" i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85371"/>
                  </a:ext>
                </a:extLst>
              </a:tr>
            </a:tbl>
          </a:graphicData>
        </a:graphic>
      </p:graphicFrame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8EC4A1CD-C71A-758D-A9F8-EEB44A203C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107594"/>
              </p:ext>
            </p:extLst>
          </p:nvPr>
        </p:nvGraphicFramePr>
        <p:xfrm>
          <a:off x="287998" y="3692193"/>
          <a:ext cx="11270590" cy="2358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118">
                  <a:extLst>
                    <a:ext uri="{9D8B030D-6E8A-4147-A177-3AD203B41FA5}">
                      <a16:colId xmlns:a16="http://schemas.microsoft.com/office/drawing/2014/main" val="190733100"/>
                    </a:ext>
                  </a:extLst>
                </a:gridCol>
                <a:gridCol w="1127059">
                  <a:extLst>
                    <a:ext uri="{9D8B030D-6E8A-4147-A177-3AD203B41FA5}">
                      <a16:colId xmlns:a16="http://schemas.microsoft.com/office/drawing/2014/main" val="2914921268"/>
                    </a:ext>
                  </a:extLst>
                </a:gridCol>
                <a:gridCol w="1127059">
                  <a:extLst>
                    <a:ext uri="{9D8B030D-6E8A-4147-A177-3AD203B41FA5}">
                      <a16:colId xmlns:a16="http://schemas.microsoft.com/office/drawing/2014/main" val="455979599"/>
                    </a:ext>
                  </a:extLst>
                </a:gridCol>
                <a:gridCol w="1127059">
                  <a:extLst>
                    <a:ext uri="{9D8B030D-6E8A-4147-A177-3AD203B41FA5}">
                      <a16:colId xmlns:a16="http://schemas.microsoft.com/office/drawing/2014/main" val="2362061272"/>
                    </a:ext>
                  </a:extLst>
                </a:gridCol>
                <a:gridCol w="1127059">
                  <a:extLst>
                    <a:ext uri="{9D8B030D-6E8A-4147-A177-3AD203B41FA5}">
                      <a16:colId xmlns:a16="http://schemas.microsoft.com/office/drawing/2014/main" val="2940581085"/>
                    </a:ext>
                  </a:extLst>
                </a:gridCol>
                <a:gridCol w="1127059">
                  <a:extLst>
                    <a:ext uri="{9D8B030D-6E8A-4147-A177-3AD203B41FA5}">
                      <a16:colId xmlns:a16="http://schemas.microsoft.com/office/drawing/2014/main" val="3398796133"/>
                    </a:ext>
                  </a:extLst>
                </a:gridCol>
                <a:gridCol w="1127059">
                  <a:extLst>
                    <a:ext uri="{9D8B030D-6E8A-4147-A177-3AD203B41FA5}">
                      <a16:colId xmlns:a16="http://schemas.microsoft.com/office/drawing/2014/main" val="2391247934"/>
                    </a:ext>
                  </a:extLst>
                </a:gridCol>
                <a:gridCol w="2254118">
                  <a:extLst>
                    <a:ext uri="{9D8B030D-6E8A-4147-A177-3AD203B41FA5}">
                      <a16:colId xmlns:a16="http://schemas.microsoft.com/office/drawing/2014/main" val="839668705"/>
                    </a:ext>
                  </a:extLst>
                </a:gridCol>
              </a:tblGrid>
              <a:tr h="56982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ysClr val="windowText" lastClr="000000"/>
                          </a:solidFill>
                          <a:effectLst/>
                        </a:rPr>
                        <a:t>August</a:t>
                      </a:r>
                      <a:endParaRPr lang="ru-RU" sz="13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ysClr val="windowText" lastClr="000000"/>
                          </a:solidFill>
                          <a:effectLst/>
                        </a:rPr>
                        <a:t>September</a:t>
                      </a:r>
                      <a:endParaRPr lang="ru-RU" sz="13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ysClr val="windowText" lastClr="000000"/>
                          </a:solidFill>
                          <a:effectLst/>
                        </a:rPr>
                        <a:t>October</a:t>
                      </a:r>
                      <a:endParaRPr lang="ru-RU" sz="13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ysClr val="windowText" lastClr="000000"/>
                          </a:solidFill>
                          <a:effectLst/>
                        </a:rPr>
                        <a:t>November</a:t>
                      </a:r>
                      <a:endParaRPr lang="ru-RU" sz="13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ysClr val="windowText" lastClr="000000"/>
                          </a:solidFill>
                          <a:effectLst/>
                        </a:rPr>
                        <a:t>December</a:t>
                      </a:r>
                      <a:endParaRPr lang="ru-RU" sz="13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746357"/>
                  </a:ext>
                </a:extLst>
              </a:tr>
              <a:tr h="569825">
                <a:tc gridSpan="3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</a:rPr>
                        <a:t>new season FW</a:t>
                      </a:r>
                      <a:endParaRPr lang="ru-RU" sz="16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16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1600" b="0" i="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i="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8619310"/>
                  </a:ext>
                </a:extLst>
              </a:tr>
              <a:tr h="60885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dirty="0">
                          <a:solidFill>
                            <a:schemeClr val="accent1"/>
                          </a:solidFill>
                          <a:effectLst/>
                        </a:rPr>
                        <a:t>sale SS</a:t>
                      </a:r>
                      <a:endParaRPr lang="ru-RU" sz="1600" b="1" i="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1600" b="1" i="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i="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>
                          <a:solidFill>
                            <a:schemeClr val="accent1"/>
                          </a:solidFill>
                          <a:effectLst/>
                        </a:rPr>
                        <a:t>mid-season sale FW</a:t>
                      </a:r>
                      <a:endParaRPr lang="ru-RU" sz="1600" b="1" i="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i="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dirty="0">
                          <a:solidFill>
                            <a:schemeClr val="accent1"/>
                          </a:solidFill>
                          <a:effectLst/>
                        </a:rPr>
                        <a:t>sale FW</a:t>
                      </a:r>
                      <a:endParaRPr lang="ru-RU" sz="1600" b="1" i="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196530"/>
                  </a:ext>
                </a:extLst>
              </a:tr>
              <a:tr h="60885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</a:rPr>
                        <a:t>Back to school</a:t>
                      </a:r>
                      <a:endParaRPr lang="ru-RU" sz="16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</a:rPr>
                        <a:t>Back to office</a:t>
                      </a:r>
                      <a:endParaRPr lang="ru-RU" sz="16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</a:rPr>
                        <a:t>Black November </a:t>
                      </a:r>
                      <a:br>
                        <a:rPr lang="en-US" sz="1600" b="0" i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</a:rPr>
                        <a:t>11.11 \ Black Friday</a:t>
                      </a:r>
                      <a:endParaRPr lang="ru-RU" sz="16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</a:rPr>
                        <a:t>NY</a:t>
                      </a:r>
                      <a:endParaRPr lang="ru-RU" sz="16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99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5986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51;p28"/>
          <p:cNvSpPr/>
          <p:nvPr/>
        </p:nvSpPr>
        <p:spPr>
          <a:xfrm>
            <a:off x="290160" y="2318558"/>
            <a:ext cx="9614128" cy="1107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4800" spc="-1" dirty="0">
                <a:solidFill>
                  <a:srgbClr val="FA3C00"/>
                </a:solidFill>
                <a:latin typeface="Arial"/>
              </a:rPr>
              <a:t>1 000 000 млн </a:t>
            </a:r>
            <a:r>
              <a:rPr lang="ru-RU" sz="4800" spc="-1" dirty="0" err="1">
                <a:solidFill>
                  <a:srgbClr val="FA3C00"/>
                </a:solidFill>
                <a:latin typeface="Arial"/>
              </a:rPr>
              <a:t>руб</a:t>
            </a:r>
            <a:r>
              <a:rPr lang="ru-RU" sz="4800" spc="-1" dirty="0">
                <a:solidFill>
                  <a:srgbClr val="FA3C00"/>
                </a:solidFill>
                <a:latin typeface="Arial"/>
              </a:rPr>
              <a:t> (с НДС)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Google Shape;152;p28"/>
          <p:cNvSpPr/>
          <p:nvPr/>
        </p:nvSpPr>
        <p:spPr>
          <a:xfrm>
            <a:off x="4919400" y="3017880"/>
            <a:ext cx="3156120" cy="1107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6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1"/>
          <p:cNvSpPr>
            <a:spLocks noGrp="1"/>
          </p:cNvSpPr>
          <p:nvPr>
            <p:ph type="sldNum" idx="7"/>
          </p:nvPr>
        </p:nvSpPr>
        <p:spPr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A3C1149D-2209-42BF-A59F-6685D4F7901E}" type="slidenum">
              <a:rPr lang="en-GB" sz="1600" b="0" strike="noStrike" spc="-1">
                <a:solidFill>
                  <a:srgbClr val="888888"/>
                </a:solidFill>
                <a:latin typeface="Arial"/>
                <a:ea typeface="Arial"/>
              </a:rPr>
              <a:t>11</a:t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title"/>
          </p:nvPr>
        </p:nvSpPr>
        <p:spPr>
          <a:xfrm>
            <a:off x="290160" y="237959"/>
            <a:ext cx="11671920" cy="11077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600" spc="-1" dirty="0">
                <a:solidFill>
                  <a:schemeClr val="dk1"/>
                </a:solidFill>
                <a:latin typeface="Arial"/>
                <a:ea typeface="Arial"/>
              </a:rPr>
              <a:t>Минимальный бюджет маркетинговой интеграции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Google Shape;157;p28"/>
          <p:cNvSpPr/>
          <p:nvPr/>
        </p:nvSpPr>
        <p:spPr>
          <a:xfrm>
            <a:off x="290160" y="3505859"/>
            <a:ext cx="8861400" cy="58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t">
            <a:noAutofit/>
          </a:bodyPr>
          <a:lstStyle/>
          <a:p>
            <a:pPr>
              <a:tabLst>
                <a:tab pos="0" algn="l"/>
              </a:tabLst>
            </a:pPr>
            <a:r>
              <a:rPr lang="ru-RU" dirty="0"/>
              <a:t>Сумма указана на сезон, распределять ее можно более эффективно в течении 1-3 месяцев в зависимости от Вашего запроса, целей и задач. 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02" name="Google Shape;159;p28"/>
          <p:cNvCxnSpPr>
            <a:cxnSpLocks/>
          </p:cNvCxnSpPr>
          <p:nvPr/>
        </p:nvCxnSpPr>
        <p:spPr>
          <a:xfrm>
            <a:off x="455627" y="3426278"/>
            <a:ext cx="8695933" cy="0"/>
          </a:xfrm>
          <a:prstGeom prst="straightConnector1">
            <a:avLst/>
          </a:prstGeom>
          <a:ln w="9525">
            <a:solidFill>
              <a:srgbClr val="969696"/>
            </a:solidFill>
            <a:round/>
          </a:ln>
        </p:spPr>
      </p:cxnSp>
    </p:spTree>
    <p:extLst>
      <p:ext uri="{BB962C8B-B14F-4D97-AF65-F5344CB8AC3E}">
        <p14:creationId xmlns:p14="http://schemas.microsoft.com/office/powerpoint/2010/main" val="4162019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5" name="Google Shape;1859;p120"/>
          <p:cNvGrpSpPr/>
          <p:nvPr/>
        </p:nvGrpSpPr>
        <p:grpSpPr>
          <a:xfrm>
            <a:off x="3226320" y="1008720"/>
            <a:ext cx="741240" cy="741240"/>
            <a:chOff x="3226320" y="1008720"/>
            <a:chExt cx="741240" cy="741240"/>
          </a:xfrm>
        </p:grpSpPr>
        <p:pic>
          <p:nvPicPr>
            <p:cNvPr id="1536" name="Google Shape;1860;p120"/>
            <p:cNvPicPr/>
            <p:nvPr/>
          </p:nvPicPr>
          <p:blipFill>
            <a:blip r:embed="rId2"/>
            <a:stretch/>
          </p:blipFill>
          <p:spPr>
            <a:xfrm>
              <a:off x="3226320" y="1008720"/>
              <a:ext cx="741240" cy="741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37" name="Google Shape;1861;p120"/>
            <p:cNvPicPr/>
            <p:nvPr/>
          </p:nvPicPr>
          <p:blipFill>
            <a:blip r:embed="rId3"/>
            <a:stretch/>
          </p:blipFill>
          <p:spPr>
            <a:xfrm>
              <a:off x="3401280" y="1175760"/>
              <a:ext cx="418320" cy="407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538" name="Google Shape;1862;p120"/>
          <p:cNvSpPr/>
          <p:nvPr/>
        </p:nvSpPr>
        <p:spPr>
          <a:xfrm>
            <a:off x="6240960" y="1954800"/>
            <a:ext cx="2917800" cy="99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600" b="0" strike="noStrike" spc="-1">
                <a:solidFill>
                  <a:schemeClr val="dk1"/>
                </a:solidFill>
                <a:latin typeface="Arial"/>
                <a:ea typeface="Arial"/>
              </a:rPr>
              <a:t>Перфоманс-</a:t>
            </a:r>
            <a:br>
              <a:rPr sz="1600"/>
            </a:br>
            <a:r>
              <a:rPr lang="en-GB" sz="1600" b="0" strike="noStrike" spc="-1">
                <a:solidFill>
                  <a:schemeClr val="dk1"/>
                </a:solidFill>
                <a:latin typeface="Arial"/>
                <a:ea typeface="Arial"/>
              </a:rPr>
              <a:t>Маркетинг</a:t>
            </a:r>
            <a:r>
              <a:rPr lang="en-GB" sz="1700" b="0" strike="noStrike" spc="-1">
                <a:solidFill>
                  <a:schemeClr val="dk1"/>
                </a:solidFill>
                <a:latin typeface="Arial"/>
                <a:ea typeface="Arial"/>
              </a:rPr>
              <a:t> — </a:t>
            </a:r>
            <a:endParaRPr lang="ru-RU" sz="17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729" b="1" strike="noStrike" spc="-1">
                <a:solidFill>
                  <a:schemeClr val="dk1"/>
                </a:solidFill>
                <a:latin typeface="Arial"/>
                <a:ea typeface="Arial"/>
              </a:rPr>
              <a:t>от 5 рабочих дней</a:t>
            </a:r>
            <a:endParaRPr lang="ru-RU" sz="1729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39" name="Google Shape;1863;p120"/>
          <p:cNvGrpSpPr/>
          <p:nvPr/>
        </p:nvGrpSpPr>
        <p:grpSpPr>
          <a:xfrm>
            <a:off x="6240960" y="1008720"/>
            <a:ext cx="741240" cy="741240"/>
            <a:chOff x="6240960" y="1008720"/>
            <a:chExt cx="741240" cy="741240"/>
          </a:xfrm>
        </p:grpSpPr>
        <p:pic>
          <p:nvPicPr>
            <p:cNvPr id="1540" name="Google Shape;1864;p120"/>
            <p:cNvPicPr/>
            <p:nvPr/>
          </p:nvPicPr>
          <p:blipFill>
            <a:blip r:embed="rId2"/>
            <a:stretch/>
          </p:blipFill>
          <p:spPr>
            <a:xfrm>
              <a:off x="6240960" y="1008720"/>
              <a:ext cx="741240" cy="741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41" name="Google Shape;1865;p120"/>
            <p:cNvPicPr/>
            <p:nvPr/>
          </p:nvPicPr>
          <p:blipFill>
            <a:blip r:embed="rId4"/>
            <a:stretch/>
          </p:blipFill>
          <p:spPr>
            <a:xfrm>
              <a:off x="6411960" y="1176840"/>
              <a:ext cx="399240" cy="404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542" name="PlaceHolder 1"/>
          <p:cNvSpPr>
            <a:spLocks noGrp="1"/>
          </p:cNvSpPr>
          <p:nvPr>
            <p:ph type="sldNum" idx="94"/>
          </p:nvPr>
        </p:nvSpPr>
        <p:spPr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5D87426-4034-4619-8727-9562EAE83F76}" type="slidenum">
              <a:rPr lang="en-GB" sz="1600" b="0" strike="noStrike" spc="-1">
                <a:solidFill>
                  <a:srgbClr val="888888"/>
                </a:solidFill>
                <a:latin typeface="Arial"/>
                <a:ea typeface="Arial"/>
              </a:rPr>
              <a:t>12</a:t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43" name="PlaceHolder 2"/>
          <p:cNvSpPr>
            <a:spLocks noGrp="1"/>
          </p:cNvSpPr>
          <p:nvPr>
            <p:ph type="title"/>
          </p:nvPr>
        </p:nvSpPr>
        <p:spPr>
          <a:xfrm>
            <a:off x="288000" y="293920"/>
            <a:ext cx="11671920" cy="65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32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Сроки</a:t>
            </a:r>
            <a:r>
              <a:rPr lang="en-GB" sz="3200" b="0" strike="noStrike" spc="-1" dirty="0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32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подготовки</a:t>
            </a:r>
            <a:r>
              <a:rPr lang="en-GB" sz="3200" b="0" strike="noStrike" spc="-1" dirty="0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32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предложений</a:t>
            </a:r>
            <a:r>
              <a:rPr lang="en-GB" sz="3200" b="0" strike="noStrike" spc="-1" dirty="0">
                <a:solidFill>
                  <a:schemeClr val="dk1"/>
                </a:solidFill>
                <a:latin typeface="Arial"/>
                <a:ea typeface="Arial"/>
              </a:rPr>
              <a:t>*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4" name="Google Shape;1868;p120"/>
          <p:cNvSpPr/>
          <p:nvPr/>
        </p:nvSpPr>
        <p:spPr>
          <a:xfrm>
            <a:off x="288000" y="1954800"/>
            <a:ext cx="2604600" cy="73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700" b="0" strike="noStrike" spc="-1">
                <a:solidFill>
                  <a:schemeClr val="dk1"/>
                </a:solidFill>
                <a:latin typeface="Arial"/>
                <a:ea typeface="Arial"/>
              </a:rPr>
              <a:t>Баннерное размещение на Lamoda: веб,</a:t>
            </a:r>
            <a:br>
              <a:rPr sz="1700"/>
            </a:br>
            <a:r>
              <a:rPr lang="en-GB" sz="1700" b="0" strike="noStrike" spc="-1">
                <a:solidFill>
                  <a:schemeClr val="dk1"/>
                </a:solidFill>
                <a:latin typeface="Arial"/>
                <a:ea typeface="Arial"/>
              </a:rPr>
              <a:t>моб. приложение — </a:t>
            </a:r>
            <a:endParaRPr lang="ru-RU" sz="17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700" b="1" strike="noStrike" spc="-1">
                <a:solidFill>
                  <a:schemeClr val="dk1"/>
                </a:solidFill>
                <a:latin typeface="Arial"/>
                <a:ea typeface="Arial"/>
              </a:rPr>
              <a:t>от 5 рабочих дней</a:t>
            </a:r>
            <a:endParaRPr lang="ru-RU" sz="1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5" name="Google Shape;1869;p120"/>
          <p:cNvSpPr/>
          <p:nvPr/>
        </p:nvSpPr>
        <p:spPr>
          <a:xfrm>
            <a:off x="3226320" y="1954800"/>
            <a:ext cx="2543760" cy="863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700" b="0" strike="noStrike" spc="-1">
                <a:solidFill>
                  <a:schemeClr val="dk1"/>
                </a:solidFill>
                <a:latin typeface="Arial"/>
                <a:ea typeface="Arial"/>
              </a:rPr>
              <a:t>Нативные интеграции на сайте Lamoda — </a:t>
            </a:r>
            <a:br>
              <a:rPr sz="1700"/>
            </a:br>
            <a:r>
              <a:rPr lang="en-GB" sz="1700" b="1" strike="noStrike" spc="-1">
                <a:solidFill>
                  <a:schemeClr val="dk1"/>
                </a:solidFill>
                <a:latin typeface="Arial"/>
                <a:ea typeface="Arial"/>
              </a:rPr>
              <a:t>от 5 рабочих дней</a:t>
            </a:r>
            <a:endParaRPr lang="ru-RU" sz="1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6" name="Google Shape;1870;p120"/>
          <p:cNvSpPr/>
          <p:nvPr/>
        </p:nvSpPr>
        <p:spPr>
          <a:xfrm>
            <a:off x="9204920" y="1954800"/>
            <a:ext cx="2112120" cy="119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7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Размещение</a:t>
            </a:r>
            <a:r>
              <a:rPr lang="en-GB" sz="1700" b="0" strike="noStrike" spc="-1" dirty="0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7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в</a:t>
            </a:r>
            <a:r>
              <a:rPr lang="en-GB" sz="1700" b="0" strike="noStrike" spc="-1" dirty="0">
                <a:solidFill>
                  <a:schemeClr val="dk1"/>
                </a:solidFill>
                <a:latin typeface="Arial"/>
                <a:ea typeface="Arial"/>
              </a:rPr>
              <a:t> </a:t>
            </a:r>
            <a:r>
              <a:rPr lang="en-GB" sz="17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рассылках</a:t>
            </a:r>
            <a:r>
              <a:rPr lang="en-GB" sz="1700" b="0" strike="noStrike" spc="-1" dirty="0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7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Lamoda</a:t>
            </a:r>
            <a:r>
              <a:rPr lang="en-GB" sz="1700" b="0" strike="noStrike" spc="-1" dirty="0">
                <a:solidFill>
                  <a:schemeClr val="dk1"/>
                </a:solidFill>
                <a:latin typeface="Arial"/>
                <a:ea typeface="Arial"/>
              </a:rPr>
              <a:t> (Direct marketing) — </a:t>
            </a:r>
            <a:r>
              <a:rPr lang="en-GB" sz="1700" b="1" strike="noStrike" spc="-1" dirty="0" err="1">
                <a:solidFill>
                  <a:schemeClr val="dk1"/>
                </a:solidFill>
                <a:latin typeface="Arial"/>
                <a:ea typeface="Arial"/>
              </a:rPr>
              <a:t>от</a:t>
            </a:r>
            <a:r>
              <a:rPr lang="en-GB" sz="1700" b="1" strike="noStrike" spc="-1" dirty="0">
                <a:solidFill>
                  <a:schemeClr val="dk1"/>
                </a:solidFill>
                <a:latin typeface="Arial"/>
                <a:ea typeface="Arial"/>
              </a:rPr>
              <a:t> 5 </a:t>
            </a:r>
            <a:r>
              <a:rPr lang="en-GB" sz="1700" b="1" strike="noStrike" spc="-1" dirty="0" err="1">
                <a:solidFill>
                  <a:schemeClr val="dk1"/>
                </a:solidFill>
                <a:latin typeface="Arial"/>
                <a:ea typeface="Arial"/>
              </a:rPr>
              <a:t>рабочих</a:t>
            </a:r>
            <a:r>
              <a:rPr lang="en-GB" sz="1700" b="1" strike="noStrike" spc="-1" dirty="0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700" b="1" strike="noStrike" spc="-1" dirty="0" err="1">
                <a:solidFill>
                  <a:schemeClr val="dk1"/>
                </a:solidFill>
                <a:latin typeface="Arial"/>
                <a:ea typeface="Arial"/>
              </a:rPr>
              <a:t>дней</a:t>
            </a:r>
            <a:endParaRPr lang="ru-RU" sz="17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47" name="Google Shape;1871;p120"/>
          <p:cNvPicPr/>
          <p:nvPr/>
        </p:nvPicPr>
        <p:blipFill>
          <a:blip r:embed="rId2"/>
          <a:stretch/>
        </p:blipFill>
        <p:spPr>
          <a:xfrm>
            <a:off x="288000" y="1008720"/>
            <a:ext cx="741240" cy="741240"/>
          </a:xfrm>
          <a:prstGeom prst="rect">
            <a:avLst/>
          </a:prstGeom>
          <a:ln w="0">
            <a:noFill/>
          </a:ln>
        </p:spPr>
      </p:pic>
      <p:pic>
        <p:nvPicPr>
          <p:cNvPr id="1548" name="Google Shape;1872;p120"/>
          <p:cNvPicPr/>
          <p:nvPr/>
        </p:nvPicPr>
        <p:blipFill>
          <a:blip r:embed="rId2"/>
          <a:stretch/>
        </p:blipFill>
        <p:spPr>
          <a:xfrm>
            <a:off x="9204920" y="1008720"/>
            <a:ext cx="741240" cy="741240"/>
          </a:xfrm>
          <a:prstGeom prst="rect">
            <a:avLst/>
          </a:prstGeom>
          <a:ln w="0">
            <a:noFill/>
          </a:ln>
        </p:spPr>
      </p:pic>
      <p:sp>
        <p:nvSpPr>
          <p:cNvPr id="1549" name="Google Shape;1873;p120"/>
          <p:cNvSpPr/>
          <p:nvPr/>
        </p:nvSpPr>
        <p:spPr>
          <a:xfrm>
            <a:off x="6240960" y="4307400"/>
            <a:ext cx="3977280" cy="99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700" b="0" strike="noStrike" spc="-1">
                <a:solidFill>
                  <a:schemeClr val="dk1"/>
                </a:solidFill>
                <a:latin typeface="Arial"/>
                <a:ea typeface="Arial"/>
              </a:rPr>
              <a:t>Нестандартные запросы:</a:t>
            </a:r>
            <a:br>
              <a:rPr sz="1700"/>
            </a:br>
            <a:r>
              <a:rPr lang="en-GB" sz="1700" b="0" strike="noStrike" spc="-1">
                <a:solidFill>
                  <a:schemeClr val="dk1"/>
                </a:solidFill>
                <a:latin typeface="Arial"/>
                <a:ea typeface="Arial"/>
              </a:rPr>
              <a:t>интеграция в проекты Lamoda</a:t>
            </a:r>
            <a:br>
              <a:rPr sz="1700"/>
            </a:br>
            <a:r>
              <a:rPr lang="en-GB" sz="1700" b="0" strike="noStrike" spc="-1">
                <a:solidFill>
                  <a:schemeClr val="dk1"/>
                </a:solidFill>
                <a:latin typeface="Arial"/>
                <a:ea typeface="Arial"/>
              </a:rPr>
              <a:t>и спецпроекты, съемки</a:t>
            </a:r>
            <a:br>
              <a:rPr sz="1700"/>
            </a:br>
            <a:r>
              <a:rPr lang="en-GB" sz="1700" b="0" strike="noStrike" spc="-1">
                <a:solidFill>
                  <a:schemeClr val="dk1"/>
                </a:solidFill>
                <a:latin typeface="Arial"/>
                <a:ea typeface="Arial"/>
              </a:rPr>
              <a:t>и мероприятия — </a:t>
            </a:r>
            <a:r>
              <a:rPr lang="en-GB" sz="1700" b="1" strike="noStrike" spc="-1">
                <a:solidFill>
                  <a:schemeClr val="dk1"/>
                </a:solidFill>
                <a:latin typeface="Arial"/>
                <a:ea typeface="Arial"/>
              </a:rPr>
              <a:t>от 15 рабочих дней</a:t>
            </a:r>
            <a:endParaRPr lang="ru-RU" sz="17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0" name="Google Shape;1874;p120"/>
          <p:cNvSpPr/>
          <p:nvPr/>
        </p:nvSpPr>
        <p:spPr>
          <a:xfrm>
            <a:off x="288000" y="4307400"/>
            <a:ext cx="2917800" cy="73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700" b="0" strike="noStrike" spc="-1">
                <a:solidFill>
                  <a:schemeClr val="dk1"/>
                </a:solidFill>
                <a:latin typeface="Arial"/>
                <a:ea typeface="Arial"/>
              </a:rPr>
              <a:t>Бренд-зона</a:t>
            </a:r>
            <a:br>
              <a:rPr sz="1700"/>
            </a:br>
            <a:r>
              <a:rPr lang="en-GB" sz="1700" b="0" strike="noStrike" spc="-1">
                <a:solidFill>
                  <a:schemeClr val="dk1"/>
                </a:solidFill>
                <a:latin typeface="Arial"/>
                <a:ea typeface="Arial"/>
              </a:rPr>
              <a:t>shop-in-shop  — </a:t>
            </a:r>
            <a:br>
              <a:rPr sz="1700"/>
            </a:br>
            <a:r>
              <a:rPr lang="en-GB" sz="1700" b="1" strike="noStrike" spc="-1">
                <a:solidFill>
                  <a:schemeClr val="dk1"/>
                </a:solidFill>
                <a:latin typeface="Arial"/>
                <a:ea typeface="Arial"/>
              </a:rPr>
              <a:t>от 10 рабочих дней</a:t>
            </a:r>
            <a:endParaRPr lang="ru-RU" sz="17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51" name="Google Shape;1875;p120"/>
          <p:cNvGrpSpPr/>
          <p:nvPr/>
        </p:nvGrpSpPr>
        <p:grpSpPr>
          <a:xfrm>
            <a:off x="6240960" y="3361320"/>
            <a:ext cx="741240" cy="741240"/>
            <a:chOff x="6240960" y="3361320"/>
            <a:chExt cx="741240" cy="741240"/>
          </a:xfrm>
        </p:grpSpPr>
        <p:pic>
          <p:nvPicPr>
            <p:cNvPr id="1552" name="Google Shape;1876;p120"/>
            <p:cNvPicPr/>
            <p:nvPr/>
          </p:nvPicPr>
          <p:blipFill>
            <a:blip r:embed="rId2"/>
            <a:stretch/>
          </p:blipFill>
          <p:spPr>
            <a:xfrm>
              <a:off x="6240960" y="3361320"/>
              <a:ext cx="741240" cy="741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53" name="Google Shape;1877;p120"/>
            <p:cNvPicPr/>
            <p:nvPr/>
          </p:nvPicPr>
          <p:blipFill>
            <a:blip r:embed="rId5"/>
            <a:stretch/>
          </p:blipFill>
          <p:spPr>
            <a:xfrm>
              <a:off x="6421680" y="3573720"/>
              <a:ext cx="379800" cy="31644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1554" name="Google Shape;1878;p120"/>
          <p:cNvGrpSpPr/>
          <p:nvPr/>
        </p:nvGrpSpPr>
        <p:grpSpPr>
          <a:xfrm>
            <a:off x="288000" y="3361320"/>
            <a:ext cx="741240" cy="741240"/>
            <a:chOff x="288000" y="3361320"/>
            <a:chExt cx="741240" cy="741240"/>
          </a:xfrm>
        </p:grpSpPr>
        <p:pic>
          <p:nvPicPr>
            <p:cNvPr id="1555" name="Google Shape;1879;p120"/>
            <p:cNvPicPr/>
            <p:nvPr/>
          </p:nvPicPr>
          <p:blipFill>
            <a:blip r:embed="rId2"/>
            <a:stretch/>
          </p:blipFill>
          <p:spPr>
            <a:xfrm>
              <a:off x="288000" y="3361320"/>
              <a:ext cx="741240" cy="741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56" name="Google Shape;1880;p120"/>
            <p:cNvPicPr/>
            <p:nvPr/>
          </p:nvPicPr>
          <p:blipFill>
            <a:blip r:embed="rId6"/>
            <a:stretch/>
          </p:blipFill>
          <p:spPr>
            <a:xfrm>
              <a:off x="459000" y="3532320"/>
              <a:ext cx="399240" cy="3992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557" name="Google Shape;1881;p120"/>
          <p:cNvSpPr/>
          <p:nvPr/>
        </p:nvSpPr>
        <p:spPr>
          <a:xfrm>
            <a:off x="3226320" y="4307400"/>
            <a:ext cx="3190320" cy="863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700" b="0" strike="noStrike" spc="-1">
                <a:solidFill>
                  <a:schemeClr val="dk1"/>
                </a:solidFill>
                <a:latin typeface="Arial"/>
                <a:ea typeface="Arial"/>
              </a:rPr>
              <a:t>Офлайн-инструмент:  наружная реклама,</a:t>
            </a:r>
            <a:br>
              <a:rPr sz="1700"/>
            </a:br>
            <a:r>
              <a:rPr lang="en-GB" sz="1700" b="0" strike="noStrike" spc="-1">
                <a:solidFill>
                  <a:schemeClr val="dk1"/>
                </a:solidFill>
                <a:latin typeface="Arial"/>
                <a:ea typeface="Arial"/>
              </a:rPr>
              <a:t>ТВ и др. — </a:t>
            </a:r>
            <a:br>
              <a:rPr sz="1700"/>
            </a:br>
            <a:r>
              <a:rPr lang="en-GB" sz="1700" b="1" strike="noStrike" spc="-1">
                <a:solidFill>
                  <a:schemeClr val="dk1"/>
                </a:solidFill>
                <a:latin typeface="Arial"/>
                <a:ea typeface="Arial"/>
              </a:rPr>
              <a:t>от 10 рабочих дней</a:t>
            </a:r>
            <a:endParaRPr lang="ru-RU" sz="17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58" name="Google Shape;1882;p120"/>
          <p:cNvPicPr/>
          <p:nvPr/>
        </p:nvPicPr>
        <p:blipFill>
          <a:blip r:embed="rId2"/>
          <a:stretch/>
        </p:blipFill>
        <p:spPr>
          <a:xfrm>
            <a:off x="3226320" y="3361320"/>
            <a:ext cx="741240" cy="741240"/>
          </a:xfrm>
          <a:prstGeom prst="rect">
            <a:avLst/>
          </a:prstGeom>
          <a:ln w="0">
            <a:noFill/>
          </a:ln>
        </p:spPr>
      </p:pic>
      <p:pic>
        <p:nvPicPr>
          <p:cNvPr id="1559" name="Google Shape;1883;p120"/>
          <p:cNvPicPr/>
          <p:nvPr/>
        </p:nvPicPr>
        <p:blipFill>
          <a:blip r:embed="rId7"/>
          <a:stretch/>
        </p:blipFill>
        <p:spPr>
          <a:xfrm>
            <a:off x="3382920" y="3538440"/>
            <a:ext cx="428040" cy="386640"/>
          </a:xfrm>
          <a:prstGeom prst="rect">
            <a:avLst/>
          </a:prstGeom>
          <a:ln w="0">
            <a:noFill/>
          </a:ln>
        </p:spPr>
      </p:pic>
      <p:pic>
        <p:nvPicPr>
          <p:cNvPr id="1560" name="Google Shape;1884;p120"/>
          <p:cNvPicPr/>
          <p:nvPr/>
        </p:nvPicPr>
        <p:blipFill>
          <a:blip r:embed="rId8"/>
          <a:stretch/>
        </p:blipFill>
        <p:spPr>
          <a:xfrm>
            <a:off x="9375560" y="1210320"/>
            <a:ext cx="428040" cy="374400"/>
          </a:xfrm>
          <a:prstGeom prst="rect">
            <a:avLst/>
          </a:prstGeom>
          <a:ln w="0">
            <a:noFill/>
          </a:ln>
        </p:spPr>
      </p:pic>
      <p:pic>
        <p:nvPicPr>
          <p:cNvPr id="1561" name="Google Shape;1885;p120"/>
          <p:cNvPicPr/>
          <p:nvPr/>
        </p:nvPicPr>
        <p:blipFill>
          <a:blip r:embed="rId9"/>
          <a:stretch/>
        </p:blipFill>
        <p:spPr>
          <a:xfrm>
            <a:off x="414360" y="1209960"/>
            <a:ext cx="488520" cy="338040"/>
          </a:xfrm>
          <a:prstGeom prst="rect">
            <a:avLst/>
          </a:prstGeom>
          <a:ln w="0">
            <a:noFill/>
          </a:ln>
        </p:spPr>
      </p:pic>
      <p:sp>
        <p:nvSpPr>
          <p:cNvPr id="1562" name="Google Shape;1886;p120"/>
          <p:cNvSpPr/>
          <p:nvPr/>
        </p:nvSpPr>
        <p:spPr>
          <a:xfrm>
            <a:off x="6643800" y="6252480"/>
            <a:ext cx="452628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* после получения детальной информации по бренду /</a:t>
            </a:r>
            <a:br>
              <a:rPr sz="1050"/>
            </a:b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 рекламируемому продукту 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PlaceHolder 1"/>
          <p:cNvSpPr>
            <a:spLocks noGrp="1"/>
          </p:cNvSpPr>
          <p:nvPr>
            <p:ph/>
          </p:nvPr>
        </p:nvSpPr>
        <p:spPr>
          <a:xfrm>
            <a:off x="13252" y="216788"/>
            <a:ext cx="7468634" cy="1180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4200" b="0" strike="noStrike" spc="-1" dirty="0" err="1">
                <a:solidFill>
                  <a:srgbClr val="FFFFFF"/>
                </a:solidFill>
                <a:latin typeface="Arial"/>
                <a:ea typeface="Arial"/>
              </a:rPr>
              <a:t>brand_solutions@lamoda.ru</a:t>
            </a:r>
            <a:endParaRPr lang="ru-RU" sz="4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sldNum" idx="5"/>
          </p:nvPr>
        </p:nvSpPr>
        <p:spPr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AF7693DC-D3DF-4305-9612-132C36D47EE6}" type="slidenum">
              <a:rPr lang="en-GB" sz="1600" b="0" strike="noStrike" spc="-1">
                <a:solidFill>
                  <a:srgbClr val="888888"/>
                </a:solidFill>
                <a:latin typeface="Arial"/>
                <a:ea typeface="Arial"/>
              </a:rPr>
              <a:t>2</a:t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2" name="Google Shape;119;p26"/>
          <p:cNvSpPr/>
          <p:nvPr/>
        </p:nvSpPr>
        <p:spPr>
          <a:xfrm>
            <a:off x="-11160" y="0"/>
            <a:ext cx="5626800" cy="6874920"/>
          </a:xfrm>
          <a:custGeom>
            <a:avLst/>
            <a:gdLst>
              <a:gd name="textAreaLeft" fmla="*/ 0 w 5626800"/>
              <a:gd name="textAreaRight" fmla="*/ 5627160 w 5626800"/>
              <a:gd name="textAreaTop" fmla="*/ 0 h 6874920"/>
              <a:gd name="textAreaBottom" fmla="*/ 6875280 h 6874920"/>
            </a:gdLst>
            <a:ahLst/>
            <a:cxnLst/>
            <a:rect l="textAreaLeft" t="textAreaTop" r="textAreaRight" b="textAreaBottom"/>
            <a:pathLst>
              <a:path w="5150734" h="6875362">
                <a:moveTo>
                  <a:pt x="5150734" y="0"/>
                </a:moveTo>
                <a:lnTo>
                  <a:pt x="0" y="0"/>
                </a:lnTo>
                <a:lnTo>
                  <a:pt x="0" y="6875362"/>
                </a:lnTo>
                <a:lnTo>
                  <a:pt x="4305783" y="6875362"/>
                </a:lnTo>
                <a:lnTo>
                  <a:pt x="515073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1340" b="0" strike="noStrike" spc="-1">
              <a:solidFill>
                <a:srgbClr val="FFFFFF"/>
              </a:solidFill>
              <a:latin typeface="Arial"/>
              <a:ea typeface="Arial"/>
            </a:endParaRPr>
          </a:p>
        </p:txBody>
      </p:sp>
      <p:sp>
        <p:nvSpPr>
          <p:cNvPr id="173" name="Google Shape;120;p26"/>
          <p:cNvSpPr/>
          <p:nvPr/>
        </p:nvSpPr>
        <p:spPr>
          <a:xfrm>
            <a:off x="5969880" y="1581480"/>
            <a:ext cx="2713320" cy="99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4400" b="1" strike="noStrike" spc="-1">
                <a:solidFill>
                  <a:srgbClr val="FA3C00"/>
                </a:solidFill>
                <a:latin typeface="Arial"/>
                <a:ea typeface="Arial"/>
              </a:rPr>
              <a:t>4 млн+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870" b="0" strike="noStrike" spc="-1">
                <a:solidFill>
                  <a:srgbClr val="000000"/>
                </a:solidFill>
                <a:latin typeface="Arial"/>
                <a:ea typeface="Arial"/>
              </a:rPr>
              <a:t>активных пользователей</a:t>
            </a:r>
            <a:endParaRPr lang="ru-RU" sz="18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Google Shape;121;p26"/>
          <p:cNvSpPr/>
          <p:nvPr/>
        </p:nvSpPr>
        <p:spPr>
          <a:xfrm>
            <a:off x="8991720" y="3290400"/>
            <a:ext cx="2712600" cy="99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4400" b="1" strike="noStrike" spc="-1">
                <a:solidFill>
                  <a:srgbClr val="FA3C00"/>
                </a:solidFill>
                <a:latin typeface="Arial"/>
                <a:ea typeface="Arial"/>
              </a:rPr>
              <a:t>22%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870" b="0" strike="noStrike" spc="-1">
                <a:solidFill>
                  <a:srgbClr val="000000"/>
                </a:solidFill>
                <a:latin typeface="Arial"/>
                <a:ea typeface="Arial"/>
              </a:rPr>
              <a:t>сайт</a:t>
            </a:r>
            <a:endParaRPr lang="ru-RU" sz="18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Google Shape;122;p26"/>
          <p:cNvSpPr/>
          <p:nvPr/>
        </p:nvSpPr>
        <p:spPr>
          <a:xfrm>
            <a:off x="5969880" y="380160"/>
            <a:ext cx="5956920" cy="61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  <a:ea typeface="Arial"/>
              </a:rPr>
              <a:t>Каждый день Lamoda создает решения</a:t>
            </a:r>
            <a:br>
              <a:rPr sz="2000"/>
            </a:br>
            <a:r>
              <a:rPr lang="en-GB" sz="2000" b="0" strike="noStrike" spc="-1">
                <a:solidFill>
                  <a:srgbClr val="000000"/>
                </a:solidFill>
                <a:latin typeface="Arial"/>
                <a:ea typeface="Arial"/>
              </a:rPr>
              <a:t>для твоего стиля и образа жизни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Google Shape;123;p26"/>
          <p:cNvSpPr/>
          <p:nvPr/>
        </p:nvSpPr>
        <p:spPr>
          <a:xfrm>
            <a:off x="5969880" y="6448680"/>
            <a:ext cx="3998160" cy="13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070" b="0" strike="noStrike" spc="-1" dirty="0">
                <a:solidFill>
                  <a:srgbClr val="000000"/>
                </a:solidFill>
                <a:latin typeface="Arial"/>
                <a:ea typeface="Arial"/>
              </a:rPr>
              <a:t>* </a:t>
            </a:r>
            <a:r>
              <a:rPr lang="en-GB" sz="107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Данные</a:t>
            </a:r>
            <a:r>
              <a:rPr lang="en-GB" sz="107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07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за</a:t>
            </a:r>
            <a:r>
              <a:rPr lang="en-GB" sz="107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Q</a:t>
            </a:r>
            <a:r>
              <a:rPr lang="ru-RU" sz="1070" b="0" strike="noStrike" spc="-1" dirty="0">
                <a:solidFill>
                  <a:srgbClr val="000000"/>
                </a:solidFill>
                <a:latin typeface="Arial"/>
                <a:ea typeface="Arial"/>
              </a:rPr>
              <a:t>4</a:t>
            </a:r>
            <a:r>
              <a:rPr lang="en-GB" sz="107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2024</a:t>
            </a:r>
            <a:endParaRPr lang="ru-RU" sz="107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Google Shape;124;p26"/>
          <p:cNvSpPr/>
          <p:nvPr/>
        </p:nvSpPr>
        <p:spPr>
          <a:xfrm>
            <a:off x="5969880" y="3290400"/>
            <a:ext cx="2999520" cy="135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4400" b="1" strike="noStrike" spc="-1">
                <a:solidFill>
                  <a:srgbClr val="FA3C00"/>
                </a:solidFill>
                <a:latin typeface="Arial"/>
                <a:ea typeface="Arial"/>
              </a:rPr>
              <a:t>78%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870" b="0" strike="noStrike" spc="-1">
                <a:solidFill>
                  <a:srgbClr val="000000"/>
                </a:solidFill>
                <a:latin typeface="Arial"/>
                <a:ea typeface="Arial"/>
              </a:rPr>
              <a:t>мобильное приложение</a:t>
            </a:r>
            <a:endParaRPr lang="ru-RU" sz="18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Google Shape;125;p26"/>
          <p:cNvSpPr/>
          <p:nvPr/>
        </p:nvSpPr>
        <p:spPr>
          <a:xfrm>
            <a:off x="8991720" y="1581480"/>
            <a:ext cx="2869920" cy="135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4400" b="1" strike="noStrike" spc="-1">
                <a:solidFill>
                  <a:srgbClr val="FA3C00"/>
                </a:solidFill>
                <a:latin typeface="Arial"/>
                <a:ea typeface="Arial"/>
              </a:rPr>
              <a:t>17 млн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870" b="0" strike="noStrike" spc="-1">
                <a:solidFill>
                  <a:srgbClr val="000000"/>
                </a:solidFill>
                <a:latin typeface="Arial"/>
                <a:ea typeface="Arial"/>
              </a:rPr>
              <a:t>ежемесячная</a:t>
            </a:r>
            <a:endParaRPr lang="ru-RU" sz="187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870" b="0" strike="noStrike" spc="-1">
                <a:solidFill>
                  <a:srgbClr val="000000"/>
                </a:solidFill>
                <a:latin typeface="Arial"/>
                <a:ea typeface="Arial"/>
              </a:rPr>
              <a:t>аудитория</a:t>
            </a:r>
            <a:endParaRPr lang="ru-RU" sz="18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288000" y="230040"/>
            <a:ext cx="5139720" cy="3313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3200" b="0" strike="noStrike" spc="-1" dirty="0" err="1">
                <a:solidFill>
                  <a:srgbClr val="FFFFFF"/>
                </a:solidFill>
                <a:latin typeface="Arial"/>
                <a:ea typeface="Arial"/>
              </a:rPr>
              <a:t>Lamoda</a:t>
            </a:r>
            <a:r>
              <a:rPr lang="en-GB" sz="3200" b="0" strike="noStrike" spc="-1" dirty="0">
                <a:solidFill>
                  <a:srgbClr val="FFFFFF"/>
                </a:solidFill>
                <a:latin typeface="Arial"/>
                <a:ea typeface="Arial"/>
              </a:rPr>
              <a:t> — </a:t>
            </a:r>
            <a:r>
              <a:rPr lang="en-GB" sz="3200" b="0" strike="noStrike" spc="-1" dirty="0" err="1">
                <a:solidFill>
                  <a:srgbClr val="FFFFFF"/>
                </a:solidFill>
                <a:latin typeface="Arial"/>
                <a:ea typeface="Arial"/>
              </a:rPr>
              <a:t>крупнейшая</a:t>
            </a:r>
            <a:br>
              <a:rPr sz="3200" dirty="0"/>
            </a:br>
            <a:r>
              <a:rPr lang="en-GB" sz="3200" b="0" strike="noStrike" spc="-1" dirty="0" err="1">
                <a:solidFill>
                  <a:srgbClr val="FFFFFF"/>
                </a:solidFill>
                <a:latin typeface="Arial"/>
                <a:ea typeface="Arial"/>
              </a:rPr>
              <a:t>в</a:t>
            </a:r>
            <a:r>
              <a:rPr lang="en-GB" sz="3200" b="0" strike="noStrike" spc="-1" dirty="0">
                <a:solidFill>
                  <a:srgbClr val="FFFFFF"/>
                </a:solidFill>
                <a:latin typeface="Arial"/>
                <a:ea typeface="Arial"/>
              </a:rPr>
              <a:t> </a:t>
            </a:r>
            <a:r>
              <a:rPr lang="en-GB" sz="3200" b="0" strike="noStrike" spc="-1" dirty="0" err="1">
                <a:solidFill>
                  <a:srgbClr val="FFFFFF"/>
                </a:solidFill>
                <a:latin typeface="Arial"/>
                <a:ea typeface="Arial"/>
              </a:rPr>
              <a:t>России</a:t>
            </a:r>
            <a:r>
              <a:rPr lang="en-GB" sz="3200" b="0" strike="noStrike" spc="-1" dirty="0">
                <a:solidFill>
                  <a:srgbClr val="FFFFFF"/>
                </a:solidFill>
                <a:latin typeface="Arial"/>
                <a:ea typeface="Arial"/>
              </a:rPr>
              <a:t> </a:t>
            </a:r>
            <a:r>
              <a:rPr lang="en-GB" sz="3200" b="0" strike="noStrike" spc="-1" dirty="0" err="1">
                <a:solidFill>
                  <a:srgbClr val="FFFFFF"/>
                </a:solidFill>
                <a:latin typeface="Arial"/>
                <a:ea typeface="Arial"/>
              </a:rPr>
              <a:t>и</a:t>
            </a:r>
            <a:r>
              <a:rPr lang="en-GB" sz="3200" b="0" strike="noStrike" spc="-1" dirty="0">
                <a:solidFill>
                  <a:srgbClr val="FFFFFF"/>
                </a:solidFill>
                <a:latin typeface="Arial"/>
                <a:ea typeface="Arial"/>
              </a:rPr>
              <a:t> СНГ </a:t>
            </a:r>
            <a:r>
              <a:rPr lang="en-GB" sz="3200" b="0" strike="noStrike" spc="-1" dirty="0" err="1">
                <a:solidFill>
                  <a:srgbClr val="FFFFFF"/>
                </a:solidFill>
                <a:latin typeface="Arial"/>
                <a:ea typeface="Arial"/>
              </a:rPr>
              <a:t>онлайн-платформа</a:t>
            </a:r>
            <a:r>
              <a:rPr lang="en-GB" sz="3200" b="0" strike="noStrike" spc="-1" dirty="0">
                <a:solidFill>
                  <a:srgbClr val="FFFFFF"/>
                </a:solidFill>
                <a:latin typeface="Arial"/>
                <a:ea typeface="Arial"/>
              </a:rPr>
              <a:t> 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3200" b="0" strike="noStrike" spc="-1" dirty="0" err="1">
                <a:solidFill>
                  <a:srgbClr val="FFFFFF"/>
                </a:solidFill>
                <a:latin typeface="Arial"/>
                <a:ea typeface="Arial"/>
              </a:rPr>
              <a:t>для</a:t>
            </a:r>
            <a:r>
              <a:rPr lang="en-GB" sz="3200" b="0" strike="noStrike" spc="-1" dirty="0">
                <a:solidFill>
                  <a:srgbClr val="FFFFFF"/>
                </a:solidFill>
                <a:latin typeface="Arial"/>
                <a:ea typeface="Arial"/>
              </a:rPr>
              <a:t> </a:t>
            </a:r>
            <a:r>
              <a:rPr lang="en-GB" sz="3200" b="0" strike="noStrike" spc="-1" dirty="0" err="1">
                <a:solidFill>
                  <a:srgbClr val="FFFFFF"/>
                </a:solidFill>
                <a:latin typeface="Arial"/>
                <a:ea typeface="Arial"/>
              </a:rPr>
              <a:t>продажи</a:t>
            </a:r>
            <a:r>
              <a:rPr lang="en-GB" sz="3200" b="0" strike="noStrike" spc="-1" dirty="0">
                <a:solidFill>
                  <a:srgbClr val="FFFFFF"/>
                </a:solidFill>
                <a:latin typeface="Arial"/>
                <a:ea typeface="Arial"/>
              </a:rPr>
              <a:t> </a:t>
            </a:r>
            <a:r>
              <a:rPr lang="en-GB" sz="3200" b="0" strike="noStrike" spc="-1" dirty="0" err="1">
                <a:solidFill>
                  <a:srgbClr val="FFFFFF"/>
                </a:solidFill>
                <a:latin typeface="Arial"/>
                <a:ea typeface="Arial"/>
              </a:rPr>
              <a:t>товаров</a:t>
            </a:r>
            <a:r>
              <a:rPr lang="en-GB" sz="3200" b="0" strike="noStrike" spc="-1" dirty="0">
                <a:solidFill>
                  <a:srgbClr val="FFFFFF"/>
                </a:solidFill>
                <a:latin typeface="Arial"/>
                <a:ea typeface="Arial"/>
              </a:rPr>
              <a:t>, </a:t>
            </a:r>
            <a:r>
              <a:rPr lang="en-GB" sz="3200" b="0" strike="noStrike" spc="-1" dirty="0" err="1">
                <a:solidFill>
                  <a:srgbClr val="FFFFFF"/>
                </a:solidFill>
                <a:latin typeface="Arial"/>
                <a:ea typeface="Arial"/>
              </a:rPr>
              <a:t>связанных</a:t>
            </a:r>
            <a:r>
              <a:rPr lang="en-GB" sz="3200" b="0" strike="noStrike" spc="-1" dirty="0">
                <a:solidFill>
                  <a:srgbClr val="FFFFFF"/>
                </a:solidFill>
                <a:latin typeface="Arial"/>
                <a:ea typeface="Arial"/>
              </a:rPr>
              <a:t> </a:t>
            </a:r>
            <a:r>
              <a:rPr lang="en-GB" sz="3200" b="0" strike="noStrike" spc="-1" dirty="0" err="1">
                <a:solidFill>
                  <a:srgbClr val="FFFFFF"/>
                </a:solidFill>
                <a:latin typeface="Arial"/>
                <a:ea typeface="Arial"/>
              </a:rPr>
              <a:t>с</a:t>
            </a:r>
            <a:r>
              <a:rPr lang="en-GB" sz="3200" b="0" strike="noStrike" spc="-1" dirty="0">
                <a:solidFill>
                  <a:srgbClr val="FFFFFF"/>
                </a:solidFill>
                <a:latin typeface="Arial"/>
                <a:ea typeface="Arial"/>
              </a:rPr>
              <a:t> </a:t>
            </a:r>
            <a:r>
              <a:rPr lang="en-GB" sz="3200" b="0" strike="noStrike" spc="-1" dirty="0" err="1">
                <a:solidFill>
                  <a:srgbClr val="FFFFFF"/>
                </a:solidFill>
                <a:latin typeface="Arial"/>
                <a:ea typeface="Arial"/>
              </a:rPr>
              <a:t>модой</a:t>
            </a:r>
            <a:br>
              <a:rPr sz="3200" dirty="0"/>
            </a:br>
            <a:r>
              <a:rPr lang="en-GB" sz="3200" b="0" strike="noStrike" spc="-1" dirty="0" err="1">
                <a:solidFill>
                  <a:srgbClr val="FFFFFF"/>
                </a:solidFill>
                <a:latin typeface="Arial"/>
                <a:ea typeface="Arial"/>
              </a:rPr>
              <a:t>и</a:t>
            </a:r>
            <a:r>
              <a:rPr lang="en-GB" sz="3200" b="0" strike="noStrike" spc="-1" dirty="0">
                <a:solidFill>
                  <a:srgbClr val="FFFFFF"/>
                </a:solidFill>
                <a:latin typeface="Arial"/>
                <a:ea typeface="Arial"/>
              </a:rPr>
              <a:t> </a:t>
            </a:r>
            <a:r>
              <a:rPr lang="en-GB" sz="3200" b="0" strike="noStrike" spc="-1" dirty="0" err="1">
                <a:solidFill>
                  <a:srgbClr val="FFFFFF"/>
                </a:solidFill>
                <a:latin typeface="Arial"/>
                <a:ea typeface="Arial"/>
              </a:rPr>
              <a:t>образом</a:t>
            </a:r>
            <a:r>
              <a:rPr lang="en-GB" sz="3200" b="0" strike="noStrike" spc="-1" dirty="0">
                <a:solidFill>
                  <a:srgbClr val="FFFFFF"/>
                </a:solidFill>
                <a:latin typeface="Arial"/>
                <a:ea typeface="Arial"/>
              </a:rPr>
              <a:t> </a:t>
            </a:r>
            <a:r>
              <a:rPr lang="en-GB" sz="3200" b="0" strike="noStrike" spc="-1" dirty="0" err="1">
                <a:solidFill>
                  <a:srgbClr val="FFFFFF"/>
                </a:solidFill>
                <a:latin typeface="Arial"/>
                <a:ea typeface="Arial"/>
              </a:rPr>
              <a:t>жизни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Google Shape;127;p26"/>
          <p:cNvSpPr/>
          <p:nvPr/>
        </p:nvSpPr>
        <p:spPr>
          <a:xfrm>
            <a:off x="5969880" y="4743720"/>
            <a:ext cx="2713320" cy="112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4400" b="1" strike="noStrike" spc="-1">
                <a:solidFill>
                  <a:srgbClr val="FA3C00"/>
                </a:solidFill>
                <a:latin typeface="Arial"/>
                <a:ea typeface="Arial"/>
              </a:rPr>
              <a:t>69%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870" b="0" strike="noStrike" spc="-1">
                <a:solidFill>
                  <a:srgbClr val="000000"/>
                </a:solidFill>
                <a:latin typeface="Arial"/>
                <a:ea typeface="Arial"/>
              </a:rPr>
              <a:t>женская аудитория</a:t>
            </a:r>
            <a:endParaRPr lang="ru-RU" sz="18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Google Shape;128;p26"/>
          <p:cNvSpPr/>
          <p:nvPr/>
        </p:nvSpPr>
        <p:spPr>
          <a:xfrm>
            <a:off x="8991720" y="4743720"/>
            <a:ext cx="2181600" cy="135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4400" b="1" strike="noStrike" spc="-1" dirty="0">
                <a:solidFill>
                  <a:srgbClr val="FA3C00"/>
                </a:solidFill>
                <a:latin typeface="Arial"/>
                <a:ea typeface="Arial"/>
              </a:rPr>
              <a:t>31%</a:t>
            </a:r>
            <a:endParaRPr lang="ru-RU" sz="4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87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мужская</a:t>
            </a:r>
            <a:r>
              <a:rPr lang="en-GB" sz="187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87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аудитория</a:t>
            </a:r>
            <a:endParaRPr lang="ru-RU" sz="187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4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4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87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2" name="Google Shape;129;p26"/>
          <p:cNvPicPr/>
          <p:nvPr/>
        </p:nvPicPr>
        <p:blipFill>
          <a:blip r:embed="rId2"/>
          <a:stretch/>
        </p:blipFill>
        <p:spPr>
          <a:xfrm>
            <a:off x="279000" y="6345000"/>
            <a:ext cx="1297440" cy="311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sldNum" idx="6"/>
          </p:nvPr>
        </p:nvSpPr>
        <p:spPr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7A8C48B4-ABB0-4EFE-891E-FC56D3EC3989}" type="slidenum">
              <a:rPr lang="en-GB" sz="1600" b="0" strike="noStrike" spc="-1">
                <a:solidFill>
                  <a:srgbClr val="888888"/>
                </a:solidFill>
                <a:latin typeface="Arial"/>
                <a:ea typeface="Arial"/>
              </a:rPr>
              <a:t>3</a:t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84" name="Google Shape;136;p27"/>
          <p:cNvPicPr/>
          <p:nvPr/>
        </p:nvPicPr>
        <p:blipFill>
          <a:blip r:embed="rId3"/>
          <a:stretch/>
        </p:blipFill>
        <p:spPr>
          <a:xfrm>
            <a:off x="609480" y="447840"/>
            <a:ext cx="10972800" cy="4864680"/>
          </a:xfrm>
          <a:prstGeom prst="rect">
            <a:avLst/>
          </a:prstGeom>
          <a:ln w="0">
            <a:noFill/>
          </a:ln>
        </p:spPr>
      </p:pic>
      <p:sp>
        <p:nvSpPr>
          <p:cNvPr id="185" name="PlaceHolder 2"/>
          <p:cNvSpPr>
            <a:spLocks noGrp="1"/>
          </p:cNvSpPr>
          <p:nvPr>
            <p:ph type="title"/>
          </p:nvPr>
        </p:nvSpPr>
        <p:spPr>
          <a:xfrm>
            <a:off x="239040" y="192960"/>
            <a:ext cx="4677120" cy="93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Федеральное присутствие Lamoda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Google Shape;138;p27"/>
          <p:cNvSpPr/>
          <p:nvPr/>
        </p:nvSpPr>
        <p:spPr>
          <a:xfrm>
            <a:off x="7436880" y="5456880"/>
            <a:ext cx="2176920" cy="598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4270" b="0" strike="noStrike" spc="-1">
                <a:solidFill>
                  <a:srgbClr val="FA3C00"/>
                </a:solidFill>
                <a:latin typeface="Arial"/>
                <a:ea typeface="Arial"/>
              </a:rPr>
              <a:t>17 000</a:t>
            </a:r>
            <a:endParaRPr lang="ru-RU" sz="42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Google Shape;139;p27"/>
          <p:cNvSpPr/>
          <p:nvPr/>
        </p:nvSpPr>
        <p:spPr>
          <a:xfrm>
            <a:off x="7513200" y="6108120"/>
            <a:ext cx="2267640" cy="392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340" b="0" strike="noStrike" spc="-1">
                <a:solidFill>
                  <a:srgbClr val="222222"/>
                </a:solidFill>
                <a:latin typeface="Arial"/>
                <a:ea typeface="Arial"/>
              </a:rPr>
              <a:t>партнерских ПВЗ</a:t>
            </a:r>
            <a:endParaRPr lang="ru-RU" sz="13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Google Shape;140;p27"/>
          <p:cNvSpPr/>
          <p:nvPr/>
        </p:nvSpPr>
        <p:spPr>
          <a:xfrm>
            <a:off x="9628560" y="5456880"/>
            <a:ext cx="1451520" cy="63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4270" b="0" strike="noStrike" spc="-1">
                <a:solidFill>
                  <a:srgbClr val="FA3C00"/>
                </a:solidFill>
                <a:latin typeface="Arial"/>
                <a:ea typeface="Arial"/>
              </a:rPr>
              <a:t>100</a:t>
            </a:r>
            <a:endParaRPr lang="ru-RU" sz="42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Google Shape;141;p27"/>
          <p:cNvSpPr/>
          <p:nvPr/>
        </p:nvSpPr>
        <p:spPr>
          <a:xfrm>
            <a:off x="9704880" y="6108120"/>
            <a:ext cx="2112480" cy="34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340" b="0" strike="noStrike" spc="-1">
                <a:solidFill>
                  <a:srgbClr val="222222"/>
                </a:solidFill>
                <a:latin typeface="Arial"/>
                <a:ea typeface="Arial"/>
              </a:rPr>
              <a:t>транзитных</a:t>
            </a:r>
            <a:endParaRPr lang="ru-RU" sz="134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340" b="0" strike="noStrike" spc="-1">
                <a:solidFill>
                  <a:srgbClr val="222222"/>
                </a:solidFill>
                <a:latin typeface="Arial"/>
                <a:ea typeface="Arial"/>
              </a:rPr>
              <a:t>складов</a:t>
            </a:r>
            <a:endParaRPr lang="ru-RU" sz="13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Google Shape;142;p27"/>
          <p:cNvSpPr/>
          <p:nvPr/>
        </p:nvSpPr>
        <p:spPr>
          <a:xfrm>
            <a:off x="2675520" y="5456880"/>
            <a:ext cx="1636920" cy="63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4270" b="0" strike="noStrike" spc="-1">
                <a:solidFill>
                  <a:srgbClr val="FA3C00"/>
                </a:solidFill>
                <a:latin typeface="Arial"/>
                <a:ea typeface="Arial"/>
              </a:rPr>
              <a:t>400</a:t>
            </a:r>
            <a:endParaRPr lang="ru-RU" sz="42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Google Shape;143;p27"/>
          <p:cNvSpPr/>
          <p:nvPr/>
        </p:nvSpPr>
        <p:spPr>
          <a:xfrm>
            <a:off x="2675520" y="6108120"/>
            <a:ext cx="1451520" cy="46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340" b="0" strike="noStrike" spc="-1">
                <a:solidFill>
                  <a:srgbClr val="222222"/>
                </a:solidFill>
                <a:latin typeface="Arial"/>
                <a:ea typeface="Arial"/>
              </a:rPr>
              <a:t>собственных ПВЗ в России и СНГ</a:t>
            </a:r>
            <a:endParaRPr lang="ru-RU" sz="13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Google Shape;144;p27"/>
          <p:cNvSpPr/>
          <p:nvPr/>
        </p:nvSpPr>
        <p:spPr>
          <a:xfrm>
            <a:off x="4685760" y="5456880"/>
            <a:ext cx="2176920" cy="63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4270" b="0" strike="noStrike" spc="-1">
                <a:solidFill>
                  <a:srgbClr val="FA3C00"/>
                </a:solidFill>
                <a:latin typeface="Arial"/>
                <a:ea typeface="Arial"/>
              </a:rPr>
              <a:t>~1 000</a:t>
            </a:r>
            <a:endParaRPr lang="ru-RU" sz="42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Google Shape;145;p27"/>
          <p:cNvSpPr/>
          <p:nvPr/>
        </p:nvSpPr>
        <p:spPr>
          <a:xfrm>
            <a:off x="4685760" y="6108120"/>
            <a:ext cx="2559600" cy="53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340" b="0" strike="noStrike" spc="-1">
                <a:solidFill>
                  <a:srgbClr val="222222"/>
                </a:solidFill>
                <a:latin typeface="Arial"/>
                <a:ea typeface="Arial"/>
              </a:rPr>
              <a:t>городов / населенных пунктов,</a:t>
            </a:r>
            <a:br>
              <a:rPr sz="1340"/>
            </a:br>
            <a:r>
              <a:rPr lang="en-GB" sz="1070" b="0" strike="noStrike" spc="-1">
                <a:solidFill>
                  <a:srgbClr val="222222"/>
                </a:solidFill>
                <a:latin typeface="Arial"/>
                <a:ea typeface="Arial"/>
              </a:rPr>
              <a:t>в 60% доступна доставка</a:t>
            </a:r>
            <a:br>
              <a:rPr sz="1070"/>
            </a:br>
            <a:r>
              <a:rPr lang="en-GB" sz="1070" b="0" strike="noStrike" spc="-1">
                <a:solidFill>
                  <a:srgbClr val="222222"/>
                </a:solidFill>
                <a:latin typeface="Arial"/>
                <a:ea typeface="Arial"/>
              </a:rPr>
              <a:t>на следующий день</a:t>
            </a:r>
            <a:endParaRPr lang="ru-RU" sz="107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51;p28"/>
          <p:cNvSpPr/>
          <p:nvPr/>
        </p:nvSpPr>
        <p:spPr>
          <a:xfrm>
            <a:off x="186120" y="3017880"/>
            <a:ext cx="3009240" cy="1107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1500" b="0" strike="noStrike" spc="-1">
                <a:solidFill>
                  <a:srgbClr val="FA3C00"/>
                </a:solidFill>
                <a:latin typeface="Arial"/>
                <a:ea typeface="Arial"/>
              </a:rPr>
              <a:t>87</a:t>
            </a:r>
            <a:r>
              <a:rPr lang="en-GB" sz="6000" b="0" strike="noStrike" spc="-1">
                <a:solidFill>
                  <a:srgbClr val="FA3C00"/>
                </a:solidFill>
                <a:latin typeface="Arial"/>
                <a:ea typeface="Arial"/>
              </a:rPr>
              <a:t>%</a:t>
            </a:r>
            <a:endParaRPr lang="ru-RU" sz="6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Google Shape;152;p28"/>
          <p:cNvSpPr/>
          <p:nvPr/>
        </p:nvSpPr>
        <p:spPr>
          <a:xfrm>
            <a:off x="4919400" y="3017880"/>
            <a:ext cx="3156120" cy="1107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1500" b="0" strike="noStrike" spc="-1">
                <a:solidFill>
                  <a:srgbClr val="FA3C00"/>
                </a:solidFill>
                <a:latin typeface="Arial"/>
                <a:ea typeface="Arial"/>
              </a:rPr>
              <a:t>80</a:t>
            </a:r>
            <a:r>
              <a:rPr lang="en-GB" sz="6000" b="0" strike="noStrike" spc="-1">
                <a:solidFill>
                  <a:srgbClr val="FA3C00"/>
                </a:solidFill>
                <a:latin typeface="Arial"/>
                <a:ea typeface="Arial"/>
              </a:rPr>
              <a:t>%</a:t>
            </a:r>
            <a:endParaRPr lang="ru-RU" sz="6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Google Shape;153;p28"/>
          <p:cNvSpPr/>
          <p:nvPr/>
        </p:nvSpPr>
        <p:spPr>
          <a:xfrm>
            <a:off x="9393480" y="3017880"/>
            <a:ext cx="2648520" cy="1107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1500" b="0" strike="noStrike" spc="-1">
                <a:solidFill>
                  <a:srgbClr val="FA3C00"/>
                </a:solidFill>
                <a:latin typeface="Arial"/>
                <a:ea typeface="Arial"/>
              </a:rPr>
              <a:t>81</a:t>
            </a:r>
            <a:r>
              <a:rPr lang="en-GB" sz="6000" b="0" strike="noStrike" spc="-1">
                <a:solidFill>
                  <a:schemeClr val="accent1"/>
                </a:solidFill>
                <a:latin typeface="Arial"/>
                <a:ea typeface="Arial"/>
              </a:rPr>
              <a:t>%</a:t>
            </a:r>
            <a:endParaRPr lang="ru-RU" sz="6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1"/>
          <p:cNvSpPr>
            <a:spLocks noGrp="1"/>
          </p:cNvSpPr>
          <p:nvPr>
            <p:ph type="sldNum" idx="7"/>
          </p:nvPr>
        </p:nvSpPr>
        <p:spPr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A3C1149D-2209-42BF-A59F-6685D4F7901E}" type="slidenum">
              <a:rPr lang="en-GB" sz="1600" b="0" strike="noStrike" spc="-1">
                <a:solidFill>
                  <a:srgbClr val="888888"/>
                </a:solidFill>
                <a:latin typeface="Arial"/>
                <a:ea typeface="Arial"/>
              </a:rPr>
              <a:t>4</a:t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title"/>
          </p:nvPr>
        </p:nvSpPr>
        <p:spPr>
          <a:xfrm>
            <a:off x="290160" y="237960"/>
            <a:ext cx="11671920" cy="93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32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Lamoda</a:t>
            </a:r>
            <a:r>
              <a:rPr lang="en-GB" sz="3200" b="0" strike="noStrike" spc="-1" dirty="0">
                <a:solidFill>
                  <a:schemeClr val="dk1"/>
                </a:solidFill>
                <a:latin typeface="Arial"/>
                <a:ea typeface="Arial"/>
              </a:rPr>
              <a:t> — </a:t>
            </a:r>
            <a:r>
              <a:rPr lang="en-GB" sz="32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популярный</a:t>
            </a:r>
            <a:r>
              <a:rPr lang="en-GB" sz="3200" b="0" strike="noStrike" spc="-1" dirty="0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32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онлайн-ритейлер</a:t>
            </a:r>
            <a:r>
              <a:rPr lang="en-GB" sz="3200" b="0" strike="noStrike" spc="-1" dirty="0">
                <a:solidFill>
                  <a:schemeClr val="dk1"/>
                </a:solidFill>
                <a:latin typeface="Arial"/>
                <a:ea typeface="Arial"/>
              </a:rPr>
              <a:t>, </a:t>
            </a:r>
            <a:br>
              <a:rPr sz="3200" dirty="0"/>
            </a:br>
            <a:r>
              <a:rPr lang="en-GB" sz="3200" b="0" strike="noStrike" spc="-1" dirty="0">
                <a:solidFill>
                  <a:schemeClr val="dk1"/>
                </a:solidFill>
                <a:latin typeface="Arial"/>
                <a:ea typeface="Arial"/>
              </a:rPr>
              <a:t>№1 </a:t>
            </a:r>
            <a:r>
              <a:rPr lang="en-GB" sz="32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на</a:t>
            </a:r>
            <a:r>
              <a:rPr lang="en-GB" sz="3200" b="0" strike="noStrike" spc="-1" dirty="0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32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рынке</a:t>
            </a:r>
            <a:r>
              <a:rPr lang="en-GB" sz="3200" b="0" strike="noStrike" spc="-1" dirty="0">
                <a:solidFill>
                  <a:schemeClr val="dk1"/>
                </a:solidFill>
                <a:latin typeface="Arial"/>
                <a:ea typeface="Arial"/>
              </a:rPr>
              <a:t> fashion e-commerce в </a:t>
            </a:r>
            <a:r>
              <a:rPr lang="en-GB" sz="32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России</a:t>
            </a:r>
            <a:r>
              <a:rPr lang="en-GB" sz="3200" b="0" strike="noStrike" spc="-1" dirty="0">
                <a:solidFill>
                  <a:schemeClr val="dk1"/>
                </a:solidFill>
                <a:latin typeface="Arial"/>
                <a:ea typeface="Arial"/>
              </a:rPr>
              <a:t>*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Google Shape;156;p28"/>
          <p:cNvSpPr/>
          <p:nvPr/>
        </p:nvSpPr>
        <p:spPr>
          <a:xfrm>
            <a:off x="288000" y="1545120"/>
            <a:ext cx="5590440" cy="82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2000" b="1" strike="noStrike" spc="-1">
                <a:solidFill>
                  <a:srgbClr val="A5825F"/>
                </a:solidFill>
                <a:latin typeface="Arial"/>
                <a:ea typeface="Arial"/>
              </a:rPr>
              <a:t>Высокий уровень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2000" b="1" strike="noStrike" spc="-1">
                <a:solidFill>
                  <a:srgbClr val="A5825F"/>
                </a:solidFill>
                <a:latin typeface="Arial"/>
                <a:ea typeface="Arial"/>
              </a:rPr>
              <a:t>узнаваемости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Google Shape;157;p28"/>
          <p:cNvSpPr/>
          <p:nvPr/>
        </p:nvSpPr>
        <p:spPr>
          <a:xfrm>
            <a:off x="188640" y="4264920"/>
            <a:ext cx="1764720" cy="58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  <a:ea typeface="Arial"/>
              </a:rPr>
              <a:t>в Москве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Google Shape;158;p28"/>
          <p:cNvSpPr/>
          <p:nvPr/>
        </p:nvSpPr>
        <p:spPr>
          <a:xfrm>
            <a:off x="4919400" y="4264920"/>
            <a:ext cx="1595520" cy="58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  <a:ea typeface="Arial"/>
              </a:rPr>
              <a:t>в регионах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02" name="Google Shape;159;p28"/>
          <p:cNvCxnSpPr/>
          <p:nvPr/>
        </p:nvCxnSpPr>
        <p:spPr>
          <a:xfrm>
            <a:off x="291240" y="4262040"/>
            <a:ext cx="2226240" cy="360"/>
          </a:xfrm>
          <a:prstGeom prst="straightConnector1">
            <a:avLst/>
          </a:prstGeom>
          <a:ln w="9525">
            <a:solidFill>
              <a:srgbClr val="969696"/>
            </a:solidFill>
            <a:round/>
          </a:ln>
        </p:spPr>
      </p:cxnSp>
      <p:cxnSp>
        <p:nvCxnSpPr>
          <p:cNvPr id="203" name="Google Shape;160;p28"/>
          <p:cNvCxnSpPr/>
          <p:nvPr/>
        </p:nvCxnSpPr>
        <p:spPr>
          <a:xfrm>
            <a:off x="5028840" y="4262040"/>
            <a:ext cx="2225520" cy="360"/>
          </a:xfrm>
          <a:prstGeom prst="straightConnector1">
            <a:avLst/>
          </a:prstGeom>
          <a:ln w="9525">
            <a:solidFill>
              <a:srgbClr val="969696"/>
            </a:solidFill>
            <a:round/>
          </a:ln>
        </p:spPr>
      </p:cxnSp>
      <p:sp>
        <p:nvSpPr>
          <p:cNvPr id="204" name="Google Shape;161;p28"/>
          <p:cNvSpPr/>
          <p:nvPr/>
        </p:nvSpPr>
        <p:spPr>
          <a:xfrm>
            <a:off x="9393480" y="4264920"/>
            <a:ext cx="3384720" cy="58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  <a:ea typeface="Arial"/>
              </a:rPr>
              <a:t>по России в целом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05" name="Google Shape;162;p28"/>
          <p:cNvCxnSpPr/>
          <p:nvPr/>
        </p:nvCxnSpPr>
        <p:spPr>
          <a:xfrm>
            <a:off x="9502920" y="4262040"/>
            <a:ext cx="2234520" cy="360"/>
          </a:xfrm>
          <a:prstGeom prst="straightConnector1">
            <a:avLst/>
          </a:prstGeom>
          <a:ln w="9525">
            <a:solidFill>
              <a:srgbClr val="969696"/>
            </a:solidFill>
            <a:round/>
          </a:ln>
        </p:spPr>
      </p:cxnSp>
      <p:sp>
        <p:nvSpPr>
          <p:cNvPr id="206" name="Google Shape;163;p28"/>
          <p:cNvSpPr/>
          <p:nvPr/>
        </p:nvSpPr>
        <p:spPr>
          <a:xfrm>
            <a:off x="6643800" y="6252480"/>
            <a:ext cx="50155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* На основании исследования: Lamoda Brand Health tracker,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 RU cities 100K+, M/F 18-55;  Lamoda internal data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10;p30"/>
          <p:cNvSpPr/>
          <p:nvPr/>
        </p:nvSpPr>
        <p:spPr>
          <a:xfrm>
            <a:off x="8879400" y="2073240"/>
            <a:ext cx="2142720" cy="2143080"/>
          </a:xfrm>
          <a:prstGeom prst="pie">
            <a:avLst>
              <a:gd name="adj1" fmla="val 16208178"/>
              <a:gd name="adj2" fmla="val 8618021"/>
            </a:avLst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46" name="PlaceHolder 1"/>
          <p:cNvSpPr>
            <a:spLocks noGrp="1"/>
          </p:cNvSpPr>
          <p:nvPr>
            <p:ph type="sldNum" idx="9"/>
          </p:nvPr>
        </p:nvSpPr>
        <p:spPr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8F4A0A0-B248-4D8D-BC45-93DF0A37A41C}" type="slidenum">
              <a:rPr lang="en-GB" sz="1600" b="0" strike="noStrike" spc="-1">
                <a:solidFill>
                  <a:srgbClr val="888888"/>
                </a:solidFill>
                <a:latin typeface="Arial"/>
                <a:ea typeface="Arial"/>
              </a:rPr>
              <a:t>5</a:t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title"/>
          </p:nvPr>
        </p:nvSpPr>
        <p:spPr>
          <a:xfrm>
            <a:off x="288000" y="230040"/>
            <a:ext cx="11671920" cy="93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32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Целевая</a:t>
            </a:r>
            <a:r>
              <a:rPr lang="en-GB" sz="3200" b="0" strike="noStrike" spc="-1" dirty="0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32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аудитория</a:t>
            </a:r>
            <a:r>
              <a:rPr lang="en-GB" sz="3200" b="0" strike="noStrike" spc="-1" dirty="0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32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Lamoda</a:t>
            </a:r>
            <a:r>
              <a:rPr lang="en-GB" sz="3200" b="0" strike="noStrike" spc="-1" dirty="0">
                <a:solidFill>
                  <a:schemeClr val="dk1"/>
                </a:solidFill>
                <a:latin typeface="Arial"/>
                <a:ea typeface="Arial"/>
              </a:rPr>
              <a:t> —</a:t>
            </a:r>
            <a:br>
              <a:rPr sz="3200" dirty="0"/>
            </a:br>
            <a:r>
              <a:rPr lang="en-GB" sz="32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самая</a:t>
            </a:r>
            <a:r>
              <a:rPr lang="en-GB" sz="3200" b="0" strike="noStrike" spc="-1" dirty="0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32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заинтересованная</a:t>
            </a:r>
            <a:r>
              <a:rPr lang="en-GB" sz="3200" b="0" strike="noStrike" spc="-1" dirty="0">
                <a:solidFill>
                  <a:schemeClr val="dk1"/>
                </a:solidFill>
                <a:latin typeface="Arial"/>
                <a:ea typeface="Arial"/>
              </a:rPr>
              <a:t> в </a:t>
            </a:r>
            <a:r>
              <a:rPr lang="en-GB" sz="32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онлайн-шоппинге</a:t>
            </a:r>
            <a:r>
              <a:rPr lang="en-GB" sz="3200" b="0" strike="noStrike" spc="-1" dirty="0">
                <a:solidFill>
                  <a:schemeClr val="dk1"/>
                </a:solidFill>
                <a:latin typeface="Arial"/>
                <a:ea typeface="Arial"/>
              </a:rPr>
              <a:t>*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Google Shape;213;p30"/>
          <p:cNvSpPr/>
          <p:nvPr/>
        </p:nvSpPr>
        <p:spPr>
          <a:xfrm>
            <a:off x="190800" y="5007960"/>
            <a:ext cx="2289600" cy="1015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729" b="0" strike="noStrike" spc="-1">
                <a:solidFill>
                  <a:srgbClr val="000000"/>
                </a:solidFill>
                <a:latin typeface="Arial"/>
                <a:ea typeface="Arial"/>
              </a:rPr>
              <a:t>Возраст 87% покупателей Lamoda &lt; 45 лет</a:t>
            </a:r>
            <a:endParaRPr lang="ru-RU" sz="1729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Google Shape;214;p30"/>
          <p:cNvSpPr/>
          <p:nvPr/>
        </p:nvSpPr>
        <p:spPr>
          <a:xfrm>
            <a:off x="8725680" y="4953960"/>
            <a:ext cx="2470680" cy="91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729" b="0" strike="noStrike" spc="-1">
                <a:solidFill>
                  <a:srgbClr val="000000"/>
                </a:solidFill>
                <a:latin typeface="Arial"/>
                <a:ea typeface="Arial"/>
              </a:rPr>
              <a:t>57% трафика Lamoda приходит из регионов</a:t>
            </a:r>
            <a:endParaRPr lang="ru-RU" sz="1729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Google Shape;215;p30"/>
          <p:cNvSpPr/>
          <p:nvPr/>
        </p:nvSpPr>
        <p:spPr>
          <a:xfrm>
            <a:off x="288360" y="1653120"/>
            <a:ext cx="1245600" cy="74808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470" b="1" strike="noStrike" spc="-1">
                <a:solidFill>
                  <a:srgbClr val="000000"/>
                </a:solidFill>
                <a:latin typeface="Arial"/>
                <a:ea typeface="Arial"/>
              </a:rPr>
              <a:t>20%</a:t>
            </a:r>
            <a:endParaRPr lang="ru-RU" sz="147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470" b="0" strike="noStrike" spc="-1">
                <a:solidFill>
                  <a:srgbClr val="000000"/>
                </a:solidFill>
                <a:latin typeface="Arial"/>
                <a:ea typeface="Arial"/>
              </a:rPr>
              <a:t>&lt;25 y.o</a:t>
            </a:r>
            <a:endParaRPr lang="ru-RU" sz="14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Google Shape;216;p30"/>
          <p:cNvSpPr/>
          <p:nvPr/>
        </p:nvSpPr>
        <p:spPr>
          <a:xfrm>
            <a:off x="288000" y="3772800"/>
            <a:ext cx="1245600" cy="652320"/>
          </a:xfrm>
          <a:prstGeom prst="rect">
            <a:avLst/>
          </a:pr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470" b="1" strike="noStrike" spc="-1">
                <a:solidFill>
                  <a:srgbClr val="000000"/>
                </a:solidFill>
                <a:latin typeface="Arial"/>
                <a:ea typeface="Arial"/>
              </a:rPr>
              <a:t>12%</a:t>
            </a:r>
            <a:endParaRPr lang="ru-RU" sz="147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470" b="0" strike="noStrike" spc="-1">
                <a:solidFill>
                  <a:srgbClr val="000000"/>
                </a:solidFill>
                <a:latin typeface="Arial"/>
                <a:ea typeface="Arial"/>
              </a:rPr>
              <a:t>&gt;45 y.o.</a:t>
            </a:r>
            <a:endParaRPr lang="ru-RU" sz="14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Google Shape;217;p30"/>
          <p:cNvSpPr/>
          <p:nvPr/>
        </p:nvSpPr>
        <p:spPr>
          <a:xfrm>
            <a:off x="288000" y="2400840"/>
            <a:ext cx="1245600" cy="137124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470" b="1" strike="noStrike" spc="-1">
                <a:solidFill>
                  <a:srgbClr val="000000"/>
                </a:solidFill>
                <a:latin typeface="Arial"/>
                <a:ea typeface="Arial"/>
              </a:rPr>
              <a:t>67%</a:t>
            </a:r>
            <a:endParaRPr lang="ru-RU" sz="147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470" b="0" strike="noStrike" spc="-1">
                <a:solidFill>
                  <a:srgbClr val="000000"/>
                </a:solidFill>
                <a:latin typeface="Arial"/>
                <a:ea typeface="Arial"/>
              </a:rPr>
              <a:t>25-45 y.o</a:t>
            </a:r>
            <a:endParaRPr lang="ru-RU" sz="14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Google Shape;218;p30"/>
          <p:cNvSpPr/>
          <p:nvPr/>
        </p:nvSpPr>
        <p:spPr>
          <a:xfrm>
            <a:off x="3262680" y="4953960"/>
            <a:ext cx="3789720" cy="623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729" b="0" strike="noStrike" spc="-1">
                <a:solidFill>
                  <a:srgbClr val="000000"/>
                </a:solidFill>
                <a:latin typeface="Arial"/>
                <a:ea typeface="Arial"/>
              </a:rPr>
              <a:t>Доход покупателей Lamoda выше среднерыночного показателя</a:t>
            </a:r>
            <a:endParaRPr lang="ru-RU" sz="1729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Google Shape;219;p30"/>
          <p:cNvSpPr/>
          <p:nvPr/>
        </p:nvSpPr>
        <p:spPr>
          <a:xfrm>
            <a:off x="3718800" y="2714760"/>
            <a:ext cx="331200" cy="1544400"/>
          </a:xfrm>
          <a:prstGeom prst="rect">
            <a:avLst/>
          </a:pr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87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55" name="Google Shape;220;p30"/>
          <p:cNvSpPr/>
          <p:nvPr/>
        </p:nvSpPr>
        <p:spPr>
          <a:xfrm>
            <a:off x="8879400" y="2073240"/>
            <a:ext cx="2142720" cy="2143080"/>
          </a:xfrm>
          <a:prstGeom prst="pie">
            <a:avLst>
              <a:gd name="adj1" fmla="val 14051327"/>
              <a:gd name="adj2" fmla="val 16346689"/>
            </a:avLst>
          </a:pr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56" name="Google Shape;221;p30"/>
          <p:cNvSpPr/>
          <p:nvPr/>
        </p:nvSpPr>
        <p:spPr>
          <a:xfrm>
            <a:off x="3387240" y="3166920"/>
            <a:ext cx="331200" cy="10926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87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57" name="Google Shape;222;p30"/>
          <p:cNvSpPr/>
          <p:nvPr/>
        </p:nvSpPr>
        <p:spPr>
          <a:xfrm>
            <a:off x="8879400" y="2073240"/>
            <a:ext cx="2142720" cy="2143080"/>
          </a:xfrm>
          <a:prstGeom prst="pie">
            <a:avLst>
              <a:gd name="adj1" fmla="val 8493720"/>
              <a:gd name="adj2" fmla="val 14162506"/>
            </a:avLst>
          </a:pr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cxnSp>
        <p:nvCxnSpPr>
          <p:cNvPr id="258" name="Google Shape;223;p30"/>
          <p:cNvCxnSpPr/>
          <p:nvPr/>
        </p:nvCxnSpPr>
        <p:spPr>
          <a:xfrm>
            <a:off x="3292920" y="4256640"/>
            <a:ext cx="4034880" cy="360"/>
          </a:xfrm>
          <a:prstGeom prst="straightConnector1">
            <a:avLst/>
          </a:prstGeom>
          <a:ln w="9525">
            <a:solidFill>
              <a:srgbClr val="969696"/>
            </a:solidFill>
            <a:round/>
          </a:ln>
        </p:spPr>
      </p:cxnSp>
      <p:sp>
        <p:nvSpPr>
          <p:cNvPr id="259" name="Google Shape;224;p30"/>
          <p:cNvSpPr/>
          <p:nvPr/>
        </p:nvSpPr>
        <p:spPr>
          <a:xfrm>
            <a:off x="4857120" y="2208240"/>
            <a:ext cx="331200" cy="2050920"/>
          </a:xfrm>
          <a:prstGeom prst="rect">
            <a:avLst/>
          </a:pr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87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60" name="Google Shape;225;p30"/>
          <p:cNvSpPr/>
          <p:nvPr/>
        </p:nvSpPr>
        <p:spPr>
          <a:xfrm>
            <a:off x="4525560" y="2350800"/>
            <a:ext cx="331200" cy="190872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87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61" name="Google Shape;226;p30"/>
          <p:cNvSpPr/>
          <p:nvPr/>
        </p:nvSpPr>
        <p:spPr>
          <a:xfrm>
            <a:off x="5916960" y="3243240"/>
            <a:ext cx="331200" cy="1015920"/>
          </a:xfrm>
          <a:prstGeom prst="rect">
            <a:avLst/>
          </a:pr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87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62" name="Google Shape;227;p30"/>
          <p:cNvSpPr/>
          <p:nvPr/>
        </p:nvSpPr>
        <p:spPr>
          <a:xfrm>
            <a:off x="5585400" y="3156120"/>
            <a:ext cx="331200" cy="110268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87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63" name="Google Shape;228;p30"/>
          <p:cNvSpPr/>
          <p:nvPr/>
        </p:nvSpPr>
        <p:spPr>
          <a:xfrm>
            <a:off x="6849720" y="3606840"/>
            <a:ext cx="331200" cy="652320"/>
          </a:xfrm>
          <a:prstGeom prst="rect">
            <a:avLst/>
          </a:pr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87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64" name="Google Shape;229;p30"/>
          <p:cNvSpPr/>
          <p:nvPr/>
        </p:nvSpPr>
        <p:spPr>
          <a:xfrm>
            <a:off x="6518160" y="3166920"/>
            <a:ext cx="331200" cy="10926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87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65" name="Google Shape;230;p30"/>
          <p:cNvSpPr/>
          <p:nvPr/>
        </p:nvSpPr>
        <p:spPr>
          <a:xfrm>
            <a:off x="5388840" y="2680560"/>
            <a:ext cx="2013120" cy="2101320"/>
          </a:xfrm>
          <a:prstGeom prst="roundRect">
            <a:avLst>
              <a:gd name="adj" fmla="val 8202"/>
            </a:avLst>
          </a:prstGeom>
          <a:noFill/>
          <a:ln w="19050">
            <a:solidFill>
              <a:srgbClr val="FA3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1870" b="0" strike="noStrike" spc="-1">
              <a:solidFill>
                <a:srgbClr val="FFFFFF"/>
              </a:solidFill>
              <a:latin typeface="Arial"/>
              <a:ea typeface="Arial"/>
            </a:endParaRPr>
          </a:p>
        </p:txBody>
      </p:sp>
      <p:sp>
        <p:nvSpPr>
          <p:cNvPr id="266" name="Google Shape;231;p30"/>
          <p:cNvSpPr/>
          <p:nvPr/>
        </p:nvSpPr>
        <p:spPr>
          <a:xfrm>
            <a:off x="3465720" y="1668960"/>
            <a:ext cx="1371600" cy="27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070" b="0" strike="noStrike" spc="-1">
                <a:solidFill>
                  <a:srgbClr val="000000"/>
                </a:solidFill>
                <a:latin typeface="Arial"/>
                <a:ea typeface="Arial"/>
              </a:rPr>
              <a:t>Lamoda customers</a:t>
            </a:r>
            <a:endParaRPr lang="ru-RU" sz="10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Google Shape;232;p30"/>
          <p:cNvSpPr/>
          <p:nvPr/>
        </p:nvSpPr>
        <p:spPr>
          <a:xfrm>
            <a:off x="5081760" y="1668960"/>
            <a:ext cx="1102320" cy="27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070" b="0" strike="noStrike" spc="-1">
                <a:solidFill>
                  <a:srgbClr val="000000"/>
                </a:solidFill>
                <a:latin typeface="Arial"/>
                <a:ea typeface="Arial"/>
              </a:rPr>
              <a:t>Total market</a:t>
            </a:r>
            <a:endParaRPr lang="ru-RU" sz="10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Google Shape;233;p30"/>
          <p:cNvSpPr/>
          <p:nvPr/>
        </p:nvSpPr>
        <p:spPr>
          <a:xfrm>
            <a:off x="3363480" y="1743480"/>
            <a:ext cx="101520" cy="9972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50040" rIns="122040" bIns="50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87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69" name="Google Shape;234;p30"/>
          <p:cNvSpPr/>
          <p:nvPr/>
        </p:nvSpPr>
        <p:spPr>
          <a:xfrm>
            <a:off x="4963320" y="1743480"/>
            <a:ext cx="101520" cy="99720"/>
          </a:xfrm>
          <a:prstGeom prst="rect">
            <a:avLst/>
          </a:pr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50040" rIns="122040" bIns="50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87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70" name="Google Shape;235;p30"/>
          <p:cNvSpPr/>
          <p:nvPr/>
        </p:nvSpPr>
        <p:spPr>
          <a:xfrm>
            <a:off x="8621640" y="4323600"/>
            <a:ext cx="759600" cy="27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070" b="0" strike="noStrike" spc="-1">
                <a:solidFill>
                  <a:srgbClr val="000000"/>
                </a:solidFill>
                <a:latin typeface="Arial"/>
                <a:ea typeface="Arial"/>
              </a:rPr>
              <a:t>Регионы</a:t>
            </a:r>
            <a:endParaRPr lang="ru-RU" sz="10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Google Shape;236;p30"/>
          <p:cNvSpPr/>
          <p:nvPr/>
        </p:nvSpPr>
        <p:spPr>
          <a:xfrm>
            <a:off x="8519760" y="4410720"/>
            <a:ext cx="101520" cy="9972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50040" rIns="122040" bIns="50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87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72" name="Google Shape;237;p30"/>
          <p:cNvSpPr/>
          <p:nvPr/>
        </p:nvSpPr>
        <p:spPr>
          <a:xfrm>
            <a:off x="9483840" y="4323600"/>
            <a:ext cx="759600" cy="27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070" b="0" strike="noStrike" spc="-1">
                <a:solidFill>
                  <a:srgbClr val="000000"/>
                </a:solidFill>
                <a:latin typeface="Arial"/>
                <a:ea typeface="Arial"/>
              </a:rPr>
              <a:t>Москва</a:t>
            </a:r>
            <a:endParaRPr lang="ru-RU" sz="10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Google Shape;238;p30"/>
          <p:cNvSpPr/>
          <p:nvPr/>
        </p:nvSpPr>
        <p:spPr>
          <a:xfrm>
            <a:off x="9381600" y="4410720"/>
            <a:ext cx="101520" cy="99720"/>
          </a:xfrm>
          <a:prstGeom prst="rect">
            <a:avLst/>
          </a:prstGeom>
          <a:solidFill>
            <a:schemeClr val="accent2"/>
          </a:solidFill>
          <a:ln w="9525">
            <a:solidFill>
              <a:srgbClr val="96969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50040" rIns="122040" bIns="50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87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74" name="Google Shape;239;p30"/>
          <p:cNvSpPr/>
          <p:nvPr/>
        </p:nvSpPr>
        <p:spPr>
          <a:xfrm>
            <a:off x="10345680" y="4323600"/>
            <a:ext cx="1313640" cy="27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070" b="0" strike="noStrike" spc="-1">
                <a:solidFill>
                  <a:srgbClr val="000000"/>
                </a:solidFill>
                <a:latin typeface="Arial"/>
                <a:ea typeface="Arial"/>
              </a:rPr>
              <a:t>Санкт-Петербург</a:t>
            </a:r>
            <a:endParaRPr lang="ru-RU" sz="10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Google Shape;240;p30"/>
          <p:cNvSpPr/>
          <p:nvPr/>
        </p:nvSpPr>
        <p:spPr>
          <a:xfrm>
            <a:off x="10243800" y="4410720"/>
            <a:ext cx="101520" cy="99720"/>
          </a:xfrm>
          <a:prstGeom prst="rect">
            <a:avLst/>
          </a:pr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50040" rIns="122040" bIns="50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87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76" name="Google Shape;241;p30"/>
          <p:cNvSpPr/>
          <p:nvPr/>
        </p:nvSpPr>
        <p:spPr>
          <a:xfrm>
            <a:off x="3196080" y="4323600"/>
            <a:ext cx="935640" cy="27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070" b="0" strike="noStrike" spc="-1">
                <a:solidFill>
                  <a:srgbClr val="000000"/>
                </a:solidFill>
                <a:latin typeface="Arial"/>
                <a:ea typeface="Arial"/>
              </a:rPr>
              <a:t>&lt;30K руб.</a:t>
            </a:r>
            <a:endParaRPr lang="ru-RU" sz="10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Google Shape;242;p30"/>
          <p:cNvSpPr/>
          <p:nvPr/>
        </p:nvSpPr>
        <p:spPr>
          <a:xfrm>
            <a:off x="4306680" y="4323600"/>
            <a:ext cx="1180800" cy="27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070" b="0" strike="noStrike" spc="-1">
                <a:solidFill>
                  <a:srgbClr val="000000"/>
                </a:solidFill>
                <a:latin typeface="Arial"/>
                <a:ea typeface="Arial"/>
              </a:rPr>
              <a:t>30–60K руб.</a:t>
            </a:r>
            <a:endParaRPr lang="ru-RU" sz="10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Google Shape;243;p30"/>
          <p:cNvSpPr/>
          <p:nvPr/>
        </p:nvSpPr>
        <p:spPr>
          <a:xfrm>
            <a:off x="5366520" y="4323600"/>
            <a:ext cx="1180800" cy="27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070" b="0" strike="noStrike" spc="-1">
                <a:solidFill>
                  <a:srgbClr val="000000"/>
                </a:solidFill>
                <a:latin typeface="Arial"/>
                <a:ea typeface="Arial"/>
              </a:rPr>
              <a:t>60–90K руб.</a:t>
            </a:r>
            <a:endParaRPr lang="ru-RU" sz="10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Google Shape;244;p30"/>
          <p:cNvSpPr/>
          <p:nvPr/>
        </p:nvSpPr>
        <p:spPr>
          <a:xfrm>
            <a:off x="6222960" y="4323600"/>
            <a:ext cx="1180800" cy="27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070" b="0" strike="noStrike" spc="-1">
                <a:solidFill>
                  <a:srgbClr val="000000"/>
                </a:solidFill>
                <a:latin typeface="Arial"/>
                <a:ea typeface="Arial"/>
              </a:rPr>
              <a:t>&gt;90K руб.</a:t>
            </a:r>
            <a:endParaRPr lang="ru-RU" sz="10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Google Shape;245;p30"/>
          <p:cNvSpPr/>
          <p:nvPr/>
        </p:nvSpPr>
        <p:spPr>
          <a:xfrm>
            <a:off x="6643800" y="6252480"/>
            <a:ext cx="50155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* На основании исследования: Lamoda Brand Health tracker,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 RU cities 100K+, M/F 18-55;  Lamoda internal data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Google Shape;246;p30"/>
          <p:cNvSpPr/>
          <p:nvPr/>
        </p:nvSpPr>
        <p:spPr>
          <a:xfrm>
            <a:off x="9483840" y="2234160"/>
            <a:ext cx="588600" cy="396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  <a:ea typeface="Arial"/>
              </a:rPr>
              <a:t>11%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Google Shape;247;p30"/>
          <p:cNvSpPr/>
          <p:nvPr/>
        </p:nvSpPr>
        <p:spPr>
          <a:xfrm>
            <a:off x="9016920" y="2859840"/>
            <a:ext cx="588600" cy="396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  <a:ea typeface="Arial"/>
              </a:rPr>
              <a:t>32%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Google Shape;248;p30"/>
          <p:cNvSpPr/>
          <p:nvPr/>
        </p:nvSpPr>
        <p:spPr>
          <a:xfrm>
            <a:off x="10243800" y="3286800"/>
            <a:ext cx="588600" cy="396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  <a:ea typeface="Arial"/>
              </a:rPr>
              <a:t>57%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sldNum" idx="9"/>
          </p:nvPr>
        </p:nvSpPr>
        <p:spPr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8F4A0A0-B248-4D8D-BC45-93DF0A37A41C}" type="slidenum">
              <a:rPr lang="en-GB" sz="1600" b="0" strike="noStrike" spc="-1">
                <a:solidFill>
                  <a:srgbClr val="888888"/>
                </a:solidFill>
                <a:latin typeface="Arial"/>
                <a:ea typeface="Arial"/>
              </a:rPr>
              <a:t>6</a:t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title"/>
          </p:nvPr>
        </p:nvSpPr>
        <p:spPr>
          <a:xfrm>
            <a:off x="288000" y="230040"/>
            <a:ext cx="11671920" cy="93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3200" spc="-1" dirty="0">
                <a:solidFill>
                  <a:schemeClr val="dk1"/>
                </a:solidFill>
                <a:latin typeface="+mn-lt"/>
                <a:ea typeface="Arial"/>
              </a:rPr>
              <a:t>Покупатели </a:t>
            </a:r>
            <a:r>
              <a:rPr lang="ru-RU" sz="3200" spc="-1" dirty="0" err="1">
                <a:solidFill>
                  <a:schemeClr val="dk1"/>
                </a:solidFill>
                <a:latin typeface="+mn-lt"/>
                <a:ea typeface="Arial"/>
              </a:rPr>
              <a:t>Lamoda</a:t>
            </a:r>
            <a:r>
              <a:rPr lang="ru-RU" sz="3200" spc="-1" dirty="0">
                <a:solidFill>
                  <a:schemeClr val="dk1"/>
                </a:solidFill>
                <a:latin typeface="+mn-lt"/>
                <a:ea typeface="Arial"/>
              </a:rPr>
              <a:t> реже остальных покупают вещи низкого ценового сегмента (</a:t>
            </a:r>
            <a:r>
              <a:rPr lang="ru-RU" sz="3200" spc="-1" dirty="0" err="1">
                <a:solidFill>
                  <a:schemeClr val="dk1"/>
                </a:solidFill>
                <a:latin typeface="+mn-lt"/>
                <a:ea typeface="Arial"/>
              </a:rPr>
              <a:t>Low</a:t>
            </a:r>
            <a:r>
              <a:rPr lang="ru-RU" sz="3200" spc="-1" dirty="0">
                <a:solidFill>
                  <a:schemeClr val="dk1"/>
                </a:solidFill>
                <a:latin typeface="+mn-lt"/>
                <a:ea typeface="Arial"/>
              </a:rPr>
              <a:t>) и чаще выше среднего (</a:t>
            </a:r>
            <a:r>
              <a:rPr lang="ru-RU" sz="3200" spc="-1" dirty="0" err="1">
                <a:solidFill>
                  <a:schemeClr val="dk1"/>
                </a:solidFill>
                <a:latin typeface="+mn-lt"/>
                <a:ea typeface="Arial"/>
              </a:rPr>
              <a:t>Bridge</a:t>
            </a:r>
            <a:r>
              <a:rPr lang="ru-RU" sz="3200" spc="-1" dirty="0">
                <a:solidFill>
                  <a:schemeClr val="dk1"/>
                </a:solidFill>
                <a:latin typeface="+mn-lt"/>
                <a:ea typeface="Arial"/>
              </a:rPr>
              <a:t>)* </a:t>
            </a:r>
            <a:endParaRPr lang="ru-RU" sz="3200" b="0" strike="noStrike" spc="-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80" name="Google Shape;245;p30"/>
          <p:cNvSpPr/>
          <p:nvPr/>
        </p:nvSpPr>
        <p:spPr>
          <a:xfrm>
            <a:off x="6643800" y="6252480"/>
            <a:ext cx="50155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050" b="0" i="1" strike="noStrike" spc="-1" dirty="0">
                <a:solidFill>
                  <a:srgbClr val="000000"/>
                </a:solidFill>
                <a:latin typeface="Arial"/>
                <a:ea typeface="Arial"/>
              </a:rPr>
              <a:t>* </a:t>
            </a:r>
            <a:r>
              <a:rPr lang="en-GB" sz="1050" b="0" i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На</a:t>
            </a:r>
            <a:r>
              <a:rPr lang="en-GB" sz="1050" b="0" i="1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050" b="0" i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основании</a:t>
            </a:r>
            <a:r>
              <a:rPr lang="en-GB" sz="1050" b="0" i="1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050" b="0" i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исследования</a:t>
            </a:r>
            <a:r>
              <a:rPr lang="en-GB" sz="1050" b="0" i="1" strike="noStrike" spc="-1" dirty="0">
                <a:solidFill>
                  <a:srgbClr val="000000"/>
                </a:solidFill>
                <a:latin typeface="Arial"/>
                <a:ea typeface="Arial"/>
              </a:rPr>
              <a:t>: </a:t>
            </a:r>
            <a:r>
              <a:rPr lang="en-GB" sz="1050" i="1" spc="-1" dirty="0">
                <a:solidFill>
                  <a:srgbClr val="000000"/>
                </a:solidFill>
                <a:ea typeface="Arial"/>
              </a:rPr>
              <a:t>Price Tiers Research Q2’24</a:t>
            </a:r>
            <a:endParaRPr lang="ru-RU" sz="105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1" name="Google Shape;666;p67">
            <a:extLst>
              <a:ext uri="{FF2B5EF4-FFF2-40B4-BE49-F238E27FC236}">
                <a16:creationId xmlns:a16="http://schemas.microsoft.com/office/drawing/2014/main" id="{5202A366-115E-4CC0-9FC9-110B98A3671C}"/>
              </a:ext>
            </a:extLst>
          </p:cNvPr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-57742" y="1623347"/>
            <a:ext cx="11212320" cy="4337567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667;p67">
            <a:extLst>
              <a:ext uri="{FF2B5EF4-FFF2-40B4-BE49-F238E27FC236}">
                <a16:creationId xmlns:a16="http://schemas.microsoft.com/office/drawing/2014/main" id="{FD500442-4E28-436F-B07F-9646D52BADD4}"/>
              </a:ext>
            </a:extLst>
          </p:cNvPr>
          <p:cNvSpPr txBox="1"/>
          <p:nvPr/>
        </p:nvSpPr>
        <p:spPr bwMode="auto">
          <a:xfrm>
            <a:off x="1896242" y="5694913"/>
            <a:ext cx="6896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defRPr/>
            </a:pPr>
            <a:r>
              <a:rPr lang="en-GB" sz="1200">
                <a:solidFill>
                  <a:srgbClr val="A6A6A6"/>
                </a:solidFill>
              </a:rPr>
              <a:t>110</a:t>
            </a:r>
            <a:endParaRPr sz="1200">
              <a:solidFill>
                <a:srgbClr val="A6A6A6"/>
              </a:solidFill>
            </a:endParaRPr>
          </a:p>
        </p:txBody>
      </p:sp>
      <p:sp>
        <p:nvSpPr>
          <p:cNvPr id="43" name="Google Shape;668;p67">
            <a:extLst>
              <a:ext uri="{FF2B5EF4-FFF2-40B4-BE49-F238E27FC236}">
                <a16:creationId xmlns:a16="http://schemas.microsoft.com/office/drawing/2014/main" id="{B85A5706-100F-4B23-897F-9B9EF93A83F2}"/>
              </a:ext>
            </a:extLst>
          </p:cNvPr>
          <p:cNvSpPr txBox="1"/>
          <p:nvPr/>
        </p:nvSpPr>
        <p:spPr bwMode="auto">
          <a:xfrm>
            <a:off x="3318642" y="5694913"/>
            <a:ext cx="6896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defRPr/>
            </a:pPr>
            <a:r>
              <a:rPr lang="en-GB" sz="1200">
                <a:solidFill>
                  <a:srgbClr val="A6A6A6"/>
                </a:solidFill>
              </a:rPr>
              <a:t>695</a:t>
            </a:r>
            <a:endParaRPr sz="1200">
              <a:solidFill>
                <a:srgbClr val="A6A6A6"/>
              </a:solidFill>
            </a:endParaRPr>
          </a:p>
        </p:txBody>
      </p:sp>
      <p:sp>
        <p:nvSpPr>
          <p:cNvPr id="44" name="Google Shape;669;p67">
            <a:extLst>
              <a:ext uri="{FF2B5EF4-FFF2-40B4-BE49-F238E27FC236}">
                <a16:creationId xmlns:a16="http://schemas.microsoft.com/office/drawing/2014/main" id="{343BF0F6-4056-4C1A-AA6F-4D71B4C08028}"/>
              </a:ext>
            </a:extLst>
          </p:cNvPr>
          <p:cNvSpPr txBox="1"/>
          <p:nvPr/>
        </p:nvSpPr>
        <p:spPr bwMode="auto">
          <a:xfrm>
            <a:off x="4741042" y="5694913"/>
            <a:ext cx="6896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defRPr/>
            </a:pPr>
            <a:r>
              <a:rPr lang="en-GB" sz="1200">
                <a:solidFill>
                  <a:srgbClr val="A6A6A6"/>
                </a:solidFill>
              </a:rPr>
              <a:t>875</a:t>
            </a:r>
            <a:endParaRPr sz="1200">
              <a:solidFill>
                <a:srgbClr val="A6A6A6"/>
              </a:solidFill>
            </a:endParaRPr>
          </a:p>
        </p:txBody>
      </p:sp>
      <p:sp>
        <p:nvSpPr>
          <p:cNvPr id="45" name="Google Shape;670;p67">
            <a:extLst>
              <a:ext uri="{FF2B5EF4-FFF2-40B4-BE49-F238E27FC236}">
                <a16:creationId xmlns:a16="http://schemas.microsoft.com/office/drawing/2014/main" id="{219ECFCC-A42C-422C-9878-C2DB769BC113}"/>
              </a:ext>
            </a:extLst>
          </p:cNvPr>
          <p:cNvSpPr txBox="1"/>
          <p:nvPr/>
        </p:nvSpPr>
        <p:spPr bwMode="auto">
          <a:xfrm>
            <a:off x="6061842" y="5694913"/>
            <a:ext cx="6896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defRPr/>
            </a:pPr>
            <a:r>
              <a:rPr lang="en-GB" sz="1200">
                <a:solidFill>
                  <a:srgbClr val="A6A6A6"/>
                </a:solidFill>
              </a:rPr>
              <a:t>117</a:t>
            </a:r>
            <a:endParaRPr sz="1200">
              <a:solidFill>
                <a:srgbClr val="A6A6A6"/>
              </a:solidFill>
            </a:endParaRPr>
          </a:p>
        </p:txBody>
      </p:sp>
      <p:sp>
        <p:nvSpPr>
          <p:cNvPr id="46" name="Google Shape;671;p67">
            <a:extLst>
              <a:ext uri="{FF2B5EF4-FFF2-40B4-BE49-F238E27FC236}">
                <a16:creationId xmlns:a16="http://schemas.microsoft.com/office/drawing/2014/main" id="{D1B28DC6-159E-4DE3-A606-A13392B7D7B7}"/>
              </a:ext>
            </a:extLst>
          </p:cNvPr>
          <p:cNvSpPr txBox="1"/>
          <p:nvPr/>
        </p:nvSpPr>
        <p:spPr bwMode="auto">
          <a:xfrm>
            <a:off x="7484242" y="5694913"/>
            <a:ext cx="6896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defRPr/>
            </a:pPr>
            <a:r>
              <a:rPr lang="en-GB" sz="1200">
                <a:solidFill>
                  <a:srgbClr val="A6A6A6"/>
                </a:solidFill>
              </a:rPr>
              <a:t>69</a:t>
            </a:r>
            <a:endParaRPr sz="1200">
              <a:solidFill>
                <a:srgbClr val="A6A6A6"/>
              </a:solidFill>
            </a:endParaRPr>
          </a:p>
        </p:txBody>
      </p:sp>
      <p:sp>
        <p:nvSpPr>
          <p:cNvPr id="47" name="Google Shape;672;p67">
            <a:extLst>
              <a:ext uri="{FF2B5EF4-FFF2-40B4-BE49-F238E27FC236}">
                <a16:creationId xmlns:a16="http://schemas.microsoft.com/office/drawing/2014/main" id="{11C1E083-9A95-476D-B1F5-C5C78F369576}"/>
              </a:ext>
            </a:extLst>
          </p:cNvPr>
          <p:cNvSpPr txBox="1"/>
          <p:nvPr/>
        </p:nvSpPr>
        <p:spPr bwMode="auto">
          <a:xfrm>
            <a:off x="473842" y="5694913"/>
            <a:ext cx="6896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rgbClr val="A6A6A6"/>
                </a:solidFill>
              </a:rPr>
              <a:t>1721</a:t>
            </a:r>
            <a:endParaRPr sz="1200" dirty="0">
              <a:solidFill>
                <a:srgbClr val="A6A6A6"/>
              </a:solidFill>
            </a:endParaRPr>
          </a:p>
        </p:txBody>
      </p:sp>
      <p:sp>
        <p:nvSpPr>
          <p:cNvPr id="48" name="Google Shape;665;p67">
            <a:extLst>
              <a:ext uri="{FF2B5EF4-FFF2-40B4-BE49-F238E27FC236}">
                <a16:creationId xmlns:a16="http://schemas.microsoft.com/office/drawing/2014/main" id="{E4DEA27B-200B-4997-AB66-4FFEFC3E686F}"/>
              </a:ext>
            </a:extLst>
          </p:cNvPr>
          <p:cNvSpPr txBox="1"/>
          <p:nvPr/>
        </p:nvSpPr>
        <p:spPr bwMode="auto">
          <a:xfrm>
            <a:off x="197110" y="1456886"/>
            <a:ext cx="1167191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1400"/>
              <a:defRPr/>
            </a:pPr>
            <a:r>
              <a:rPr lang="en-GB" dirty="0" err="1"/>
              <a:t>Люди</a:t>
            </a:r>
            <a:r>
              <a:rPr lang="en-GB" dirty="0"/>
              <a:t> с </a:t>
            </a:r>
            <a:r>
              <a:rPr lang="en-GB" dirty="0" err="1"/>
              <a:t>опытом</a:t>
            </a:r>
            <a:r>
              <a:rPr lang="en-GB" dirty="0"/>
              <a:t> </a:t>
            </a:r>
            <a:r>
              <a:rPr lang="en-GB" dirty="0" err="1"/>
              <a:t>покупки</a:t>
            </a:r>
            <a:r>
              <a:rPr lang="en-GB" dirty="0"/>
              <a:t> </a:t>
            </a:r>
            <a:r>
              <a:rPr lang="en-GB" dirty="0" err="1"/>
              <a:t>на</a:t>
            </a:r>
            <a:r>
              <a:rPr lang="en-GB" dirty="0"/>
              <a:t> </a:t>
            </a:r>
            <a:r>
              <a:rPr lang="en-GB" dirty="0" err="1"/>
              <a:t>конкретном</a:t>
            </a:r>
            <a:r>
              <a:rPr lang="en-GB" dirty="0"/>
              <a:t> МП </a:t>
            </a:r>
            <a:r>
              <a:rPr lang="en-GB" dirty="0" err="1"/>
              <a:t>за</a:t>
            </a:r>
            <a:r>
              <a:rPr lang="en-GB" dirty="0"/>
              <a:t> </a:t>
            </a:r>
            <a:r>
              <a:rPr lang="en-GB" dirty="0" err="1"/>
              <a:t>последние</a:t>
            </a:r>
            <a:r>
              <a:rPr lang="en-GB" dirty="0"/>
              <a:t> 3 </a:t>
            </a:r>
            <a:r>
              <a:rPr lang="en-GB" dirty="0" err="1"/>
              <a:t>месяца</a:t>
            </a:r>
            <a:r>
              <a:rPr lang="en-GB" dirty="0"/>
              <a:t> </a:t>
            </a:r>
            <a:endParaRPr dirty="0"/>
          </a:p>
          <a:p>
            <a:pPr>
              <a:buClr>
                <a:srgbClr val="000000"/>
              </a:buClr>
              <a:buSzPts val="1400"/>
              <a:defRPr/>
            </a:pPr>
            <a:r>
              <a:rPr lang="en-GB" sz="1200" dirty="0"/>
              <a:t>(</a:t>
            </a:r>
            <a:r>
              <a:rPr lang="en-GB" sz="1200" dirty="0" err="1"/>
              <a:t>распределение</a:t>
            </a:r>
            <a:r>
              <a:rPr lang="en-GB" sz="1200" dirty="0"/>
              <a:t> </a:t>
            </a:r>
            <a:r>
              <a:rPr lang="en-GB" sz="1200" dirty="0" err="1"/>
              <a:t>по</a:t>
            </a:r>
            <a:r>
              <a:rPr lang="en-GB" sz="1200" dirty="0"/>
              <a:t> </a:t>
            </a:r>
            <a:r>
              <a:rPr lang="en-GB" sz="1200" dirty="0" err="1"/>
              <a:t>сегментам</a:t>
            </a:r>
            <a:r>
              <a:rPr lang="en-GB" sz="1200" dirty="0"/>
              <a:t> с </a:t>
            </a:r>
            <a:r>
              <a:rPr lang="en-GB" sz="1200" dirty="0" err="1"/>
              <a:t>учетом</a:t>
            </a:r>
            <a:r>
              <a:rPr lang="en-GB" sz="1200" dirty="0"/>
              <a:t> </a:t>
            </a:r>
            <a:r>
              <a:rPr lang="en-GB" sz="1200" dirty="0" err="1"/>
              <a:t>всех</a:t>
            </a:r>
            <a:r>
              <a:rPr lang="en-GB" sz="1200" dirty="0"/>
              <a:t> </a:t>
            </a:r>
            <a:r>
              <a:rPr lang="en-GB" sz="1200" dirty="0" err="1"/>
              <a:t>их</a:t>
            </a:r>
            <a:r>
              <a:rPr lang="en-GB" sz="1200" dirty="0"/>
              <a:t> </a:t>
            </a:r>
            <a:r>
              <a:rPr lang="en-GB" sz="1200" dirty="0" err="1"/>
              <a:t>покупок</a:t>
            </a:r>
            <a:r>
              <a:rPr lang="en-GB" sz="1200" dirty="0"/>
              <a:t>, </a:t>
            </a:r>
            <a:r>
              <a:rPr lang="en-GB" sz="1200" dirty="0" err="1"/>
              <a:t>не</a:t>
            </a:r>
            <a:r>
              <a:rPr lang="en-GB" sz="1200" dirty="0"/>
              <a:t> </a:t>
            </a:r>
            <a:r>
              <a:rPr lang="en-GB" sz="1200" dirty="0" err="1"/>
              <a:t>только</a:t>
            </a:r>
            <a:r>
              <a:rPr lang="en-GB" sz="1200" dirty="0"/>
              <a:t> </a:t>
            </a:r>
            <a:r>
              <a:rPr lang="en-GB" sz="1200" dirty="0" err="1"/>
              <a:t>на</a:t>
            </a:r>
            <a:r>
              <a:rPr lang="en-GB" sz="1200" dirty="0"/>
              <a:t> </a:t>
            </a:r>
            <a:r>
              <a:rPr lang="en-GB" sz="1200" dirty="0" err="1"/>
              <a:t>конкретном</a:t>
            </a:r>
            <a:r>
              <a:rPr lang="en-GB" sz="1200" dirty="0"/>
              <a:t> МП)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2946180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sldNum" idx="9"/>
          </p:nvPr>
        </p:nvSpPr>
        <p:spPr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8F4A0A0-B248-4D8D-BC45-93DF0A37A41C}" type="slidenum">
              <a:rPr lang="en-GB" sz="1600" b="0" strike="noStrike" spc="-1">
                <a:solidFill>
                  <a:srgbClr val="888888"/>
                </a:solidFill>
                <a:latin typeface="Arial"/>
                <a:ea typeface="Arial"/>
              </a:rPr>
              <a:t>7</a:t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title"/>
          </p:nvPr>
        </p:nvSpPr>
        <p:spPr>
          <a:xfrm>
            <a:off x="266700" y="224158"/>
            <a:ext cx="10760945" cy="93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3200" dirty="0" err="1"/>
              <a:t>Люди</a:t>
            </a:r>
            <a:r>
              <a:rPr lang="en-GB" sz="3200" dirty="0"/>
              <a:t>, </a:t>
            </a:r>
            <a:r>
              <a:rPr lang="ru-RU" sz="3200" dirty="0"/>
              <a:t>рассматривающие </a:t>
            </a:r>
            <a:r>
              <a:rPr lang="en-GB" sz="3200" dirty="0" err="1"/>
              <a:t>Lamoda</a:t>
            </a:r>
            <a:r>
              <a:rPr lang="en-GB" sz="3200" dirty="0"/>
              <a:t> </a:t>
            </a:r>
            <a:r>
              <a:rPr lang="en-GB" sz="3200" dirty="0" err="1"/>
              <a:t>для</a:t>
            </a:r>
            <a:r>
              <a:rPr lang="en-GB" sz="3200" dirty="0"/>
              <a:t> </a:t>
            </a:r>
            <a:r>
              <a:rPr lang="en-GB" sz="3200" dirty="0" err="1"/>
              <a:t>своей</a:t>
            </a:r>
            <a:r>
              <a:rPr lang="en-GB" sz="3200" dirty="0"/>
              <a:t> </a:t>
            </a:r>
            <a:r>
              <a:rPr lang="en-GB" sz="3200" dirty="0" err="1"/>
              <a:t>следующей</a:t>
            </a:r>
            <a:r>
              <a:rPr lang="en-GB" sz="3200" dirty="0"/>
              <a:t> </a:t>
            </a:r>
            <a:r>
              <a:rPr lang="en-GB" sz="3200" dirty="0" err="1"/>
              <a:t>покупки</a:t>
            </a:r>
            <a:r>
              <a:rPr lang="en-GB" sz="3200" dirty="0"/>
              <a:t>, </a:t>
            </a:r>
            <a:r>
              <a:rPr lang="en-GB" sz="3200" dirty="0" err="1"/>
              <a:t>больше</a:t>
            </a:r>
            <a:r>
              <a:rPr lang="en-GB" sz="3200" dirty="0"/>
              <a:t> </a:t>
            </a:r>
            <a:r>
              <a:rPr lang="en-GB" sz="3200" dirty="0" err="1"/>
              <a:t>тратят</a:t>
            </a:r>
            <a:r>
              <a:rPr lang="en-GB" sz="3200" dirty="0"/>
              <a:t> </a:t>
            </a:r>
            <a:r>
              <a:rPr lang="en-GB" sz="3200" dirty="0" err="1"/>
              <a:t>на</a:t>
            </a:r>
            <a:r>
              <a:rPr lang="en-GB" sz="3200" dirty="0"/>
              <a:t> Fashion, </a:t>
            </a:r>
            <a:r>
              <a:rPr lang="en-GB" sz="3200" dirty="0" err="1"/>
              <a:t>чем</a:t>
            </a:r>
            <a:r>
              <a:rPr lang="en-GB" sz="3200" dirty="0"/>
              <a:t> </a:t>
            </a:r>
            <a:r>
              <a:rPr lang="en-GB" sz="3200" dirty="0" err="1"/>
              <a:t>остальные</a:t>
            </a:r>
            <a:r>
              <a:rPr lang="ru-RU" sz="3200" spc="-1" dirty="0">
                <a:solidFill>
                  <a:schemeClr val="dk1"/>
                </a:solidFill>
                <a:latin typeface="+mn-lt"/>
                <a:ea typeface="Arial"/>
              </a:rPr>
              <a:t>* </a:t>
            </a:r>
            <a:endParaRPr lang="ru-RU" sz="3200" b="0" strike="noStrike" spc="-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80" name="Google Shape;245;p30"/>
          <p:cNvSpPr/>
          <p:nvPr/>
        </p:nvSpPr>
        <p:spPr>
          <a:xfrm>
            <a:off x="6643800" y="6252480"/>
            <a:ext cx="50155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050" b="0" i="1" strike="noStrike" spc="-1" dirty="0">
                <a:solidFill>
                  <a:srgbClr val="000000"/>
                </a:solidFill>
                <a:latin typeface="Arial"/>
                <a:ea typeface="Arial"/>
              </a:rPr>
              <a:t>* </a:t>
            </a:r>
            <a:r>
              <a:rPr lang="en-GB" sz="1050" b="0" i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На</a:t>
            </a:r>
            <a:r>
              <a:rPr lang="en-GB" sz="1050" b="0" i="1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050" b="0" i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основании</a:t>
            </a:r>
            <a:r>
              <a:rPr lang="en-GB" sz="1050" b="0" i="1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050" b="0" i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исследования</a:t>
            </a:r>
            <a:r>
              <a:rPr lang="en-GB" sz="1050" b="0" i="1" strike="noStrike" spc="-1" dirty="0">
                <a:solidFill>
                  <a:srgbClr val="000000"/>
                </a:solidFill>
                <a:latin typeface="Arial"/>
                <a:ea typeface="Arial"/>
              </a:rPr>
              <a:t>: </a:t>
            </a:r>
            <a:r>
              <a:rPr lang="en-GB" sz="1050" i="1" spc="-1" dirty="0">
                <a:solidFill>
                  <a:srgbClr val="000000"/>
                </a:solidFill>
                <a:ea typeface="Arial"/>
              </a:rPr>
              <a:t>Price Tiers Research Q2’24</a:t>
            </a:r>
            <a:endParaRPr lang="ru-RU" sz="105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3" name="Google Shape;699;p69">
            <a:extLst>
              <a:ext uri="{FF2B5EF4-FFF2-40B4-BE49-F238E27FC236}">
                <a16:creationId xmlns:a16="http://schemas.microsoft.com/office/drawing/2014/main" id="{F3B81321-F274-44C9-8A6F-D724DBCD65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0991383"/>
              </p:ext>
            </p:extLst>
          </p:nvPr>
        </p:nvGraphicFramePr>
        <p:xfrm>
          <a:off x="266700" y="1661957"/>
          <a:ext cx="9573660" cy="3835300"/>
        </p:xfrm>
        <a:graphic>
          <a:graphicData uri="http://schemas.openxmlformats.org/drawingml/2006/table">
            <a:tbl>
              <a:tblPr/>
              <a:tblGrid>
                <a:gridCol w="1595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5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5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56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56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37010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/>
                    </a:p>
                  </a:txBody>
                  <a:tcPr marL="182880" marR="91425" marT="91425" marB="91425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500" b="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Lamoda</a:t>
                      </a:r>
                      <a:endParaRPr sz="15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82880" marR="91425" marT="91425" marB="91425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500" b="1" dirty="0">
                          <a:latin typeface="Calibri"/>
                          <a:ea typeface="Calibri"/>
                          <a:cs typeface="Calibri"/>
                        </a:rPr>
                        <a:t>Ozon</a:t>
                      </a:r>
                      <a:endParaRPr sz="15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82880" marR="91425" marT="91425" marB="91425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500" b="1" dirty="0">
                          <a:latin typeface="Calibri"/>
                          <a:ea typeface="Calibri"/>
                          <a:cs typeface="Calibri"/>
                        </a:rPr>
                        <a:t>WB</a:t>
                      </a:r>
                      <a:endParaRPr sz="15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82880" marR="91425" marT="91425" marB="914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500" b="1" dirty="0" err="1">
                          <a:latin typeface="Calibri"/>
                          <a:ea typeface="Calibri"/>
                          <a:cs typeface="Calibri"/>
                        </a:rPr>
                        <a:t>Яндекс</a:t>
                      </a:r>
                      <a:r>
                        <a:rPr lang="en-GB" sz="1500" b="1" dirty="0"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endParaRPr sz="1500" b="1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500" b="1" dirty="0" err="1">
                          <a:latin typeface="Calibri"/>
                          <a:ea typeface="Calibri"/>
                          <a:cs typeface="Calibri"/>
                        </a:rPr>
                        <a:t>Маркет</a:t>
                      </a:r>
                      <a:r>
                        <a:rPr lang="en-GB" sz="1500" b="1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endParaRPr sz="15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82880" marR="91425" marT="91425" marB="914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500" b="1" dirty="0" err="1">
                          <a:latin typeface="Calibri"/>
                          <a:ea typeface="Calibri"/>
                          <a:cs typeface="Calibri"/>
                        </a:rPr>
                        <a:t>Мега</a:t>
                      </a:r>
                      <a:endParaRPr sz="1500" b="1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500" b="1" dirty="0" err="1">
                          <a:latin typeface="Calibri"/>
                          <a:ea typeface="Calibri"/>
                          <a:cs typeface="Calibri"/>
                        </a:rPr>
                        <a:t>маркет</a:t>
                      </a:r>
                      <a:endParaRPr sz="15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82880" marR="91425" marT="91425" marB="914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342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600" b="1" dirty="0" err="1"/>
                        <a:t>М</a:t>
                      </a:r>
                      <a:r>
                        <a:rPr lang="en-GB" sz="1600" b="1" dirty="0"/>
                        <a:t> / </a:t>
                      </a:r>
                      <a:r>
                        <a:rPr lang="en-GB" sz="1600" b="1" dirty="0" err="1"/>
                        <a:t>Ж</a:t>
                      </a:r>
                      <a:endParaRPr sz="1600" b="1" dirty="0"/>
                    </a:p>
                  </a:txBody>
                  <a:tcPr marL="182880" marR="91425" marT="91425" marB="91425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47% / 53%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91425" marT="91425" marB="9142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b="1"/>
                        <a:t>48% / 52%</a:t>
                      </a:r>
                      <a:endParaRPr b="1"/>
                    </a:p>
                  </a:txBody>
                  <a:tcPr marL="182880" marR="91425" marT="91425" marB="9142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b="1"/>
                        <a:t>41% / 59%</a:t>
                      </a:r>
                      <a:endParaRPr b="1"/>
                    </a:p>
                  </a:txBody>
                  <a:tcPr marL="182880" marR="91425" marT="91425" marB="9142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b="1" dirty="0"/>
                        <a:t>56% / 44%</a:t>
                      </a:r>
                      <a:endParaRPr b="1" dirty="0"/>
                    </a:p>
                  </a:txBody>
                  <a:tcPr marL="182880" marR="91425" marT="91425" marB="9142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b="1" dirty="0"/>
                        <a:t>52% / 48%</a:t>
                      </a:r>
                      <a:endParaRPr b="1" dirty="0"/>
                    </a:p>
                  </a:txBody>
                  <a:tcPr marL="182880" marR="91425" marT="91425" marB="9142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4474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600" b="1" dirty="0" err="1"/>
                        <a:t>Доход</a:t>
                      </a:r>
                      <a:r>
                        <a:rPr lang="en-GB" sz="1600" b="1" dirty="0"/>
                        <a:t> </a:t>
                      </a:r>
                      <a:r>
                        <a:rPr lang="en-GB" sz="1600" b="1" dirty="0" err="1"/>
                        <a:t>на</a:t>
                      </a:r>
                      <a:r>
                        <a:rPr lang="en-GB" sz="1600" b="1" dirty="0"/>
                        <a:t> 1 </a:t>
                      </a:r>
                      <a:r>
                        <a:rPr lang="en-GB" sz="1600" b="1" dirty="0" err="1"/>
                        <a:t>человека</a:t>
                      </a:r>
                      <a:r>
                        <a:rPr lang="en-GB" sz="1600" b="1" dirty="0"/>
                        <a:t> </a:t>
                      </a:r>
                      <a:br>
                        <a:rPr lang="ru-RU" sz="1600" b="1" dirty="0"/>
                      </a:br>
                      <a:r>
                        <a:rPr lang="ru-RU" sz="1600" b="1" dirty="0"/>
                        <a:t>в семье</a:t>
                      </a:r>
                      <a:endParaRPr sz="1600" b="1" dirty="0"/>
                    </a:p>
                  </a:txBody>
                  <a:tcPr marL="182880" marR="91425" marT="91425" marB="91425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56к 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</a:rPr>
                        <a:t>&gt; Ozon, WB, MM</a:t>
                      </a:r>
                      <a:endParaRPr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91425" marT="91425" marB="9142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b="1" dirty="0"/>
                        <a:t>50к</a:t>
                      </a:r>
                      <a:endParaRPr b="1" dirty="0"/>
                    </a:p>
                  </a:txBody>
                  <a:tcPr marL="182880" marR="91425" marT="91425" marB="9142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b="1" dirty="0"/>
                        <a:t>51к</a:t>
                      </a:r>
                      <a:endParaRPr b="1" dirty="0"/>
                    </a:p>
                  </a:txBody>
                  <a:tcPr marL="182880" marR="91425" marT="91425" marB="9142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b="1" dirty="0"/>
                        <a:t>51к</a:t>
                      </a:r>
                      <a:endParaRPr b="1" dirty="0"/>
                    </a:p>
                  </a:txBody>
                  <a:tcPr marL="182880" marR="91425" marT="91425" marB="9142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b="1" dirty="0"/>
                        <a:t>49к</a:t>
                      </a:r>
                      <a:endParaRPr b="1" dirty="0"/>
                    </a:p>
                  </a:txBody>
                  <a:tcPr marL="182880" marR="91425" marT="91425" marB="91425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4474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600" dirty="0"/>
                        <a:t>% </a:t>
                      </a:r>
                      <a:r>
                        <a:rPr lang="en-GB" sz="1600" dirty="0" err="1"/>
                        <a:t>трат</a:t>
                      </a:r>
                      <a:r>
                        <a:rPr lang="en-GB" sz="1600" dirty="0"/>
                        <a:t> </a:t>
                      </a:r>
                      <a:br>
                        <a:rPr lang="ru-RU" sz="1600" dirty="0"/>
                      </a:br>
                      <a:r>
                        <a:rPr lang="en-GB" sz="1600" dirty="0" err="1"/>
                        <a:t>на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категорию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от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дохода</a:t>
                      </a:r>
                      <a:endParaRPr sz="1600" dirty="0"/>
                    </a:p>
                  </a:txBody>
                  <a:tcPr marL="182880" marR="91425" marT="91425" marB="91425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18% 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</a:rPr>
                        <a:t>&gt; Ozon, ММ</a:t>
                      </a:r>
                      <a:endParaRPr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91425" marT="91425" marB="91425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dirty="0"/>
                        <a:t>16%</a:t>
                      </a:r>
                      <a:endParaRPr dirty="0"/>
                    </a:p>
                  </a:txBody>
                  <a:tcPr marL="182880" marR="91425" marT="91425" marB="91425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/>
                        <a:t>17%</a:t>
                      </a:r>
                      <a:endParaRPr/>
                    </a:p>
                  </a:txBody>
                  <a:tcPr marL="182880" marR="91425" marT="91425" marB="914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/>
                        <a:t>17%</a:t>
                      </a:r>
                      <a:endParaRPr/>
                    </a:p>
                  </a:txBody>
                  <a:tcPr marL="182880" marR="91425" marT="91425" marB="914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dirty="0"/>
                        <a:t>16%</a:t>
                      </a:r>
                      <a:endParaRPr dirty="0"/>
                    </a:p>
                  </a:txBody>
                  <a:tcPr marL="182880" marR="91425" marT="91425" marB="9142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385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830;p118"/>
          <p:cNvSpPr/>
          <p:nvPr/>
        </p:nvSpPr>
        <p:spPr>
          <a:xfrm>
            <a:off x="0" y="6248880"/>
            <a:ext cx="1998360" cy="60876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pic>
        <p:nvPicPr>
          <p:cNvPr id="1515" name="Google Shape;1831;p118"/>
          <p:cNvPicPr/>
          <p:nvPr/>
        </p:nvPicPr>
        <p:blipFill>
          <a:blip r:embed="rId2"/>
          <a:stretch/>
        </p:blipFill>
        <p:spPr>
          <a:xfrm>
            <a:off x="279000" y="6345000"/>
            <a:ext cx="1297440" cy="311760"/>
          </a:xfrm>
          <a:prstGeom prst="rect">
            <a:avLst/>
          </a:prstGeom>
          <a:ln w="0">
            <a:noFill/>
          </a:ln>
        </p:spPr>
      </p:pic>
      <p:sp>
        <p:nvSpPr>
          <p:cNvPr id="1516" name="PlaceHolder 1"/>
          <p:cNvSpPr>
            <a:spLocks noGrp="1"/>
          </p:cNvSpPr>
          <p:nvPr>
            <p:ph/>
          </p:nvPr>
        </p:nvSpPr>
        <p:spPr>
          <a:xfrm>
            <a:off x="19776" y="230040"/>
            <a:ext cx="6722280" cy="1180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200" spc="-1" dirty="0">
                <a:solidFill>
                  <a:srgbClr val="FFFFFF"/>
                </a:solidFill>
                <a:latin typeface="Arial"/>
              </a:rPr>
              <a:t>Маркетинговые возможности для партнеров</a:t>
            </a:r>
            <a:endParaRPr lang="ru-RU" sz="4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17" name="Google Shape;1833;p118"/>
          <p:cNvPicPr/>
          <p:nvPr/>
        </p:nvPicPr>
        <p:blipFill>
          <a:blip r:embed="rId3"/>
          <a:stretch/>
        </p:blipFill>
        <p:spPr>
          <a:xfrm>
            <a:off x="6436080" y="0"/>
            <a:ext cx="724104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sldNum" idx="8"/>
          </p:nvPr>
        </p:nvSpPr>
        <p:spPr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910A74E-DEAC-4A5A-B6BA-1C35CEC8E9D0}" type="slidenum">
              <a:rPr lang="en-GB" sz="1600" b="0" strike="noStrike" spc="-1">
                <a:solidFill>
                  <a:srgbClr val="888888"/>
                </a:solidFill>
                <a:latin typeface="Arial"/>
                <a:ea typeface="Arial"/>
              </a:rPr>
              <a:t>9</a:t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8" name="Google Shape;169;p29"/>
          <p:cNvSpPr/>
          <p:nvPr/>
        </p:nvSpPr>
        <p:spPr>
          <a:xfrm>
            <a:off x="288000" y="230040"/>
            <a:ext cx="11671920" cy="533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3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Маркетинговые</a:t>
            </a:r>
            <a:r>
              <a:rPr lang="en-GB" sz="3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3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возможности</a:t>
            </a:r>
            <a:r>
              <a:rPr lang="en-GB" sz="3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3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для</a:t>
            </a:r>
            <a:r>
              <a:rPr lang="en-GB" sz="3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3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партнеров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Google Shape;170;p29"/>
          <p:cNvSpPr/>
          <p:nvPr/>
        </p:nvSpPr>
        <p:spPr>
          <a:xfrm rot="10800000" flipH="1">
            <a:off x="490320" y="1980000"/>
            <a:ext cx="2899080" cy="614880"/>
          </a:xfrm>
          <a:prstGeom prst="trapezoid">
            <a:avLst>
              <a:gd name="adj" fmla="val 25000"/>
            </a:avLst>
          </a:pr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2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10" name="Google Shape;171;p29"/>
          <p:cNvSpPr/>
          <p:nvPr/>
        </p:nvSpPr>
        <p:spPr>
          <a:xfrm rot="10800000" flipH="1">
            <a:off x="702720" y="2737800"/>
            <a:ext cx="2475360" cy="630000"/>
          </a:xfrm>
          <a:prstGeom prst="trapezoid">
            <a:avLst>
              <a:gd name="adj" fmla="val 25000"/>
            </a:avLst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2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11" name="Google Shape;172;p29"/>
          <p:cNvSpPr/>
          <p:nvPr/>
        </p:nvSpPr>
        <p:spPr>
          <a:xfrm rot="10800000" flipH="1">
            <a:off x="882720" y="3504960"/>
            <a:ext cx="2114280" cy="659520"/>
          </a:xfrm>
          <a:prstGeom prst="trapezoid">
            <a:avLst>
              <a:gd name="adj" fmla="val 25000"/>
            </a:avLst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2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12" name="Google Shape;173;p29"/>
          <p:cNvSpPr/>
          <p:nvPr/>
        </p:nvSpPr>
        <p:spPr>
          <a:xfrm rot="10800000" flipH="1">
            <a:off x="1060200" y="4291560"/>
            <a:ext cx="1761120" cy="608400"/>
          </a:xfrm>
          <a:prstGeom prst="trapezoid">
            <a:avLst>
              <a:gd name="adj" fmla="val 25000"/>
            </a:avLst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2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cxnSp>
        <p:nvCxnSpPr>
          <p:cNvPr id="213" name="Google Shape;174;p29"/>
          <p:cNvCxnSpPr/>
          <p:nvPr/>
        </p:nvCxnSpPr>
        <p:spPr>
          <a:xfrm>
            <a:off x="2870280" y="4240440"/>
            <a:ext cx="8943480" cy="360"/>
          </a:xfrm>
          <a:prstGeom prst="straightConnector1">
            <a:avLst/>
          </a:prstGeom>
          <a:ln w="9525">
            <a:solidFill>
              <a:srgbClr val="FFFFFF"/>
            </a:solidFill>
            <a:round/>
          </a:ln>
        </p:spPr>
      </p:cxnSp>
      <p:sp>
        <p:nvSpPr>
          <p:cNvPr id="214" name="Google Shape;175;p29"/>
          <p:cNvSpPr/>
          <p:nvPr/>
        </p:nvSpPr>
        <p:spPr>
          <a:xfrm rot="10800000" flipH="1">
            <a:off x="1236960" y="5037120"/>
            <a:ext cx="1405800" cy="659520"/>
          </a:xfrm>
          <a:prstGeom prst="trapezoid">
            <a:avLst>
              <a:gd name="adj" fmla="val 25000"/>
            </a:avLst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cxnSp>
        <p:nvCxnSpPr>
          <p:cNvPr id="215" name="Google Shape;176;p29"/>
          <p:cNvCxnSpPr/>
          <p:nvPr/>
        </p:nvCxnSpPr>
        <p:spPr>
          <a:xfrm>
            <a:off x="3488760" y="1917000"/>
            <a:ext cx="8325000" cy="360"/>
          </a:xfrm>
          <a:prstGeom prst="straightConnector1">
            <a:avLst/>
          </a:prstGeom>
          <a:ln w="9525">
            <a:solidFill>
              <a:srgbClr val="FFFFFF"/>
            </a:solidFill>
            <a:round/>
          </a:ln>
        </p:spPr>
      </p:cxnSp>
      <p:cxnSp>
        <p:nvCxnSpPr>
          <p:cNvPr id="216" name="Google Shape;177;p29"/>
          <p:cNvCxnSpPr/>
          <p:nvPr/>
        </p:nvCxnSpPr>
        <p:spPr>
          <a:xfrm>
            <a:off x="3258720" y="2671200"/>
            <a:ext cx="8555040" cy="360"/>
          </a:xfrm>
          <a:prstGeom prst="straightConnector1">
            <a:avLst/>
          </a:prstGeom>
          <a:ln w="9525">
            <a:solidFill>
              <a:srgbClr val="FFFFFF"/>
            </a:solidFill>
            <a:round/>
          </a:ln>
        </p:spPr>
      </p:cxnSp>
      <p:cxnSp>
        <p:nvCxnSpPr>
          <p:cNvPr id="217" name="Google Shape;178;p29"/>
          <p:cNvCxnSpPr/>
          <p:nvPr/>
        </p:nvCxnSpPr>
        <p:spPr>
          <a:xfrm>
            <a:off x="3064680" y="3443040"/>
            <a:ext cx="8747640" cy="360"/>
          </a:xfrm>
          <a:prstGeom prst="straightConnector1">
            <a:avLst/>
          </a:prstGeom>
          <a:ln w="9525">
            <a:solidFill>
              <a:srgbClr val="FFFFFF"/>
            </a:solidFill>
            <a:round/>
          </a:ln>
        </p:spPr>
      </p:cxnSp>
      <p:cxnSp>
        <p:nvCxnSpPr>
          <p:cNvPr id="218" name="Google Shape;179;p29"/>
          <p:cNvCxnSpPr/>
          <p:nvPr/>
        </p:nvCxnSpPr>
        <p:spPr>
          <a:xfrm>
            <a:off x="2737440" y="4975920"/>
            <a:ext cx="9076320" cy="360"/>
          </a:xfrm>
          <a:prstGeom prst="straightConnector1">
            <a:avLst/>
          </a:prstGeom>
          <a:ln w="9525">
            <a:solidFill>
              <a:srgbClr val="FFFFFF"/>
            </a:solidFill>
            <a:round/>
          </a:ln>
        </p:spPr>
      </p:cxnSp>
      <p:cxnSp>
        <p:nvCxnSpPr>
          <p:cNvPr id="219" name="Google Shape;180;p29"/>
          <p:cNvCxnSpPr/>
          <p:nvPr/>
        </p:nvCxnSpPr>
        <p:spPr>
          <a:xfrm>
            <a:off x="3709800" y="1171800"/>
            <a:ext cx="8103960" cy="360"/>
          </a:xfrm>
          <a:prstGeom prst="straightConnector1">
            <a:avLst/>
          </a:prstGeom>
          <a:ln w="9525">
            <a:solidFill>
              <a:srgbClr val="FFFFFF"/>
            </a:solidFill>
            <a:round/>
          </a:ln>
        </p:spPr>
      </p:cxnSp>
      <p:sp>
        <p:nvSpPr>
          <p:cNvPr id="220" name="Google Shape;181;p29"/>
          <p:cNvSpPr/>
          <p:nvPr/>
        </p:nvSpPr>
        <p:spPr>
          <a:xfrm rot="10800000" flipH="1">
            <a:off x="277920" y="1152360"/>
            <a:ext cx="3325680" cy="688320"/>
          </a:xfrm>
          <a:prstGeom prst="trapezoid">
            <a:avLst>
              <a:gd name="adj" fmla="val 25000"/>
            </a:avLst>
          </a:pr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2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21" name="Google Shape;182;p29"/>
          <p:cNvSpPr/>
          <p:nvPr/>
        </p:nvSpPr>
        <p:spPr>
          <a:xfrm>
            <a:off x="3640320" y="1318680"/>
            <a:ext cx="4489200" cy="48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 dirty="0">
                <a:solidFill>
                  <a:schemeClr val="dk1"/>
                </a:solidFill>
                <a:latin typeface="Arial"/>
                <a:ea typeface="Arial"/>
              </a:rPr>
              <a:t>10 и 15 </a:t>
            </a:r>
            <a:r>
              <a:rPr lang="en-GB" sz="12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сек</a:t>
            </a:r>
            <a:r>
              <a:rPr lang="en-GB" sz="1200" b="0" strike="noStrike" spc="-1" dirty="0">
                <a:solidFill>
                  <a:schemeClr val="dk1"/>
                </a:solidFill>
                <a:latin typeface="Arial"/>
                <a:ea typeface="Arial"/>
              </a:rPr>
              <a:t>. </a:t>
            </a:r>
            <a:r>
              <a:rPr lang="en-GB" sz="12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ролики</a:t>
            </a:r>
            <a:r>
              <a:rPr lang="en-GB" sz="1200" b="0" strike="noStrike" spc="-1" dirty="0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2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на</a:t>
            </a:r>
            <a:r>
              <a:rPr lang="en-GB" sz="1200" b="0" strike="noStrike" spc="-1" dirty="0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2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национальном</a:t>
            </a:r>
            <a:r>
              <a:rPr lang="en-GB" sz="1200" b="0" strike="noStrike" spc="-1" dirty="0">
                <a:solidFill>
                  <a:schemeClr val="dk1"/>
                </a:solidFill>
                <a:latin typeface="Arial"/>
                <a:ea typeface="Arial"/>
              </a:rPr>
              <a:t> ТВ, ТВ-</a:t>
            </a:r>
            <a:r>
              <a:rPr lang="en-GB" sz="12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спонсорство</a:t>
            </a:r>
            <a:r>
              <a:rPr lang="en-GB" sz="1200" b="0" strike="noStrike" spc="-1" dirty="0">
                <a:solidFill>
                  <a:schemeClr val="dk1"/>
                </a:solidFill>
                <a:latin typeface="Arial"/>
                <a:ea typeface="Arial"/>
              </a:rPr>
              <a:t>, Digital OOH и </a:t>
            </a:r>
            <a:r>
              <a:rPr lang="en-GB" sz="12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медиа-фасады</a:t>
            </a:r>
            <a:r>
              <a:rPr lang="en-GB" sz="1200" b="0" strike="noStrike" spc="-1" dirty="0">
                <a:solidFill>
                  <a:schemeClr val="dk1"/>
                </a:solidFill>
                <a:latin typeface="Arial"/>
                <a:ea typeface="Arial"/>
              </a:rPr>
              <a:t>, 20 </a:t>
            </a:r>
            <a:r>
              <a:rPr lang="en-GB" sz="12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сек</a:t>
            </a:r>
            <a:r>
              <a:rPr lang="en-GB" sz="1200" b="0" strike="noStrike" spc="-1" dirty="0">
                <a:solidFill>
                  <a:schemeClr val="dk1"/>
                </a:solidFill>
                <a:latin typeface="Arial"/>
                <a:ea typeface="Arial"/>
              </a:rPr>
              <a:t>. </a:t>
            </a:r>
            <a:r>
              <a:rPr lang="en-GB" sz="12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радио-ролики</a:t>
            </a:r>
            <a:r>
              <a:rPr lang="en-GB" sz="1200" b="0" strike="noStrike" spc="-1" dirty="0">
                <a:solidFill>
                  <a:schemeClr val="dk1"/>
                </a:solidFill>
                <a:latin typeface="Arial"/>
                <a:ea typeface="Arial"/>
              </a:rPr>
              <a:t>, fashion и </a:t>
            </a:r>
            <a:r>
              <a:rPr lang="en-GB" sz="12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бизнес</a:t>
            </a:r>
            <a:r>
              <a:rPr lang="en-GB" sz="1200" b="0" strike="noStrike" spc="-1" dirty="0">
                <a:solidFill>
                  <a:schemeClr val="dk1"/>
                </a:solidFill>
                <a:latin typeface="Arial"/>
                <a:ea typeface="Arial"/>
              </a:rPr>
              <a:t> СМИ, Telegram</a:t>
            </a:r>
            <a:r>
              <a:rPr lang="ru-RU" sz="1200" b="0" strike="noStrike" spc="-1" dirty="0">
                <a:solidFill>
                  <a:schemeClr val="dk1"/>
                </a:solidFill>
                <a:latin typeface="Arial"/>
                <a:ea typeface="Arial"/>
              </a:rPr>
              <a:t> и </a:t>
            </a:r>
            <a:r>
              <a:rPr lang="en-US" sz="1200" b="0" strike="noStrike" spc="-1" dirty="0">
                <a:solidFill>
                  <a:schemeClr val="dk1"/>
                </a:solidFill>
                <a:latin typeface="Arial"/>
                <a:ea typeface="Arial"/>
              </a:rPr>
              <a:t>SMM</a:t>
            </a:r>
            <a:r>
              <a:rPr lang="ru-RU" sz="1200" b="0" strike="noStrike" spc="-1" dirty="0">
                <a:solidFill>
                  <a:schemeClr val="dk1"/>
                </a:solidFill>
                <a:latin typeface="Arial"/>
                <a:ea typeface="Arial"/>
              </a:rPr>
              <a:t>-каналы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22" name="Google Shape;183;p29"/>
          <p:cNvCxnSpPr/>
          <p:nvPr/>
        </p:nvCxnSpPr>
        <p:spPr>
          <a:xfrm>
            <a:off x="2533320" y="5696280"/>
            <a:ext cx="9279720" cy="360"/>
          </a:xfrm>
          <a:prstGeom prst="straightConnector1">
            <a:avLst/>
          </a:prstGeom>
          <a:ln w="9525">
            <a:solidFill>
              <a:srgbClr val="FFFFFF"/>
            </a:solidFill>
            <a:round/>
          </a:ln>
        </p:spPr>
      </p:cxnSp>
      <p:sp>
        <p:nvSpPr>
          <p:cNvPr id="223" name="Google Shape;184;p29"/>
          <p:cNvSpPr/>
          <p:nvPr/>
        </p:nvSpPr>
        <p:spPr>
          <a:xfrm>
            <a:off x="8475480" y="674088"/>
            <a:ext cx="1703520" cy="45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500" b="1" i="1" strike="noStrike" spc="-1">
                <a:solidFill>
                  <a:srgbClr val="000000"/>
                </a:solidFill>
                <a:latin typeface="Arial"/>
                <a:ea typeface="Arial"/>
              </a:rPr>
              <a:t> KPI* 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Google Shape;185;p29"/>
          <p:cNvSpPr/>
          <p:nvPr/>
        </p:nvSpPr>
        <p:spPr>
          <a:xfrm>
            <a:off x="3640320" y="685440"/>
            <a:ext cx="1591200" cy="45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500" b="1" i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Форматы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Google Shape;186;p29"/>
          <p:cNvSpPr/>
          <p:nvPr/>
        </p:nvSpPr>
        <p:spPr>
          <a:xfrm>
            <a:off x="3640320" y="2820960"/>
            <a:ext cx="4957200" cy="45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Arial"/>
                <a:ea typeface="Arial"/>
              </a:rPr>
              <a:t>Нативный редакторский контент: статьи, подборки, луки, </a:t>
            </a:r>
            <a:br>
              <a:rPr sz="1200"/>
            </a:br>
            <a:r>
              <a:rPr lang="en-GB" sz="1200" b="0" strike="noStrike" spc="-1">
                <a:solidFill>
                  <a:schemeClr val="dk1"/>
                </a:solidFill>
                <a:latin typeface="Arial"/>
                <a:ea typeface="Arial"/>
              </a:rPr>
              <a:t>App сторис, стримы Lamoda на диване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Google Shape;187;p29"/>
          <p:cNvSpPr/>
          <p:nvPr/>
        </p:nvSpPr>
        <p:spPr>
          <a:xfrm>
            <a:off x="3640320" y="3616200"/>
            <a:ext cx="4957200" cy="45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Arial"/>
                <a:ea typeface="Arial"/>
              </a:rPr>
              <a:t>App SIS, Display, SEM, SEO, retargeting, OLV/banners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chemeClr val="dk1"/>
                </a:solidFill>
                <a:latin typeface="Arial"/>
                <a:ea typeface="Arial"/>
              </a:rPr>
              <a:t>на VK, mail, Yandex и тд, DSP, кампании с обогащением пользовательских данных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Google Shape;188;p29"/>
          <p:cNvSpPr/>
          <p:nvPr/>
        </p:nvSpPr>
        <p:spPr>
          <a:xfrm>
            <a:off x="3640320" y="4382640"/>
            <a:ext cx="4957200" cy="45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Более</a:t>
            </a:r>
            <a:r>
              <a:rPr lang="en-GB" sz="1200" b="0" strike="noStrike" spc="-1" dirty="0">
                <a:solidFill>
                  <a:schemeClr val="dk1"/>
                </a:solidFill>
                <a:latin typeface="Arial"/>
                <a:ea typeface="Arial"/>
              </a:rPr>
              <a:t> 50 </a:t>
            </a:r>
            <a:r>
              <a:rPr lang="en-GB" sz="12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форматов</a:t>
            </a:r>
            <a:r>
              <a:rPr lang="en-GB" sz="1200" b="0" strike="noStrike" spc="-1" dirty="0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2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баннеров</a:t>
            </a:r>
            <a:r>
              <a:rPr lang="en-GB" sz="1200" b="0" strike="noStrike" spc="-1" dirty="0">
                <a:solidFill>
                  <a:schemeClr val="dk1"/>
                </a:solidFill>
                <a:latin typeface="Arial"/>
                <a:ea typeface="Arial"/>
              </a:rPr>
              <a:t> App/Desktop, </a:t>
            </a:r>
            <a:r>
              <a:rPr lang="en-GB" sz="12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моно</a:t>
            </a:r>
            <a:r>
              <a:rPr lang="en-GB" sz="1200" b="0" strike="noStrike" spc="-1" dirty="0">
                <a:solidFill>
                  <a:schemeClr val="dk1"/>
                </a:solidFill>
                <a:latin typeface="Arial"/>
                <a:ea typeface="Arial"/>
              </a:rPr>
              <a:t>-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 dirty="0">
                <a:solidFill>
                  <a:schemeClr val="dk1"/>
                </a:solidFill>
                <a:latin typeface="Arial"/>
                <a:ea typeface="Arial"/>
              </a:rPr>
              <a:t>и </a:t>
            </a:r>
            <a:r>
              <a:rPr lang="en-GB" sz="12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мульти-брендовые</a:t>
            </a:r>
            <a:r>
              <a:rPr lang="en-GB" sz="1200" b="0" strike="noStrike" spc="-1" dirty="0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2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рассылки</a:t>
            </a:r>
            <a:r>
              <a:rPr lang="en-GB" sz="1200" b="0" strike="noStrike" spc="-1" dirty="0">
                <a:solidFill>
                  <a:schemeClr val="dk1"/>
                </a:solidFill>
                <a:latin typeface="Arial"/>
                <a:ea typeface="Arial"/>
              </a:rPr>
              <a:t>, </a:t>
            </a:r>
            <a:r>
              <a:rPr lang="en-GB" sz="12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интерактивные</a:t>
            </a:r>
            <a:r>
              <a:rPr lang="en-GB" sz="1200" b="0" strike="noStrike" spc="-1" dirty="0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2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лендинги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Google Shape;189;p29"/>
          <p:cNvSpPr/>
          <p:nvPr/>
        </p:nvSpPr>
        <p:spPr>
          <a:xfrm>
            <a:off x="3640320" y="4943520"/>
            <a:ext cx="4957200" cy="73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"/>
              </a:rPr>
              <a:t>Продвижение товаров в каталоге 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Google Shape;190;p29"/>
          <p:cNvSpPr/>
          <p:nvPr/>
        </p:nvSpPr>
        <p:spPr>
          <a:xfrm>
            <a:off x="644760" y="1975320"/>
            <a:ext cx="2553120" cy="60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200" b="1" strike="noStrike" spc="-1">
                <a:solidFill>
                  <a:schemeClr val="dk1"/>
                </a:solidFill>
                <a:latin typeface="Arial"/>
                <a:ea typeface="Arial"/>
              </a:rPr>
              <a:t>Коллаборации, спецпроекты,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200" b="1" strike="noStrike" spc="-1">
                <a:solidFill>
                  <a:schemeClr val="dk1"/>
                </a:solidFill>
                <a:latin typeface="Arial"/>
                <a:ea typeface="Arial"/>
              </a:rPr>
              <a:t>вложения в заказы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Google Shape;191;p29"/>
          <p:cNvSpPr/>
          <p:nvPr/>
        </p:nvSpPr>
        <p:spPr>
          <a:xfrm>
            <a:off x="663840" y="2742120"/>
            <a:ext cx="2553120" cy="60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200" b="1" strike="noStrike" spc="-1">
                <a:solidFill>
                  <a:schemeClr val="dk1"/>
                </a:solidFill>
                <a:latin typeface="Arial"/>
                <a:ea typeface="Arial"/>
              </a:rPr>
              <a:t>Раздел «Идеи»,</a:t>
            </a:r>
            <a:br>
              <a:rPr sz="1200"/>
            </a:br>
            <a:r>
              <a:rPr lang="en-GB" sz="1200" b="1" strike="noStrike" spc="-1">
                <a:solidFill>
                  <a:schemeClr val="dk1"/>
                </a:solidFill>
                <a:latin typeface="Arial"/>
                <a:ea typeface="Arial"/>
              </a:rPr>
              <a:t>Прямые эфиры, Сторис App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Google Shape;192;p29"/>
          <p:cNvSpPr/>
          <p:nvPr/>
        </p:nvSpPr>
        <p:spPr>
          <a:xfrm>
            <a:off x="965160" y="3431160"/>
            <a:ext cx="1912680" cy="79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200" b="1" strike="noStrike" spc="-1">
                <a:solidFill>
                  <a:schemeClr val="dk1"/>
                </a:solidFill>
                <a:latin typeface="Arial"/>
                <a:ea typeface="Arial"/>
              </a:rPr>
              <a:t> Shop-in-Shop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200" b="1" strike="noStrike" spc="-1">
                <a:solidFill>
                  <a:schemeClr val="dk1"/>
                </a:solidFill>
                <a:latin typeface="Arial"/>
                <a:ea typeface="Arial"/>
              </a:rPr>
              <a:t>Performance: OLV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200" b="1" strike="noStrike" spc="-1">
                <a:solidFill>
                  <a:schemeClr val="dk1"/>
                </a:solidFill>
                <a:latin typeface="Arial"/>
                <a:ea typeface="Arial"/>
              </a:rPr>
              <a:t>с фид, баннеры, DSP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Google Shape;193;p29"/>
          <p:cNvSpPr/>
          <p:nvPr/>
        </p:nvSpPr>
        <p:spPr>
          <a:xfrm>
            <a:off x="1049399" y="4279069"/>
            <a:ext cx="1780920" cy="61579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200" b="1" strike="noStrike" spc="-1" dirty="0">
                <a:solidFill>
                  <a:schemeClr val="dk1"/>
                </a:solidFill>
                <a:latin typeface="Arial"/>
                <a:ea typeface="Arial"/>
              </a:rPr>
              <a:t>On-site: </a:t>
            </a:r>
            <a:r>
              <a:rPr lang="en-GB" sz="1200" b="1" strike="noStrike" spc="-1" dirty="0" err="1">
                <a:solidFill>
                  <a:schemeClr val="dk1"/>
                </a:solidFill>
                <a:latin typeface="Arial"/>
                <a:ea typeface="Arial"/>
              </a:rPr>
              <a:t>Баннеры</a:t>
            </a:r>
            <a:r>
              <a:rPr lang="en-GB" sz="1200" b="1" strike="noStrike" spc="-1" dirty="0">
                <a:solidFill>
                  <a:schemeClr val="dk1"/>
                </a:solidFill>
                <a:latin typeface="Arial"/>
                <a:ea typeface="Arial"/>
              </a:rPr>
              <a:t>, </a:t>
            </a:r>
            <a:r>
              <a:rPr lang="en-GB" sz="1200" b="1" strike="noStrike" spc="-1" dirty="0" err="1">
                <a:solidFill>
                  <a:schemeClr val="dk1"/>
                </a:solidFill>
                <a:latin typeface="Arial"/>
                <a:ea typeface="Arial"/>
              </a:rPr>
              <a:t>Рассылки</a:t>
            </a:r>
            <a:r>
              <a:rPr lang="en-GB" sz="1200" b="1" strike="noStrike" spc="-1" dirty="0">
                <a:solidFill>
                  <a:schemeClr val="dk1"/>
                </a:solidFill>
                <a:latin typeface="Arial"/>
                <a:ea typeface="Arial"/>
              </a:rPr>
              <a:t>, Landing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Google Shape;194;p29"/>
          <p:cNvSpPr/>
          <p:nvPr/>
        </p:nvSpPr>
        <p:spPr>
          <a:xfrm>
            <a:off x="1397160" y="5067720"/>
            <a:ext cx="1048320" cy="61579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200" b="1" spc="-1" dirty="0">
                <a:solidFill>
                  <a:srgbClr val="000000"/>
                </a:solidFill>
                <a:latin typeface="Arial"/>
              </a:rPr>
              <a:t>Товарная реклама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Google Shape;195;p29"/>
          <p:cNvSpPr/>
          <p:nvPr/>
        </p:nvSpPr>
        <p:spPr>
          <a:xfrm rot="10800000" flipH="1">
            <a:off x="259200" y="1152360"/>
            <a:ext cx="3325680" cy="688320"/>
          </a:xfrm>
          <a:prstGeom prst="trapezoid">
            <a:avLst>
              <a:gd name="adj" fmla="val 25000"/>
            </a:avLst>
          </a:prstGeom>
          <a:solidFill>
            <a:srgbClr val="FFD7D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2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35" name="Google Shape;196;p29"/>
          <p:cNvSpPr/>
          <p:nvPr/>
        </p:nvSpPr>
        <p:spPr>
          <a:xfrm>
            <a:off x="645120" y="1180440"/>
            <a:ext cx="2553120" cy="60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200" b="1" strike="noStrike" spc="-1">
                <a:solidFill>
                  <a:schemeClr val="dk1"/>
                </a:solidFill>
                <a:latin typeface="Arial"/>
                <a:ea typeface="Arial"/>
              </a:rPr>
              <a:t>ТВ, Радио, OOH, OLV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200" b="1" strike="noStrike" spc="-1">
                <a:solidFill>
                  <a:schemeClr val="dk1"/>
                </a:solidFill>
                <a:latin typeface="Arial"/>
                <a:ea typeface="Arial"/>
              </a:rPr>
              <a:t>PR, Соц. сети, Блоггеры 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Google Shape;197;p29"/>
          <p:cNvSpPr/>
          <p:nvPr/>
        </p:nvSpPr>
        <p:spPr>
          <a:xfrm>
            <a:off x="8549640" y="2068560"/>
            <a:ext cx="3046680" cy="45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200" b="1" strike="noStrike" spc="-1" dirty="0">
                <a:solidFill>
                  <a:schemeClr val="dk1"/>
                </a:solidFill>
                <a:latin typeface="Arial"/>
                <a:ea typeface="Arial"/>
              </a:rPr>
              <a:t>+ 20%</a:t>
            </a:r>
            <a:r>
              <a:rPr lang="en-GB" sz="1200" b="0" strike="noStrike" spc="-1" dirty="0">
                <a:solidFill>
                  <a:schemeClr val="dk1"/>
                </a:solidFill>
                <a:latin typeface="Arial"/>
                <a:ea typeface="Arial"/>
              </a:rPr>
              <a:t> к </a:t>
            </a:r>
            <a:r>
              <a:rPr lang="en-GB" sz="12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продажам</a:t>
            </a:r>
            <a:br>
              <a:rPr sz="1200" dirty="0"/>
            </a:br>
            <a:r>
              <a:rPr lang="en-GB" sz="1200" b="1" strike="noStrike" spc="-1" dirty="0">
                <a:solidFill>
                  <a:schemeClr val="dk1"/>
                </a:solidFill>
                <a:latin typeface="Arial"/>
                <a:ea typeface="Arial"/>
              </a:rPr>
              <a:t>+ 50% </a:t>
            </a:r>
            <a:r>
              <a:rPr lang="en-GB" sz="1200" b="0" strike="noStrike" spc="-1" dirty="0">
                <a:solidFill>
                  <a:schemeClr val="dk1"/>
                </a:solidFill>
                <a:latin typeface="Arial"/>
                <a:ea typeface="Arial"/>
              </a:rPr>
              <a:t>к </a:t>
            </a:r>
            <a:r>
              <a:rPr lang="en-GB" sz="12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трафику</a:t>
            </a:r>
            <a:r>
              <a:rPr lang="en-GB" sz="1200" b="0" strike="noStrike" spc="-1" dirty="0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2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на</a:t>
            </a:r>
            <a:r>
              <a:rPr lang="en-GB" sz="1200" b="0" strike="noStrike" spc="-1" dirty="0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2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платформе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Google Shape;198;p29"/>
          <p:cNvSpPr/>
          <p:nvPr/>
        </p:nvSpPr>
        <p:spPr>
          <a:xfrm>
            <a:off x="8549640" y="3616200"/>
            <a:ext cx="1912680" cy="45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"/>
              </a:rPr>
              <a:t>+ 10% NMV 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Google Shape;199;p29"/>
          <p:cNvSpPr/>
          <p:nvPr/>
        </p:nvSpPr>
        <p:spPr>
          <a:xfrm>
            <a:off x="8549640" y="4366440"/>
            <a:ext cx="2790720" cy="45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"/>
              </a:rPr>
              <a:t>Бенчмарк CTR 8%, CR 3% 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Google Shape;200;p29"/>
          <p:cNvSpPr/>
          <p:nvPr/>
        </p:nvSpPr>
        <p:spPr>
          <a:xfrm>
            <a:off x="8549640" y="1112636"/>
            <a:ext cx="3339000" cy="8743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spAutoFit/>
          </a:bodyPr>
          <a:lstStyle/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en-GB" sz="12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ТВ: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охват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1+70%, 5+ 30% CPP 65K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en-GB" sz="1200" b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Радио</a:t>
            </a:r>
            <a:r>
              <a:rPr lang="en-GB" sz="12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: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охват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1+65%, 3+38%, CPT 18K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2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OOH: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ГЕО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таргетинг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OPS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ru-RU" sz="12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650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Блогеров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Google Shape;201;p29"/>
          <p:cNvSpPr/>
          <p:nvPr/>
        </p:nvSpPr>
        <p:spPr>
          <a:xfrm>
            <a:off x="8549640" y="2742120"/>
            <a:ext cx="3198600" cy="68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t">
            <a:spAutoFit/>
          </a:bodyPr>
          <a:lstStyle/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en-GB" sz="1200" b="1" strike="noStrike" spc="-1">
                <a:solidFill>
                  <a:schemeClr val="dk1"/>
                </a:solidFill>
                <a:latin typeface="Arial"/>
                <a:ea typeface="Arial"/>
              </a:rPr>
              <a:t>+30%</a:t>
            </a:r>
            <a:r>
              <a:rPr lang="en-GB" sz="1200" b="0" strike="noStrike" spc="-1">
                <a:solidFill>
                  <a:schemeClr val="dk1"/>
                </a:solidFill>
                <a:latin typeface="Arial"/>
                <a:ea typeface="Arial"/>
              </a:rPr>
              <a:t> к охватам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en-GB" sz="1200" b="1" strike="noStrike" spc="-1">
                <a:solidFill>
                  <a:schemeClr val="dk1"/>
                </a:solidFill>
                <a:latin typeface="Arial"/>
                <a:ea typeface="Arial"/>
              </a:rPr>
              <a:t>+ более</a:t>
            </a:r>
            <a:r>
              <a:rPr lang="en-GB" sz="1200" b="0" strike="noStrike" spc="-1">
                <a:solidFill>
                  <a:schemeClr val="dk1"/>
                </a:solidFill>
                <a:latin typeface="Arial"/>
                <a:ea typeface="Arial"/>
              </a:rPr>
              <a:t> долгий и качественный </a:t>
            </a:r>
            <a:br>
              <a:rPr sz="1200"/>
            </a:br>
            <a:r>
              <a:rPr lang="en-GB" sz="1200" b="0" strike="noStrike" spc="-1">
                <a:solidFill>
                  <a:schemeClr val="dk1"/>
                </a:solidFill>
                <a:latin typeface="Arial"/>
                <a:ea typeface="Arial"/>
              </a:rPr>
              <a:t>контакт с ЦА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Google Shape;202;p29"/>
          <p:cNvSpPr/>
          <p:nvPr/>
        </p:nvSpPr>
        <p:spPr>
          <a:xfrm>
            <a:off x="8549640" y="5117760"/>
            <a:ext cx="2790720" cy="45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200" b="1" spc="-1" dirty="0">
                <a:solidFill>
                  <a:srgbClr val="000000"/>
                </a:solidFill>
                <a:latin typeface="Arial"/>
                <a:ea typeface="Arial"/>
              </a:rPr>
              <a:t>ДРР</a:t>
            </a:r>
            <a:r>
              <a:rPr lang="en-GB" sz="12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от</a:t>
            </a:r>
            <a:r>
              <a:rPr lang="en-GB" sz="12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ru-RU" sz="1200" b="1" spc="-1" dirty="0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lang="en-GB" sz="12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%</a:t>
            </a:r>
            <a:r>
              <a:rPr lang="en-GB" sz="1200" b="1" strike="noStrike" spc="-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</a:rPr>
              <a:t> 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Google Shape;203;p29"/>
          <p:cNvSpPr/>
          <p:nvPr/>
        </p:nvSpPr>
        <p:spPr>
          <a:xfrm>
            <a:off x="8655840" y="5773320"/>
            <a:ext cx="227340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5120" rIns="0" bIns="0" anchor="t">
            <a:spAutoFit/>
          </a:bodyPr>
          <a:lstStyle/>
          <a:p>
            <a:pPr marL="16920">
              <a:lnSpc>
                <a:spcPct val="100000"/>
              </a:lnSpc>
              <a:tabLst>
                <a:tab pos="0" algn="l"/>
              </a:tabLst>
            </a:pPr>
            <a:r>
              <a:rPr lang="en-GB" sz="1200" b="1" strike="noStrike" spc="-1">
                <a:solidFill>
                  <a:srgbClr val="A5825F"/>
                </a:solidFill>
                <a:latin typeface="Arial"/>
                <a:ea typeface="Arial"/>
              </a:rPr>
              <a:t>Общее количество показов</a:t>
            </a:r>
            <a:br>
              <a:rPr sz="1200"/>
            </a:br>
            <a:r>
              <a:rPr lang="en-GB" sz="1200" b="1" strike="noStrike" spc="-1">
                <a:solidFill>
                  <a:srgbClr val="A5825F"/>
                </a:solidFill>
                <a:latin typeface="Arial"/>
                <a:ea typeface="Arial"/>
              </a:rPr>
              <a:t>в кампании 360° &lt; 30M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Google Shape;204;p29"/>
          <p:cNvSpPr/>
          <p:nvPr/>
        </p:nvSpPr>
        <p:spPr>
          <a:xfrm>
            <a:off x="3640320" y="1978920"/>
            <a:ext cx="4894560" cy="60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Коллаборации</a:t>
            </a:r>
            <a:r>
              <a:rPr lang="en-GB" sz="1200" b="0" strike="noStrike" spc="-1" dirty="0">
                <a:solidFill>
                  <a:schemeClr val="dk1"/>
                </a:solidFill>
                <a:latin typeface="Arial"/>
                <a:ea typeface="Arial"/>
              </a:rPr>
              <a:t> с </a:t>
            </a:r>
            <a:r>
              <a:rPr lang="en-GB" sz="12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брендами</a:t>
            </a:r>
            <a:r>
              <a:rPr lang="en-GB" sz="1200" b="0" strike="noStrike" spc="-1" dirty="0">
                <a:solidFill>
                  <a:schemeClr val="dk1"/>
                </a:solidFill>
                <a:latin typeface="Arial"/>
                <a:ea typeface="Arial"/>
              </a:rPr>
              <a:t> с </a:t>
            </a:r>
            <a:r>
              <a:rPr lang="en-GB" sz="12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сильной</a:t>
            </a:r>
            <a:r>
              <a:rPr lang="en-GB" sz="1200" b="0" strike="noStrike" spc="-1" dirty="0">
                <a:solidFill>
                  <a:schemeClr val="dk1"/>
                </a:solidFill>
                <a:latin typeface="Arial"/>
                <a:ea typeface="Arial"/>
              </a:rPr>
              <a:t> fashion ДНК: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капсульные</a:t>
            </a:r>
            <a:r>
              <a:rPr lang="en-GB" sz="1200" b="0" strike="noStrike" spc="-1" dirty="0">
                <a:solidFill>
                  <a:schemeClr val="dk1"/>
                </a:solidFill>
                <a:latin typeface="Arial"/>
                <a:ea typeface="Arial"/>
              </a:rPr>
              <a:t>, </a:t>
            </a:r>
            <a:r>
              <a:rPr lang="en-GB" sz="12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лимитированные</a:t>
            </a:r>
            <a:r>
              <a:rPr lang="en-GB" sz="1200" b="0" strike="noStrike" spc="-1" dirty="0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2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коллекции</a:t>
            </a:r>
            <a:r>
              <a:rPr lang="en-GB" sz="1200" b="0" strike="noStrike" spc="-1" dirty="0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2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по</a:t>
            </a:r>
            <a:r>
              <a:rPr lang="en-GB" sz="1200" b="0" strike="noStrike" spc="-1" dirty="0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2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несколько</a:t>
            </a:r>
            <a:r>
              <a:rPr lang="en-GB" sz="1200" b="0" strike="noStrike" spc="-1" dirty="0">
                <a:solidFill>
                  <a:schemeClr val="dk1"/>
                </a:solidFill>
                <a:latin typeface="Arial"/>
                <a:ea typeface="Arial"/>
              </a:rPr>
              <a:t> SKU, </a:t>
            </a:r>
            <a:r>
              <a:rPr lang="en-GB" sz="12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дропы</a:t>
            </a:r>
            <a:r>
              <a:rPr lang="en-GB" sz="1200" b="0" strike="noStrike" spc="-1" dirty="0">
                <a:solidFill>
                  <a:schemeClr val="dk1"/>
                </a:solidFill>
                <a:latin typeface="Arial"/>
                <a:ea typeface="Arial"/>
              </a:rPr>
              <a:t>, </a:t>
            </a:r>
            <a:r>
              <a:rPr lang="en-GB" sz="12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выводы</a:t>
            </a:r>
            <a:r>
              <a:rPr lang="en-GB" sz="1200" b="0" strike="noStrike" spc="-1" dirty="0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2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продукта</a:t>
            </a:r>
            <a:r>
              <a:rPr lang="en-GB" sz="1200" b="0" strike="noStrike" spc="-1" dirty="0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2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на</a:t>
            </a:r>
            <a:r>
              <a:rPr lang="en-GB" sz="1200" b="0" strike="noStrike" spc="-1" dirty="0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2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новую</a:t>
            </a:r>
            <a:r>
              <a:rPr lang="en-GB" sz="1200" b="0" strike="noStrike" spc="-1" dirty="0">
                <a:solidFill>
                  <a:schemeClr val="dk1"/>
                </a:solidFill>
                <a:latin typeface="Arial"/>
                <a:ea typeface="Arial"/>
              </a:rPr>
              <a:t> ЦА. </a:t>
            </a:r>
            <a:r>
              <a:rPr lang="en-GB" sz="12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Взаимодействие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 dirty="0">
                <a:solidFill>
                  <a:schemeClr val="dk1"/>
                </a:solidFill>
                <a:latin typeface="Arial"/>
                <a:ea typeface="Arial"/>
              </a:rPr>
              <a:t>с </a:t>
            </a:r>
            <a:r>
              <a:rPr lang="en-GB" sz="12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продуктом</a:t>
            </a:r>
            <a:r>
              <a:rPr lang="en-GB" sz="1200" b="0" strike="noStrike" spc="-1" dirty="0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2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через</a:t>
            </a:r>
            <a:r>
              <a:rPr lang="en-GB" sz="1200" b="0" strike="noStrike" spc="-1" dirty="0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en-GB" sz="12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тестирование</a:t>
            </a:r>
            <a:r>
              <a:rPr lang="en-GB" sz="1200" b="0" strike="noStrike" spc="-1" dirty="0">
                <a:solidFill>
                  <a:schemeClr val="dk1"/>
                </a:solidFill>
                <a:latin typeface="Arial"/>
                <a:ea typeface="Arial"/>
              </a:rPr>
              <a:t> и </a:t>
            </a:r>
            <a:r>
              <a:rPr lang="en-GB" sz="12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пробники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Google Shape;205;p29"/>
          <p:cNvSpPr/>
          <p:nvPr/>
        </p:nvSpPr>
        <p:spPr>
          <a:xfrm>
            <a:off x="6643800" y="6252480"/>
            <a:ext cx="50155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* Финальный набор каналов для продвижения зависит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050" b="0" i="1" strike="noStrike" spc="-1">
                <a:solidFill>
                  <a:srgbClr val="000000"/>
                </a:solidFill>
                <a:latin typeface="Arial"/>
                <a:ea typeface="Arial"/>
              </a:rPr>
              <a:t>  от бюджета и целей рекламной кампании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бложки">
  <a:themeElements>
    <a:clrScheme name="lamoda color">
      <a:dk1>
        <a:srgbClr val="000000"/>
      </a:dk1>
      <a:lt1>
        <a:srgbClr val="FFFFFF"/>
      </a:lt1>
      <a:dk2>
        <a:srgbClr val="969696"/>
      </a:dk2>
      <a:lt2>
        <a:srgbClr val="EDEDED"/>
      </a:lt2>
      <a:accent1>
        <a:srgbClr val="FA3C00"/>
      </a:accent1>
      <a:accent2>
        <a:srgbClr val="FFD7D2"/>
      </a:accent2>
      <a:accent3>
        <a:srgbClr val="A5825F"/>
      </a:accent3>
      <a:accent4>
        <a:srgbClr val="A5D2A0"/>
      </a:accent4>
      <a:accent5>
        <a:srgbClr val="CDE6FF"/>
      </a:accent5>
      <a:accent6>
        <a:srgbClr val="C2C2C2"/>
      </a:accent6>
      <a:hlink>
        <a:srgbClr val="969696"/>
      </a:hlink>
      <a:folHlink>
        <a:srgbClr val="C2C2C2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онтент">
  <a:themeElements>
    <a:clrScheme name="lamoda color">
      <a:dk1>
        <a:srgbClr val="000000"/>
      </a:dk1>
      <a:lt1>
        <a:srgbClr val="FFFFFF"/>
      </a:lt1>
      <a:dk2>
        <a:srgbClr val="969696"/>
      </a:dk2>
      <a:lt2>
        <a:srgbClr val="EDEDED"/>
      </a:lt2>
      <a:accent1>
        <a:srgbClr val="FA3C00"/>
      </a:accent1>
      <a:accent2>
        <a:srgbClr val="FFD7D2"/>
      </a:accent2>
      <a:accent3>
        <a:srgbClr val="A5825F"/>
      </a:accent3>
      <a:accent4>
        <a:srgbClr val="A5D2A0"/>
      </a:accent4>
      <a:accent5>
        <a:srgbClr val="CDE6FF"/>
      </a:accent5>
      <a:accent6>
        <a:srgbClr val="C2C2C2"/>
      </a:accent6>
      <a:hlink>
        <a:srgbClr val="969696"/>
      </a:hlink>
      <a:folHlink>
        <a:srgbClr val="C2C2C2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Контент">
  <a:themeElements>
    <a:clrScheme name="lamoda color">
      <a:dk1>
        <a:srgbClr val="000000"/>
      </a:dk1>
      <a:lt1>
        <a:srgbClr val="FFFFFF"/>
      </a:lt1>
      <a:dk2>
        <a:srgbClr val="969696"/>
      </a:dk2>
      <a:lt2>
        <a:srgbClr val="EDEDED"/>
      </a:lt2>
      <a:accent1>
        <a:srgbClr val="FA3C00"/>
      </a:accent1>
      <a:accent2>
        <a:srgbClr val="FFD7D2"/>
      </a:accent2>
      <a:accent3>
        <a:srgbClr val="A5825F"/>
      </a:accent3>
      <a:accent4>
        <a:srgbClr val="A5D2A0"/>
      </a:accent4>
      <a:accent5>
        <a:srgbClr val="CDE6FF"/>
      </a:accent5>
      <a:accent6>
        <a:srgbClr val="C2C2C2"/>
      </a:accent6>
      <a:hlink>
        <a:srgbClr val="969696"/>
      </a:hlink>
      <a:folHlink>
        <a:srgbClr val="C2C2C2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5613</TotalTime>
  <Words>933</Words>
  <Application>Microsoft Office PowerPoint</Application>
  <PresentationFormat>Широкоэкранный</PresentationFormat>
  <Paragraphs>197</Paragraphs>
  <Slides>13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DejaVu Sans</vt:lpstr>
      <vt:lpstr>Symbol</vt:lpstr>
      <vt:lpstr>Times New Roman</vt:lpstr>
      <vt:lpstr>Wingdings</vt:lpstr>
      <vt:lpstr>Обложки</vt:lpstr>
      <vt:lpstr>Контент</vt:lpstr>
      <vt:lpstr>Контент</vt:lpstr>
      <vt:lpstr>Данные по аудитории</vt:lpstr>
      <vt:lpstr>Презентация PowerPoint</vt:lpstr>
      <vt:lpstr>Федеральное присутствие Lamoda</vt:lpstr>
      <vt:lpstr>Lamoda — популярный онлайн-ритейлер,  №1 на рынке fashion e-commerce в России* </vt:lpstr>
      <vt:lpstr>Целевая аудитория Lamoda — самая заинтересованная в онлайн-шоппинге*</vt:lpstr>
      <vt:lpstr>Покупатели Lamoda реже остальных покупают вещи низкого ценового сегмента (Low) и чаще выше среднего (Bridge)* </vt:lpstr>
      <vt:lpstr>Люди, рассматривающие Lamoda для своей следующей покупки, больше тратят на Fashion, чем остальные* </vt:lpstr>
      <vt:lpstr>Презентация PowerPoint</vt:lpstr>
      <vt:lpstr>Презентация PowerPoint</vt:lpstr>
      <vt:lpstr>Презентация PowerPoint</vt:lpstr>
      <vt:lpstr>Минимальный бюджет маркетинговой интеграции</vt:lpstr>
      <vt:lpstr>Сроки подготовки предложений*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медиакит</dc:title>
  <dc:subject/>
  <dc:creator>Yana Pokrovskaya</dc:creator>
  <dc:description/>
  <cp:lastModifiedBy>Yana Pokrovskaya</cp:lastModifiedBy>
  <cp:revision>97</cp:revision>
  <dcterms:modified xsi:type="dcterms:W3CDTF">2025-06-20T13:50:01Z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99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99</vt:i4>
  </property>
</Properties>
</file>