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docProps/custom.xml" ContentType="application/vnd.openxmlformats-officedocument.custom-properties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28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61" r:id="rId2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2" d="100"/>
          <a:sy n="62" d="100"/>
        </p:scale>
        <p:origin x="784" y="52"/>
      </p:cViewPr>
      <p:guideLst>
        <p:guide pos="2160" orient="horz"/>
        <p:guide pos="4176"/>
        <p:guide pos="168"/>
        <p:guide pos="672" orient="horz"/>
        <p:guide pos="168" orient="horz"/>
        <p:guide pos="4680"/>
        <p:guide pos="1032" orient="horz"/>
        <p:guide pos="1920"/>
        <p:guide pos="264"/>
        <p:guide pos="1992"/>
        <p:guide pos="1152" orient="horz"/>
        <p:guide pos="1224" orient="horz"/>
        <p:guide pos="1680"/>
        <p:guide pos="6456"/>
        <p:guide pos="3864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presProps" Target="presProps.xml" /><Relationship Id="rId42" Type="http://schemas.openxmlformats.org/officeDocument/2006/relationships/tableStyles" Target="tableStyles.xml" /><Relationship Id="rId4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E4BF866-7B19-45EE-9598-A8ACFC13F53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265F0FAB-BA43-4016-8BC7-E0BC61148FA2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7DF7685-0D2F-4562-B012-B8F703816A53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C1F0360-CE23-4AEC-8E75-E152EEDEB3E8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74DBCD8A-6B63-49B9-992F-1045BBD657DF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2FBE0D9-B94A-4F17-9977-7E7850B1FA8F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7EA2DD37-2729-4056-A114-07CC0B689DC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6292693A-7A21-4961-9AFD-B0995AD71DCF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66297DC-13A6-4328-A683-18D69BD3FAD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863AD625-5C9B-4E0B-97A6-7B26B3FC8A18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28ED7F35-1D44-4DFC-BB32-C2395DF806C0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D7BCEB5-CC65-4093-BCA8-232A7D63E58E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accen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Google Shape;55;p12"/>
          <p:cNvSpPr/>
          <p:nvPr/>
        </p:nvSpPr>
        <p:spPr bwMode="auto">
          <a:xfrm>
            <a:off x="6771960" y="4608360"/>
            <a:ext cx="2806200" cy="330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60840" rIns="122040" bIns="608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body"/>
          </p:nvPr>
        </p:nvSpPr>
        <p:spPr bwMode="auto">
          <a:xfrm>
            <a:off x="239040" y="192960"/>
            <a:ext cx="9199080" cy="5408280"/>
          </a:xfrm>
          <a:prstGeom prst="rect">
            <a:avLst/>
          </a:prstGeom>
          <a:noFill/>
          <a:ln w="0">
            <a:noFill/>
          </a:ln>
        </p:spPr>
        <p:txBody>
          <a:bodyPr lIns="0" tIns="0" rIns="119880" bIns="608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  <p:pic>
        <p:nvPicPr>
          <p:cNvPr id="84" name="Google Shape;92;p21"/>
          <p:cNvPicPr/>
          <p:nvPr/>
        </p:nvPicPr>
        <p:blipFill>
          <a:blip r:embed="rId14"/>
          <a:stretch/>
        </p:blipFill>
        <p:spPr bwMode="auto">
          <a:xfrm>
            <a:off x="290160" y="6363000"/>
            <a:ext cx="1244160" cy="240840"/>
          </a:xfrm>
          <a:prstGeom prst="rect">
            <a:avLst/>
          </a:prstGeom>
          <a:ln w="0">
            <a:noFill/>
          </a:ln>
        </p:spPr>
      </p:pic>
      <p:pic>
        <p:nvPicPr>
          <p:cNvPr id="85" name="Google Shape;93;p21"/>
          <p:cNvPicPr/>
          <p:nvPr/>
        </p:nvPicPr>
        <p:blipFill>
          <a:blip r:embed="rId15"/>
          <a:stretch/>
        </p:blipFill>
        <p:spPr bwMode="auto">
          <a:xfrm>
            <a:off x="216360" y="6342120"/>
            <a:ext cx="1321560" cy="31176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2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55;p12"/>
          <p:cNvSpPr/>
          <p:nvPr/>
        </p:nvSpPr>
        <p:spPr bwMode="auto">
          <a:xfrm>
            <a:off x="6771960" y="4608360"/>
            <a:ext cx="2806200" cy="330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60840" rIns="122040" bIns="608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sldNum" idx="1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C9493832-39FB-436C-B2E5-9253652F4EE3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 bwMode="auto">
          <a:xfrm>
            <a:off x="290160" y="1333800"/>
            <a:ext cx="5664600" cy="4739760"/>
          </a:xfrm>
          <a:prstGeom prst="rect">
            <a:avLst/>
          </a:prstGeom>
          <a:noFill/>
          <a:ln w="0">
            <a:noFill/>
          </a:ln>
        </p:spPr>
        <p:txBody>
          <a:bodyPr lIns="0" tIns="60840" rIns="122040" bIns="608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 bwMode="auto">
          <a:xfrm>
            <a:off x="290160" y="237960"/>
            <a:ext cx="116719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  <p:pic>
        <p:nvPicPr>
          <p:cNvPr id="45" name="Google Shape;61;p13"/>
          <p:cNvPicPr/>
          <p:nvPr/>
        </p:nvPicPr>
        <p:blipFill>
          <a:blip r:embed="rId14"/>
          <a:stretch/>
        </p:blipFill>
        <p:spPr bwMode="auto">
          <a:xfrm>
            <a:off x="107640" y="6248880"/>
            <a:ext cx="1616400" cy="51948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11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12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6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14.jpg"/><Relationship Id="rId4" Type="http://schemas.openxmlformats.org/officeDocument/2006/relationships/image" Target="../media/image15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14.jpg"/><Relationship Id="rId4" Type="http://schemas.openxmlformats.org/officeDocument/2006/relationships/image" Target="../media/image15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16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5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27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3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20.pn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27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4" name="Google Shape;253;p31"/>
          <p:cNvSpPr/>
          <p:nvPr/>
        </p:nvSpPr>
        <p:spPr bwMode="auto">
          <a:xfrm>
            <a:off x="288000" y="230040"/>
            <a:ext cx="5621400" cy="23083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4200" b="0" strike="noStrike" spc="-1">
                <a:solidFill>
                  <a:schemeClr val="lt1"/>
                </a:solidFill>
                <a:latin typeface="Arial"/>
                <a:ea typeface="Arial"/>
              </a:rPr>
              <a:t>Размещение</a:t>
            </a:r>
            <a:r>
              <a:rPr lang="en-GB" sz="4200" b="0" strike="noStrike" spc="-1">
                <a:solidFill>
                  <a:schemeClr val="lt1"/>
                </a:solidFill>
                <a:latin typeface="Arial"/>
                <a:ea typeface="Arial"/>
              </a:rPr>
              <a:t> </a:t>
            </a:r>
            <a:r>
              <a:rPr lang="en-GB" sz="4200" b="0" strike="noStrike" spc="-1">
                <a:solidFill>
                  <a:schemeClr val="lt1"/>
                </a:solidFill>
                <a:latin typeface="Arial"/>
                <a:ea typeface="Arial"/>
              </a:rPr>
              <a:t>баннеров</a:t>
            </a:r>
            <a:r>
              <a:rPr lang="en-GB" sz="4200" b="0" strike="noStrike" spc="-1">
                <a:solidFill>
                  <a:schemeClr val="lt1"/>
                </a:solidFill>
                <a:latin typeface="Arial"/>
                <a:ea typeface="Arial"/>
              </a:rPr>
              <a:t> </a:t>
            </a:r>
            <a:r>
              <a:rPr lang="en-GB" sz="4200" b="0" strike="noStrike" spc="-1">
                <a:solidFill>
                  <a:schemeClr val="lt1"/>
                </a:solidFill>
                <a:latin typeface="Arial"/>
                <a:ea typeface="Arial"/>
              </a:rPr>
              <a:t>на</a:t>
            </a:r>
            <a:r>
              <a:rPr lang="en-GB" sz="4200" b="0" strike="noStrike" spc="-1">
                <a:solidFill>
                  <a:schemeClr val="lt1"/>
                </a:solidFill>
                <a:latin typeface="Arial"/>
                <a:ea typeface="Arial"/>
              </a:rPr>
              <a:t> </a:t>
            </a:r>
            <a:r>
              <a:rPr lang="en-GB" sz="4200" b="0" strike="noStrike" spc="-1">
                <a:solidFill>
                  <a:schemeClr val="lt1"/>
                </a:solidFill>
                <a:latin typeface="Arial"/>
                <a:ea typeface="Arial"/>
              </a:rPr>
              <a:t>сайте</a:t>
            </a:r>
            <a:r>
              <a:rPr lang="ru-RU" sz="4200" b="0" strike="noStrike" spc="-1">
                <a:solidFill>
                  <a:schemeClr val="lt1"/>
                </a:solidFill>
                <a:latin typeface="Arial"/>
                <a:ea typeface="Arial"/>
              </a:rPr>
              <a:t> </a:t>
            </a:r>
            <a:r>
              <a:rPr lang="ru-RU" sz="4200" spc="-1">
                <a:solidFill>
                  <a:schemeClr val="lt1"/>
                </a:solidFill>
                <a:latin typeface="Arial"/>
                <a:ea typeface="Arial"/>
              </a:rPr>
              <a:t>с форматом оплаты по дням</a:t>
            </a:r>
            <a:endParaRPr lang="ru-RU" sz="4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5" name="Google Shape;254;p31"/>
          <p:cNvPicPr/>
          <p:nvPr/>
        </p:nvPicPr>
        <p:blipFill>
          <a:blip r:embed="rId2"/>
          <a:stretch/>
        </p:blipFill>
        <p:spPr bwMode="auto">
          <a:xfrm>
            <a:off x="6646680" y="-55440"/>
            <a:ext cx="5621400" cy="6938640"/>
          </a:xfrm>
          <a:prstGeom prst="rect">
            <a:avLst/>
          </a:prstGeom>
          <a:ln w="0">
            <a:noFill/>
          </a:ln>
        </p:spPr>
      </p:pic>
      <p:sp>
        <p:nvSpPr>
          <p:cNvPr id="286" name="Google Shape;255;p31"/>
          <p:cNvSpPr/>
          <p:nvPr/>
        </p:nvSpPr>
        <p:spPr bwMode="auto">
          <a:xfrm>
            <a:off x="0" y="6248880"/>
            <a:ext cx="1998360" cy="60876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287" name="Google Shape;256;p31"/>
          <p:cNvPicPr/>
          <p:nvPr/>
        </p:nvPicPr>
        <p:blipFill>
          <a:blip r:embed="rId3"/>
          <a:stretch/>
        </p:blipFill>
        <p:spPr bwMode="auto">
          <a:xfrm>
            <a:off x="279000" y="6345000"/>
            <a:ext cx="1297440" cy="311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D6BFA8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sldNum" idx="18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80701413-0E16-4774-8163-FE169B4EF855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58075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Страница </a:t>
            </a:r>
            <a:r>
              <a:rPr lang="en-GB" sz="3200" b="0" strike="noStrike" spc="-1">
                <a:solidFill>
                  <a:srgbClr val="222222"/>
                </a:solidFill>
                <a:latin typeface="Arial"/>
                <a:ea typeface="Arial"/>
              </a:rPr>
              <a:t>«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Дом</a:t>
            </a:r>
            <a:r>
              <a:rPr lang="en-GB" sz="3200" b="0" strike="noStrike" spc="-1">
                <a:solidFill>
                  <a:srgbClr val="222222"/>
                </a:solidFill>
                <a:latin typeface="Arial"/>
                <a:ea typeface="Arial"/>
              </a:rPr>
              <a:t>»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Google Shape;486;p40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Баннерное размещение на сайте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3" name="Google Shape;487;p40"/>
          <p:cNvPicPr/>
          <p:nvPr/>
        </p:nvPicPr>
        <p:blipFill>
          <a:blip r:embed="rId2"/>
          <a:stretch/>
        </p:blipFill>
        <p:spPr bwMode="auto">
          <a:xfrm>
            <a:off x="1947240" y="6320880"/>
            <a:ext cx="451439" cy="312120"/>
          </a:xfrm>
          <a:prstGeom prst="rect">
            <a:avLst/>
          </a:prstGeom>
          <a:ln w="0">
            <a:noFill/>
          </a:ln>
        </p:spPr>
      </p:pic>
      <p:sp>
        <p:nvSpPr>
          <p:cNvPr id="9" name="Google Shape;473;p39"/>
          <p:cNvSpPr/>
          <p:nvPr/>
        </p:nvSpPr>
        <p:spPr bwMode="auto">
          <a:xfrm>
            <a:off x="8964720" y="800280"/>
            <a:ext cx="965520" cy="760320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00" b="0" strike="noStrike" spc="-1">
                <a:solidFill>
                  <a:srgbClr val="000000"/>
                </a:solidFill>
                <a:latin typeface="Arial"/>
                <a:ea typeface="Arial"/>
              </a:rPr>
              <a:t>2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Google Shape;474;p39"/>
          <p:cNvSpPr/>
          <p:nvPr/>
        </p:nvSpPr>
        <p:spPr bwMode="auto">
          <a:xfrm>
            <a:off x="8964720" y="1680120"/>
            <a:ext cx="965520" cy="760320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00" b="0" strike="noStrike" spc="-1">
                <a:solidFill>
                  <a:srgbClr val="000000"/>
                </a:solidFill>
                <a:latin typeface="Arial"/>
                <a:ea typeface="Arial"/>
              </a:rPr>
              <a:t>3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Рисунок 2"/>
          <p:cNvSpPr/>
          <p:nvPr/>
        </p:nvSpPr>
        <p:spPr bwMode="auto">
          <a:xfrm>
            <a:off x="8081640" y="592172"/>
            <a:ext cx="2742840" cy="5445000"/>
          </a:xfrm>
          <a:prstGeom prst="roundRect">
            <a:avLst>
              <a:gd name="adj" fmla="val 7736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42800" dist="171162" dir="1195279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Google Shape;475;p39"/>
          <p:cNvSpPr/>
          <p:nvPr/>
        </p:nvSpPr>
        <p:spPr bwMode="auto">
          <a:xfrm>
            <a:off x="8081640" y="992520"/>
            <a:ext cx="2742840" cy="1097280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Arial"/>
              </a:rPr>
              <a:t>1.2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Google Shape;475;p39"/>
          <p:cNvSpPr/>
          <p:nvPr/>
        </p:nvSpPr>
        <p:spPr bwMode="auto">
          <a:xfrm>
            <a:off x="8274790" y="2921399"/>
            <a:ext cx="1157968" cy="938331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Arial"/>
              </a:rPr>
              <a:t>2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Рисунок 6"/>
          <p:cNvSpPr/>
          <p:nvPr/>
        </p:nvSpPr>
        <p:spPr bwMode="auto">
          <a:xfrm>
            <a:off x="6981480" y="1213560"/>
            <a:ext cx="870840" cy="4843800"/>
          </a:xfrm>
          <a:prstGeom prst="roundRect">
            <a:avLst>
              <a:gd name="adj" fmla="val 7736"/>
            </a:avLst>
          </a:prstGeom>
          <a:blipFill>
            <a:blip r:embed="rId4"/>
            <a:stretch/>
          </a:blipFill>
          <a:ln w="0">
            <a:noFill/>
          </a:ln>
          <a:effectLst>
            <a:outerShdw blurRad="442800" dist="171162" dir="1195279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Google Shape;475;p39"/>
          <p:cNvSpPr/>
          <p:nvPr/>
        </p:nvSpPr>
        <p:spPr bwMode="auto">
          <a:xfrm>
            <a:off x="6981480" y="1636200"/>
            <a:ext cx="870840" cy="715680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Arial"/>
              </a:rPr>
              <a:t>1.2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Google Shape;475;p39"/>
          <p:cNvSpPr/>
          <p:nvPr/>
        </p:nvSpPr>
        <p:spPr bwMode="auto">
          <a:xfrm>
            <a:off x="6981480" y="3442680"/>
            <a:ext cx="870840" cy="575280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Arial"/>
              </a:rPr>
              <a:t>2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Google Shape;408;p36"/>
          <p:cNvSpPr/>
          <p:nvPr/>
        </p:nvSpPr>
        <p:spPr bwMode="auto">
          <a:xfrm>
            <a:off x="288000" y="1545120"/>
            <a:ext cx="5807520" cy="36162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1.</a:t>
            </a:r>
            <a:r>
              <a:rPr lang="ru-RU" sz="1750" b="1" strike="noStrike" spc="-1">
                <a:solidFill>
                  <a:schemeClr val="dk1"/>
                </a:solidFill>
                <a:latin typeface="Arial"/>
                <a:ea typeface="Arial"/>
              </a:rPr>
              <a:t>2</a:t>
            </a:r>
            <a:r>
              <a:rPr lang="ru-RU" sz="1750" b="1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плейсмент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, </a:t>
            </a:r>
            <a:r>
              <a:rPr lang="ru-RU" sz="1750" b="1" strike="noStrike" spc="-1">
                <a:solidFill>
                  <a:schemeClr val="dk1"/>
                </a:solidFill>
                <a:latin typeface="Arial"/>
                <a:ea typeface="Arial"/>
              </a:rPr>
              <a:t>ТОП</a:t>
            </a:r>
            <a:r>
              <a:rPr lang="ru-RU" sz="1750" b="1" spc="-1">
                <a:solidFill>
                  <a:schemeClr val="dk1"/>
                </a:solidFill>
                <a:latin typeface="Arial"/>
                <a:ea typeface="Arial"/>
              </a:rPr>
              <a:t>-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750" b="0" i="1" strike="noStrike" spc="-1">
                <a:solidFill>
                  <a:schemeClr val="dk1"/>
                </a:solidFill>
                <a:latin typeface="Arial"/>
                <a:ea typeface="Arial"/>
              </a:rPr>
              <a:t>(</a:t>
            </a:r>
            <a:r>
              <a:rPr lang="ru-RU" sz="1750" b="0" i="1" strike="noStrike" spc="-1">
                <a:solidFill>
                  <a:schemeClr val="dk1"/>
                </a:solidFill>
                <a:latin typeface="Arial"/>
                <a:ea typeface="Arial"/>
              </a:rPr>
              <a:t>сайт + приложение</a:t>
            </a:r>
            <a:r>
              <a:rPr lang="en-GB" sz="1750" b="0" i="1" strike="noStrike" spc="-1">
                <a:solidFill>
                  <a:schemeClr val="dk1"/>
                </a:solidFill>
                <a:latin typeface="Arial"/>
                <a:ea typeface="Arial"/>
              </a:rPr>
              <a:t>)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ru-RU" sz="1750" b="0" strike="noStrike" spc="-1">
                <a:solidFill>
                  <a:schemeClr val="dk1"/>
                </a:solidFill>
                <a:latin typeface="Arial"/>
                <a:ea typeface="Arial"/>
              </a:rPr>
              <a:t>1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.</a:t>
            </a:r>
            <a:r>
              <a:rPr lang="ru-RU" sz="1750" spc="-1">
                <a:solidFill>
                  <a:schemeClr val="dk1"/>
                </a:solidFill>
                <a:latin typeface="Arial"/>
                <a:ea typeface="Arial"/>
              </a:rPr>
              <a:t>05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750" spc="-1">
                <a:solidFill>
                  <a:schemeClr val="dk1"/>
                </a:solidFill>
                <a:ea typeface="Arial"/>
              </a:rPr>
              <a:t> 14 000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</a:tabLst>
              <a:defRPr/>
            </a:pPr>
            <a:r>
              <a:rPr lang="ru-RU" sz="1750" b="1" strike="noStrike" spc="-1">
                <a:solidFill>
                  <a:schemeClr val="dk1"/>
                </a:solidFill>
                <a:latin typeface="Arial"/>
                <a:ea typeface="Arial"/>
              </a:rPr>
              <a:t>1.3 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плейсмент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, ТОП-</a:t>
            </a:r>
            <a:r>
              <a:rPr lang="ru-RU" sz="1750" b="1" strike="noStrike" spc="-1">
                <a:solidFill>
                  <a:schemeClr val="dk1"/>
                </a:solidFill>
                <a:latin typeface="Arial"/>
                <a:ea typeface="Arial"/>
              </a:rPr>
              <a:t>баннер </a:t>
            </a:r>
            <a:r>
              <a:rPr lang="en-GB" sz="1750" b="0" i="1" strike="noStrike" spc="-1">
                <a:solidFill>
                  <a:schemeClr val="dk1"/>
                </a:solidFill>
                <a:latin typeface="Arial"/>
                <a:ea typeface="Arial"/>
              </a:rPr>
              <a:t>(</a:t>
            </a:r>
            <a:r>
              <a:rPr lang="ru-RU" sz="1750" b="0" i="1" strike="noStrike" spc="-1">
                <a:solidFill>
                  <a:schemeClr val="dk1"/>
                </a:solidFill>
                <a:latin typeface="Arial"/>
                <a:ea typeface="Arial"/>
              </a:rPr>
              <a:t>сайт + приложение</a:t>
            </a:r>
            <a:r>
              <a:rPr lang="en-GB" sz="1750" b="0" i="1" strike="noStrike" spc="-1">
                <a:solidFill>
                  <a:schemeClr val="dk1"/>
                </a:solidFill>
                <a:latin typeface="Arial"/>
                <a:ea typeface="Arial"/>
              </a:rPr>
              <a:t>)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ru-RU" sz="1750" b="0" strike="noStrike" spc="-1">
                <a:solidFill>
                  <a:schemeClr val="dk1"/>
                </a:solidFill>
                <a:latin typeface="Arial"/>
                <a:ea typeface="Arial"/>
              </a:rPr>
              <a:t>1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.</a:t>
            </a:r>
            <a:r>
              <a:rPr lang="ru-RU" sz="1750" spc="-1">
                <a:solidFill>
                  <a:schemeClr val="dk1"/>
                </a:solidFill>
                <a:latin typeface="Arial"/>
                <a:ea typeface="Arial"/>
              </a:rPr>
              <a:t>05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750" spc="-1">
                <a:solidFill>
                  <a:schemeClr val="dk1"/>
                </a:solidFill>
                <a:ea typeface="Arial"/>
              </a:rPr>
              <a:t> 7 000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</a:tabLst>
              <a:defRPr/>
            </a:pPr>
            <a:r>
              <a:rPr lang="ru-RU" sz="1750" b="1" strike="noStrike" spc="-1">
                <a:solidFill>
                  <a:schemeClr val="dk1"/>
                </a:solidFill>
                <a:latin typeface="Arial"/>
                <a:ea typeface="Arial"/>
              </a:rPr>
              <a:t>2 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плейсмент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, 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тизер</a:t>
            </a:r>
            <a:r>
              <a:rPr lang="ru-RU" sz="175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750" b="0" i="1" strike="noStrike" spc="-1">
                <a:solidFill>
                  <a:schemeClr val="dk1"/>
                </a:solidFill>
                <a:latin typeface="Arial"/>
                <a:ea typeface="Arial"/>
              </a:rPr>
              <a:t>(</a:t>
            </a:r>
            <a:r>
              <a:rPr lang="ru-RU" sz="1750" b="0" i="1" strike="noStrike" spc="-1">
                <a:solidFill>
                  <a:schemeClr val="dk1"/>
                </a:solidFill>
                <a:latin typeface="Arial"/>
                <a:ea typeface="Arial"/>
              </a:rPr>
              <a:t>сайт + приложение</a:t>
            </a:r>
            <a:r>
              <a:rPr lang="en-GB" sz="1750" b="0" i="1" strike="noStrike" spc="-1">
                <a:solidFill>
                  <a:schemeClr val="dk1"/>
                </a:solidFill>
                <a:latin typeface="Arial"/>
                <a:ea typeface="Arial"/>
              </a:rPr>
              <a:t>)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ru-RU" sz="1750" b="0" strike="noStrike" spc="-1">
                <a:solidFill>
                  <a:schemeClr val="dk1"/>
                </a:solidFill>
                <a:latin typeface="Arial"/>
                <a:ea typeface="Arial"/>
              </a:rPr>
              <a:t>1.05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/>
              <a:t> 24 500 ₽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Google Shape;266;p32"/>
          <p:cNvSpPr/>
          <p:nvPr/>
        </p:nvSpPr>
        <p:spPr bwMode="auto">
          <a:xfrm>
            <a:off x="6643800" y="62524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день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Google Shape;574;p45"/>
          <p:cNvSpPr/>
          <p:nvPr/>
        </p:nvSpPr>
        <p:spPr bwMode="auto">
          <a:xfrm>
            <a:off x="3034800" y="1325937"/>
            <a:ext cx="2389320" cy="3193049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3" name="Google Shape;576;p45"/>
          <p:cNvSpPr/>
          <p:nvPr/>
        </p:nvSpPr>
        <p:spPr bwMode="auto">
          <a:xfrm>
            <a:off x="288000" y="1334849"/>
            <a:ext cx="2389320" cy="3187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88" name="PlaceHolder 1"/>
          <p:cNvSpPr>
            <a:spLocks noGrp="1"/>
          </p:cNvSpPr>
          <p:nvPr>
            <p:ph type="sldNum" idx="19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E5E5B1B1-4E09-44D4-ABBD-FB9032F86304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9" name="Google Shape;497;p41"/>
          <p:cNvSpPr/>
          <p:nvPr/>
        </p:nvSpPr>
        <p:spPr bwMode="auto">
          <a:xfrm>
            <a:off x="3034800" y="1114200"/>
            <a:ext cx="2389320" cy="3187519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90" name="Google Shape;498;p41"/>
          <p:cNvSpPr/>
          <p:nvPr/>
        </p:nvSpPr>
        <p:spPr bwMode="auto">
          <a:xfrm>
            <a:off x="3034800" y="1114200"/>
            <a:ext cx="2389320" cy="713520"/>
          </a:xfrm>
          <a:prstGeom prst="rect">
            <a:avLst/>
          </a:prstGeom>
          <a:solidFill>
            <a:schemeClr val="accent5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92" name="Google Shape;500;p41"/>
          <p:cNvSpPr/>
          <p:nvPr/>
        </p:nvSpPr>
        <p:spPr bwMode="auto">
          <a:xfrm>
            <a:off x="288000" y="1114200"/>
            <a:ext cx="2389320" cy="7135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58075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Баннер-тизер в категориях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Google Shape;502;p41"/>
          <p:cNvSpPr/>
          <p:nvPr/>
        </p:nvSpPr>
        <p:spPr bwMode="auto">
          <a:xfrm>
            <a:off x="423164" y="1947164"/>
            <a:ext cx="2218680" cy="39762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Новинки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CTR: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1.19%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 10 000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Обувь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CTR: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1.19%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 24 000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Аксессуары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CTR: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0.86%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 15 000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Одежда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CTR: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1.19%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 30 000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br>
              <a:rPr lang="ru-RU" sz="1050" b="0" strike="noStrike" spc="-1">
                <a:solidFill>
                  <a:srgbClr val="222222"/>
                </a:solidFill>
                <a:latin typeface="Roboto"/>
                <a:ea typeface="Roboto"/>
              </a:rPr>
            </a:b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Google Shape;503;p41"/>
          <p:cNvSpPr/>
          <p:nvPr/>
        </p:nvSpPr>
        <p:spPr bwMode="auto">
          <a:xfrm>
            <a:off x="3167062" y="1948292"/>
            <a:ext cx="2120040" cy="4323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Новинки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CTR: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0.85%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 5 000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Обувь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CTR: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0.85%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 16 000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Аксессуары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CTR: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0.7%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 5 000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br>
              <a:rPr lang="ru-RU" sz="1050" b="1" strike="noStrike" spc="-1">
                <a:solidFill>
                  <a:srgbClr val="000000"/>
                </a:solidFill>
                <a:latin typeface="Arial"/>
                <a:ea typeface="Arial"/>
              </a:rPr>
            </a:b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Одежда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CTR: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0.85%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 18 000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br>
              <a:rPr lang="ru-RU" sz="1050" b="0" strike="noStrike" spc="-1">
                <a:solidFill>
                  <a:srgbClr val="222222"/>
                </a:solidFill>
                <a:latin typeface="Roboto"/>
                <a:ea typeface="Roboto"/>
              </a:rPr>
            </a:br>
            <a:b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</a:b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Google Shape;504;p41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Баннерное размещение на сайте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7" name="Google Shape;505;p41"/>
          <p:cNvPicPr/>
          <p:nvPr/>
        </p:nvPicPr>
        <p:blipFill>
          <a:blip r:embed="rId2"/>
          <a:stretch/>
        </p:blipFill>
        <p:spPr bwMode="auto">
          <a:xfrm>
            <a:off x="1947240" y="6320880"/>
            <a:ext cx="451439" cy="312120"/>
          </a:xfrm>
          <a:prstGeom prst="rect">
            <a:avLst/>
          </a:prstGeom>
          <a:ln w="0">
            <a:noFill/>
          </a:ln>
        </p:spPr>
      </p:pic>
      <p:sp>
        <p:nvSpPr>
          <p:cNvPr id="498" name="Google Shape;506;p41"/>
          <p:cNvSpPr/>
          <p:nvPr/>
        </p:nvSpPr>
        <p:spPr bwMode="auto">
          <a:xfrm>
            <a:off x="419100" y="1212480"/>
            <a:ext cx="212004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ЖЕНСКИЙ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Google Shape;507;p41"/>
          <p:cNvSpPr/>
          <p:nvPr/>
        </p:nvSpPr>
        <p:spPr bwMode="auto">
          <a:xfrm>
            <a:off x="3162300" y="1212480"/>
            <a:ext cx="192060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МУЖСКОЙ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Google Shape;509;p41"/>
          <p:cNvSpPr/>
          <p:nvPr/>
        </p:nvSpPr>
        <p:spPr bwMode="auto">
          <a:xfrm>
            <a:off x="6654240" y="1099440"/>
            <a:ext cx="4595760" cy="4554000"/>
          </a:xfrm>
          <a:prstGeom prst="roundRect">
            <a:avLst>
              <a:gd name="adj" fmla="val 5584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Google Shape;266;p32"/>
          <p:cNvSpPr/>
          <p:nvPr/>
        </p:nvSpPr>
        <p:spPr bwMode="auto">
          <a:xfrm>
            <a:off x="6643800" y="62524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день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96;p46"/>
          <p:cNvSpPr/>
          <p:nvPr/>
        </p:nvSpPr>
        <p:spPr bwMode="auto">
          <a:xfrm>
            <a:off x="288000" y="1099440"/>
            <a:ext cx="2389320" cy="4720486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" name="Google Shape;596;p46"/>
          <p:cNvSpPr/>
          <p:nvPr/>
        </p:nvSpPr>
        <p:spPr bwMode="auto">
          <a:xfrm>
            <a:off x="3069000" y="1107000"/>
            <a:ext cx="2341200" cy="4720486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02" name="PlaceHolder 1"/>
          <p:cNvSpPr>
            <a:spLocks noGrp="1"/>
          </p:cNvSpPr>
          <p:nvPr>
            <p:ph type="sldNum" idx="20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43A151B8-0492-4DFA-B375-881C0EDA9D88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4" name="Google Shape;516;p42"/>
          <p:cNvSpPr/>
          <p:nvPr/>
        </p:nvSpPr>
        <p:spPr bwMode="auto">
          <a:xfrm>
            <a:off x="3034800" y="1114200"/>
            <a:ext cx="2389320" cy="713520"/>
          </a:xfrm>
          <a:prstGeom prst="rect">
            <a:avLst/>
          </a:prstGeom>
          <a:solidFill>
            <a:schemeClr val="accent5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06" name="Google Shape;518;p42"/>
          <p:cNvSpPr/>
          <p:nvPr/>
        </p:nvSpPr>
        <p:spPr bwMode="auto">
          <a:xfrm>
            <a:off x="288000" y="1114200"/>
            <a:ext cx="2389320" cy="7135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116719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Топ-меню баннер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Google Shape;520;p42"/>
          <p:cNvSpPr/>
          <p:nvPr/>
        </p:nvSpPr>
        <p:spPr bwMode="auto">
          <a:xfrm>
            <a:off x="418403" y="1945496"/>
            <a:ext cx="2038320" cy="40676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Одежда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CTR: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0.</a:t>
            </a:r>
            <a:r>
              <a:rPr lang="ru-RU" sz="1050" b="0" strike="noStrike" spc="-1">
                <a:solidFill>
                  <a:srgbClr val="000000"/>
                </a:solidFill>
                <a:latin typeface="Arial"/>
                <a:ea typeface="Arial"/>
              </a:rPr>
              <a:t>57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 54 000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Обувь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CTR: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0.</a:t>
            </a:r>
            <a:r>
              <a:rPr lang="ru-RU" sz="1050" b="0" strike="noStrike" spc="-1">
                <a:solidFill>
                  <a:srgbClr val="000000"/>
                </a:solidFill>
                <a:latin typeface="Arial"/>
                <a:ea typeface="Arial"/>
              </a:rPr>
              <a:t>71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 32 400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Аксессуары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CTR: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0.11%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  29 700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Красота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CTR: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1050" spc="-1">
                <a:solidFill>
                  <a:srgbClr val="000000"/>
                </a:solidFill>
                <a:latin typeface="Arial"/>
                <a:ea typeface="Arial"/>
              </a:rPr>
              <a:t>1.36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 13 500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Бренды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CTR: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0.</a:t>
            </a:r>
            <a:r>
              <a:rPr lang="ru-RU" sz="1050" b="0" strike="noStrike" spc="-1">
                <a:solidFill>
                  <a:srgbClr val="000000"/>
                </a:solidFill>
                <a:latin typeface="Arial"/>
                <a:ea typeface="Arial"/>
              </a:rPr>
              <a:t>84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 21 600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Premium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0.</a:t>
            </a:r>
            <a:r>
              <a:rPr lang="ru-RU" sz="1050" b="0" strike="noStrike" spc="-1">
                <a:solidFill>
                  <a:schemeClr val="dk1"/>
                </a:solidFill>
                <a:latin typeface="Arial"/>
                <a:ea typeface="Arial"/>
              </a:rPr>
              <a:t>84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*: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10 800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Google Shape;521;p42"/>
          <p:cNvSpPr/>
          <p:nvPr/>
        </p:nvSpPr>
        <p:spPr bwMode="auto">
          <a:xfrm>
            <a:off x="3166463" y="1948292"/>
            <a:ext cx="2120040" cy="40676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Одежда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CTR: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0.</a:t>
            </a:r>
            <a:r>
              <a:rPr lang="ru-RU" sz="1050" b="0" strike="noStrike" spc="-1">
                <a:solidFill>
                  <a:srgbClr val="000000"/>
                </a:solidFill>
                <a:latin typeface="Arial"/>
                <a:ea typeface="Arial"/>
              </a:rPr>
              <a:t>57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 37 800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Обувь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CTR: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0.</a:t>
            </a:r>
            <a:r>
              <a:rPr lang="ru-RU" sz="1050" b="0" strike="noStrike" spc="-1">
                <a:solidFill>
                  <a:srgbClr val="000000"/>
                </a:solidFill>
                <a:latin typeface="Arial"/>
                <a:ea typeface="Arial"/>
              </a:rPr>
              <a:t>71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 21 600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Аксессуары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CTR: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1050" spc="-1">
                <a:solidFill>
                  <a:srgbClr val="000000"/>
                </a:solidFill>
                <a:latin typeface="Arial"/>
                <a:ea typeface="Arial"/>
              </a:rPr>
              <a:t>1.36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 16 200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Красота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CTR: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1050" spc="-1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 5 400 ₽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Бренды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CTR: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0.</a:t>
            </a:r>
            <a:r>
              <a:rPr lang="ru-RU" sz="1050" b="0" strike="noStrike" spc="-1">
                <a:solidFill>
                  <a:srgbClr val="000000"/>
                </a:solidFill>
                <a:latin typeface="Arial"/>
                <a:ea typeface="Arial"/>
              </a:rPr>
              <a:t>84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 13 500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Premium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b="0" strike="noStrike" spc="-1">
                <a:solidFill>
                  <a:schemeClr val="dk1"/>
                </a:solidFill>
                <a:latin typeface="Arial"/>
                <a:ea typeface="Arial"/>
              </a:rPr>
              <a:t>1.68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*: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13 500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Google Shape;522;p42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Баннерное размещение на сайте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1" name="Google Shape;523;p42"/>
          <p:cNvPicPr/>
          <p:nvPr/>
        </p:nvPicPr>
        <p:blipFill>
          <a:blip r:embed="rId2"/>
          <a:stretch/>
        </p:blipFill>
        <p:spPr bwMode="auto">
          <a:xfrm>
            <a:off x="1947240" y="6320880"/>
            <a:ext cx="451439" cy="312120"/>
          </a:xfrm>
          <a:prstGeom prst="rect">
            <a:avLst/>
          </a:prstGeom>
          <a:ln w="0">
            <a:noFill/>
          </a:ln>
        </p:spPr>
      </p:pic>
      <p:grpSp>
        <p:nvGrpSpPr>
          <p:cNvPr id="514" name="Google Shape;526;p42"/>
          <p:cNvGrpSpPr/>
          <p:nvPr/>
        </p:nvGrpSpPr>
        <p:grpSpPr bwMode="auto">
          <a:xfrm>
            <a:off x="6654240" y="1099440"/>
            <a:ext cx="4595760" cy="3353400"/>
            <a:chOff x="6654240" y="1099440"/>
            <a:chExt cx="4595760" cy="3353400"/>
          </a:xfrm>
        </p:grpSpPr>
        <p:sp>
          <p:nvSpPr>
            <p:cNvPr id="515" name="Google Shape;527;p42"/>
            <p:cNvSpPr/>
            <p:nvPr/>
          </p:nvSpPr>
          <p:spPr bwMode="auto">
            <a:xfrm>
              <a:off x="6654240" y="1099440"/>
              <a:ext cx="4595760" cy="3353400"/>
            </a:xfrm>
            <a:prstGeom prst="roundRect">
              <a:avLst>
                <a:gd name="adj" fmla="val 8047"/>
              </a:avLst>
            </a:prstGeom>
            <a:blipFill>
              <a:blip r:embed="rId3"/>
              <a:stretch/>
            </a:blipFill>
            <a:ln w="0">
              <a:noFill/>
            </a:ln>
            <a:effectLst>
              <a:outerShdw blurRad="428760" dist="161851" dir="2036249" algn="bl" rotWithShape="0">
                <a:srgbClr val="000000">
                  <a:alpha val="0"/>
                </a:srgbClr>
              </a:outerShdw>
            </a:effectLst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defRPr/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6" name="Google Shape;528;p42"/>
            <p:cNvSpPr/>
            <p:nvPr/>
          </p:nvSpPr>
          <p:spPr bwMode="auto">
            <a:xfrm>
              <a:off x="9969120" y="1759320"/>
              <a:ext cx="909000" cy="754920"/>
            </a:xfrm>
            <a:prstGeom prst="rect">
              <a:avLst/>
            </a:prstGeom>
            <a:solidFill>
              <a:srgbClr val="A5D2A0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Баннер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" name="Google Shape;506;p41"/>
          <p:cNvSpPr/>
          <p:nvPr/>
        </p:nvSpPr>
        <p:spPr bwMode="auto">
          <a:xfrm>
            <a:off x="419100" y="1212480"/>
            <a:ext cx="212004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ЖЕНСКИЙ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Google Shape;507;p41"/>
          <p:cNvSpPr/>
          <p:nvPr/>
        </p:nvSpPr>
        <p:spPr bwMode="auto">
          <a:xfrm>
            <a:off x="3162300" y="1212480"/>
            <a:ext cx="192060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МУЖСКОЙ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Google Shape;266;p32"/>
          <p:cNvSpPr/>
          <p:nvPr/>
        </p:nvSpPr>
        <p:spPr bwMode="auto">
          <a:xfrm>
            <a:off x="6643800" y="62524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день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4" name="Google Shape;554;p44"/>
          <p:cNvSpPr/>
          <p:nvPr/>
        </p:nvSpPr>
        <p:spPr bwMode="auto">
          <a:xfrm>
            <a:off x="6654240" y="1099440"/>
            <a:ext cx="4595760" cy="4554000"/>
          </a:xfrm>
          <a:prstGeom prst="roundRect">
            <a:avLst>
              <a:gd name="adj" fmla="val 5647"/>
            </a:avLst>
          </a:prstGeom>
          <a:blipFill>
            <a:blip r:embed="rId2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5" name="PlaceHolder 1"/>
          <p:cNvSpPr>
            <a:spLocks noGrp="1"/>
          </p:cNvSpPr>
          <p:nvPr>
            <p:ph type="sldNum" idx="22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0AB35750-826B-448C-B42C-A46CA389D650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6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27160"/>
            <a:ext cx="116719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Баннер на странице «Лучшие акции»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7" name="Google Shape;557;p44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Баннерное размещение на сайте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8" name="Google Shape;558;p44"/>
          <p:cNvSpPr/>
          <p:nvPr/>
        </p:nvSpPr>
        <p:spPr bwMode="auto">
          <a:xfrm>
            <a:off x="288000" y="1112040"/>
            <a:ext cx="2389320" cy="1446103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39" name="Google Shape;559;p44"/>
          <p:cNvSpPr/>
          <p:nvPr/>
        </p:nvSpPr>
        <p:spPr bwMode="auto">
          <a:xfrm>
            <a:off x="288000" y="1112040"/>
            <a:ext cx="2389320" cy="7135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40" name="Google Shape;560;p44"/>
          <p:cNvSpPr/>
          <p:nvPr/>
        </p:nvSpPr>
        <p:spPr bwMode="auto">
          <a:xfrm>
            <a:off x="425060" y="1947760"/>
            <a:ext cx="2038320" cy="7844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Тизер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CTR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: </a:t>
            </a:r>
            <a:r>
              <a:rPr lang="ru-RU" sz="1050" spc="-1">
                <a:solidFill>
                  <a:srgbClr val="000000"/>
                </a:solidFill>
                <a:latin typeface="Arial"/>
                <a:ea typeface="Arial"/>
              </a:rPr>
              <a:t>6.25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*: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 11 400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3" name="Google Shape;563;p44"/>
          <p:cNvPicPr/>
          <p:nvPr/>
        </p:nvPicPr>
        <p:blipFill>
          <a:blip r:embed="rId3"/>
          <a:stretch/>
        </p:blipFill>
        <p:spPr bwMode="auto">
          <a:xfrm>
            <a:off x="1947240" y="6320880"/>
            <a:ext cx="451439" cy="312120"/>
          </a:xfrm>
          <a:prstGeom prst="rect">
            <a:avLst/>
          </a:prstGeom>
          <a:ln w="0">
            <a:noFill/>
          </a:ln>
        </p:spPr>
      </p:pic>
      <p:sp>
        <p:nvSpPr>
          <p:cNvPr id="544" name="Google Shape;564;p44"/>
          <p:cNvSpPr/>
          <p:nvPr/>
        </p:nvSpPr>
        <p:spPr bwMode="auto">
          <a:xfrm>
            <a:off x="3034800" y="1111680"/>
            <a:ext cx="2389320" cy="1446103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45" name="Google Shape;565;p44"/>
          <p:cNvSpPr/>
          <p:nvPr/>
        </p:nvSpPr>
        <p:spPr bwMode="auto">
          <a:xfrm>
            <a:off x="3034800" y="1111680"/>
            <a:ext cx="2389320" cy="713520"/>
          </a:xfrm>
          <a:prstGeom prst="rect">
            <a:avLst/>
          </a:prstGeom>
          <a:solidFill>
            <a:schemeClr val="accent5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46" name="Google Shape;566;p44"/>
          <p:cNvSpPr/>
          <p:nvPr/>
        </p:nvSpPr>
        <p:spPr bwMode="auto">
          <a:xfrm>
            <a:off x="3167062" y="1946132"/>
            <a:ext cx="2120040" cy="7135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Тизер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6.25%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*: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5 300 ₽ </a:t>
            </a:r>
            <a:endParaRPr/>
          </a:p>
        </p:txBody>
      </p:sp>
      <p:sp>
        <p:nvSpPr>
          <p:cNvPr id="2" name="Google Shape;506;p41"/>
          <p:cNvSpPr/>
          <p:nvPr/>
        </p:nvSpPr>
        <p:spPr bwMode="auto">
          <a:xfrm>
            <a:off x="419100" y="1212480"/>
            <a:ext cx="212004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ЖЕНСКИЙ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Google Shape;507;p41"/>
          <p:cNvSpPr/>
          <p:nvPr/>
        </p:nvSpPr>
        <p:spPr bwMode="auto">
          <a:xfrm>
            <a:off x="3162300" y="1212480"/>
            <a:ext cx="192060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МУЖСКОЙ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Google Shape;584;p45"/>
          <p:cNvSpPr/>
          <p:nvPr/>
        </p:nvSpPr>
        <p:spPr bwMode="auto">
          <a:xfrm>
            <a:off x="6643800" y="6252480"/>
            <a:ext cx="460584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00" b="0" i="1" strike="noStrike" spc="-1">
                <a:solidFill>
                  <a:schemeClr val="dk1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день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размещения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сайте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+ app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74;p45"/>
          <p:cNvSpPr/>
          <p:nvPr/>
        </p:nvSpPr>
        <p:spPr bwMode="auto">
          <a:xfrm>
            <a:off x="3034800" y="1325937"/>
            <a:ext cx="2389320" cy="3862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" name="Google Shape;576;p45"/>
          <p:cNvSpPr/>
          <p:nvPr/>
        </p:nvSpPr>
        <p:spPr bwMode="auto">
          <a:xfrm>
            <a:off x="288000" y="1334848"/>
            <a:ext cx="2389320" cy="385539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48" name="Google Shape;572;p45"/>
          <p:cNvSpPr/>
          <p:nvPr/>
        </p:nvSpPr>
        <p:spPr bwMode="auto">
          <a:xfrm>
            <a:off x="7144560" y="1099440"/>
            <a:ext cx="4105080" cy="4105080"/>
          </a:xfrm>
          <a:prstGeom prst="roundRect">
            <a:avLst>
              <a:gd name="adj" fmla="val 6665"/>
            </a:avLst>
          </a:prstGeom>
          <a:blipFill>
            <a:blip r:embed="rId2"/>
            <a:stretch/>
          </a:blipFill>
          <a:ln w="0">
            <a:noFill/>
          </a:ln>
          <a:effectLst>
            <a:outerShdw blurRad="428760" dist="190075" dir="1258510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9" name="Google Shape;573;p45"/>
          <p:cNvSpPr/>
          <p:nvPr/>
        </p:nvSpPr>
        <p:spPr bwMode="auto">
          <a:xfrm>
            <a:off x="6654240" y="2634480"/>
            <a:ext cx="1470240" cy="3277080"/>
          </a:xfrm>
          <a:prstGeom prst="roundRect">
            <a:avLst>
              <a:gd name="adj" fmla="val 16626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28760" dist="190075" dir="1258510" algn="bl" rotWithShape="0">
              <a:srgbClr val="000000">
                <a:alpha val="1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Google Shape;575;p45"/>
          <p:cNvSpPr/>
          <p:nvPr/>
        </p:nvSpPr>
        <p:spPr bwMode="auto">
          <a:xfrm>
            <a:off x="3034800" y="1104840"/>
            <a:ext cx="2389320" cy="720360"/>
          </a:xfrm>
          <a:prstGeom prst="rect">
            <a:avLst/>
          </a:prstGeom>
          <a:solidFill>
            <a:schemeClr val="accent5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53" name="Google Shape;577;p45"/>
          <p:cNvSpPr/>
          <p:nvPr/>
        </p:nvSpPr>
        <p:spPr bwMode="auto">
          <a:xfrm>
            <a:off x="288000" y="1104040"/>
            <a:ext cx="2389320" cy="72476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56" name="PlaceHolder 1"/>
          <p:cNvSpPr>
            <a:spLocks noGrp="1"/>
          </p:cNvSpPr>
          <p:nvPr>
            <p:ph type="sldNum" idx="23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016B6072-7B0A-4E8A-B6DD-200BB41A5061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4493520" cy="61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Ads 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 в 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каталоге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Google Shape;582;p45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Баннерное</a:t>
            </a: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размещение</a:t>
            </a: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на</a:t>
            </a: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сайте</a:t>
            </a:r>
            <a:r>
              <a:rPr lang="ru-RU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 и в приложении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Google Shape;583;p45"/>
          <p:cNvSpPr/>
          <p:nvPr/>
        </p:nvSpPr>
        <p:spPr bwMode="auto">
          <a:xfrm>
            <a:off x="3166659" y="1945747"/>
            <a:ext cx="2014774" cy="354088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 1.30%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Одежда</a:t>
            </a:r>
            <a:r>
              <a:rPr lang="ru-RU" sz="1050" b="1" strike="noStrike" spc="-1">
                <a:solidFill>
                  <a:srgbClr val="000000"/>
                </a:solidFill>
                <a:latin typeface="Arial"/>
                <a:ea typeface="Arial"/>
              </a:rPr>
              <a:t> (ротация 1/3)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*: </a:t>
            </a:r>
            <a:r>
              <a:rPr lang="ru-RU" sz="1050" spc="-1">
                <a:solidFill>
                  <a:srgbClr val="000000"/>
                </a:solidFill>
                <a:ea typeface="Arial"/>
              </a:rPr>
              <a:t>75 000 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 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Обувь</a:t>
            </a:r>
            <a:r>
              <a:rPr lang="ru-RU" sz="1050" b="1" strike="noStrike" spc="-1">
                <a:solidFill>
                  <a:srgbClr val="000000"/>
                </a:solidFill>
                <a:latin typeface="Arial"/>
                <a:ea typeface="Arial"/>
              </a:rPr>
              <a:t> (ротация 1/5)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: 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4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0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0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00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Аксессуары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(эксклюзив)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61 800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050" b="0" strike="noStrike" spc="-1">
                <a:solidFill>
                  <a:schemeClr val="dk1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Premium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(ротация 1/3)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 25 000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Beauty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(эксклюзив)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: 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41 200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Cпорт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(эксклюзив)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: 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45 600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en-GB" sz="1050" spc="-1">
              <a:solidFill>
                <a:schemeClr val="dk1"/>
              </a:solidFill>
              <a:ea typeface="Arial"/>
            </a:endParaRPr>
          </a:p>
        </p:txBody>
      </p:sp>
      <p:pic>
        <p:nvPicPr>
          <p:cNvPr id="561" name="Google Shape;585;p45"/>
          <p:cNvPicPr/>
          <p:nvPr/>
        </p:nvPicPr>
        <p:blipFill>
          <a:blip r:embed="rId4"/>
          <a:stretch/>
        </p:blipFill>
        <p:spPr bwMode="auto">
          <a:xfrm>
            <a:off x="1947240" y="6320880"/>
            <a:ext cx="451439" cy="312120"/>
          </a:xfrm>
          <a:prstGeom prst="rect">
            <a:avLst/>
          </a:prstGeom>
          <a:ln w="0">
            <a:noFill/>
          </a:ln>
        </p:spPr>
      </p:pic>
      <p:sp>
        <p:nvSpPr>
          <p:cNvPr id="562" name="Google Shape;586;p45"/>
          <p:cNvSpPr/>
          <p:nvPr/>
        </p:nvSpPr>
        <p:spPr bwMode="auto">
          <a:xfrm>
            <a:off x="426289" y="1945747"/>
            <a:ext cx="2129040" cy="3566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 1.30%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Одежда</a:t>
            </a:r>
            <a:r>
              <a:rPr lang="ru-RU" sz="1050" b="1" strike="noStrike" spc="-1">
                <a:solidFill>
                  <a:srgbClr val="000000"/>
                </a:solidFill>
                <a:latin typeface="Arial"/>
                <a:ea typeface="Arial"/>
              </a:rPr>
              <a:t> (ротация 1/5)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: </a:t>
            </a:r>
            <a:r>
              <a:rPr lang="ru-RU" sz="1050" spc="-1">
                <a:solidFill>
                  <a:srgbClr val="000000"/>
                </a:solidFill>
                <a:latin typeface="Arial"/>
                <a:ea typeface="Arial"/>
              </a:rPr>
              <a:t>103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000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 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Обувь</a:t>
            </a:r>
            <a:r>
              <a:rPr lang="ru-RU" sz="1050" b="1" strike="noStrike" spc="-1">
                <a:solidFill>
                  <a:srgbClr val="000000"/>
                </a:solidFill>
                <a:latin typeface="Arial"/>
                <a:ea typeface="Arial"/>
              </a:rPr>
              <a:t> (ротация 1/5)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 58 000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Аксессуары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(ротация 1/4) 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*: 4</a:t>
            </a:r>
            <a:r>
              <a:rPr lang="ru-RU" sz="1050" b="0" strike="noStrike" spc="-1">
                <a:solidFill>
                  <a:schemeClr val="dk1"/>
                </a:solidFill>
                <a:latin typeface="Arial"/>
                <a:ea typeface="Arial"/>
              </a:rPr>
              <a:t>1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latin typeface="Arial"/>
                <a:ea typeface="Arial"/>
              </a:rPr>
              <a:t>2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00 </a:t>
            </a:r>
            <a:r>
              <a:rPr lang="en-GB" sz="1050" b="0" strike="noStrike" spc="-1">
                <a:solidFill>
                  <a:schemeClr val="dk1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Premium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(ротация 1/3)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050" b="0" strike="noStrike" spc="-1">
                <a:solidFill>
                  <a:schemeClr val="dk1"/>
                </a:solidFill>
                <a:latin typeface="Arial"/>
                <a:ea typeface="Arial"/>
              </a:rPr>
              <a:t>4</a:t>
            </a:r>
            <a:r>
              <a:rPr lang="ru-RU" sz="1050" spc="-1">
                <a:solidFill>
                  <a:schemeClr val="dk1"/>
                </a:solidFill>
                <a:latin typeface="Arial"/>
                <a:ea typeface="Arial"/>
              </a:rPr>
              <a:t>1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latin typeface="Arial"/>
                <a:ea typeface="Arial"/>
              </a:rPr>
              <a:t>2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00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Beauty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(эксклюзив)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55 000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Cпорт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(эксклюзив)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: 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58 000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Google Shape;506;p41"/>
          <p:cNvSpPr/>
          <p:nvPr/>
        </p:nvSpPr>
        <p:spPr bwMode="auto">
          <a:xfrm>
            <a:off x="419100" y="1212480"/>
            <a:ext cx="212004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ЖЕНСКИЙ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Google Shape;507;p41"/>
          <p:cNvSpPr/>
          <p:nvPr/>
        </p:nvSpPr>
        <p:spPr bwMode="auto">
          <a:xfrm>
            <a:off x="3162300" y="1212480"/>
            <a:ext cx="192060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МУЖСКОЙ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Google Shape;584;p45"/>
          <p:cNvSpPr/>
          <p:nvPr/>
        </p:nvSpPr>
        <p:spPr bwMode="auto">
          <a:xfrm>
            <a:off x="6643800" y="6252480"/>
            <a:ext cx="460584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00" b="0" i="1" strike="noStrike" spc="-1">
                <a:solidFill>
                  <a:schemeClr val="dk1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день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размещения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сайте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+ app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96;p46"/>
          <p:cNvSpPr/>
          <p:nvPr/>
        </p:nvSpPr>
        <p:spPr bwMode="auto">
          <a:xfrm>
            <a:off x="288000" y="884218"/>
            <a:ext cx="5790522" cy="164666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" name="Google Shape;596;p46"/>
          <p:cNvSpPr/>
          <p:nvPr/>
        </p:nvSpPr>
        <p:spPr bwMode="auto">
          <a:xfrm>
            <a:off x="288000" y="2739364"/>
            <a:ext cx="5790522" cy="1627687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63" name="PlaceHolder 1"/>
          <p:cNvSpPr>
            <a:spLocks noGrp="1"/>
          </p:cNvSpPr>
          <p:nvPr>
            <p:ph type="sldNum" idx="24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1AE6A3FE-3676-498E-9F43-FF3084BF5306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4493520" cy="61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Ads 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 в 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каталоге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Google Shape;593;p46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Баннерное размещение на сайте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7" name="Google Shape;595;p46"/>
          <p:cNvPicPr/>
          <p:nvPr/>
        </p:nvPicPr>
        <p:blipFill>
          <a:blip r:embed="rId2"/>
          <a:stretch/>
        </p:blipFill>
        <p:spPr bwMode="auto">
          <a:xfrm>
            <a:off x="1947240" y="6320880"/>
            <a:ext cx="451439" cy="312120"/>
          </a:xfrm>
          <a:prstGeom prst="rect">
            <a:avLst/>
          </a:prstGeom>
          <a:ln w="0">
            <a:noFill/>
          </a:ln>
        </p:spPr>
      </p:pic>
      <p:sp>
        <p:nvSpPr>
          <p:cNvPr id="569" name="Google Shape;597;p46"/>
          <p:cNvSpPr/>
          <p:nvPr/>
        </p:nvSpPr>
        <p:spPr bwMode="auto">
          <a:xfrm>
            <a:off x="288000" y="879099"/>
            <a:ext cx="5790522" cy="734478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71" name="Google Shape;599;p46"/>
          <p:cNvSpPr/>
          <p:nvPr/>
        </p:nvSpPr>
        <p:spPr bwMode="auto">
          <a:xfrm>
            <a:off x="427007" y="1732422"/>
            <a:ext cx="5377890" cy="888097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 1.30%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Одежда</a:t>
            </a:r>
            <a:r>
              <a:rPr lang="ru-RU" sz="1050" b="1" strike="noStrike" spc="-1">
                <a:solidFill>
                  <a:srgbClr val="000000"/>
                </a:solidFill>
                <a:latin typeface="Arial"/>
                <a:ea typeface="Arial"/>
              </a:rPr>
              <a:t>,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 Обувь, Аксессуары, Спорт, Новинки, Игрушки, Красота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1050" b="1" strike="noStrike" spc="-1">
                <a:solidFill>
                  <a:srgbClr val="000000"/>
                </a:solidFill>
                <a:latin typeface="Arial"/>
                <a:ea typeface="Arial"/>
              </a:rPr>
              <a:t>(ротация 1/5)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**: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 27 000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Google Shape;600;p46"/>
          <p:cNvSpPr/>
          <p:nvPr/>
        </p:nvSpPr>
        <p:spPr bwMode="auto">
          <a:xfrm>
            <a:off x="7144560" y="1099440"/>
            <a:ext cx="4105080" cy="4105080"/>
          </a:xfrm>
          <a:prstGeom prst="roundRect">
            <a:avLst>
              <a:gd name="adj" fmla="val 6665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28760" dist="190075" dir="1258510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Google Shape;601;p46"/>
          <p:cNvSpPr/>
          <p:nvPr/>
        </p:nvSpPr>
        <p:spPr bwMode="auto">
          <a:xfrm>
            <a:off x="6654240" y="2634480"/>
            <a:ext cx="1470240" cy="3277080"/>
          </a:xfrm>
          <a:prstGeom prst="roundRect">
            <a:avLst>
              <a:gd name="adj" fmla="val 16626"/>
            </a:avLst>
          </a:prstGeom>
          <a:blipFill>
            <a:blip r:embed="rId4"/>
            <a:stretch/>
          </a:blipFill>
          <a:ln w="0">
            <a:noFill/>
          </a:ln>
          <a:effectLst>
            <a:outerShdw blurRad="428760" dist="190075" dir="1258510" algn="bl" rotWithShape="0">
              <a:srgbClr val="000000">
                <a:alpha val="1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Google Shape;599;p46"/>
          <p:cNvSpPr/>
          <p:nvPr/>
        </p:nvSpPr>
        <p:spPr bwMode="auto">
          <a:xfrm>
            <a:off x="419099" y="3504268"/>
            <a:ext cx="5362246" cy="3984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Средний</a:t>
            </a:r>
            <a:r>
              <a:rPr lang="en-GB" sz="1050" i="1" spc="-1">
                <a:solidFill>
                  <a:schemeClr val="dk1"/>
                </a:solidFill>
                <a:ea typeface="Arial"/>
              </a:rPr>
              <a:t> CTR: 1.30%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pc="-1">
                <a:solidFill>
                  <a:srgbClr val="000000"/>
                </a:solidFill>
                <a:ea typeface="Arial"/>
              </a:rPr>
              <a:t>Одежда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, Обувь, Аксессуары, Спорт, Новинки, Игрушки, Красота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(ротация 1/5)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i="1" spc="-1">
                <a:solidFill>
                  <a:schemeClr val="dk1"/>
                </a:solidFill>
                <a:ea typeface="Arial"/>
              </a:rPr>
              <a:t>**: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 25 000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Google Shape;597;p46"/>
          <p:cNvSpPr/>
          <p:nvPr/>
        </p:nvSpPr>
        <p:spPr bwMode="auto">
          <a:xfrm>
            <a:off x="288000" y="2649725"/>
            <a:ext cx="5790522" cy="71352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" name="Google Shape;506;p41"/>
          <p:cNvSpPr/>
          <p:nvPr/>
        </p:nvSpPr>
        <p:spPr bwMode="auto">
          <a:xfrm>
            <a:off x="419099" y="997257"/>
            <a:ext cx="5108397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ДЕТСКИЙ РАЗДЕЛ</a:t>
            </a:r>
            <a:r>
              <a:rPr lang="ru-RU" sz="1450" b="0" strike="noStrike" spc="-1">
                <a:solidFill>
                  <a:srgbClr val="000000"/>
                </a:solidFill>
                <a:latin typeface="Arial"/>
                <a:ea typeface="Arial"/>
              </a:rPr>
              <a:t> (ДЕВОЧКАМ)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Google Shape;507;p41"/>
          <p:cNvSpPr/>
          <p:nvPr/>
        </p:nvSpPr>
        <p:spPr bwMode="auto">
          <a:xfrm>
            <a:off x="398777" y="2891548"/>
            <a:ext cx="5557313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ДЕТСКИЙ РАЗДЕЛ</a:t>
            </a:r>
            <a:r>
              <a:rPr lang="ru-RU" sz="1450" b="0" strike="noStrike" spc="-1">
                <a:solidFill>
                  <a:srgbClr val="000000"/>
                </a:solidFill>
                <a:latin typeface="Arial"/>
                <a:ea typeface="Arial"/>
              </a:rPr>
              <a:t> (МАЛЬЧИКАМ)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Google Shape;584;p45"/>
          <p:cNvSpPr/>
          <p:nvPr/>
        </p:nvSpPr>
        <p:spPr bwMode="auto">
          <a:xfrm>
            <a:off x="6643800" y="6252480"/>
            <a:ext cx="460584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00" b="0" i="1" strike="noStrike" spc="-1">
                <a:solidFill>
                  <a:schemeClr val="dk1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1 </a:t>
            </a:r>
            <a:r>
              <a:rPr lang="ru-RU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неделю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размещения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сайте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+ app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Google Shape;596;p46"/>
          <p:cNvSpPr/>
          <p:nvPr/>
        </p:nvSpPr>
        <p:spPr bwMode="auto">
          <a:xfrm>
            <a:off x="288000" y="4546329"/>
            <a:ext cx="5790522" cy="1531663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0" name="Google Shape;599;p46"/>
          <p:cNvSpPr/>
          <p:nvPr/>
        </p:nvSpPr>
        <p:spPr bwMode="auto">
          <a:xfrm>
            <a:off x="419099" y="5078936"/>
            <a:ext cx="5362246" cy="3984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tabLst>
                <a:tab pos="0" algn="l"/>
              </a:tabLst>
              <a:defRPr/>
            </a:pPr>
            <a:r>
              <a:rPr lang="ru-RU" sz="1050" b="1" spc="-1">
                <a:solidFill>
                  <a:srgbClr val="000000"/>
                </a:solidFill>
              </a:rPr>
              <a:t>Игрушки, (ротация 1/3) </a:t>
            </a: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i="1" spc="-1">
                <a:solidFill>
                  <a:schemeClr val="dk1"/>
                </a:solidFill>
                <a:ea typeface="Arial"/>
              </a:rPr>
              <a:t>**: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 5 150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br>
              <a:rPr lang="ru-RU" sz="1050" spc="-1">
                <a:solidFill>
                  <a:srgbClr val="000000"/>
                </a:solidFill>
              </a:rPr>
            </a:br>
            <a:r>
              <a:rPr lang="ru-RU" sz="1050" b="1" spc="-1">
                <a:solidFill>
                  <a:srgbClr val="000000"/>
                </a:solidFill>
              </a:rPr>
              <a:t>Новорожденные (ротация 1/3)</a:t>
            </a:r>
            <a:r>
              <a:rPr lang="en-GB" sz="1050" i="1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i="1" spc="-1">
                <a:solidFill>
                  <a:schemeClr val="dk1"/>
                </a:solidFill>
                <a:ea typeface="Arial"/>
              </a:rPr>
              <a:t>**: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 9 000 ₽</a:t>
            </a:r>
            <a:br>
              <a:rPr lang="ru-RU" sz="1050" spc="-1">
                <a:solidFill>
                  <a:schemeClr val="dk1"/>
                </a:solidFill>
                <a:ea typeface="Arial"/>
              </a:rPr>
            </a:br>
            <a:endParaRPr lang="ru-RU" sz="1050" spc="-1">
              <a:solidFill>
                <a:schemeClr val="dk1"/>
              </a:solidFill>
              <a:ea typeface="Arial"/>
            </a:endParaRPr>
          </a:p>
          <a:p>
            <a:pPr>
              <a:tabLst>
                <a:tab pos="0" algn="l"/>
              </a:tabLst>
              <a:defRPr/>
            </a:pPr>
            <a:r>
              <a:rPr lang="ru-RU" sz="1050" b="1" spc="-1">
                <a:solidFill>
                  <a:srgbClr val="000000"/>
                </a:solidFill>
              </a:rPr>
              <a:t>Новинки (ротация 1/3) </a:t>
            </a:r>
            <a:r>
              <a:rPr lang="en-GB" sz="1050" i="1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i="1" spc="-1">
                <a:solidFill>
                  <a:schemeClr val="dk1"/>
                </a:solidFill>
                <a:ea typeface="Arial"/>
              </a:rPr>
              <a:t>**: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 5 000 ₽ </a:t>
            </a:r>
            <a:endParaRPr lang="ru-RU" sz="1050" b="1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spc="-1">
                <a:solidFill>
                  <a:schemeClr val="dk1"/>
                </a:solidFill>
                <a:ea typeface="Arial"/>
              </a:rPr>
              <a:t> </a:t>
            </a:r>
            <a:endParaRPr lang="ru-RU" sz="1050" b="1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Google Shape;597;p46"/>
          <p:cNvSpPr/>
          <p:nvPr/>
        </p:nvSpPr>
        <p:spPr bwMode="auto">
          <a:xfrm>
            <a:off x="288000" y="4456690"/>
            <a:ext cx="5790522" cy="532607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2" name="Google Shape;507;p41"/>
          <p:cNvSpPr/>
          <p:nvPr/>
        </p:nvSpPr>
        <p:spPr bwMode="auto">
          <a:xfrm>
            <a:off x="419099" y="4619464"/>
            <a:ext cx="5557313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ДЕТСКИЙ РАЗДЕЛ</a:t>
            </a:r>
            <a:r>
              <a:rPr lang="ru-RU" sz="14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96;p46"/>
          <p:cNvSpPr/>
          <p:nvPr/>
        </p:nvSpPr>
        <p:spPr bwMode="auto">
          <a:xfrm>
            <a:off x="288000" y="1099440"/>
            <a:ext cx="2389320" cy="4721427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" name="Google Shape;596;p46"/>
          <p:cNvSpPr/>
          <p:nvPr/>
        </p:nvSpPr>
        <p:spPr bwMode="auto">
          <a:xfrm>
            <a:off x="3069000" y="1107000"/>
            <a:ext cx="2341200" cy="4721427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63" name="PlaceHolder 1"/>
          <p:cNvSpPr>
            <a:spLocks noGrp="1"/>
          </p:cNvSpPr>
          <p:nvPr>
            <p:ph type="sldNum" idx="24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1AE6A3FE-3676-498E-9F43-FF3084BF5306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5375520" cy="61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Ads</a:t>
            </a:r>
            <a:r>
              <a:rPr lang="ru-RU" sz="3200" b="0" strike="noStrike" spc="-1">
                <a:solidFill>
                  <a:schemeClr val="dk1"/>
                </a:solidFill>
                <a:latin typeface="Arial"/>
                <a:ea typeface="Arial"/>
              </a:rPr>
              <a:t>-2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 в 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каталоге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Google Shape;593;p46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Баннерное размещение на сайте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7" name="Google Shape;595;p46"/>
          <p:cNvPicPr/>
          <p:nvPr/>
        </p:nvPicPr>
        <p:blipFill>
          <a:blip r:embed="rId2"/>
          <a:stretch/>
        </p:blipFill>
        <p:spPr bwMode="auto">
          <a:xfrm>
            <a:off x="1947240" y="6320880"/>
            <a:ext cx="451439" cy="312120"/>
          </a:xfrm>
          <a:prstGeom prst="rect">
            <a:avLst/>
          </a:prstGeom>
          <a:ln w="0">
            <a:noFill/>
          </a:ln>
        </p:spPr>
      </p:pic>
      <p:sp>
        <p:nvSpPr>
          <p:cNvPr id="569" name="Google Shape;597;p46"/>
          <p:cNvSpPr/>
          <p:nvPr/>
        </p:nvSpPr>
        <p:spPr bwMode="auto">
          <a:xfrm>
            <a:off x="288000" y="1084382"/>
            <a:ext cx="2389320" cy="744418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71" name="Google Shape;599;p46"/>
          <p:cNvSpPr/>
          <p:nvPr/>
        </p:nvSpPr>
        <p:spPr bwMode="auto">
          <a:xfrm>
            <a:off x="424776" y="1946807"/>
            <a:ext cx="2218680" cy="380951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 1.30%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Одежда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1050" b="1" strike="noStrike" spc="-1">
                <a:solidFill>
                  <a:srgbClr val="000000"/>
                </a:solidFill>
                <a:latin typeface="Arial"/>
                <a:ea typeface="Arial"/>
              </a:rPr>
              <a:t>(50% трафика)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**: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b="0" strike="noStrike" spc="-1">
                <a:solidFill>
                  <a:schemeClr val="dk1"/>
                </a:solidFill>
                <a:latin typeface="Arial"/>
                <a:ea typeface="Arial"/>
              </a:rPr>
              <a:t>206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000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Обувь</a:t>
            </a: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(50% трафика)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**: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206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000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br>
              <a:rPr lang="ru-RU" sz="1050" spc="-1">
                <a:solidFill>
                  <a:schemeClr val="dk1"/>
                </a:solidFill>
                <a:ea typeface="Arial"/>
              </a:rPr>
            </a:b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Аксессуары</a:t>
            </a: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(50% трафика)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206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000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br>
              <a:rPr lang="ru-RU" sz="1050" spc="-1">
                <a:solidFill>
                  <a:schemeClr val="dk1"/>
                </a:solidFill>
                <a:ea typeface="Arial"/>
              </a:rPr>
            </a:b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Спорт</a:t>
            </a: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(50% трафика)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206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000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br>
              <a:rPr lang="ru-RU" sz="1050" spc="-1">
                <a:solidFill>
                  <a:schemeClr val="dk1"/>
                </a:solidFill>
                <a:ea typeface="Arial"/>
              </a:rPr>
            </a:b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b="1" spc="-1">
                <a:solidFill>
                  <a:schemeClr val="dk1"/>
                </a:solidFill>
                <a:latin typeface="Arial"/>
              </a:rPr>
              <a:t>Новинки (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50% трафика</a:t>
            </a:r>
            <a:r>
              <a:rPr lang="ru-RU" sz="1050" b="1" spc="-1">
                <a:solidFill>
                  <a:schemeClr val="dk1"/>
                </a:solidFill>
                <a:latin typeface="Arial"/>
              </a:rPr>
              <a:t>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27 041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br>
              <a:rPr lang="ru-RU" sz="1050" b="0" strike="noStrike" spc="-1">
                <a:solidFill>
                  <a:srgbClr val="222222"/>
                </a:solidFill>
                <a:latin typeface="Roboto"/>
                <a:ea typeface="Roboto"/>
              </a:rPr>
            </a:br>
            <a:br>
              <a:rPr lang="ru-RU" sz="1050" b="0" strike="noStrike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050" b="1" strike="noStrike" spc="-1">
                <a:solidFill>
                  <a:srgbClr val="222222"/>
                </a:solidFill>
                <a:latin typeface="Roboto"/>
                <a:ea typeface="Roboto"/>
              </a:rPr>
              <a:t>Новороженные</a:t>
            </a:r>
            <a:r>
              <a:rPr lang="ru-RU" sz="1050" b="1" strike="noStrike" spc="-1">
                <a:solidFill>
                  <a:srgbClr val="222222"/>
                </a:solidFill>
                <a:latin typeface="Roboto"/>
                <a:ea typeface="Roboto"/>
              </a:rPr>
              <a:t> (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50% трафика</a:t>
            </a:r>
            <a:r>
              <a:rPr lang="ru-RU" sz="1050" b="1" strike="noStrike" spc="-1">
                <a:solidFill>
                  <a:srgbClr val="222222"/>
                </a:solidFill>
                <a:latin typeface="Roboto"/>
                <a:ea typeface="Roboto"/>
              </a:rPr>
              <a:t>)</a:t>
            </a:r>
            <a:br>
              <a:rPr lang="ru-RU" sz="1050" b="0" strike="noStrike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**: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45 578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b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</a:br>
            <a:b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050" b="1" spc="-1">
                <a:solidFill>
                  <a:srgbClr val="222222"/>
                </a:solidFill>
                <a:latin typeface="Roboto"/>
                <a:ea typeface="Roboto"/>
              </a:rPr>
              <a:t>Игрушки и Красота (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50% трафика</a:t>
            </a:r>
            <a:r>
              <a:rPr lang="ru-RU" sz="1050" b="1" spc="-1">
                <a:solidFill>
                  <a:srgbClr val="222222"/>
                </a:solidFill>
                <a:latin typeface="Roboto"/>
                <a:ea typeface="Roboto"/>
              </a:rPr>
              <a:t>)</a:t>
            </a:r>
            <a:br>
              <a:rPr lang="ru-RU" sz="1050" b="1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  <a:t>Цена: 18 025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Google Shape;600;p46"/>
          <p:cNvSpPr/>
          <p:nvPr/>
        </p:nvSpPr>
        <p:spPr bwMode="auto">
          <a:xfrm>
            <a:off x="7144560" y="1099440"/>
            <a:ext cx="4105080" cy="4105080"/>
          </a:xfrm>
          <a:prstGeom prst="roundRect">
            <a:avLst>
              <a:gd name="adj" fmla="val 6665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28760" dist="190075" dir="1258510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Google Shape;601;p46"/>
          <p:cNvSpPr/>
          <p:nvPr/>
        </p:nvSpPr>
        <p:spPr bwMode="auto">
          <a:xfrm>
            <a:off x="6654240" y="2634480"/>
            <a:ext cx="1470240" cy="3277080"/>
          </a:xfrm>
          <a:prstGeom prst="roundRect">
            <a:avLst>
              <a:gd name="adj" fmla="val 16626"/>
            </a:avLst>
          </a:prstGeom>
          <a:blipFill>
            <a:blip r:embed="rId4"/>
            <a:stretch/>
          </a:blipFill>
          <a:ln w="0">
            <a:noFill/>
          </a:ln>
          <a:effectLst>
            <a:outerShdw blurRad="428760" dist="190075" dir="1258510" algn="bl" rotWithShape="0">
              <a:srgbClr val="000000">
                <a:alpha val="1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Google Shape;598;p46"/>
          <p:cNvSpPr/>
          <p:nvPr/>
        </p:nvSpPr>
        <p:spPr bwMode="auto">
          <a:xfrm>
            <a:off x="3239640" y="1205280"/>
            <a:ext cx="212004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ДЕТСКИЙ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Google Shape;599;p46"/>
          <p:cNvSpPr/>
          <p:nvPr/>
        </p:nvSpPr>
        <p:spPr bwMode="auto">
          <a:xfrm>
            <a:off x="3166266" y="1946132"/>
            <a:ext cx="2120040" cy="3984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 1.30%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pc="-1">
                <a:solidFill>
                  <a:srgbClr val="000000"/>
                </a:solidFill>
                <a:ea typeface="Arial"/>
              </a:rPr>
              <a:t>Одежда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(50% трафика)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i="1" spc="-1">
                <a:solidFill>
                  <a:schemeClr val="dk1"/>
                </a:solidFill>
                <a:ea typeface="Arial"/>
              </a:rPr>
              <a:t>**: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180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25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pc="-1">
                <a:solidFill>
                  <a:schemeClr val="dk1"/>
                </a:solidFill>
                <a:ea typeface="Arial"/>
              </a:rPr>
              <a:t>Обувь</a:t>
            </a:r>
            <a:r>
              <a:rPr lang="en-GB" sz="1050" b="1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(50% трафика)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i="1" spc="-1">
                <a:solidFill>
                  <a:schemeClr val="dk1"/>
                </a:solidFill>
                <a:ea typeface="Arial"/>
              </a:rPr>
              <a:t>**: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180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25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br>
              <a:rPr lang="ru-RU" sz="1050" spc="-1">
                <a:solidFill>
                  <a:schemeClr val="dk1"/>
                </a:solidFill>
                <a:ea typeface="Arial"/>
              </a:rPr>
            </a:br>
            <a:endParaRPr lang="ru-RU" sz="1050" spc="-1">
              <a:solidFill>
                <a:srgbClr val="000000"/>
              </a:solidFill>
            </a:endParaRPr>
          </a:p>
          <a:p>
            <a:pPr>
              <a:tabLst>
                <a:tab pos="0" algn="l"/>
              </a:tabLst>
              <a:defRPr/>
            </a:pPr>
            <a:r>
              <a:rPr lang="en-GB" sz="1050" b="1" spc="-1">
                <a:solidFill>
                  <a:schemeClr val="dk1"/>
                </a:solidFill>
                <a:ea typeface="Arial"/>
              </a:rPr>
              <a:t>Аксессуары</a:t>
            </a:r>
            <a:r>
              <a:rPr lang="en-GB" sz="1050" b="1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(50% трафика)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i="1" spc="-1">
                <a:solidFill>
                  <a:schemeClr val="dk1"/>
                </a:solidFill>
                <a:ea typeface="Arial"/>
              </a:rPr>
              <a:t>*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180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25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br>
              <a:rPr lang="ru-RU" sz="1050" spc="-1">
                <a:solidFill>
                  <a:schemeClr val="dk1"/>
                </a:solidFill>
                <a:ea typeface="Arial"/>
              </a:rPr>
            </a:b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b="1" spc="-1">
                <a:solidFill>
                  <a:schemeClr val="dk1"/>
                </a:solidFill>
                <a:ea typeface="Arial"/>
              </a:rPr>
              <a:t>Спорт</a:t>
            </a:r>
            <a:r>
              <a:rPr lang="en-GB" sz="1050" b="1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(50% трафика)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i="1" spc="-1">
                <a:solidFill>
                  <a:schemeClr val="dk1"/>
                </a:solidFill>
                <a:ea typeface="Arial"/>
              </a:rPr>
              <a:t>*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180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25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br>
              <a:rPr lang="ru-RU" sz="1050" spc="-1">
                <a:solidFill>
                  <a:schemeClr val="dk1"/>
                </a:solidFill>
                <a:ea typeface="Arial"/>
              </a:rPr>
            </a:b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b="1" spc="-1">
                <a:solidFill>
                  <a:schemeClr val="dk1"/>
                </a:solidFill>
              </a:rPr>
              <a:t>Новинки (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50% трафика</a:t>
            </a:r>
            <a:r>
              <a:rPr lang="ru-RU" sz="1050" b="1" spc="-1">
                <a:solidFill>
                  <a:schemeClr val="dk1"/>
                </a:solidFill>
              </a:rPr>
              <a:t>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**: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27 041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spc="-1">
              <a:solidFill>
                <a:srgbClr val="222222"/>
              </a:solidFill>
              <a:latin typeface="Roboto"/>
              <a:ea typeface="Roboto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b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050" b="1" spc="-1">
                <a:solidFill>
                  <a:srgbClr val="222222"/>
                </a:solidFill>
                <a:latin typeface="Roboto"/>
                <a:ea typeface="Roboto"/>
              </a:rPr>
              <a:t>Новороженные</a:t>
            </a:r>
            <a:r>
              <a:rPr lang="ru-RU" sz="1050" b="1" spc="-1">
                <a:solidFill>
                  <a:srgbClr val="222222"/>
                </a:solidFill>
                <a:latin typeface="Roboto"/>
                <a:ea typeface="Roboto"/>
              </a:rPr>
              <a:t> (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50% трафика</a:t>
            </a:r>
            <a:r>
              <a:rPr lang="ru-RU" sz="1050" b="1" spc="-1">
                <a:solidFill>
                  <a:srgbClr val="222222"/>
                </a:solidFill>
                <a:latin typeface="Roboto"/>
                <a:ea typeface="Roboto"/>
              </a:rPr>
              <a:t>)</a:t>
            </a:r>
            <a:b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**: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45 578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b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</a:br>
            <a:b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050" b="1" spc="-1">
                <a:solidFill>
                  <a:srgbClr val="222222"/>
                </a:solidFill>
                <a:latin typeface="Roboto"/>
                <a:ea typeface="Roboto"/>
              </a:rPr>
              <a:t>Игрушки и Красота (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50% трафика</a:t>
            </a:r>
            <a:r>
              <a:rPr lang="ru-RU" sz="1050" b="1" spc="-1">
                <a:solidFill>
                  <a:srgbClr val="222222"/>
                </a:solidFill>
                <a:latin typeface="Roboto"/>
                <a:ea typeface="Roboto"/>
              </a:rPr>
              <a:t>)</a:t>
            </a:r>
            <a:br>
              <a:rPr lang="ru-RU" sz="1050" b="1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  <a:t>Цена: 18 025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Google Shape;597;p46"/>
          <p:cNvSpPr/>
          <p:nvPr/>
        </p:nvSpPr>
        <p:spPr bwMode="auto">
          <a:xfrm>
            <a:off x="3069000" y="1091582"/>
            <a:ext cx="2341200" cy="737218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" name="Google Shape;506;p41"/>
          <p:cNvSpPr/>
          <p:nvPr/>
        </p:nvSpPr>
        <p:spPr bwMode="auto">
          <a:xfrm>
            <a:off x="419100" y="1212480"/>
            <a:ext cx="212004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ДЕТСКИЙ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r>
              <a:rPr lang="ru-RU" sz="1450" b="0" strike="noStrike" spc="-1">
                <a:solidFill>
                  <a:srgbClr val="000000"/>
                </a:solidFill>
                <a:latin typeface="Arial"/>
                <a:ea typeface="Arial"/>
              </a:rPr>
              <a:t> (ДЕВОЧКАМ)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Google Shape;507;p41"/>
          <p:cNvSpPr/>
          <p:nvPr/>
        </p:nvSpPr>
        <p:spPr bwMode="auto">
          <a:xfrm>
            <a:off x="3162300" y="1212480"/>
            <a:ext cx="224691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ДЕТСКИЙ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r>
              <a:rPr lang="ru-RU" sz="1450" b="0" strike="noStrike" spc="-1">
                <a:solidFill>
                  <a:srgbClr val="000000"/>
                </a:solidFill>
                <a:latin typeface="Arial"/>
                <a:ea typeface="Arial"/>
              </a:rPr>
              <a:t> (МАЛЬЧИКАМ)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Google Shape;584;p45"/>
          <p:cNvSpPr/>
          <p:nvPr/>
        </p:nvSpPr>
        <p:spPr bwMode="auto">
          <a:xfrm>
            <a:off x="6643800" y="6252480"/>
            <a:ext cx="460584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00" b="0" i="1" strike="noStrike" spc="-1">
                <a:solidFill>
                  <a:schemeClr val="dk1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1 </a:t>
            </a:r>
            <a:r>
              <a:rPr lang="ru-RU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неделю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размещения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сайте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+ app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4" name="Google Shape;606;p47"/>
          <p:cNvSpPr/>
          <p:nvPr/>
        </p:nvSpPr>
        <p:spPr bwMode="auto">
          <a:xfrm>
            <a:off x="3048000" y="1089486"/>
            <a:ext cx="2389320" cy="1511929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75" name="Google Shape;607;p47"/>
          <p:cNvSpPr/>
          <p:nvPr/>
        </p:nvSpPr>
        <p:spPr bwMode="auto">
          <a:xfrm>
            <a:off x="3048000" y="1089486"/>
            <a:ext cx="2389320" cy="739314"/>
          </a:xfrm>
          <a:prstGeom prst="rect">
            <a:avLst/>
          </a:prstGeom>
          <a:solidFill>
            <a:schemeClr val="accent5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76" name="Google Shape;608;p47"/>
          <p:cNvSpPr/>
          <p:nvPr/>
        </p:nvSpPr>
        <p:spPr bwMode="auto">
          <a:xfrm>
            <a:off x="288000" y="1089486"/>
            <a:ext cx="2389320" cy="1511929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77" name="Google Shape;609;p47"/>
          <p:cNvSpPr/>
          <p:nvPr/>
        </p:nvSpPr>
        <p:spPr bwMode="auto">
          <a:xfrm>
            <a:off x="288000" y="1089486"/>
            <a:ext cx="2389320" cy="739314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80" name="PlaceHolder 1"/>
          <p:cNvSpPr>
            <a:spLocks noGrp="1"/>
          </p:cNvSpPr>
          <p:nvPr>
            <p:ph type="sldNum" idx="25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ACD34168-18F9-45B2-B6B6-629D48A69849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1" name="Google Shape;613;p47"/>
          <p:cNvSpPr/>
          <p:nvPr/>
        </p:nvSpPr>
        <p:spPr bwMode="auto">
          <a:xfrm>
            <a:off x="424043" y="1947102"/>
            <a:ext cx="203832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 CTR:</a:t>
            </a:r>
            <a:r>
              <a:rPr lang="en-GB" sz="1050" b="0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 2.</a:t>
            </a:r>
            <a:r>
              <a:rPr lang="ru-RU" sz="1050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2</a:t>
            </a:r>
            <a:r>
              <a:rPr lang="en-GB" sz="1050" b="0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*:</a:t>
            </a:r>
            <a:r>
              <a:rPr lang="en-GB" sz="1050" b="0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  103 000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Google Shape;614;p47"/>
          <p:cNvSpPr/>
          <p:nvPr/>
        </p:nvSpPr>
        <p:spPr bwMode="auto">
          <a:xfrm>
            <a:off x="3167062" y="1946437"/>
            <a:ext cx="203832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2.</a:t>
            </a:r>
            <a:r>
              <a:rPr lang="ru-RU" sz="1050" spc="-1">
                <a:solidFill>
                  <a:schemeClr val="dk1"/>
                </a:solidFill>
                <a:latin typeface="Arial"/>
                <a:ea typeface="Arial"/>
              </a:rPr>
              <a:t>2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*: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  47 000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spc="-1">
              <a:solidFill>
                <a:schemeClr val="dk1"/>
              </a:solidFill>
              <a:ea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11671920" cy="61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Ads баннер в избранном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Google Shape;616;p47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Баннерное размещение на сайте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5" name="Google Shape;617;p47"/>
          <p:cNvPicPr/>
          <p:nvPr/>
        </p:nvPicPr>
        <p:blipFill>
          <a:blip r:embed="rId2"/>
          <a:stretch/>
        </p:blipFill>
        <p:spPr bwMode="auto">
          <a:xfrm>
            <a:off x="1947240" y="6320880"/>
            <a:ext cx="451439" cy="312120"/>
          </a:xfrm>
          <a:prstGeom prst="rect">
            <a:avLst/>
          </a:prstGeom>
          <a:ln w="0">
            <a:noFill/>
          </a:ln>
        </p:spPr>
      </p:pic>
      <p:sp>
        <p:nvSpPr>
          <p:cNvPr id="586" name="Google Shape;618;p47"/>
          <p:cNvSpPr/>
          <p:nvPr/>
        </p:nvSpPr>
        <p:spPr bwMode="auto">
          <a:xfrm>
            <a:off x="6643798" y="6252480"/>
            <a:ext cx="4380371" cy="4392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день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**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</a:t>
            </a:r>
            <a:r>
              <a:rPr lang="ru-RU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день на сайте и в приложении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7" name="Google Shape;619;p47"/>
          <p:cNvSpPr/>
          <p:nvPr/>
        </p:nvSpPr>
        <p:spPr bwMode="auto">
          <a:xfrm>
            <a:off x="288000" y="2952612"/>
            <a:ext cx="2389320" cy="1511929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88" name="Google Shape;620;p47"/>
          <p:cNvSpPr/>
          <p:nvPr/>
        </p:nvSpPr>
        <p:spPr bwMode="auto">
          <a:xfrm>
            <a:off x="288000" y="2952612"/>
            <a:ext cx="2389320" cy="71352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89" name="Google Shape;621;p47"/>
          <p:cNvSpPr/>
          <p:nvPr/>
        </p:nvSpPr>
        <p:spPr bwMode="auto">
          <a:xfrm>
            <a:off x="419100" y="3073932"/>
            <a:ext cx="212004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ДЕТСКИЙ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Google Shape;622;p47"/>
          <p:cNvSpPr/>
          <p:nvPr/>
        </p:nvSpPr>
        <p:spPr bwMode="auto">
          <a:xfrm>
            <a:off x="424043" y="3787421"/>
            <a:ext cx="203832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2.2%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ru-RU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: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 83 000 ₽ </a:t>
            </a:r>
            <a:endParaRPr/>
          </a:p>
        </p:txBody>
      </p:sp>
      <p:sp>
        <p:nvSpPr>
          <p:cNvPr id="591" name="Google Shape;623;p47"/>
          <p:cNvSpPr/>
          <p:nvPr/>
        </p:nvSpPr>
        <p:spPr bwMode="auto">
          <a:xfrm>
            <a:off x="6654240" y="1099440"/>
            <a:ext cx="4554000" cy="4554000"/>
          </a:xfrm>
          <a:prstGeom prst="roundRect">
            <a:avLst>
              <a:gd name="adj" fmla="val 6665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28760" dist="190075" dir="1258510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Google Shape;506;p41"/>
          <p:cNvSpPr/>
          <p:nvPr/>
        </p:nvSpPr>
        <p:spPr bwMode="auto">
          <a:xfrm>
            <a:off x="419100" y="1212480"/>
            <a:ext cx="212004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ЖЕНСКИЙ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Google Shape;507;p41"/>
          <p:cNvSpPr/>
          <p:nvPr/>
        </p:nvSpPr>
        <p:spPr bwMode="auto">
          <a:xfrm>
            <a:off x="3162300" y="1212480"/>
            <a:ext cx="192060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МУЖСКОЙ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74;p45"/>
          <p:cNvSpPr/>
          <p:nvPr/>
        </p:nvSpPr>
        <p:spPr bwMode="auto">
          <a:xfrm>
            <a:off x="3034800" y="1066800"/>
            <a:ext cx="2389320" cy="4147079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" name="Google Shape;576;p45"/>
          <p:cNvSpPr/>
          <p:nvPr/>
        </p:nvSpPr>
        <p:spPr bwMode="auto">
          <a:xfrm>
            <a:off x="288000" y="1076160"/>
            <a:ext cx="2389320" cy="4137719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98" name="PlaceHolder 1"/>
          <p:cNvSpPr>
            <a:spLocks noGrp="1"/>
          </p:cNvSpPr>
          <p:nvPr>
            <p:ph type="sldNum" idx="26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23A488CD-5E2B-42AB-BBB6-F5E9376A1203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9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4493520" cy="61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SKU баннер в каталоге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0" name="Google Shape;636;p48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Баннерное размещение на сайте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2" name="Google Shape;638;p48"/>
          <p:cNvSpPr/>
          <p:nvPr/>
        </p:nvSpPr>
        <p:spPr bwMode="auto">
          <a:xfrm>
            <a:off x="6643800" y="6252480"/>
            <a:ext cx="460584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00" b="0" i="1" strike="noStrike" spc="-1">
                <a:solidFill>
                  <a:schemeClr val="dk1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день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размещения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сайте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+ app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3" name="Google Shape;639;p48"/>
          <p:cNvPicPr/>
          <p:nvPr/>
        </p:nvPicPr>
        <p:blipFill>
          <a:blip r:embed="rId2"/>
          <a:stretch/>
        </p:blipFill>
        <p:spPr bwMode="auto">
          <a:xfrm>
            <a:off x="1947240" y="6320880"/>
            <a:ext cx="451439" cy="312120"/>
          </a:xfrm>
          <a:prstGeom prst="rect">
            <a:avLst/>
          </a:prstGeom>
          <a:ln w="0">
            <a:noFill/>
          </a:ln>
        </p:spPr>
      </p:pic>
      <p:pic>
        <p:nvPicPr>
          <p:cNvPr id="605" name="Google Shape;641;p48"/>
          <p:cNvPicPr/>
          <p:nvPr/>
        </p:nvPicPr>
        <p:blipFill>
          <a:blip r:embed="rId3"/>
          <a:stretch/>
        </p:blipFill>
        <p:spPr bwMode="auto">
          <a:xfrm>
            <a:off x="8060400" y="562320"/>
            <a:ext cx="3333600" cy="5091120"/>
          </a:xfrm>
          <a:prstGeom prst="rect">
            <a:avLst/>
          </a:prstGeom>
          <a:ln w="0">
            <a:noFill/>
          </a:ln>
          <a:effectLst>
            <a:outerShdw blurRad="428760" dist="190075" dir="1258510" algn="bl" rotWithShape="0">
              <a:srgbClr val="000000">
                <a:alpha val="0"/>
              </a:srgbClr>
            </a:outerShdw>
          </a:effectLst>
        </p:spPr>
      </p:pic>
      <p:pic>
        <p:nvPicPr>
          <p:cNvPr id="606" name="Google Shape;642;p48"/>
          <p:cNvPicPr/>
          <p:nvPr/>
        </p:nvPicPr>
        <p:blipFill>
          <a:blip r:embed="rId4"/>
          <a:stretch/>
        </p:blipFill>
        <p:spPr bwMode="auto">
          <a:xfrm>
            <a:off x="6721920" y="2366280"/>
            <a:ext cx="1706040" cy="3697560"/>
          </a:xfrm>
          <a:prstGeom prst="rect">
            <a:avLst/>
          </a:prstGeom>
          <a:ln w="0">
            <a:noFill/>
          </a:ln>
          <a:effectLst>
            <a:outerShdw blurRad="428760" dist="190075" dir="1258510" algn="bl" rotWithShape="0">
              <a:srgbClr val="000000">
                <a:alpha val="10000"/>
              </a:srgbClr>
            </a:outerShdw>
          </a:effectLst>
        </p:spPr>
      </p:pic>
      <p:sp>
        <p:nvSpPr>
          <p:cNvPr id="27" name="Google Shape;575;p45"/>
          <p:cNvSpPr/>
          <p:nvPr/>
        </p:nvSpPr>
        <p:spPr bwMode="auto">
          <a:xfrm>
            <a:off x="3034800" y="1066800"/>
            <a:ext cx="2389320" cy="762000"/>
          </a:xfrm>
          <a:prstGeom prst="rect">
            <a:avLst/>
          </a:prstGeom>
          <a:solidFill>
            <a:schemeClr val="accent5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9" name="Google Shape;577;p45"/>
          <p:cNvSpPr/>
          <p:nvPr/>
        </p:nvSpPr>
        <p:spPr bwMode="auto">
          <a:xfrm>
            <a:off x="288000" y="1076160"/>
            <a:ext cx="2389320" cy="7490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32" name="Google Shape;583;p45"/>
          <p:cNvSpPr/>
          <p:nvPr/>
        </p:nvSpPr>
        <p:spPr bwMode="auto">
          <a:xfrm>
            <a:off x="3166736" y="1948338"/>
            <a:ext cx="2014774" cy="38620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ru-RU" sz="1050" i="1" spc="-1">
                <a:solidFill>
                  <a:schemeClr val="dk1"/>
                </a:solidFill>
                <a:latin typeface="Arial"/>
                <a:ea typeface="Arial"/>
              </a:rPr>
              <a:t>2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Одежда</a:t>
            </a:r>
            <a:r>
              <a:rPr lang="ru-RU" sz="1050" b="1" strike="noStrike" spc="-1">
                <a:solidFill>
                  <a:srgbClr val="000000"/>
                </a:solidFill>
                <a:latin typeface="Arial"/>
                <a:ea typeface="Arial"/>
              </a:rPr>
              <a:t> (ротация 1/3)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*: </a:t>
            </a:r>
            <a:r>
              <a:rPr lang="ru-RU" sz="1050" spc="-1">
                <a:solidFill>
                  <a:srgbClr val="000000"/>
                </a:solidFill>
                <a:ea typeface="Arial"/>
              </a:rPr>
              <a:t> 77 000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 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Обувь</a:t>
            </a:r>
            <a:r>
              <a:rPr lang="ru-RU" sz="1050" b="1" strike="noStrike" spc="-1">
                <a:solidFill>
                  <a:srgbClr val="000000"/>
                </a:solidFill>
                <a:latin typeface="Arial"/>
                <a:ea typeface="Arial"/>
              </a:rPr>
              <a:t> (ротация 1/3)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: </a:t>
            </a:r>
            <a:r>
              <a:rPr lang="ru-RU" sz="1050" spc="-1">
                <a:solidFill>
                  <a:schemeClr val="dk1"/>
                </a:solidFill>
                <a:latin typeface="Arial"/>
                <a:ea typeface="Arial"/>
              </a:rPr>
              <a:t>33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b="0" strike="noStrike" spc="-1">
                <a:solidFill>
                  <a:schemeClr val="dk1"/>
                </a:solidFill>
                <a:latin typeface="Arial"/>
                <a:ea typeface="Arial"/>
              </a:rPr>
              <a:t>000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Аксессуары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(эксклюзив)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 57 000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Premium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(ротация 1/2)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 31 000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Cпорт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(эксклюзив)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: </a:t>
            </a:r>
            <a:r>
              <a:rPr lang="ru-RU" sz="1050" spc="-1">
                <a:solidFill>
                  <a:schemeClr val="dk1"/>
                </a:solidFill>
                <a:latin typeface="Arial"/>
                <a:ea typeface="Arial"/>
              </a:rPr>
              <a:t>36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0</a:t>
            </a:r>
            <a:r>
              <a:rPr lang="ru-RU" sz="1050" spc="-1">
                <a:solidFill>
                  <a:schemeClr val="dk1"/>
                </a:solidFill>
                <a:latin typeface="Arial"/>
                <a:ea typeface="Arial"/>
              </a:rPr>
              <a:t>0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0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Google Shape;586;p45"/>
          <p:cNvSpPr/>
          <p:nvPr/>
        </p:nvSpPr>
        <p:spPr bwMode="auto">
          <a:xfrm>
            <a:off x="427463" y="1949761"/>
            <a:ext cx="2129040" cy="45072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ru-RU" sz="1050" i="1" spc="-1">
                <a:solidFill>
                  <a:schemeClr val="dk1"/>
                </a:solidFill>
                <a:latin typeface="Arial"/>
                <a:ea typeface="Arial"/>
              </a:rPr>
              <a:t>2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Одежда</a:t>
            </a:r>
            <a:r>
              <a:rPr lang="ru-RU" sz="1050" b="1" strike="noStrike" spc="-1">
                <a:solidFill>
                  <a:srgbClr val="000000"/>
                </a:solidFill>
                <a:latin typeface="Arial"/>
                <a:ea typeface="Arial"/>
              </a:rPr>
              <a:t> (ротация 1/3)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: </a:t>
            </a:r>
            <a:r>
              <a:rPr lang="ru-RU" sz="1050" spc="-1">
                <a:solidFill>
                  <a:srgbClr val="000000"/>
                </a:solidFill>
                <a:ea typeface="Arial"/>
              </a:rPr>
              <a:t>154 500 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Обувь</a:t>
            </a:r>
            <a:r>
              <a:rPr lang="ru-RU" sz="1050" b="1" strike="noStrike" spc="-1">
                <a:solidFill>
                  <a:srgbClr val="000000"/>
                </a:solidFill>
                <a:latin typeface="Arial"/>
                <a:ea typeface="Arial"/>
              </a:rPr>
              <a:t> (ротация 1/3)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72 500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Аксессуары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(ротация 1/3) 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*: 4</a:t>
            </a:r>
            <a:r>
              <a:rPr lang="ru-RU" sz="1050" spc="-1">
                <a:solidFill>
                  <a:schemeClr val="dk1"/>
                </a:solidFill>
                <a:latin typeface="Arial"/>
                <a:ea typeface="Arial"/>
              </a:rPr>
              <a:t>2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b="0" strike="noStrike" spc="-1">
                <a:solidFill>
                  <a:schemeClr val="dk1"/>
                </a:solidFill>
                <a:latin typeface="Arial"/>
                <a:ea typeface="Arial"/>
              </a:rPr>
              <a:t>0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00 </a:t>
            </a:r>
            <a:r>
              <a:rPr lang="en-GB" sz="1050" b="0" strike="noStrike" spc="-1">
                <a:solidFill>
                  <a:schemeClr val="dk1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Premium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(ротация 1/3)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 31 000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Cпорт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(эксклюзив)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: 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86 000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</a:tabLst>
              <a:defRPr/>
            </a:pPr>
            <a:r>
              <a:rPr lang="en-GB" sz="1050" b="1" spc="-1">
                <a:solidFill>
                  <a:schemeClr val="dk1"/>
                </a:solidFill>
                <a:ea typeface="Arial"/>
              </a:rPr>
              <a:t>Cпорт</a:t>
            </a:r>
            <a:r>
              <a:rPr lang="ru-RU" sz="1050" b="1" spc="-1">
                <a:solidFill>
                  <a:schemeClr val="dk1"/>
                </a:solidFill>
                <a:ea typeface="Arial"/>
              </a:rPr>
              <a:t> (ротация)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i="1" spc="-1">
                <a:solidFill>
                  <a:schemeClr val="dk1"/>
                </a:solidFill>
                <a:ea typeface="Arial"/>
              </a:rPr>
              <a:t>*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 43 000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Google Shape;506;p41"/>
          <p:cNvSpPr/>
          <p:nvPr/>
        </p:nvSpPr>
        <p:spPr bwMode="auto">
          <a:xfrm>
            <a:off x="419100" y="1212480"/>
            <a:ext cx="212004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ЖЕНСКИЙ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Google Shape;507;p41"/>
          <p:cNvSpPr/>
          <p:nvPr/>
        </p:nvSpPr>
        <p:spPr bwMode="auto">
          <a:xfrm>
            <a:off x="3162300" y="1212480"/>
            <a:ext cx="192060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МУЖСКОЙ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Google Shape;574;p45"/>
          <p:cNvSpPr/>
          <p:nvPr/>
        </p:nvSpPr>
        <p:spPr bwMode="auto">
          <a:xfrm>
            <a:off x="3034800" y="1066801"/>
            <a:ext cx="2389320" cy="360990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9" name="Google Shape;576;p45"/>
          <p:cNvSpPr/>
          <p:nvPr/>
        </p:nvSpPr>
        <p:spPr bwMode="auto">
          <a:xfrm>
            <a:off x="288000" y="1076160"/>
            <a:ext cx="2389320" cy="360365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56" name="PlaceHolder 1"/>
          <p:cNvSpPr>
            <a:spLocks noGrp="1"/>
          </p:cNvSpPr>
          <p:nvPr>
            <p:ph type="sldNum" idx="23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016B6072-7B0A-4E8A-B6DD-200BB41A5061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5269284" cy="61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3200" spc="-1">
                <a:solidFill>
                  <a:schemeClr val="dk1"/>
                </a:solidFill>
                <a:latin typeface="Arial"/>
                <a:ea typeface="Arial"/>
              </a:rPr>
              <a:t>SKU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 в 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каталоге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Google Shape;582;p45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Баннерное размещение на сайте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Google Shape;584;p45"/>
          <p:cNvSpPr/>
          <p:nvPr/>
        </p:nvSpPr>
        <p:spPr bwMode="auto">
          <a:xfrm>
            <a:off x="6643800" y="6252480"/>
            <a:ext cx="460584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00" b="0" i="1" strike="noStrike" spc="-1">
                <a:solidFill>
                  <a:schemeClr val="dk1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 1 баннера за 1 день размещения на сайте + app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** Цена 1 баннера за 1 неделю размещения на сайте + app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1" name="Google Shape;585;p45"/>
          <p:cNvPicPr/>
          <p:nvPr/>
        </p:nvPicPr>
        <p:blipFill>
          <a:blip r:embed="rId2"/>
          <a:stretch/>
        </p:blipFill>
        <p:spPr bwMode="auto">
          <a:xfrm>
            <a:off x="1947240" y="6320880"/>
            <a:ext cx="451439" cy="312120"/>
          </a:xfrm>
          <a:prstGeom prst="rect">
            <a:avLst/>
          </a:prstGeom>
          <a:ln w="0">
            <a:noFill/>
          </a:ln>
        </p:spPr>
      </p:pic>
      <p:sp>
        <p:nvSpPr>
          <p:cNvPr id="3" name="Google Shape;575;p45"/>
          <p:cNvSpPr/>
          <p:nvPr/>
        </p:nvSpPr>
        <p:spPr bwMode="auto">
          <a:xfrm>
            <a:off x="3034800" y="1066800"/>
            <a:ext cx="2389320" cy="762000"/>
          </a:xfrm>
          <a:prstGeom prst="rect">
            <a:avLst/>
          </a:prstGeom>
          <a:solidFill>
            <a:schemeClr val="accent5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" name="Google Shape;577;p45"/>
          <p:cNvSpPr/>
          <p:nvPr/>
        </p:nvSpPr>
        <p:spPr bwMode="auto">
          <a:xfrm>
            <a:off x="288000" y="1076160"/>
            <a:ext cx="2389320" cy="7490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Google Shape;506;p41"/>
          <p:cNvSpPr/>
          <p:nvPr/>
        </p:nvSpPr>
        <p:spPr bwMode="auto">
          <a:xfrm>
            <a:off x="419100" y="1212480"/>
            <a:ext cx="212004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ЖЕНСКИЙ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Google Shape;507;p41"/>
          <p:cNvSpPr/>
          <p:nvPr/>
        </p:nvSpPr>
        <p:spPr bwMode="auto">
          <a:xfrm>
            <a:off x="3162300" y="1212480"/>
            <a:ext cx="192060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МУЖСКОЙ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Google Shape;583;p45"/>
          <p:cNvSpPr/>
          <p:nvPr/>
        </p:nvSpPr>
        <p:spPr bwMode="auto">
          <a:xfrm>
            <a:off x="3167993" y="1948742"/>
            <a:ext cx="2014774" cy="2264151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ru-RU" sz="1050" i="1" spc="-1">
                <a:solidFill>
                  <a:schemeClr val="dk1"/>
                </a:solidFill>
                <a:latin typeface="Arial"/>
                <a:ea typeface="Arial"/>
              </a:rPr>
              <a:t>2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b="1" spc="-1">
                <a:solidFill>
                  <a:srgbClr val="000000"/>
                </a:solidFill>
                <a:ea typeface="Arial"/>
              </a:rPr>
              <a:t>Новинки (эксклюзив)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36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0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5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0 </a:t>
            </a:r>
            <a:r>
              <a:rPr lang="en-GB" sz="1050" spc="-1">
                <a:solidFill>
                  <a:schemeClr val="dk1"/>
                </a:solidFill>
                <a:latin typeface="Roboto"/>
                <a:ea typeface="Roboto"/>
              </a:rPr>
              <a:t>₽</a:t>
            </a:r>
            <a:br>
              <a:rPr lang="ru-RU" sz="1050" spc="-1">
                <a:solidFill>
                  <a:schemeClr val="dk1"/>
                </a:solidFill>
                <a:latin typeface="Roboto"/>
                <a:ea typeface="Roboto"/>
              </a:rPr>
            </a:br>
            <a:b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</a:b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b="1" spc="-1">
                <a:solidFill>
                  <a:srgbClr val="000000"/>
                </a:solidFill>
                <a:ea typeface="Arial"/>
              </a:rPr>
              <a:t>Распродажа (эксклюзив)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41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2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00 </a:t>
            </a:r>
            <a:r>
              <a:rPr lang="en-GB" sz="1050" spc="-1">
                <a:solidFill>
                  <a:schemeClr val="dk1"/>
                </a:solidFill>
                <a:latin typeface="Roboto"/>
                <a:ea typeface="Roboto"/>
              </a:rPr>
              <a:t>₽</a:t>
            </a:r>
            <a:br>
              <a:rPr lang="ru-RU" sz="1050" spc="-1">
                <a:solidFill>
                  <a:schemeClr val="dk1"/>
                </a:solidFill>
                <a:latin typeface="Roboto"/>
                <a:ea typeface="Roboto"/>
              </a:rPr>
            </a:br>
            <a:b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</a:br>
            <a:br>
              <a:rPr lang="ru-RU" sz="1050" spc="-1">
                <a:solidFill>
                  <a:schemeClr val="dk1"/>
                </a:solidFill>
                <a:latin typeface="Roboto"/>
                <a:ea typeface="Roboto"/>
              </a:rPr>
            </a:br>
            <a:r>
              <a:rPr lang="ru-RU" sz="1050" b="1" spc="-1">
                <a:solidFill>
                  <a:schemeClr val="dk1"/>
                </a:solidFill>
                <a:latin typeface="Roboto"/>
                <a:ea typeface="Roboto"/>
              </a:rPr>
              <a:t>Дом</a:t>
            </a:r>
            <a:r>
              <a:rPr lang="ru-RU" sz="1050" b="1" spc="-1">
                <a:solidFill>
                  <a:schemeClr val="dk1"/>
                </a:solidFill>
                <a:ea typeface="Arial"/>
              </a:rPr>
              <a:t> (эксклюзив) </a:t>
            </a:r>
            <a:endParaRPr lang="ru-RU" sz="1050" b="1" spc="-1">
              <a:solidFill>
                <a:srgbClr val="000000"/>
              </a:solidFill>
            </a:endParaRPr>
          </a:p>
          <a:p>
            <a:pPr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36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0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5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0 </a:t>
            </a:r>
            <a:r>
              <a:rPr lang="en-GB" sz="1050" spc="-1">
                <a:solidFill>
                  <a:schemeClr val="dk1"/>
                </a:solidFill>
                <a:latin typeface="Roboto"/>
                <a:ea typeface="Roboto"/>
              </a:rPr>
              <a:t>₽</a:t>
            </a:r>
            <a:br>
              <a:rPr lang="ru-RU" sz="1050" spc="-1">
                <a:solidFill>
                  <a:schemeClr val="dk1"/>
                </a:solidFill>
                <a:latin typeface="Roboto"/>
                <a:ea typeface="Roboto"/>
              </a:rPr>
            </a:br>
            <a:endParaRPr lang="ru-RU" sz="1050" spc="-1">
              <a:solidFill>
                <a:srgbClr val="000000"/>
              </a:solidFill>
            </a:endParaRPr>
          </a:p>
        </p:txBody>
      </p:sp>
      <p:sp>
        <p:nvSpPr>
          <p:cNvPr id="562" name="Google Shape;586;p45"/>
          <p:cNvSpPr/>
          <p:nvPr/>
        </p:nvSpPr>
        <p:spPr bwMode="auto">
          <a:xfrm>
            <a:off x="423668" y="1948742"/>
            <a:ext cx="2129040" cy="289695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ru-RU" sz="1050" i="1" spc="-1">
                <a:solidFill>
                  <a:schemeClr val="dk1"/>
                </a:solidFill>
                <a:latin typeface="Arial"/>
                <a:ea typeface="Arial"/>
              </a:rPr>
              <a:t>2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b="1" spc="-1">
                <a:solidFill>
                  <a:srgbClr val="000000"/>
                </a:solidFill>
                <a:latin typeface="Arial"/>
                <a:ea typeface="Arial"/>
              </a:rPr>
              <a:t>Новинки</a:t>
            </a:r>
            <a:r>
              <a:rPr lang="ru-RU" sz="1050" b="1" strike="noStrike" spc="-1">
                <a:solidFill>
                  <a:srgbClr val="000000"/>
                </a:solidFill>
                <a:latin typeface="Arial"/>
                <a:ea typeface="Arial"/>
              </a:rPr>
              <a:t> (эксклюзив)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72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00 </a:t>
            </a:r>
            <a:r>
              <a:rPr lang="en-GB" sz="1050" spc="-1">
                <a:solidFill>
                  <a:schemeClr val="dk1"/>
                </a:solidFill>
                <a:latin typeface="Roboto"/>
                <a:ea typeface="Roboto"/>
              </a:rPr>
              <a:t>₽</a:t>
            </a:r>
            <a:br>
              <a:rPr lang="ru-RU" sz="1050" spc="-1">
                <a:solidFill>
                  <a:schemeClr val="dk1"/>
                </a:solidFill>
                <a:latin typeface="Roboto"/>
                <a:ea typeface="Roboto"/>
              </a:rPr>
            </a:br>
            <a:b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050" b="1" spc="-1">
                <a:solidFill>
                  <a:srgbClr val="000000"/>
                </a:solidFill>
                <a:ea typeface="Arial"/>
              </a:rPr>
              <a:t>Новинки (ротация 1/2)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36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0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5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0 </a:t>
            </a:r>
            <a:r>
              <a:rPr lang="en-GB" sz="1050" spc="-1">
                <a:solidFill>
                  <a:schemeClr val="dk1"/>
                </a:solidFill>
                <a:latin typeface="Roboto"/>
                <a:ea typeface="Roboto"/>
              </a:rPr>
              <a:t>₽</a:t>
            </a:r>
            <a:br>
              <a:rPr lang="ru-RU" sz="1050" spc="-1">
                <a:solidFill>
                  <a:schemeClr val="dk1"/>
                </a:solidFill>
                <a:latin typeface="Roboto"/>
                <a:ea typeface="Roboto"/>
              </a:rPr>
            </a:b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b="1" spc="-1">
                <a:solidFill>
                  <a:srgbClr val="000000"/>
                </a:solidFill>
                <a:latin typeface="Arial"/>
                <a:ea typeface="Arial"/>
              </a:rPr>
              <a:t>Распродажа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 (эксклюзив)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103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000 </a:t>
            </a:r>
            <a:r>
              <a:rPr lang="en-GB" sz="1050" spc="-1">
                <a:solidFill>
                  <a:schemeClr val="dk1"/>
                </a:solidFill>
                <a:latin typeface="Roboto"/>
                <a:ea typeface="Roboto"/>
              </a:rPr>
              <a:t>₽</a:t>
            </a:r>
            <a:b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</a:br>
            <a:b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050" b="1" spc="-1">
                <a:solidFill>
                  <a:srgbClr val="000000"/>
                </a:solidFill>
                <a:ea typeface="Arial"/>
              </a:rPr>
              <a:t>Распродажа (ротация)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49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0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28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050" spc="-1">
                <a:solidFill>
                  <a:schemeClr val="dk1"/>
                </a:solidFill>
                <a:latin typeface="Roboto"/>
                <a:ea typeface="Roboto"/>
              </a:rPr>
              <a:t>₽</a:t>
            </a:r>
            <a:br>
              <a:rPr lang="ru-RU" sz="1050" spc="-1">
                <a:solidFill>
                  <a:schemeClr val="dk1"/>
                </a:solidFill>
                <a:latin typeface="Roboto"/>
                <a:ea typeface="Roboto"/>
              </a:rPr>
            </a:br>
            <a:br>
              <a:rPr lang="ru-RU" sz="1050" b="0" strike="noStrike" spc="-1">
                <a:solidFill>
                  <a:schemeClr val="dk1"/>
                </a:solidFill>
                <a:latin typeface="Roboto"/>
                <a:ea typeface="Roboto"/>
              </a:rPr>
            </a:br>
            <a:r>
              <a:rPr lang="ru-RU" sz="1050" b="1" strike="noStrike" spc="-1">
                <a:solidFill>
                  <a:schemeClr val="dk1"/>
                </a:solidFill>
                <a:latin typeface="Roboto"/>
                <a:ea typeface="Roboto"/>
              </a:rPr>
              <a:t>Дом</a:t>
            </a:r>
            <a:r>
              <a:rPr lang="ru-RU" sz="1050" b="1" spc="-1">
                <a:solidFill>
                  <a:schemeClr val="dk1"/>
                </a:solidFill>
                <a:ea typeface="Arial"/>
              </a:rPr>
              <a:t> (эксклюзив) </a:t>
            </a:r>
            <a:endParaRPr lang="ru-RU" sz="1050" b="1" spc="-1">
              <a:solidFill>
                <a:srgbClr val="000000"/>
              </a:solidFill>
            </a:endParaRPr>
          </a:p>
          <a:p>
            <a:pPr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41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2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00 </a:t>
            </a:r>
            <a:r>
              <a:rPr lang="en-GB" sz="1050" spc="-1">
                <a:solidFill>
                  <a:schemeClr val="dk1"/>
                </a:solidFill>
                <a:latin typeface="Roboto"/>
                <a:ea typeface="Roboto"/>
              </a:rPr>
              <a:t>₽</a:t>
            </a:r>
            <a:br>
              <a:rPr lang="ru-RU" sz="1050" spc="-1">
                <a:solidFill>
                  <a:schemeClr val="dk1"/>
                </a:solidFill>
                <a:latin typeface="Roboto"/>
                <a:ea typeface="Roboto"/>
              </a:rPr>
            </a:br>
            <a:br>
              <a:rPr lang="ru-RU" sz="1050" b="0" strike="noStrike" spc="-1">
                <a:solidFill>
                  <a:srgbClr val="222222"/>
                </a:solidFill>
                <a:latin typeface="Roboto"/>
                <a:ea typeface="Roboto"/>
              </a:rPr>
            </a:br>
            <a:br>
              <a:rPr lang="ru-RU" sz="1050" b="0" strike="noStrike" spc="-1">
                <a:solidFill>
                  <a:srgbClr val="222222"/>
                </a:solidFill>
                <a:latin typeface="Roboto"/>
                <a:ea typeface="Roboto"/>
              </a:rPr>
            </a:b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" name="Google Shape;641;p48"/>
          <p:cNvPicPr/>
          <p:nvPr/>
        </p:nvPicPr>
        <p:blipFill>
          <a:blip r:embed="rId3"/>
          <a:stretch/>
        </p:blipFill>
        <p:spPr bwMode="auto">
          <a:xfrm>
            <a:off x="8106362" y="449305"/>
            <a:ext cx="3333600" cy="5091120"/>
          </a:xfrm>
          <a:prstGeom prst="rect">
            <a:avLst/>
          </a:prstGeom>
          <a:ln w="0">
            <a:noFill/>
          </a:ln>
          <a:effectLst>
            <a:outerShdw blurRad="428760" dist="190075" dir="1258510" algn="bl" rotWithShape="0">
              <a:srgbClr val="000000">
                <a:alpha val="0"/>
              </a:srgbClr>
            </a:outerShdw>
          </a:effectLst>
        </p:spPr>
      </p:pic>
      <p:pic>
        <p:nvPicPr>
          <p:cNvPr id="18" name="Google Shape;642;p48"/>
          <p:cNvPicPr/>
          <p:nvPr/>
        </p:nvPicPr>
        <p:blipFill>
          <a:blip r:embed="rId4"/>
          <a:stretch/>
        </p:blipFill>
        <p:spPr bwMode="auto">
          <a:xfrm>
            <a:off x="6767882" y="2253265"/>
            <a:ext cx="1706040" cy="3697560"/>
          </a:xfrm>
          <a:prstGeom prst="rect">
            <a:avLst/>
          </a:prstGeom>
          <a:ln w="0">
            <a:noFill/>
          </a:ln>
          <a:effectLst>
            <a:outerShdw blurRad="428760" dist="190075" dir="1258510" algn="bl" rotWithShape="0">
              <a:srgbClr val="000000">
                <a:alpha val="1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8" name="Google Shape;261;p32"/>
          <p:cNvPicPr/>
          <p:nvPr/>
        </p:nvPicPr>
        <p:blipFill>
          <a:blip r:embed="rId2"/>
          <a:stretch/>
        </p:blipFill>
        <p:spPr bwMode="auto">
          <a:xfrm>
            <a:off x="1947240" y="6320880"/>
            <a:ext cx="451439" cy="312120"/>
          </a:xfrm>
          <a:prstGeom prst="rect">
            <a:avLst/>
          </a:prstGeom>
          <a:ln w="0">
            <a:noFill/>
          </a:ln>
        </p:spPr>
      </p:pic>
      <p:sp>
        <p:nvSpPr>
          <p:cNvPr id="289" name="PlaceHolder 1"/>
          <p:cNvSpPr>
            <a:spLocks noGrp="1"/>
          </p:cNvSpPr>
          <p:nvPr>
            <p:ph type="sldNum" idx="10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98C2D127-F2E0-41B1-B4E9-327801B49516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724896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Главная страница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i="1" strike="noStrike" spc="-1">
                <a:solidFill>
                  <a:schemeClr val="dk1"/>
                </a:solidFill>
                <a:latin typeface="Arial"/>
                <a:ea typeface="Arial"/>
              </a:rPr>
              <a:t>женщинам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Google Shape;264;p32"/>
          <p:cNvSpPr/>
          <p:nvPr/>
        </p:nvSpPr>
        <p:spPr bwMode="auto">
          <a:xfrm>
            <a:off x="288000" y="1545120"/>
            <a:ext cx="5844240" cy="32983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tabLst>
                <a:tab pos="0" algn="l"/>
              </a:tabLst>
              <a:defRPr/>
            </a:pP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1.3, 2</a:t>
            </a:r>
            <a:r>
              <a:rPr lang="ru-RU" sz="1750" b="1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750" b="1" spc="-1">
                <a:solidFill>
                  <a:srgbClr val="000000"/>
                </a:solidFill>
                <a:ea typeface="Arial"/>
              </a:rPr>
              <a:t>плейсмент</a:t>
            </a:r>
            <a:r>
              <a:rPr lang="en-GB" sz="1750" b="1" spc="-1">
                <a:solidFill>
                  <a:srgbClr val="000000"/>
                </a:solidFill>
                <a:ea typeface="Arial"/>
              </a:rPr>
              <a:t>, ТОП-</a:t>
            </a:r>
            <a:r>
              <a:rPr lang="en-GB" sz="1750" b="1" spc="-1">
                <a:solidFill>
                  <a:srgbClr val="000000"/>
                </a:solidFill>
                <a:ea typeface="Arial"/>
              </a:rPr>
              <a:t>тизер</a:t>
            </a:r>
            <a:r>
              <a:rPr lang="en-GB" sz="1750" b="1" spc="-1">
                <a:solidFill>
                  <a:srgbClr val="000000"/>
                </a:solidFill>
                <a:ea typeface="Arial"/>
              </a:rPr>
              <a:t> </a:t>
            </a:r>
            <a:r>
              <a:rPr lang="en-GB" sz="1750" i="1" spc="-1">
                <a:solidFill>
                  <a:srgbClr val="000000"/>
                </a:solidFill>
                <a:ea typeface="Arial"/>
              </a:rPr>
              <a:t>(</a:t>
            </a:r>
            <a:r>
              <a:rPr lang="en-GB" sz="1750" i="1" spc="-1">
                <a:solidFill>
                  <a:srgbClr val="000000"/>
                </a:solidFill>
                <a:ea typeface="Arial"/>
              </a:rPr>
              <a:t>по</a:t>
            </a:r>
            <a:r>
              <a:rPr lang="en-GB" sz="1750" i="1" spc="-1">
                <a:solidFill>
                  <a:srgbClr val="000000"/>
                </a:solidFill>
                <a:ea typeface="Arial"/>
              </a:rPr>
              <a:t> </a:t>
            </a:r>
            <a:r>
              <a:rPr lang="en-GB" sz="1750" i="1" spc="-1">
                <a:solidFill>
                  <a:srgbClr val="000000"/>
                </a:solidFill>
                <a:ea typeface="Arial"/>
              </a:rPr>
              <a:t>запросу</a:t>
            </a:r>
            <a:r>
              <a:rPr lang="en-GB" sz="1750" i="1" spc="-1">
                <a:solidFill>
                  <a:srgbClr val="000000"/>
                </a:solidFill>
                <a:ea typeface="Arial"/>
              </a:rPr>
              <a:t>) </a:t>
            </a:r>
            <a:endParaRPr lang="ru-RU" sz="17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spc="-1">
                <a:solidFill>
                  <a:srgbClr val="000000"/>
                </a:solidFill>
                <a:ea typeface="Arial"/>
              </a:rPr>
              <a:t>Средний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 CTR: </a:t>
            </a:r>
            <a:r>
              <a:rPr lang="ru-RU" sz="1750" spc="-1">
                <a:solidFill>
                  <a:srgbClr val="000000"/>
                </a:solidFill>
                <a:ea typeface="Arial"/>
              </a:rPr>
              <a:t>1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%</a:t>
            </a:r>
            <a:endParaRPr lang="ru-RU" sz="17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spc="-1">
                <a:solidFill>
                  <a:srgbClr val="000000"/>
                </a:solidFill>
                <a:ea typeface="Arial"/>
              </a:rPr>
              <a:t>Цена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*: </a:t>
            </a:r>
            <a:r>
              <a:rPr lang="ru-RU" sz="1750" spc="-1">
                <a:solidFill>
                  <a:srgbClr val="000000"/>
                </a:solidFill>
                <a:ea typeface="Arial"/>
              </a:rPr>
              <a:t>от 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2</a:t>
            </a:r>
            <a:r>
              <a:rPr lang="ru-RU" sz="1750" spc="-1">
                <a:solidFill>
                  <a:srgbClr val="000000"/>
                </a:solidFill>
                <a:ea typeface="Arial"/>
              </a:rPr>
              <a:t>50 000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 ₽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br>
              <a:rPr lang="ru-RU" sz="1750" b="1" strike="noStrike" spc="-1">
                <a:solidFill>
                  <a:srgbClr val="000000"/>
                </a:solidFill>
                <a:latin typeface="Arial"/>
                <a:ea typeface="Arial"/>
              </a:rPr>
            </a:b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5.</a:t>
            </a:r>
            <a:r>
              <a:rPr lang="ru-RU" sz="1750" b="1" strike="noStrike" spc="-1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плейсмент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, ТОП-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тизер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750" b="0" i="1" strike="noStrike" spc="-1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en-GB" sz="1750" b="0" i="1" strike="noStrike" spc="-1">
                <a:solidFill>
                  <a:srgbClr val="000000"/>
                </a:solidFill>
                <a:latin typeface="Arial"/>
                <a:ea typeface="Arial"/>
              </a:rPr>
              <a:t>по</a:t>
            </a:r>
            <a:r>
              <a:rPr lang="en-GB" sz="17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750" b="0" i="1" strike="noStrike" spc="-1">
                <a:solidFill>
                  <a:srgbClr val="000000"/>
                </a:solidFill>
                <a:latin typeface="Arial"/>
                <a:ea typeface="Arial"/>
              </a:rPr>
              <a:t>запросу</a:t>
            </a:r>
            <a:r>
              <a:rPr lang="en-GB" sz="1750" b="0" i="1" strike="noStrike" spc="-1">
                <a:solidFill>
                  <a:srgbClr val="000000"/>
                </a:solidFill>
                <a:latin typeface="Arial"/>
                <a:ea typeface="Arial"/>
              </a:rPr>
              <a:t>) 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 CTR: </a:t>
            </a:r>
            <a:r>
              <a:rPr lang="ru-RU" sz="1750" spc="-1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%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*: </a:t>
            </a:r>
            <a:r>
              <a:rPr lang="ru-RU" sz="1750" spc="-1">
                <a:solidFill>
                  <a:srgbClr val="000000"/>
                </a:solidFill>
                <a:ea typeface="Arial"/>
              </a:rPr>
              <a:t>18 571 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₽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6, 7 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плейсмент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, ТОП-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тизер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750" b="0" i="1" strike="noStrike" spc="-1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en-GB" sz="1750" b="0" i="1" strike="noStrike" spc="-1">
                <a:solidFill>
                  <a:srgbClr val="000000"/>
                </a:solidFill>
                <a:latin typeface="Arial"/>
                <a:ea typeface="Arial"/>
              </a:rPr>
              <a:t>по</a:t>
            </a:r>
            <a:r>
              <a:rPr lang="en-GB" sz="17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750" b="0" i="1" strike="noStrike" spc="-1">
                <a:solidFill>
                  <a:srgbClr val="000000"/>
                </a:solidFill>
                <a:latin typeface="Arial"/>
                <a:ea typeface="Arial"/>
              </a:rPr>
              <a:t>запросу</a:t>
            </a:r>
            <a:r>
              <a:rPr lang="en-GB" sz="1750" b="0" i="1" strike="noStrike" spc="-1">
                <a:solidFill>
                  <a:srgbClr val="000000"/>
                </a:solidFill>
                <a:latin typeface="Arial"/>
                <a:ea typeface="Arial"/>
              </a:rPr>
              <a:t>) 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 CTR: </a:t>
            </a:r>
            <a:r>
              <a:rPr lang="ru-RU" sz="1750" spc="-1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%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*: </a:t>
            </a:r>
            <a:r>
              <a:rPr lang="ru-RU"/>
              <a:t> 48 000 ₽</a:t>
            </a:r>
            <a:endParaRPr lang="en-GB" sz="1750" spc="-1">
              <a:solidFill>
                <a:srgbClr val="000000"/>
              </a:solidFill>
              <a:ea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8, 9, 10 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плейсмент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тизер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 CTR: </a:t>
            </a:r>
            <a:r>
              <a:rPr lang="ru-RU" sz="1750" spc="-1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%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*: </a:t>
            </a:r>
            <a:r>
              <a:rPr lang="ru-RU"/>
              <a:t> 18 571 ₽ </a:t>
            </a:r>
            <a:endParaRPr lang="en-GB" sz="1750" spc="-1">
              <a:solidFill>
                <a:srgbClr val="000000"/>
              </a:solidFill>
              <a:ea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Google Shape;265;p32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Баннерное размещение на сайте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Google Shape;266;p32"/>
          <p:cNvSpPr/>
          <p:nvPr/>
        </p:nvSpPr>
        <p:spPr bwMode="auto">
          <a:xfrm>
            <a:off x="6643800" y="62524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день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94" name="Google Shape;267;p32"/>
          <p:cNvGrpSpPr/>
          <p:nvPr/>
        </p:nvGrpSpPr>
        <p:grpSpPr bwMode="auto">
          <a:xfrm>
            <a:off x="6654240" y="334999"/>
            <a:ext cx="2504160" cy="5808240"/>
            <a:chOff x="6654240" y="308880"/>
            <a:chExt cx="2504160" cy="5808240"/>
          </a:xfrm>
        </p:grpSpPr>
        <p:grpSp>
          <p:nvGrpSpPr>
            <p:cNvPr id="295" name="Google Shape;268;p32"/>
            <p:cNvGrpSpPr/>
            <p:nvPr/>
          </p:nvGrpSpPr>
          <p:grpSpPr bwMode="auto">
            <a:xfrm>
              <a:off x="6654240" y="308880"/>
              <a:ext cx="2504160" cy="5808240"/>
              <a:chOff x="6654240" y="308880"/>
              <a:chExt cx="2504160" cy="5808240"/>
            </a:xfrm>
          </p:grpSpPr>
          <p:sp>
            <p:nvSpPr>
              <p:cNvPr id="296" name="Google Shape;269;p32"/>
              <p:cNvSpPr/>
              <p:nvPr/>
            </p:nvSpPr>
            <p:spPr bwMode="auto">
              <a:xfrm>
                <a:off x="6654240" y="308880"/>
                <a:ext cx="2504160" cy="5808240"/>
              </a:xfrm>
              <a:prstGeom prst="roundRect">
                <a:avLst>
                  <a:gd name="adj" fmla="val 8861"/>
                </a:avLst>
              </a:prstGeom>
              <a:blipFill>
                <a:blip r:embed="rId3"/>
                <a:stretch/>
              </a:blipFill>
              <a:ln w="0">
                <a:noFill/>
              </a:ln>
              <a:effectLst>
                <a:outerShdw blurRad="457200" dist="209265" dir="2402721" algn="bl" rotWithShape="0">
                  <a:srgbClr val="000000">
                    <a:alpha val="0"/>
                  </a:srgbClr>
                </a:outerShdw>
              </a:effectLst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defRPr/>
                </a:pP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7" name="Google Shape;270;p32"/>
              <p:cNvSpPr/>
              <p:nvPr/>
            </p:nvSpPr>
            <p:spPr bwMode="auto">
              <a:xfrm>
                <a:off x="6857640" y="3314519"/>
                <a:ext cx="675360" cy="591840"/>
              </a:xfrm>
              <a:prstGeom prst="rect">
                <a:avLst/>
              </a:prstGeom>
              <a:solidFill>
                <a:srgbClr val="A5D2A0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91440" bIns="91440" anchor="t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16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6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8" name="Google Shape;271;p32"/>
              <p:cNvSpPr/>
              <p:nvPr/>
            </p:nvSpPr>
            <p:spPr bwMode="auto">
              <a:xfrm>
                <a:off x="6895800" y="3789000"/>
                <a:ext cx="598680" cy="1299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65160" bIns="6516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3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Плейсмент</a:t>
                </a:r>
                <a:endParaRPr lang="ru-RU" sz="3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9" name="Google Shape;272;p32"/>
              <p:cNvSpPr/>
              <p:nvPr/>
            </p:nvSpPr>
            <p:spPr bwMode="auto">
              <a:xfrm>
                <a:off x="6857640" y="5056200"/>
                <a:ext cx="675360" cy="844920"/>
              </a:xfrm>
              <a:prstGeom prst="rect">
                <a:avLst/>
              </a:prstGeom>
              <a:solidFill>
                <a:srgbClr val="A5D2A0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16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9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0" name="Google Shape;273;p32"/>
              <p:cNvSpPr/>
              <p:nvPr/>
            </p:nvSpPr>
            <p:spPr bwMode="auto">
              <a:xfrm>
                <a:off x="7568640" y="5056200"/>
                <a:ext cx="675360" cy="844920"/>
              </a:xfrm>
              <a:prstGeom prst="rect">
                <a:avLst/>
              </a:prstGeom>
              <a:solidFill>
                <a:srgbClr val="A5D2A0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16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10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1" name="Google Shape;274;p32"/>
              <p:cNvSpPr/>
              <p:nvPr/>
            </p:nvSpPr>
            <p:spPr bwMode="auto">
              <a:xfrm>
                <a:off x="8286480" y="5056200"/>
                <a:ext cx="675360" cy="844920"/>
              </a:xfrm>
              <a:prstGeom prst="rect">
                <a:avLst/>
              </a:prstGeom>
              <a:solidFill>
                <a:srgbClr val="A5D2A0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16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11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2" name="Google Shape;275;p32"/>
              <p:cNvSpPr/>
              <p:nvPr/>
            </p:nvSpPr>
            <p:spPr bwMode="auto">
              <a:xfrm>
                <a:off x="6895800" y="5901480"/>
                <a:ext cx="598680" cy="1299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65160" bIns="6516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3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Плейсмент</a:t>
                </a:r>
                <a:endParaRPr lang="ru-RU" sz="3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3" name="Google Shape;276;p32"/>
              <p:cNvSpPr/>
              <p:nvPr/>
            </p:nvSpPr>
            <p:spPr bwMode="auto">
              <a:xfrm>
                <a:off x="7610400" y="5901480"/>
                <a:ext cx="598680" cy="1299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65160" bIns="6516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3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Плейсмент</a:t>
                </a:r>
                <a:endParaRPr lang="ru-RU" sz="3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4" name="Google Shape;277;p32"/>
              <p:cNvSpPr/>
              <p:nvPr/>
            </p:nvSpPr>
            <p:spPr bwMode="auto">
              <a:xfrm>
                <a:off x="8324640" y="5901480"/>
                <a:ext cx="598680" cy="1299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65160" bIns="6516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3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Плейсмент</a:t>
                </a:r>
                <a:endParaRPr lang="ru-RU" sz="3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305" name="Google Shape;278;p32"/>
            <p:cNvSpPr/>
            <p:nvPr/>
          </p:nvSpPr>
          <p:spPr bwMode="auto">
            <a:xfrm>
              <a:off x="6857640" y="2621880"/>
              <a:ext cx="675360" cy="591840"/>
            </a:xfrm>
            <a:prstGeom prst="rect">
              <a:avLst/>
            </a:prstGeom>
            <a:solidFill>
              <a:srgbClr val="EFEFE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91440" bIns="91440" anchor="t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1600" b="0" strike="noStrike" spc="-1">
                  <a:solidFill>
                    <a:srgbClr val="D9D9D9"/>
                  </a:solidFill>
                  <a:latin typeface="Arial"/>
                  <a:ea typeface="Arial"/>
                </a:rPr>
                <a:t>5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6" name="Google Shape;279;p32"/>
            <p:cNvSpPr/>
            <p:nvPr/>
          </p:nvSpPr>
          <p:spPr bwMode="auto">
            <a:xfrm>
              <a:off x="6895800" y="3096360"/>
              <a:ext cx="598680" cy="1299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65160" bIns="6516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3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Плейсмент</a:t>
              </a:r>
              <a:endParaRPr lang="ru-RU" sz="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" name="Google Shape;280;p32"/>
            <p:cNvSpPr/>
            <p:nvPr/>
          </p:nvSpPr>
          <p:spPr bwMode="auto">
            <a:xfrm>
              <a:off x="7602840" y="2621880"/>
              <a:ext cx="1349280" cy="1182960"/>
            </a:xfrm>
            <a:prstGeom prst="rect">
              <a:avLst/>
            </a:prstGeom>
            <a:solidFill>
              <a:srgbClr val="EFEFE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1600" b="0" strike="noStrike" spc="-1">
                  <a:solidFill>
                    <a:srgbClr val="D9D9D9"/>
                  </a:solidFill>
                  <a:latin typeface="Arial"/>
                  <a:ea typeface="Arial"/>
                </a:rPr>
                <a:t>7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" name="Google Shape;281;p32"/>
            <p:cNvSpPr/>
            <p:nvPr/>
          </p:nvSpPr>
          <p:spPr bwMode="auto">
            <a:xfrm>
              <a:off x="7906680" y="3702960"/>
              <a:ext cx="745560" cy="1299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65160" bIns="6516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3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Плейсмент</a:t>
              </a:r>
              <a:endParaRPr lang="ru-RU" sz="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" name="Google Shape;282;p32"/>
            <p:cNvSpPr/>
            <p:nvPr/>
          </p:nvSpPr>
          <p:spPr bwMode="auto">
            <a:xfrm>
              <a:off x="6857640" y="2242800"/>
              <a:ext cx="2094840" cy="287280"/>
            </a:xfrm>
            <a:prstGeom prst="rect">
              <a:avLst/>
            </a:prstGeom>
            <a:solidFill>
              <a:srgbClr val="EFEFE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1600" b="0" strike="noStrike" spc="-1">
                  <a:solidFill>
                    <a:srgbClr val="D9D9D9"/>
                  </a:solidFill>
                  <a:latin typeface="Arial"/>
                  <a:ea typeface="Arial"/>
                </a:rPr>
                <a:t>4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" name="Google Shape;283;p32"/>
            <p:cNvSpPr/>
            <p:nvPr/>
          </p:nvSpPr>
          <p:spPr bwMode="auto">
            <a:xfrm>
              <a:off x="6857640" y="712800"/>
              <a:ext cx="1349280" cy="1182960"/>
            </a:xfrm>
            <a:prstGeom prst="rect">
              <a:avLst/>
            </a:prstGeom>
            <a:solidFill>
              <a:srgbClr val="EFEFE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1600" b="0" strike="noStrike" spc="-1">
                  <a:solidFill>
                    <a:srgbClr val="D9D9D9"/>
                  </a:solidFill>
                  <a:latin typeface="Arial"/>
                  <a:ea typeface="Arial"/>
                </a:rPr>
                <a:t>1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" name="Google Shape;284;p32"/>
            <p:cNvSpPr/>
            <p:nvPr/>
          </p:nvSpPr>
          <p:spPr bwMode="auto">
            <a:xfrm>
              <a:off x="7161120" y="1793880"/>
              <a:ext cx="745560" cy="1299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65160" bIns="6516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3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Плейсмент</a:t>
              </a:r>
              <a:endParaRPr lang="ru-RU" sz="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" name="Google Shape;285;p32"/>
            <p:cNvSpPr/>
            <p:nvPr/>
          </p:nvSpPr>
          <p:spPr bwMode="auto">
            <a:xfrm>
              <a:off x="8315280" y="1187280"/>
              <a:ext cx="598680" cy="1299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65160" bIns="6516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3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Плейсмент</a:t>
              </a:r>
              <a:endParaRPr lang="ru-RU" sz="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" name="Google Shape;286;p32"/>
            <p:cNvSpPr/>
            <p:nvPr/>
          </p:nvSpPr>
          <p:spPr bwMode="auto">
            <a:xfrm>
              <a:off x="8276760" y="1411200"/>
              <a:ext cx="675360" cy="591840"/>
            </a:xfrm>
            <a:prstGeom prst="rect">
              <a:avLst/>
            </a:prstGeom>
            <a:solidFill>
              <a:srgbClr val="EFEFE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91440" bIns="91440" anchor="t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1600" b="0" strike="noStrike" spc="-1">
                  <a:solidFill>
                    <a:srgbClr val="D9D9D9"/>
                  </a:solidFill>
                  <a:latin typeface="Arial"/>
                  <a:ea typeface="Arial"/>
                </a:rPr>
                <a:t>3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4" name="Google Shape;287;p32"/>
          <p:cNvSpPr/>
          <p:nvPr/>
        </p:nvSpPr>
        <p:spPr bwMode="auto">
          <a:xfrm>
            <a:off x="6854760" y="738560"/>
            <a:ext cx="1359720" cy="1176982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1.3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Google Shape;288;p32"/>
          <p:cNvSpPr/>
          <p:nvPr/>
        </p:nvSpPr>
        <p:spPr bwMode="auto">
          <a:xfrm>
            <a:off x="8276760" y="738560"/>
            <a:ext cx="664560" cy="572039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2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Google Shape;289;p32"/>
          <p:cNvSpPr/>
          <p:nvPr/>
        </p:nvSpPr>
        <p:spPr bwMode="auto">
          <a:xfrm>
            <a:off x="6852240" y="2644399"/>
            <a:ext cx="680040" cy="595800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6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Google Shape;290;p32"/>
          <p:cNvSpPr/>
          <p:nvPr/>
        </p:nvSpPr>
        <p:spPr bwMode="auto">
          <a:xfrm>
            <a:off x="7603560" y="2648898"/>
            <a:ext cx="1359720" cy="1200563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5.</a:t>
            </a:r>
            <a:r>
              <a:rPr lang="ru-RU" sz="2150" b="0" strike="noStrike" spc="-1">
                <a:solidFill>
                  <a:srgbClr val="000000"/>
                </a:solidFill>
                <a:latin typeface="Arial"/>
                <a:ea typeface="Arial"/>
              </a:rPr>
              <a:t>2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Google Shape;291;p32"/>
          <p:cNvSpPr/>
          <p:nvPr/>
        </p:nvSpPr>
        <p:spPr bwMode="auto">
          <a:xfrm>
            <a:off x="6846480" y="3341133"/>
            <a:ext cx="680040" cy="595800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7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Google Shape;292;p32"/>
          <p:cNvSpPr/>
          <p:nvPr/>
        </p:nvSpPr>
        <p:spPr bwMode="auto">
          <a:xfrm>
            <a:off x="6857280" y="5077562"/>
            <a:ext cx="675720" cy="844920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8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Google Shape;293;p32"/>
          <p:cNvSpPr/>
          <p:nvPr/>
        </p:nvSpPr>
        <p:spPr bwMode="auto">
          <a:xfrm>
            <a:off x="7569000" y="5077562"/>
            <a:ext cx="675720" cy="844920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9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Google Shape;294;p32"/>
          <p:cNvSpPr/>
          <p:nvPr/>
        </p:nvSpPr>
        <p:spPr bwMode="auto">
          <a:xfrm>
            <a:off x="8286840" y="5077562"/>
            <a:ext cx="675720" cy="844920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10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Google Shape;596;p46"/>
          <p:cNvSpPr/>
          <p:nvPr/>
        </p:nvSpPr>
        <p:spPr bwMode="auto">
          <a:xfrm>
            <a:off x="288000" y="1099440"/>
            <a:ext cx="2389320" cy="4721478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9" name="Google Shape;596;p46"/>
          <p:cNvSpPr/>
          <p:nvPr/>
        </p:nvSpPr>
        <p:spPr bwMode="auto">
          <a:xfrm>
            <a:off x="3069000" y="1107000"/>
            <a:ext cx="2341200" cy="4721478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3" name="Google Shape;597;p46"/>
          <p:cNvSpPr/>
          <p:nvPr/>
        </p:nvSpPr>
        <p:spPr bwMode="auto">
          <a:xfrm>
            <a:off x="288000" y="1084382"/>
            <a:ext cx="2389320" cy="744418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" name="Google Shape;597;p46"/>
          <p:cNvSpPr/>
          <p:nvPr/>
        </p:nvSpPr>
        <p:spPr bwMode="auto">
          <a:xfrm>
            <a:off x="3069000" y="1091582"/>
            <a:ext cx="2341200" cy="737218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Google Shape;506;p41"/>
          <p:cNvSpPr/>
          <p:nvPr/>
        </p:nvSpPr>
        <p:spPr bwMode="auto">
          <a:xfrm>
            <a:off x="419100" y="1212480"/>
            <a:ext cx="212004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ДЕТСКИЙ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r>
              <a:rPr lang="ru-RU" sz="1450" b="0" strike="noStrike" spc="-1">
                <a:solidFill>
                  <a:srgbClr val="000000"/>
                </a:solidFill>
                <a:latin typeface="Arial"/>
                <a:ea typeface="Arial"/>
              </a:rPr>
              <a:t> (ДЕВОЧКАМ)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Google Shape;507;p41"/>
          <p:cNvSpPr/>
          <p:nvPr/>
        </p:nvSpPr>
        <p:spPr bwMode="auto">
          <a:xfrm>
            <a:off x="3162300" y="1212480"/>
            <a:ext cx="224691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ДЕТСКИЙ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r>
              <a:rPr lang="ru-RU" sz="1450" b="0" strike="noStrike" spc="-1">
                <a:solidFill>
                  <a:srgbClr val="000000"/>
                </a:solidFill>
                <a:latin typeface="Arial"/>
                <a:ea typeface="Arial"/>
              </a:rPr>
              <a:t> (МАЛЬЧИКАМ)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" name="PlaceHolder 1"/>
          <p:cNvSpPr>
            <a:spLocks noGrp="1"/>
          </p:cNvSpPr>
          <p:nvPr>
            <p:ph type="sldNum" idx="27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4029E05-7B8C-4CFC-9D8E-2635564BA4D5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4493520" cy="61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SKU баннер в каталоге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2" name="Google Shape;652;p49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Баннерное размещение на сайте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3" name="Google Shape;653;p49"/>
          <p:cNvSpPr/>
          <p:nvPr/>
        </p:nvSpPr>
        <p:spPr bwMode="auto">
          <a:xfrm>
            <a:off x="6643800" y="6252480"/>
            <a:ext cx="460584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** Цена 1 баннера за 1 неделю размещения на сайте + app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4" name="Google Shape;654;p49"/>
          <p:cNvPicPr/>
          <p:nvPr/>
        </p:nvPicPr>
        <p:blipFill>
          <a:blip r:embed="rId2"/>
          <a:stretch/>
        </p:blipFill>
        <p:spPr bwMode="auto">
          <a:xfrm>
            <a:off x="1947240" y="6320880"/>
            <a:ext cx="451439" cy="312120"/>
          </a:xfrm>
          <a:prstGeom prst="rect">
            <a:avLst/>
          </a:prstGeom>
          <a:ln w="0">
            <a:noFill/>
          </a:ln>
        </p:spPr>
      </p:pic>
      <p:pic>
        <p:nvPicPr>
          <p:cNvPr id="616" name="Google Shape;656;p49"/>
          <p:cNvPicPr/>
          <p:nvPr/>
        </p:nvPicPr>
        <p:blipFill>
          <a:blip r:embed="rId3"/>
          <a:stretch/>
        </p:blipFill>
        <p:spPr bwMode="auto">
          <a:xfrm>
            <a:off x="8060400" y="562320"/>
            <a:ext cx="3333600" cy="5091120"/>
          </a:xfrm>
          <a:prstGeom prst="rect">
            <a:avLst/>
          </a:prstGeom>
          <a:ln w="0">
            <a:noFill/>
          </a:ln>
          <a:effectLst>
            <a:outerShdw blurRad="428760" dist="190075" dir="1258510" algn="bl" rotWithShape="0">
              <a:srgbClr val="000000">
                <a:alpha val="0"/>
              </a:srgbClr>
            </a:outerShdw>
          </a:effectLst>
        </p:spPr>
      </p:pic>
      <p:pic>
        <p:nvPicPr>
          <p:cNvPr id="617" name="Google Shape;657;p49"/>
          <p:cNvPicPr/>
          <p:nvPr/>
        </p:nvPicPr>
        <p:blipFill>
          <a:blip r:embed="rId4"/>
          <a:stretch/>
        </p:blipFill>
        <p:spPr bwMode="auto">
          <a:xfrm>
            <a:off x="6721920" y="2366280"/>
            <a:ext cx="1706040" cy="3697560"/>
          </a:xfrm>
          <a:prstGeom prst="rect">
            <a:avLst/>
          </a:prstGeom>
          <a:ln w="0">
            <a:noFill/>
          </a:ln>
          <a:effectLst>
            <a:outerShdw blurRad="428760" dist="190075" dir="1258510" algn="bl" rotWithShape="0">
              <a:srgbClr val="000000">
                <a:alpha val="10000"/>
              </a:srgbClr>
            </a:outerShdw>
          </a:effectLst>
        </p:spPr>
      </p:pic>
      <p:sp>
        <p:nvSpPr>
          <p:cNvPr id="20" name="Google Shape;599;p46"/>
          <p:cNvSpPr/>
          <p:nvPr/>
        </p:nvSpPr>
        <p:spPr bwMode="auto">
          <a:xfrm>
            <a:off x="425798" y="1946132"/>
            <a:ext cx="2218680" cy="380951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ru-RU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2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Одежда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1050" b="1" strike="noStrike" spc="-1">
                <a:solidFill>
                  <a:srgbClr val="000000"/>
                </a:solidFill>
                <a:latin typeface="Arial"/>
                <a:ea typeface="Arial"/>
              </a:rPr>
              <a:t>(ротация 1/4)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**: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b="0" strike="noStrike" spc="-1">
                <a:solidFill>
                  <a:schemeClr val="dk1"/>
                </a:solidFill>
                <a:latin typeface="Arial"/>
                <a:ea typeface="Arial"/>
              </a:rPr>
              <a:t>10</a:t>
            </a:r>
            <a:r>
              <a:rPr lang="ru-RU" sz="1050" spc="-1">
                <a:solidFill>
                  <a:schemeClr val="dk1"/>
                </a:solidFill>
                <a:latin typeface="Arial"/>
                <a:ea typeface="Arial"/>
              </a:rPr>
              <a:t>3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000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Обувь</a:t>
            </a: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(ротация 1/4)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**: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103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000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br>
              <a:rPr lang="ru-RU" sz="1050" spc="-1">
                <a:solidFill>
                  <a:schemeClr val="dk1"/>
                </a:solidFill>
                <a:ea typeface="Arial"/>
              </a:rPr>
            </a:b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Аксессуары</a:t>
            </a: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(ротация 1/4)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103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000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br>
              <a:rPr lang="ru-RU" sz="1050" spc="-1">
                <a:solidFill>
                  <a:schemeClr val="dk1"/>
                </a:solidFill>
                <a:ea typeface="Arial"/>
              </a:rPr>
            </a:b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Спорт</a:t>
            </a: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(ротация 1/4)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103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000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endParaRPr lang="ru-RU" sz="1050" spc="-1">
              <a:solidFill>
                <a:schemeClr val="dk1"/>
              </a:solidFill>
              <a:ea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b="1" spc="-1">
                <a:solidFill>
                  <a:schemeClr val="dk1"/>
                </a:solidFill>
                <a:latin typeface="Arial"/>
              </a:rPr>
              <a:t>Новинки (ротация 1/2)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**: </a:t>
            </a:r>
            <a:r>
              <a:rPr lang="ru-RU" sz="1050" spc="-1">
                <a:solidFill>
                  <a:schemeClr val="dk1"/>
                </a:solidFill>
                <a:latin typeface="Arial"/>
                <a:ea typeface="Arial"/>
              </a:rPr>
              <a:t>30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b="0" strike="noStrike" spc="-1">
                <a:solidFill>
                  <a:schemeClr val="dk1"/>
                </a:solidFill>
                <a:latin typeface="Arial"/>
                <a:ea typeface="Arial"/>
              </a:rPr>
              <a:t>9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00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br>
              <a:rPr lang="ru-RU" sz="1050" b="0" strike="noStrike" spc="-1">
                <a:solidFill>
                  <a:srgbClr val="222222"/>
                </a:solidFill>
                <a:latin typeface="Roboto"/>
                <a:ea typeface="Roboto"/>
              </a:rPr>
            </a:br>
            <a:br>
              <a:rPr lang="ru-RU" sz="1050" b="0" strike="noStrike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050" b="1" strike="noStrike" spc="-1">
                <a:solidFill>
                  <a:srgbClr val="222222"/>
                </a:solidFill>
                <a:latin typeface="Roboto"/>
                <a:ea typeface="Roboto"/>
              </a:rPr>
              <a:t>Новороженные</a:t>
            </a:r>
            <a:r>
              <a:rPr lang="ru-RU" sz="1050" b="1" strike="noStrike" spc="-1">
                <a:solidFill>
                  <a:srgbClr val="222222"/>
                </a:solidFill>
                <a:latin typeface="Roboto"/>
                <a:ea typeface="Roboto"/>
              </a:rPr>
              <a:t> (ротация 1/2)</a:t>
            </a:r>
            <a:br>
              <a:rPr lang="ru-RU" sz="1050" b="0" strike="noStrike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**: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36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0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5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b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</a:br>
            <a:b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050" b="1" spc="-1">
                <a:solidFill>
                  <a:srgbClr val="222222"/>
                </a:solidFill>
                <a:latin typeface="Roboto"/>
                <a:ea typeface="Roboto"/>
              </a:rPr>
              <a:t>Игрушки и Красота (эксклюзив)</a:t>
            </a:r>
            <a:br>
              <a:rPr lang="ru-RU" sz="1050" b="1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  <a:t>Цена: 36 050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Google Shape;599;p46"/>
          <p:cNvSpPr/>
          <p:nvPr/>
        </p:nvSpPr>
        <p:spPr bwMode="auto">
          <a:xfrm>
            <a:off x="3168833" y="1946132"/>
            <a:ext cx="2037980" cy="3984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ru-RU" sz="1050" i="1" spc="-1">
                <a:solidFill>
                  <a:schemeClr val="dk1"/>
                </a:solidFill>
                <a:latin typeface="Arial"/>
                <a:ea typeface="Arial"/>
              </a:rPr>
              <a:t>2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pc="-1">
                <a:solidFill>
                  <a:srgbClr val="000000"/>
                </a:solidFill>
                <a:ea typeface="Arial"/>
              </a:rPr>
              <a:t>Одежда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(ротация 1/4)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i="1" spc="-1">
                <a:solidFill>
                  <a:schemeClr val="dk1"/>
                </a:solidFill>
                <a:ea typeface="Arial"/>
              </a:rPr>
              <a:t>**: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103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000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pc="-1">
                <a:solidFill>
                  <a:schemeClr val="dk1"/>
                </a:solidFill>
                <a:ea typeface="Arial"/>
              </a:rPr>
              <a:t>Обувь</a:t>
            </a:r>
            <a:r>
              <a:rPr lang="en-GB" sz="1050" b="1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(ротация 1/4)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i="1" spc="-1">
                <a:solidFill>
                  <a:schemeClr val="dk1"/>
                </a:solidFill>
                <a:ea typeface="Arial"/>
              </a:rPr>
              <a:t>**: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103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000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br>
              <a:rPr lang="ru-RU" sz="1050" spc="-1">
                <a:solidFill>
                  <a:schemeClr val="dk1"/>
                </a:solidFill>
                <a:ea typeface="Arial"/>
              </a:rPr>
            </a:br>
            <a:endParaRPr lang="ru-RU" sz="1050" spc="-1">
              <a:solidFill>
                <a:srgbClr val="000000"/>
              </a:solidFill>
            </a:endParaRPr>
          </a:p>
          <a:p>
            <a:pPr>
              <a:tabLst>
                <a:tab pos="0" algn="l"/>
              </a:tabLst>
              <a:defRPr/>
            </a:pPr>
            <a:r>
              <a:rPr lang="en-GB" sz="1050" b="1" spc="-1">
                <a:solidFill>
                  <a:schemeClr val="dk1"/>
                </a:solidFill>
                <a:ea typeface="Arial"/>
              </a:rPr>
              <a:t>Аксессуары</a:t>
            </a:r>
            <a:r>
              <a:rPr lang="en-GB" sz="1050" b="1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(ротация 1/4)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i="1" spc="-1">
                <a:solidFill>
                  <a:schemeClr val="dk1"/>
                </a:solidFill>
                <a:ea typeface="Arial"/>
              </a:rPr>
              <a:t>*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103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000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br>
              <a:rPr lang="ru-RU" sz="1050" spc="-1">
                <a:solidFill>
                  <a:schemeClr val="dk1"/>
                </a:solidFill>
                <a:ea typeface="Arial"/>
              </a:rPr>
            </a:b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b="1" spc="-1">
                <a:solidFill>
                  <a:schemeClr val="dk1"/>
                </a:solidFill>
                <a:ea typeface="Arial"/>
              </a:rPr>
              <a:t>Спорт</a:t>
            </a:r>
            <a:r>
              <a:rPr lang="en-GB" sz="1050" b="1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(ротация 1/4)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i="1" spc="-1">
                <a:solidFill>
                  <a:schemeClr val="dk1"/>
                </a:solidFill>
                <a:ea typeface="Arial"/>
              </a:rPr>
              <a:t>*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103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000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endParaRPr lang="ru-RU" sz="1050" spc="-1">
              <a:solidFill>
                <a:schemeClr val="dk1"/>
              </a:solidFill>
              <a:ea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b="1" spc="-1">
                <a:solidFill>
                  <a:schemeClr val="dk1"/>
                </a:solidFill>
              </a:rPr>
              <a:t>Новинки (ротация 1/2)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**: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30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9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00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b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</a:br>
            <a:b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050" b="1" spc="-1">
                <a:solidFill>
                  <a:srgbClr val="222222"/>
                </a:solidFill>
                <a:latin typeface="Roboto"/>
                <a:ea typeface="Roboto"/>
              </a:rPr>
              <a:t>Новороженные</a:t>
            </a:r>
            <a:r>
              <a:rPr lang="ru-RU" sz="1050" b="1" spc="-1">
                <a:solidFill>
                  <a:srgbClr val="222222"/>
                </a:solidFill>
                <a:latin typeface="Roboto"/>
                <a:ea typeface="Roboto"/>
              </a:rPr>
              <a:t> (ротация 1/2)</a:t>
            </a:r>
            <a:b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**: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36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0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5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b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</a:br>
            <a:b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050" b="1" spc="-1">
                <a:solidFill>
                  <a:srgbClr val="222222"/>
                </a:solidFill>
                <a:latin typeface="Roboto"/>
                <a:ea typeface="Roboto"/>
              </a:rPr>
              <a:t>Игрушки и Красота (эксклюзив)</a:t>
            </a:r>
            <a:br>
              <a:rPr lang="ru-RU" sz="1050" b="1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  <a:t>Цена: 36 050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Google Shape;574;p45"/>
          <p:cNvSpPr/>
          <p:nvPr/>
        </p:nvSpPr>
        <p:spPr bwMode="auto">
          <a:xfrm>
            <a:off x="3034800" y="1066800"/>
            <a:ext cx="2389320" cy="4121217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3" name="Google Shape;575;p45"/>
          <p:cNvSpPr/>
          <p:nvPr/>
        </p:nvSpPr>
        <p:spPr bwMode="auto">
          <a:xfrm>
            <a:off x="3034800" y="1066800"/>
            <a:ext cx="2389320" cy="762000"/>
          </a:xfrm>
          <a:prstGeom prst="rect">
            <a:avLst/>
          </a:prstGeom>
          <a:solidFill>
            <a:schemeClr val="accent5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" name="Google Shape;576;p45"/>
          <p:cNvSpPr/>
          <p:nvPr/>
        </p:nvSpPr>
        <p:spPr bwMode="auto">
          <a:xfrm>
            <a:off x="288000" y="1076160"/>
            <a:ext cx="2389320" cy="4114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" name="Google Shape;577;p45"/>
          <p:cNvSpPr/>
          <p:nvPr/>
        </p:nvSpPr>
        <p:spPr bwMode="auto">
          <a:xfrm>
            <a:off x="288000" y="1076160"/>
            <a:ext cx="2389320" cy="7490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Google Shape;506;p41"/>
          <p:cNvSpPr/>
          <p:nvPr/>
        </p:nvSpPr>
        <p:spPr bwMode="auto">
          <a:xfrm>
            <a:off x="419100" y="1212480"/>
            <a:ext cx="212004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ЖЕНСКИЙ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Google Shape;507;p41"/>
          <p:cNvSpPr/>
          <p:nvPr/>
        </p:nvSpPr>
        <p:spPr bwMode="auto">
          <a:xfrm>
            <a:off x="3162300" y="1212480"/>
            <a:ext cx="192060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МУЖСКОЙ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8" name="PlaceHolder 1"/>
          <p:cNvSpPr>
            <a:spLocks noGrp="1"/>
          </p:cNvSpPr>
          <p:nvPr>
            <p:ph type="sldNum" idx="26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23A488CD-5E2B-42AB-BBB6-F5E9376A1203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0" name="Google Shape;636;p48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Баннерное размещение на сайте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2" name="Google Shape;638;p48"/>
          <p:cNvSpPr/>
          <p:nvPr/>
        </p:nvSpPr>
        <p:spPr bwMode="auto">
          <a:xfrm>
            <a:off x="6643800" y="6252480"/>
            <a:ext cx="460584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00" b="0" i="1" strike="noStrike" spc="-1">
                <a:solidFill>
                  <a:schemeClr val="dk1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день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размещения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сайте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+ app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3" name="Google Shape;639;p48"/>
          <p:cNvPicPr/>
          <p:nvPr/>
        </p:nvPicPr>
        <p:blipFill>
          <a:blip r:embed="rId2"/>
          <a:stretch/>
        </p:blipFill>
        <p:spPr bwMode="auto">
          <a:xfrm>
            <a:off x="1947240" y="6320880"/>
            <a:ext cx="451439" cy="312120"/>
          </a:xfrm>
          <a:prstGeom prst="rect">
            <a:avLst/>
          </a:prstGeom>
          <a:ln w="0">
            <a:noFill/>
          </a:ln>
        </p:spPr>
      </p:pic>
      <p:pic>
        <p:nvPicPr>
          <p:cNvPr id="605" name="Google Shape;641;p48"/>
          <p:cNvPicPr/>
          <p:nvPr/>
        </p:nvPicPr>
        <p:blipFill>
          <a:blip r:embed="rId3"/>
          <a:stretch/>
        </p:blipFill>
        <p:spPr bwMode="auto">
          <a:xfrm>
            <a:off x="8060400" y="562320"/>
            <a:ext cx="3333600" cy="5091120"/>
          </a:xfrm>
          <a:prstGeom prst="rect">
            <a:avLst/>
          </a:prstGeom>
          <a:ln w="0">
            <a:noFill/>
          </a:ln>
          <a:effectLst>
            <a:outerShdw blurRad="428760" dist="190075" dir="1258510" algn="bl" rotWithShape="0">
              <a:srgbClr val="000000">
                <a:alpha val="0"/>
              </a:srgbClr>
            </a:outerShdw>
          </a:effectLst>
        </p:spPr>
      </p:pic>
      <p:pic>
        <p:nvPicPr>
          <p:cNvPr id="606" name="Google Shape;642;p48"/>
          <p:cNvPicPr/>
          <p:nvPr/>
        </p:nvPicPr>
        <p:blipFill>
          <a:blip r:embed="rId4"/>
          <a:stretch/>
        </p:blipFill>
        <p:spPr bwMode="auto">
          <a:xfrm>
            <a:off x="6721920" y="2366280"/>
            <a:ext cx="1706040" cy="3697560"/>
          </a:xfrm>
          <a:prstGeom prst="rect">
            <a:avLst/>
          </a:prstGeom>
          <a:ln w="0">
            <a:noFill/>
          </a:ln>
          <a:effectLst>
            <a:outerShdw blurRad="428760" dist="190075" dir="1258510" algn="bl" rotWithShape="0">
              <a:srgbClr val="000000">
                <a:alpha val="10000"/>
              </a:srgbClr>
            </a:outerShdw>
          </a:effectLst>
        </p:spPr>
      </p:pic>
      <p:sp>
        <p:nvSpPr>
          <p:cNvPr id="23" name="Google Shape;583;p45"/>
          <p:cNvSpPr/>
          <p:nvPr/>
        </p:nvSpPr>
        <p:spPr bwMode="auto">
          <a:xfrm>
            <a:off x="3165978" y="1947614"/>
            <a:ext cx="2234761" cy="35650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ru-RU" sz="1050" i="1" spc="-1">
                <a:solidFill>
                  <a:schemeClr val="dk1"/>
                </a:solidFill>
                <a:latin typeface="Arial"/>
                <a:ea typeface="Arial"/>
              </a:rPr>
              <a:t>2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Одежда</a:t>
            </a:r>
            <a:r>
              <a:rPr lang="ru-RU" sz="105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(50% трафика)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*: 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16</a:t>
            </a:r>
            <a:r>
              <a:rPr lang="ru-RU" sz="1050" spc="-1">
                <a:solidFill>
                  <a:srgbClr val="000000"/>
                </a:solidFill>
                <a:ea typeface="Arial"/>
              </a:rPr>
              <a:t> 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738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 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Обувь</a:t>
            </a:r>
            <a:r>
              <a:rPr lang="ru-RU" sz="105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(50% трафика)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: </a:t>
            </a:r>
            <a:r>
              <a:rPr lang="ru-RU" sz="1050" spc="-1">
                <a:solidFill>
                  <a:srgbClr val="000000"/>
                </a:solidFill>
              </a:rPr>
              <a:t>8 240 </a:t>
            </a:r>
            <a:r>
              <a:rPr lang="en-GB" sz="1050" spc="-1">
                <a:solidFill>
                  <a:srgbClr val="000000"/>
                </a:solidFill>
              </a:rPr>
              <a:t>₽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Аксессуары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(50% трафика)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latin typeface="Arial"/>
                <a:ea typeface="Arial"/>
              </a:rPr>
              <a:t>13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latin typeface="Arial"/>
                <a:ea typeface="Arial"/>
              </a:rPr>
              <a:t>596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strike="noStrike" spc="-1">
                <a:solidFill>
                  <a:schemeClr val="dk1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Premium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(50% трафика)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23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587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Beauty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(эксклюзив)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ru-RU" sz="1050" i="1" spc="-1">
                <a:solidFill>
                  <a:schemeClr val="dk1"/>
                </a:solidFill>
                <a:latin typeface="Arial"/>
                <a:ea typeface="Arial"/>
              </a:rPr>
              <a:t>: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b="0" strike="noStrike" spc="-1">
                <a:solidFill>
                  <a:schemeClr val="dk1"/>
                </a:solidFill>
                <a:latin typeface="Arial"/>
                <a:ea typeface="Arial"/>
              </a:rPr>
              <a:t>8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latin typeface="Arial"/>
                <a:ea typeface="Arial"/>
              </a:rPr>
              <a:t>405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Cпорт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(эксклюзив)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: </a:t>
            </a:r>
            <a:r>
              <a:rPr lang="ru-RU" sz="1050" b="0" strike="noStrike" spc="-1">
                <a:solidFill>
                  <a:schemeClr val="dk1"/>
                </a:solidFill>
                <a:latin typeface="Arial"/>
                <a:ea typeface="Arial"/>
              </a:rPr>
              <a:t>9 147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Google Shape;586;p45"/>
          <p:cNvSpPr/>
          <p:nvPr/>
        </p:nvSpPr>
        <p:spPr bwMode="auto">
          <a:xfrm>
            <a:off x="423636" y="1949647"/>
            <a:ext cx="2129040" cy="300709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ru-RU" sz="1050" i="1" spc="-1">
                <a:solidFill>
                  <a:schemeClr val="dk1"/>
                </a:solidFill>
                <a:latin typeface="Arial"/>
                <a:ea typeface="Arial"/>
              </a:rPr>
              <a:t>2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Одежда</a:t>
            </a:r>
            <a:r>
              <a:rPr lang="ru-RU" sz="1050" b="1" strike="noStrike" spc="-1">
                <a:solidFill>
                  <a:srgbClr val="000000"/>
                </a:solidFill>
                <a:latin typeface="Arial"/>
                <a:ea typeface="Arial"/>
              </a:rPr>
              <a:t> (50% трафика)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: </a:t>
            </a:r>
            <a:r>
              <a:rPr lang="ru-RU" sz="1050" spc="-1">
                <a:solidFill>
                  <a:srgbClr val="000000"/>
                </a:solidFill>
                <a:ea typeface="Arial"/>
              </a:rPr>
              <a:t>110 313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Обувь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 (50% трафика)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53 694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Аксессуары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(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50% трафика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) 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050" b="0" strike="noStrike" spc="-1">
                <a:solidFill>
                  <a:schemeClr val="dk1"/>
                </a:solidFill>
                <a:latin typeface="Arial"/>
                <a:ea typeface="Arial"/>
              </a:rPr>
              <a:t>3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0 </a:t>
            </a:r>
            <a:r>
              <a:rPr lang="ru-RU" sz="1050" b="0" strike="noStrike" spc="-1">
                <a:solidFill>
                  <a:schemeClr val="dk1"/>
                </a:solidFill>
                <a:latin typeface="Arial"/>
                <a:ea typeface="Arial"/>
              </a:rPr>
              <a:t>2</a:t>
            </a:r>
            <a:r>
              <a:rPr lang="ru-RU" sz="1050" spc="-1">
                <a:solidFill>
                  <a:schemeClr val="dk1"/>
                </a:solidFill>
                <a:latin typeface="Arial"/>
                <a:ea typeface="Arial"/>
              </a:rPr>
              <a:t>8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0 </a:t>
            </a:r>
            <a:r>
              <a:rPr lang="en-GB" sz="1050" b="0" strike="noStrike" spc="-1">
                <a:solidFill>
                  <a:schemeClr val="dk1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Premium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(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50% трафика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25 235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 ₽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Beauty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(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50% трафика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050" b="0" strike="noStrike" spc="-1">
                <a:solidFill>
                  <a:schemeClr val="dk1"/>
                </a:solidFill>
                <a:latin typeface="Arial"/>
                <a:ea typeface="Arial"/>
              </a:rPr>
              <a:t>8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latin typeface="Arial"/>
                <a:ea typeface="Arial"/>
              </a:rPr>
              <a:t>858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Cпорт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(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50% трафика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21 630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br>
              <a:rPr lang="ru-RU" sz="1050" b="0" strike="noStrike" spc="-1">
                <a:solidFill>
                  <a:srgbClr val="222222"/>
                </a:solidFill>
                <a:latin typeface="Roboto"/>
                <a:ea typeface="Roboto"/>
              </a:rPr>
            </a:br>
            <a:br>
              <a:rPr lang="ru-RU" sz="1050" b="0" strike="noStrike" spc="-1">
                <a:solidFill>
                  <a:srgbClr val="222222"/>
                </a:solidFill>
                <a:latin typeface="Roboto"/>
                <a:ea typeface="Roboto"/>
              </a:rPr>
            </a:br>
            <a:br>
              <a:rPr lang="ru-RU" sz="1050" b="0" strike="noStrike" spc="-1">
                <a:solidFill>
                  <a:srgbClr val="222222"/>
                </a:solidFill>
                <a:latin typeface="Roboto"/>
                <a:ea typeface="Roboto"/>
              </a:rPr>
            </a:b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 txBox="1"/>
          <p:nvPr/>
        </p:nvSpPr>
        <p:spPr bwMode="auto">
          <a:xfrm>
            <a:off x="288000" y="230040"/>
            <a:ext cx="5269284" cy="61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3200" spc="-1">
                <a:solidFill>
                  <a:schemeClr val="dk1"/>
                </a:solidFill>
                <a:latin typeface="Arial"/>
                <a:ea typeface="Arial"/>
              </a:rPr>
              <a:t>SKU</a:t>
            </a:r>
            <a:r>
              <a:rPr lang="ru-RU" sz="3200" spc="-1">
                <a:solidFill>
                  <a:schemeClr val="dk1"/>
                </a:solidFill>
                <a:latin typeface="Arial"/>
                <a:ea typeface="Arial"/>
              </a:rPr>
              <a:t>-2 </a:t>
            </a:r>
            <a:r>
              <a:rPr lang="en-GB" sz="3200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r>
              <a:rPr lang="en-GB" sz="3200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3200" spc="-1">
                <a:solidFill>
                  <a:schemeClr val="dk1"/>
                </a:solidFill>
                <a:latin typeface="Arial"/>
                <a:ea typeface="Arial"/>
              </a:rPr>
              <a:t>в</a:t>
            </a:r>
            <a:r>
              <a:rPr lang="en-GB" sz="3200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3200" spc="-1">
                <a:solidFill>
                  <a:schemeClr val="dk1"/>
                </a:solidFill>
                <a:latin typeface="Arial"/>
                <a:ea typeface="Arial"/>
              </a:rPr>
              <a:t>каталоге</a:t>
            </a:r>
            <a:endParaRPr lang="ru-RU" sz="3200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Google Shape;574;p45"/>
          <p:cNvSpPr/>
          <p:nvPr/>
        </p:nvSpPr>
        <p:spPr bwMode="auto">
          <a:xfrm>
            <a:off x="3034800" y="1066801"/>
            <a:ext cx="2389320" cy="265341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3" name="Google Shape;575;p45"/>
          <p:cNvSpPr/>
          <p:nvPr/>
        </p:nvSpPr>
        <p:spPr bwMode="auto">
          <a:xfrm>
            <a:off x="3034800" y="1066800"/>
            <a:ext cx="2389320" cy="762000"/>
          </a:xfrm>
          <a:prstGeom prst="rect">
            <a:avLst/>
          </a:prstGeom>
          <a:solidFill>
            <a:schemeClr val="accent5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" name="Google Shape;576;p45"/>
          <p:cNvSpPr/>
          <p:nvPr/>
        </p:nvSpPr>
        <p:spPr bwMode="auto">
          <a:xfrm>
            <a:off x="288000" y="1076160"/>
            <a:ext cx="2389320" cy="2648817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" name="Google Shape;577;p45"/>
          <p:cNvSpPr/>
          <p:nvPr/>
        </p:nvSpPr>
        <p:spPr bwMode="auto">
          <a:xfrm>
            <a:off x="288000" y="1076160"/>
            <a:ext cx="2389320" cy="7490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Google Shape;506;p41"/>
          <p:cNvSpPr/>
          <p:nvPr/>
        </p:nvSpPr>
        <p:spPr bwMode="auto">
          <a:xfrm>
            <a:off x="419100" y="1212480"/>
            <a:ext cx="212004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ЖЕНСКИЙ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Google Shape;507;p41"/>
          <p:cNvSpPr/>
          <p:nvPr/>
        </p:nvSpPr>
        <p:spPr bwMode="auto">
          <a:xfrm>
            <a:off x="3162300" y="1212480"/>
            <a:ext cx="192060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МУЖСКОЙ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6" name="PlaceHolder 1"/>
          <p:cNvSpPr>
            <a:spLocks noGrp="1"/>
          </p:cNvSpPr>
          <p:nvPr>
            <p:ph type="sldNum" idx="23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016B6072-7B0A-4E8A-B6DD-200BB41A5061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5269284" cy="61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3200" spc="-1">
                <a:solidFill>
                  <a:schemeClr val="dk1"/>
                </a:solidFill>
                <a:latin typeface="Arial"/>
                <a:ea typeface="Arial"/>
              </a:rPr>
              <a:t>SKU</a:t>
            </a:r>
            <a:r>
              <a:rPr lang="ru-RU" sz="3200" b="0" strike="noStrike" spc="-1">
                <a:solidFill>
                  <a:schemeClr val="dk1"/>
                </a:solidFill>
                <a:latin typeface="Arial"/>
                <a:ea typeface="Arial"/>
              </a:rPr>
              <a:t>-2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 в 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каталоге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Google Shape;582;p45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Баннерное размещение на сайте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Google Shape;583;p45"/>
          <p:cNvSpPr/>
          <p:nvPr/>
        </p:nvSpPr>
        <p:spPr bwMode="auto">
          <a:xfrm>
            <a:off x="3164976" y="1947458"/>
            <a:ext cx="2014774" cy="196638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ru-RU" sz="1050" i="1" spc="-1">
                <a:solidFill>
                  <a:schemeClr val="dk1"/>
                </a:solidFill>
                <a:latin typeface="Arial"/>
                <a:ea typeface="Arial"/>
              </a:rPr>
              <a:t>2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b="1" spc="-1">
                <a:solidFill>
                  <a:srgbClr val="000000"/>
                </a:solidFill>
                <a:ea typeface="Arial"/>
              </a:rPr>
              <a:t>Новинки (50% трафика)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i="1" spc="-1">
                <a:solidFill>
                  <a:srgbClr val="000000"/>
                </a:solidFill>
                <a:ea typeface="Arial"/>
              </a:rPr>
              <a:t>Цена</a:t>
            </a:r>
            <a:r>
              <a:rPr lang="en-GB" sz="1050" i="1" spc="-1">
                <a:solidFill>
                  <a:srgbClr val="000000"/>
                </a:solidFill>
                <a:ea typeface="Arial"/>
              </a:rPr>
              <a:t>*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: </a:t>
            </a:r>
            <a:r>
              <a:rPr lang="ru-RU" sz="1050" spc="-1">
                <a:solidFill>
                  <a:srgbClr val="000000"/>
                </a:solidFill>
                <a:ea typeface="Arial"/>
              </a:rPr>
              <a:t>7 725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  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b="1" spc="-1">
                <a:solidFill>
                  <a:srgbClr val="000000"/>
                </a:solidFill>
                <a:ea typeface="Arial"/>
              </a:rPr>
              <a:t>Распродажа (эксклюзив)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i="1" spc="-1">
                <a:solidFill>
                  <a:schemeClr val="dk1"/>
                </a:solidFill>
                <a:ea typeface="Arial"/>
              </a:rPr>
              <a:t>*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10 30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b="1" spc="-1">
                <a:solidFill>
                  <a:schemeClr val="dk1"/>
                </a:solidFill>
                <a:latin typeface="Roboto"/>
                <a:ea typeface="Roboto"/>
              </a:rPr>
              <a:t>Дом</a:t>
            </a:r>
            <a:r>
              <a:rPr lang="ru-RU" sz="1050" b="1" spc="-1">
                <a:solidFill>
                  <a:schemeClr val="dk1"/>
                </a:solidFill>
                <a:ea typeface="Arial"/>
              </a:rPr>
              <a:t> (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50% трафика</a:t>
            </a:r>
            <a:r>
              <a:rPr lang="ru-RU" sz="1050" b="1" spc="-1">
                <a:solidFill>
                  <a:schemeClr val="dk1"/>
                </a:solidFill>
                <a:ea typeface="Arial"/>
              </a:rPr>
              <a:t>) </a:t>
            </a:r>
            <a:endParaRPr lang="ru-RU" sz="1050" b="1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*: 21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579 </a:t>
            </a:r>
            <a:r>
              <a:rPr lang="en-GB" sz="1050" spc="-1">
                <a:solidFill>
                  <a:schemeClr val="dk1"/>
                </a:solidFill>
                <a:latin typeface="Roboto"/>
                <a:ea typeface="Roboto"/>
              </a:rPr>
              <a:t>₽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spc="-1">
              <a:solidFill>
                <a:srgbClr val="000000"/>
              </a:solidFill>
            </a:endParaRPr>
          </a:p>
        </p:txBody>
      </p:sp>
      <p:sp>
        <p:nvSpPr>
          <p:cNvPr id="560" name="Google Shape;584;p45"/>
          <p:cNvSpPr/>
          <p:nvPr/>
        </p:nvSpPr>
        <p:spPr bwMode="auto">
          <a:xfrm>
            <a:off x="6643800" y="6252480"/>
            <a:ext cx="460584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00" b="0" i="1" strike="noStrike" spc="-1">
                <a:solidFill>
                  <a:schemeClr val="dk1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 1 баннера за 1 день размещения на сайте + app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** Цена 1 баннера за 1 неделю размещения на сайте + app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1" name="Google Shape;585;p45"/>
          <p:cNvPicPr/>
          <p:nvPr/>
        </p:nvPicPr>
        <p:blipFill>
          <a:blip r:embed="rId2"/>
          <a:stretch/>
        </p:blipFill>
        <p:spPr bwMode="auto">
          <a:xfrm>
            <a:off x="1947240" y="6320880"/>
            <a:ext cx="451439" cy="312120"/>
          </a:xfrm>
          <a:prstGeom prst="rect">
            <a:avLst/>
          </a:prstGeom>
          <a:ln w="0">
            <a:noFill/>
          </a:ln>
        </p:spPr>
      </p:pic>
      <p:sp>
        <p:nvSpPr>
          <p:cNvPr id="562" name="Google Shape;586;p45"/>
          <p:cNvSpPr/>
          <p:nvPr/>
        </p:nvSpPr>
        <p:spPr bwMode="auto">
          <a:xfrm>
            <a:off x="427528" y="1947458"/>
            <a:ext cx="2129040" cy="189568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ru-RU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2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b="1" spc="-1">
                <a:solidFill>
                  <a:srgbClr val="000000"/>
                </a:solidFill>
                <a:latin typeface="Arial"/>
                <a:ea typeface="Arial"/>
              </a:rPr>
              <a:t>Новинки</a:t>
            </a:r>
            <a:r>
              <a:rPr lang="ru-RU" sz="1050" b="1" strike="noStrike" spc="-1">
                <a:solidFill>
                  <a:srgbClr val="000000"/>
                </a:solidFill>
                <a:latin typeface="Arial"/>
                <a:ea typeface="Arial"/>
              </a:rPr>
              <a:t> (50% трафика)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: </a:t>
            </a:r>
            <a:r>
              <a:rPr lang="ru-RU" sz="1050" spc="-1">
                <a:solidFill>
                  <a:srgbClr val="000000"/>
                </a:solidFill>
                <a:ea typeface="Arial"/>
              </a:rPr>
              <a:t>18 025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 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b="1" spc="-1">
                <a:solidFill>
                  <a:srgbClr val="000000"/>
                </a:solidFill>
                <a:latin typeface="Arial"/>
                <a:ea typeface="Arial"/>
              </a:rPr>
              <a:t>Распродажа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 (50% трафика)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24 514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br>
              <a:rPr lang="ru-RU" sz="1050" b="0" strike="noStrike" spc="-1">
                <a:solidFill>
                  <a:schemeClr val="dk1"/>
                </a:solidFill>
                <a:latin typeface="Roboto"/>
                <a:ea typeface="Roboto"/>
              </a:rPr>
            </a:br>
            <a:r>
              <a:rPr lang="ru-RU" sz="1050" b="1" strike="noStrike" spc="-1">
                <a:solidFill>
                  <a:schemeClr val="dk1"/>
                </a:solidFill>
                <a:latin typeface="Roboto"/>
                <a:ea typeface="Roboto"/>
              </a:rPr>
              <a:t>Дом</a:t>
            </a:r>
            <a:r>
              <a:rPr lang="ru-RU" sz="1050" b="1" spc="-1">
                <a:solidFill>
                  <a:schemeClr val="dk1"/>
                </a:solidFill>
                <a:ea typeface="Arial"/>
              </a:rPr>
              <a:t> (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50% трафика</a:t>
            </a:r>
            <a:r>
              <a:rPr lang="ru-RU" sz="1050" b="1" spc="-1">
                <a:solidFill>
                  <a:schemeClr val="dk1"/>
                </a:solidFill>
                <a:ea typeface="Arial"/>
              </a:rPr>
              <a:t>) </a:t>
            </a:r>
            <a:endParaRPr lang="ru-RU" sz="1050" b="1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*: 21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579 </a:t>
            </a:r>
            <a:r>
              <a:rPr lang="en-GB" sz="1050" spc="-1">
                <a:solidFill>
                  <a:schemeClr val="dk1"/>
                </a:solidFill>
                <a:latin typeface="Roboto"/>
                <a:ea typeface="Roboto"/>
              </a:rPr>
              <a:t>₽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br>
              <a:rPr lang="ru-RU" sz="1050" b="0" strike="noStrike" spc="-1">
                <a:solidFill>
                  <a:srgbClr val="222222"/>
                </a:solidFill>
                <a:latin typeface="Roboto"/>
                <a:ea typeface="Roboto"/>
              </a:rPr>
            </a:br>
            <a:br>
              <a:rPr lang="ru-RU" sz="1050" b="0" strike="noStrike" spc="-1">
                <a:solidFill>
                  <a:srgbClr val="222222"/>
                </a:solidFill>
                <a:latin typeface="Roboto"/>
                <a:ea typeface="Roboto"/>
              </a:rPr>
            </a:b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" name="Google Shape;641;p48"/>
          <p:cNvPicPr/>
          <p:nvPr/>
        </p:nvPicPr>
        <p:blipFill>
          <a:blip r:embed="rId3"/>
          <a:stretch/>
        </p:blipFill>
        <p:spPr bwMode="auto">
          <a:xfrm>
            <a:off x="8060400" y="562320"/>
            <a:ext cx="3333600" cy="5091120"/>
          </a:xfrm>
          <a:prstGeom prst="rect">
            <a:avLst/>
          </a:prstGeom>
          <a:ln w="0">
            <a:noFill/>
          </a:ln>
          <a:effectLst>
            <a:outerShdw blurRad="428760" dist="190075" dir="1258510" algn="bl" rotWithShape="0">
              <a:srgbClr val="000000">
                <a:alpha val="0"/>
              </a:srgbClr>
            </a:outerShdw>
          </a:effectLst>
        </p:spPr>
      </p:pic>
      <p:pic>
        <p:nvPicPr>
          <p:cNvPr id="18" name="Google Shape;642;p48"/>
          <p:cNvPicPr/>
          <p:nvPr/>
        </p:nvPicPr>
        <p:blipFill>
          <a:blip r:embed="rId4"/>
          <a:stretch/>
        </p:blipFill>
        <p:spPr bwMode="auto">
          <a:xfrm>
            <a:off x="6721920" y="2366280"/>
            <a:ext cx="1706040" cy="3697560"/>
          </a:xfrm>
          <a:prstGeom prst="rect">
            <a:avLst/>
          </a:prstGeom>
          <a:ln w="0">
            <a:noFill/>
          </a:ln>
          <a:effectLst>
            <a:outerShdw blurRad="428760" dist="190075" dir="1258510" algn="bl" rotWithShape="0">
              <a:srgbClr val="000000">
                <a:alpha val="1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Google Shape;596;p46"/>
          <p:cNvSpPr/>
          <p:nvPr/>
        </p:nvSpPr>
        <p:spPr bwMode="auto">
          <a:xfrm>
            <a:off x="288000" y="1099440"/>
            <a:ext cx="2389320" cy="502006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3" name="Google Shape;597;p46"/>
          <p:cNvSpPr/>
          <p:nvPr/>
        </p:nvSpPr>
        <p:spPr bwMode="auto">
          <a:xfrm>
            <a:off x="288000" y="1084382"/>
            <a:ext cx="2389320" cy="744418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" name="Google Shape;596;p46"/>
          <p:cNvSpPr/>
          <p:nvPr/>
        </p:nvSpPr>
        <p:spPr bwMode="auto">
          <a:xfrm>
            <a:off x="3069000" y="1107000"/>
            <a:ext cx="2341200" cy="502006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" name="Google Shape;597;p46"/>
          <p:cNvSpPr/>
          <p:nvPr/>
        </p:nvSpPr>
        <p:spPr bwMode="auto">
          <a:xfrm>
            <a:off x="3069000" y="1091582"/>
            <a:ext cx="2341200" cy="737218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Google Shape;506;p41"/>
          <p:cNvSpPr/>
          <p:nvPr/>
        </p:nvSpPr>
        <p:spPr bwMode="auto">
          <a:xfrm>
            <a:off x="419100" y="1212480"/>
            <a:ext cx="212004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ДЕТСКИЙ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r>
              <a:rPr lang="ru-RU" sz="1450" b="0" strike="noStrike" spc="-1">
                <a:solidFill>
                  <a:srgbClr val="000000"/>
                </a:solidFill>
                <a:latin typeface="Arial"/>
                <a:ea typeface="Arial"/>
              </a:rPr>
              <a:t> (ДЕВОЧКАМ)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Google Shape;507;p41"/>
          <p:cNvSpPr/>
          <p:nvPr/>
        </p:nvSpPr>
        <p:spPr bwMode="auto">
          <a:xfrm>
            <a:off x="3162300" y="1212480"/>
            <a:ext cx="224691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ДЕТСКИЙ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r>
              <a:rPr lang="ru-RU" sz="1450" b="0" strike="noStrike" spc="-1">
                <a:solidFill>
                  <a:srgbClr val="000000"/>
                </a:solidFill>
                <a:latin typeface="Arial"/>
                <a:ea typeface="Arial"/>
              </a:rPr>
              <a:t> (МАЛЬЧИКАМ)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" name="PlaceHolder 1"/>
          <p:cNvSpPr>
            <a:spLocks noGrp="1"/>
          </p:cNvSpPr>
          <p:nvPr>
            <p:ph type="sldNum" idx="27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4029E05-7B8C-4CFC-9D8E-2635564BA4D5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5177852" cy="61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SKU-2 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 в 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каталоге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2" name="Google Shape;652;p49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Баннерное размещение на сайте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3" name="Google Shape;653;p49"/>
          <p:cNvSpPr/>
          <p:nvPr/>
        </p:nvSpPr>
        <p:spPr bwMode="auto">
          <a:xfrm>
            <a:off x="6643800" y="6252480"/>
            <a:ext cx="460584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** Цена 1 баннера за 1 неделю размещения на сайте + app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4" name="Google Shape;654;p49"/>
          <p:cNvPicPr/>
          <p:nvPr/>
        </p:nvPicPr>
        <p:blipFill>
          <a:blip r:embed="rId2"/>
          <a:stretch/>
        </p:blipFill>
        <p:spPr bwMode="auto">
          <a:xfrm>
            <a:off x="1947240" y="6320880"/>
            <a:ext cx="451439" cy="312120"/>
          </a:xfrm>
          <a:prstGeom prst="rect">
            <a:avLst/>
          </a:prstGeom>
          <a:ln w="0">
            <a:noFill/>
          </a:ln>
        </p:spPr>
      </p:pic>
      <p:pic>
        <p:nvPicPr>
          <p:cNvPr id="616" name="Google Shape;656;p49"/>
          <p:cNvPicPr/>
          <p:nvPr/>
        </p:nvPicPr>
        <p:blipFill>
          <a:blip r:embed="rId3"/>
          <a:stretch/>
        </p:blipFill>
        <p:spPr bwMode="auto">
          <a:xfrm>
            <a:off x="8060400" y="510949"/>
            <a:ext cx="3333600" cy="5091120"/>
          </a:xfrm>
          <a:prstGeom prst="rect">
            <a:avLst/>
          </a:prstGeom>
          <a:ln w="0">
            <a:noFill/>
          </a:ln>
          <a:effectLst>
            <a:outerShdw blurRad="428760" dist="190075" dir="1258510" algn="bl" rotWithShape="0">
              <a:srgbClr val="000000">
                <a:alpha val="0"/>
              </a:srgbClr>
            </a:outerShdw>
          </a:effectLst>
        </p:spPr>
      </p:pic>
      <p:pic>
        <p:nvPicPr>
          <p:cNvPr id="617" name="Google Shape;657;p49"/>
          <p:cNvPicPr/>
          <p:nvPr/>
        </p:nvPicPr>
        <p:blipFill>
          <a:blip r:embed="rId4"/>
          <a:stretch/>
        </p:blipFill>
        <p:spPr bwMode="auto">
          <a:xfrm>
            <a:off x="6721920" y="2366280"/>
            <a:ext cx="1706040" cy="3697560"/>
          </a:xfrm>
          <a:prstGeom prst="rect">
            <a:avLst/>
          </a:prstGeom>
          <a:ln w="0">
            <a:noFill/>
          </a:ln>
          <a:effectLst>
            <a:outerShdw blurRad="428760" dist="190075" dir="1258510" algn="bl" rotWithShape="0">
              <a:srgbClr val="000000">
                <a:alpha val="10000"/>
              </a:srgbClr>
            </a:outerShdw>
          </a:effectLst>
        </p:spPr>
      </p:pic>
      <p:sp>
        <p:nvSpPr>
          <p:cNvPr id="20" name="Google Shape;599;p46"/>
          <p:cNvSpPr/>
          <p:nvPr/>
        </p:nvSpPr>
        <p:spPr bwMode="auto">
          <a:xfrm>
            <a:off x="423435" y="1947654"/>
            <a:ext cx="2218680" cy="380951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ru-RU" sz="1050" i="1" spc="-1">
                <a:solidFill>
                  <a:schemeClr val="dk1"/>
                </a:solidFill>
                <a:latin typeface="Arial"/>
                <a:ea typeface="Arial"/>
              </a:rPr>
              <a:t>2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Одежда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1050" b="1" strike="noStrike" spc="-1">
                <a:solidFill>
                  <a:srgbClr val="000000"/>
                </a:solidFill>
                <a:latin typeface="Arial"/>
                <a:ea typeface="Arial"/>
              </a:rPr>
              <a:t>(50% трафика)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**: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latin typeface="Arial"/>
                <a:ea typeface="Arial"/>
              </a:rPr>
              <a:t>1</a:t>
            </a:r>
            <a:r>
              <a:rPr lang="ru-RU" sz="1050" b="0" strike="noStrike" spc="-1">
                <a:solidFill>
                  <a:schemeClr val="dk1"/>
                </a:solidFill>
                <a:latin typeface="Arial"/>
                <a:ea typeface="Arial"/>
              </a:rPr>
              <a:t>03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000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Обувь</a:t>
            </a: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(50% трафика)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**: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103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000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br>
              <a:rPr lang="ru-RU" sz="1050" spc="-1">
                <a:solidFill>
                  <a:schemeClr val="dk1"/>
                </a:solidFill>
                <a:ea typeface="Arial"/>
              </a:rPr>
            </a:b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Аксессуары</a:t>
            </a: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(50% трафика)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103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000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br>
              <a:rPr lang="ru-RU" sz="1050" spc="-1">
                <a:solidFill>
                  <a:schemeClr val="dk1"/>
                </a:solidFill>
                <a:ea typeface="Arial"/>
              </a:rPr>
            </a:b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Спорт</a:t>
            </a: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(50% трафика)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103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000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br>
              <a:rPr lang="ru-RU" sz="1050" spc="-1">
                <a:solidFill>
                  <a:schemeClr val="dk1"/>
                </a:solidFill>
                <a:ea typeface="Arial"/>
              </a:rPr>
            </a:b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b="1" spc="-1">
                <a:solidFill>
                  <a:schemeClr val="dk1"/>
                </a:solidFill>
                <a:latin typeface="Arial"/>
              </a:rPr>
              <a:t>Новинки (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ротация</a:t>
            </a:r>
            <a:r>
              <a:rPr lang="ru-RU" sz="1050" b="1" spc="-1">
                <a:solidFill>
                  <a:schemeClr val="dk1"/>
                </a:solidFill>
                <a:latin typeface="Arial"/>
              </a:rPr>
              <a:t>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**: </a:t>
            </a:r>
            <a:r>
              <a:rPr lang="ru-RU" sz="1050" b="0" strike="noStrike" spc="-1">
                <a:solidFill>
                  <a:schemeClr val="dk1"/>
                </a:solidFill>
                <a:latin typeface="Arial"/>
                <a:ea typeface="Arial"/>
              </a:rPr>
              <a:t>15 </a:t>
            </a:r>
            <a:r>
              <a:rPr lang="ru-RU" sz="1050" spc="-1">
                <a:solidFill>
                  <a:schemeClr val="dk1"/>
                </a:solidFill>
                <a:latin typeface="Arial"/>
                <a:ea typeface="Arial"/>
              </a:rPr>
              <a:t>45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0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br>
              <a:rPr lang="ru-RU" sz="1050" b="0" strike="noStrike" spc="-1">
                <a:solidFill>
                  <a:srgbClr val="222222"/>
                </a:solidFill>
                <a:latin typeface="Roboto"/>
                <a:ea typeface="Roboto"/>
              </a:rPr>
            </a:br>
            <a:br>
              <a:rPr lang="ru-RU" sz="1050" b="0" strike="noStrike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050" b="1" strike="noStrike" spc="-1">
                <a:solidFill>
                  <a:srgbClr val="222222"/>
                </a:solidFill>
                <a:latin typeface="Roboto"/>
                <a:ea typeface="Roboto"/>
              </a:rPr>
              <a:t>Новороженные</a:t>
            </a:r>
            <a:r>
              <a:rPr lang="ru-RU" sz="1050" b="1" strike="noStrike" spc="-1">
                <a:solidFill>
                  <a:srgbClr val="222222"/>
                </a:solidFill>
                <a:latin typeface="Roboto"/>
                <a:ea typeface="Roboto"/>
              </a:rPr>
              <a:t> (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50% трафика, ротация</a:t>
            </a:r>
            <a:r>
              <a:rPr lang="ru-RU" sz="1050" b="1" strike="noStrike" spc="-1">
                <a:solidFill>
                  <a:srgbClr val="222222"/>
                </a:solidFill>
                <a:latin typeface="Roboto"/>
                <a:ea typeface="Roboto"/>
              </a:rPr>
              <a:t>)</a:t>
            </a:r>
            <a:br>
              <a:rPr lang="ru-RU" sz="1050" b="0" strike="noStrike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**: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18 025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b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</a:br>
            <a:b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050" b="1" spc="-1">
                <a:solidFill>
                  <a:srgbClr val="222222"/>
                </a:solidFill>
                <a:latin typeface="Roboto"/>
                <a:ea typeface="Roboto"/>
              </a:rPr>
              <a:t>Игрушки (эксклюзив)</a:t>
            </a:r>
            <a:br>
              <a:rPr lang="ru-RU" sz="1050" b="1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  <a:t>Цена: 9 013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</a:tabLst>
              <a:defRPr/>
            </a:pPr>
            <a:r>
              <a:rPr lang="ru-RU" sz="1050" b="1" spc="-1">
                <a:solidFill>
                  <a:srgbClr val="222222"/>
                </a:solidFill>
                <a:latin typeface="Roboto"/>
                <a:ea typeface="Roboto"/>
              </a:rPr>
              <a:t>Красота (эксклюзив)</a:t>
            </a:r>
            <a:br>
              <a:rPr lang="ru-RU" sz="1050" b="1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  <a:t>Цена: 31 544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tabLst>
                <a:tab pos="0" algn="l"/>
              </a:tabLst>
              <a:defRPr/>
            </a:pPr>
            <a:endParaRPr lang="ru-RU" sz="1050" spc="-1">
              <a:solidFill>
                <a:srgbClr val="222222"/>
              </a:solidFill>
              <a:latin typeface="Roboto"/>
              <a:ea typeface="Roboto"/>
            </a:endParaRPr>
          </a:p>
          <a:p>
            <a:pPr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Google Shape;599;p46"/>
          <p:cNvSpPr/>
          <p:nvPr/>
        </p:nvSpPr>
        <p:spPr bwMode="auto">
          <a:xfrm>
            <a:off x="3168627" y="1947654"/>
            <a:ext cx="2226212" cy="3984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ru-RU" sz="1050" i="1" spc="-1">
                <a:solidFill>
                  <a:schemeClr val="dk1"/>
                </a:solidFill>
                <a:latin typeface="Arial"/>
                <a:ea typeface="Arial"/>
              </a:rPr>
              <a:t>2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pc="-1">
                <a:solidFill>
                  <a:srgbClr val="000000"/>
                </a:solidFill>
                <a:ea typeface="Arial"/>
              </a:rPr>
              <a:t>Одежда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(50% трафика)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i="1" spc="-1">
                <a:solidFill>
                  <a:schemeClr val="dk1"/>
                </a:solidFill>
                <a:ea typeface="Arial"/>
              </a:rPr>
              <a:t>**: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103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000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pc="-1">
                <a:solidFill>
                  <a:schemeClr val="dk1"/>
                </a:solidFill>
                <a:ea typeface="Arial"/>
              </a:rPr>
              <a:t>Обувь</a:t>
            </a:r>
            <a:r>
              <a:rPr lang="en-GB" sz="1050" b="1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(50% трафика)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i="1" spc="-1">
                <a:solidFill>
                  <a:schemeClr val="dk1"/>
                </a:solidFill>
                <a:ea typeface="Arial"/>
              </a:rPr>
              <a:t>**: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103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000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br>
              <a:rPr lang="ru-RU" sz="1050" spc="-1">
                <a:solidFill>
                  <a:schemeClr val="dk1"/>
                </a:solidFill>
                <a:ea typeface="Arial"/>
              </a:rPr>
            </a:br>
            <a:endParaRPr lang="ru-RU" sz="1050" spc="-1">
              <a:solidFill>
                <a:srgbClr val="000000"/>
              </a:solidFill>
            </a:endParaRPr>
          </a:p>
          <a:p>
            <a:pPr>
              <a:tabLst>
                <a:tab pos="0" algn="l"/>
              </a:tabLst>
              <a:defRPr/>
            </a:pPr>
            <a:r>
              <a:rPr lang="en-GB" sz="1050" b="1" spc="-1">
                <a:solidFill>
                  <a:schemeClr val="dk1"/>
                </a:solidFill>
                <a:ea typeface="Arial"/>
              </a:rPr>
              <a:t>Аксессуары</a:t>
            </a:r>
            <a:r>
              <a:rPr lang="en-GB" sz="1050" b="1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(50% трафика)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i="1" spc="-1">
                <a:solidFill>
                  <a:schemeClr val="dk1"/>
                </a:solidFill>
                <a:ea typeface="Arial"/>
              </a:rPr>
              <a:t>*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103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000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br>
              <a:rPr lang="ru-RU" sz="1050" spc="-1">
                <a:solidFill>
                  <a:schemeClr val="dk1"/>
                </a:solidFill>
                <a:ea typeface="Arial"/>
              </a:rPr>
            </a:b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b="1" spc="-1">
                <a:solidFill>
                  <a:schemeClr val="dk1"/>
                </a:solidFill>
                <a:ea typeface="Arial"/>
              </a:rPr>
              <a:t>Спорт</a:t>
            </a:r>
            <a:r>
              <a:rPr lang="en-GB" sz="1050" b="1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(50% трафика)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i="1" spc="-1">
                <a:solidFill>
                  <a:schemeClr val="dk1"/>
                </a:solidFill>
                <a:ea typeface="Arial"/>
              </a:rPr>
              <a:t>*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103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000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br>
              <a:rPr lang="ru-RU" sz="1050" spc="-1">
                <a:solidFill>
                  <a:schemeClr val="dk1"/>
                </a:solidFill>
                <a:ea typeface="Arial"/>
              </a:rPr>
            </a:b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b="1" spc="-1">
                <a:solidFill>
                  <a:schemeClr val="dk1"/>
                </a:solidFill>
              </a:rPr>
              <a:t>Новинки (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ротация</a:t>
            </a:r>
            <a:r>
              <a:rPr lang="ru-RU" sz="1050" b="1" spc="-1">
                <a:solidFill>
                  <a:schemeClr val="dk1"/>
                </a:solidFill>
              </a:rPr>
              <a:t>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**: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15 45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0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spc="-1">
              <a:solidFill>
                <a:srgbClr val="222222"/>
              </a:solidFill>
              <a:latin typeface="Roboto"/>
              <a:ea typeface="Roboto"/>
            </a:endParaRPr>
          </a:p>
          <a:p>
            <a:pPr>
              <a:tabLst>
                <a:tab pos="0" algn="l"/>
              </a:tabLst>
              <a:defRPr/>
            </a:pPr>
            <a:b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050" b="1" spc="-1">
                <a:solidFill>
                  <a:srgbClr val="222222"/>
                </a:solidFill>
                <a:latin typeface="Roboto"/>
                <a:ea typeface="Roboto"/>
              </a:rPr>
              <a:t>Новороженные</a:t>
            </a:r>
            <a:r>
              <a:rPr lang="ru-RU" sz="1050" b="1" spc="-1">
                <a:solidFill>
                  <a:srgbClr val="222222"/>
                </a:solidFill>
                <a:latin typeface="Roboto"/>
                <a:ea typeface="Roboto"/>
              </a:rPr>
              <a:t> (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50% трафика, ротация</a:t>
            </a:r>
            <a:r>
              <a:rPr lang="ru-RU" sz="1050" b="1" spc="-1">
                <a:solidFill>
                  <a:srgbClr val="222222"/>
                </a:solidFill>
                <a:latin typeface="Roboto"/>
                <a:ea typeface="Roboto"/>
              </a:rPr>
              <a:t>)</a:t>
            </a:r>
            <a:b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en-GB" sz="1050" i="1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**: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18 025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b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</a:br>
            <a:b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050" b="1" spc="-1">
                <a:solidFill>
                  <a:srgbClr val="222222"/>
                </a:solidFill>
                <a:latin typeface="Roboto"/>
                <a:ea typeface="Roboto"/>
              </a:rPr>
              <a:t>Игрушки (эксклюзив)</a:t>
            </a:r>
            <a:br>
              <a:rPr lang="ru-RU" sz="1050" b="1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  <a:t>Цена: 9 013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b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050" b="1" spc="-1">
                <a:solidFill>
                  <a:srgbClr val="222222"/>
                </a:solidFill>
                <a:latin typeface="Roboto"/>
                <a:ea typeface="Roboto"/>
              </a:rPr>
              <a:t>Красота (эксклюзив)</a:t>
            </a:r>
            <a:br>
              <a:rPr lang="ru-RU" sz="1050" b="1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050" spc="-1">
                <a:solidFill>
                  <a:srgbClr val="222222"/>
                </a:solidFill>
                <a:latin typeface="Roboto"/>
                <a:ea typeface="Roboto"/>
              </a:rPr>
              <a:t>Цена: 31 544 </a:t>
            </a:r>
            <a:r>
              <a:rPr lang="en-GB" sz="105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22" name="Google Shape;666;p50"/>
          <p:cNvPicPr/>
          <p:nvPr/>
        </p:nvPicPr>
        <p:blipFill>
          <a:blip r:embed="rId2"/>
          <a:stretch/>
        </p:blipFill>
        <p:spPr bwMode="auto">
          <a:xfrm>
            <a:off x="6646680" y="-55440"/>
            <a:ext cx="5620320" cy="6937200"/>
          </a:xfrm>
          <a:prstGeom prst="rect">
            <a:avLst/>
          </a:prstGeom>
          <a:ln w="0">
            <a:noFill/>
          </a:ln>
        </p:spPr>
      </p:pic>
      <p:sp>
        <p:nvSpPr>
          <p:cNvPr id="623" name="Google Shape;667;p50"/>
          <p:cNvSpPr/>
          <p:nvPr/>
        </p:nvSpPr>
        <p:spPr bwMode="auto">
          <a:xfrm>
            <a:off x="287999" y="230040"/>
            <a:ext cx="6575255" cy="29689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4200" b="0" strike="noStrike" spc="-1">
                <a:solidFill>
                  <a:srgbClr val="FFFFFF"/>
                </a:solidFill>
                <a:latin typeface="Arial"/>
                <a:ea typeface="Arial"/>
              </a:rPr>
              <a:t>Размещение</a:t>
            </a:r>
            <a:r>
              <a:rPr lang="en-GB" sz="4200" b="0" strike="noStrike" spc="-1">
                <a:solidFill>
                  <a:srgbClr val="FFFFFF"/>
                </a:solidFill>
                <a:latin typeface="Arial"/>
                <a:ea typeface="Arial"/>
              </a:rPr>
              <a:t> </a:t>
            </a:r>
            <a:br>
              <a:rPr sz="4200"/>
            </a:br>
            <a:r>
              <a:rPr lang="en-GB" sz="4200" b="0" strike="noStrike" spc="-1">
                <a:solidFill>
                  <a:srgbClr val="FFFFFF"/>
                </a:solidFill>
                <a:latin typeface="Arial"/>
                <a:ea typeface="Arial"/>
              </a:rPr>
              <a:t>в</a:t>
            </a:r>
            <a:r>
              <a:rPr lang="en-GB" sz="4200" b="0" strike="noStrike" spc="-1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en-GB" sz="4200" b="0" strike="noStrike" spc="-1">
                <a:solidFill>
                  <a:srgbClr val="FFFFFF"/>
                </a:solidFill>
                <a:latin typeface="Arial"/>
                <a:ea typeface="Arial"/>
              </a:rPr>
              <a:t>мобильном</a:t>
            </a:r>
            <a:r>
              <a:rPr lang="en-GB" sz="4200" b="0" strike="noStrike" spc="-1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en-GB" sz="4200" b="0" strike="noStrike" spc="-1">
                <a:solidFill>
                  <a:srgbClr val="FFFFFF"/>
                </a:solidFill>
                <a:latin typeface="Arial"/>
                <a:ea typeface="Arial"/>
              </a:rPr>
              <a:t>приложении</a:t>
            </a:r>
            <a:endParaRPr lang="en-GB" sz="4200" b="0" strike="noStrike" spc="0">
              <a:solidFill>
                <a:srgbClr val="FFFFFF"/>
              </a:solidFill>
              <a:latin typeface="Arial"/>
              <a:ea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4200" b="0" strike="noStrike" spc="0">
                <a:solidFill>
                  <a:srgbClr val="FFFFFF"/>
                </a:solidFill>
                <a:latin typeface="Arial"/>
                <a:ea typeface="Arial"/>
              </a:rPr>
              <a:t>с форматом оплаты по дням</a:t>
            </a:r>
            <a:endParaRPr lang="ru-RU" sz="4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4" name="Google Shape;668;p50"/>
          <p:cNvSpPr/>
          <p:nvPr/>
        </p:nvSpPr>
        <p:spPr bwMode="auto">
          <a:xfrm>
            <a:off x="0" y="6248880"/>
            <a:ext cx="1998360" cy="60876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625" name="Google Shape;669;p50"/>
          <p:cNvPicPr/>
          <p:nvPr/>
        </p:nvPicPr>
        <p:blipFill>
          <a:blip r:embed="rId3"/>
          <a:stretch/>
        </p:blipFill>
        <p:spPr bwMode="auto">
          <a:xfrm>
            <a:off x="279000" y="6345000"/>
            <a:ext cx="1297440" cy="311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sldNum" idx="28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C37DE552-496E-4D6F-8BD4-978982A74006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27" name="Google Shape;675;p51"/>
          <p:cNvPicPr/>
          <p:nvPr/>
        </p:nvPicPr>
        <p:blipFill>
          <a:blip r:embed="rId2"/>
          <a:stretch/>
        </p:blipFill>
        <p:spPr bwMode="auto">
          <a:xfrm>
            <a:off x="2122560" y="6275160"/>
            <a:ext cx="238680" cy="403200"/>
          </a:xfrm>
          <a:prstGeom prst="rect">
            <a:avLst/>
          </a:prstGeom>
          <a:ln w="0">
            <a:noFill/>
          </a:ln>
        </p:spPr>
      </p:pic>
      <p:sp>
        <p:nvSpPr>
          <p:cNvPr id="628" name="PlaceHolder 2"/>
          <p:cNvSpPr>
            <a:spLocks noGrp="1"/>
          </p:cNvSpPr>
          <p:nvPr>
            <p:ph/>
          </p:nvPr>
        </p:nvSpPr>
        <p:spPr bwMode="auto">
          <a:xfrm>
            <a:off x="51005" y="1545120"/>
            <a:ext cx="5634335" cy="473003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100" b="1" strike="noStrike" spc="-1">
                <a:solidFill>
                  <a:schemeClr val="dk1"/>
                </a:solidFill>
                <a:latin typeface="Arial"/>
                <a:ea typeface="Arial"/>
              </a:rPr>
              <a:t>плейсмент</a:t>
            </a:r>
            <a:r>
              <a:rPr lang="ru-RU" sz="1100" b="1" strike="noStrike" spc="-1">
                <a:solidFill>
                  <a:schemeClr val="dk1"/>
                </a:solidFill>
                <a:latin typeface="Arial"/>
                <a:ea typeface="Arial"/>
              </a:rPr>
              <a:t> 1.2, ТОП-баннер </a:t>
            </a:r>
            <a:r>
              <a:rPr lang="ru-RU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(</a:t>
            </a:r>
            <a:r>
              <a:rPr lang="en-US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c</a:t>
            </a:r>
            <a:r>
              <a:rPr lang="ru-RU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айт</a:t>
            </a:r>
            <a:r>
              <a:rPr lang="en-US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 + </a:t>
            </a:r>
            <a:r>
              <a:rPr lang="ru-RU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приложение)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100" b="0" strike="noStrike" spc="-1">
                <a:solidFill>
                  <a:schemeClr val="dk1"/>
                </a:solidFill>
                <a:latin typeface="Arial"/>
                <a:ea typeface="Arial"/>
              </a:rPr>
              <a:t>Средний </a:t>
            </a:r>
            <a:r>
              <a:rPr lang="en-GB" sz="1100" b="0" strike="noStrike" spc="-1">
                <a:solidFill>
                  <a:schemeClr val="dk1"/>
                </a:solidFill>
                <a:latin typeface="Arial"/>
                <a:ea typeface="Arial"/>
              </a:rPr>
              <a:t>CTR: </a:t>
            </a:r>
            <a:r>
              <a:rPr lang="ru-RU" sz="1100" spc="-1">
                <a:solidFill>
                  <a:schemeClr val="dk1"/>
                </a:solidFill>
                <a:latin typeface="Arial"/>
                <a:ea typeface="Arial"/>
              </a:rPr>
              <a:t>3,13</a:t>
            </a:r>
            <a:r>
              <a:rPr lang="en-GB" sz="1100" b="0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br>
              <a:rPr lang="ru-RU" sz="1100" spc="-1">
                <a:solidFill>
                  <a:srgbClr val="000000"/>
                </a:solidFill>
                <a:latin typeface="Arial"/>
              </a:rPr>
            </a:br>
            <a:r>
              <a:rPr lang="ru-RU" sz="1100" b="0" strike="noStrike" spc="-1">
                <a:solidFill>
                  <a:schemeClr val="dk1"/>
                </a:solidFill>
                <a:latin typeface="Arial"/>
                <a:ea typeface="Arial"/>
              </a:rPr>
              <a:t>Цена*: </a:t>
            </a:r>
            <a:r>
              <a:rPr lang="ru-RU" sz="1100" spc="-1">
                <a:solidFill>
                  <a:schemeClr val="dk1"/>
                </a:solidFill>
                <a:ea typeface="Arial"/>
              </a:rPr>
              <a:t>875 500 </a:t>
            </a:r>
            <a:r>
              <a:rPr lang="en-GB" sz="110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br>
              <a:rPr lang="ru-RU" sz="1100" b="0" strike="noStrike" spc="-1">
                <a:solidFill>
                  <a:srgbClr val="222222"/>
                </a:solidFill>
                <a:latin typeface="Roboto"/>
                <a:ea typeface="Roboto"/>
              </a:rPr>
            </a:br>
            <a:br>
              <a:rPr lang="ru-RU" sz="1100" b="0" strike="noStrike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100" b="1" spc="-1">
                <a:solidFill>
                  <a:schemeClr val="dk1"/>
                </a:solidFill>
                <a:ea typeface="Arial"/>
              </a:rPr>
              <a:t>плейсмент</a:t>
            </a:r>
            <a:r>
              <a:rPr lang="ru-RU" sz="1100" b="1" spc="-1">
                <a:solidFill>
                  <a:schemeClr val="dk1"/>
                </a:solidFill>
                <a:ea typeface="Arial"/>
              </a:rPr>
              <a:t> 1.4, ТОП-баннер </a:t>
            </a:r>
            <a:r>
              <a:rPr lang="ru-RU" sz="1100" i="1" spc="-1">
                <a:solidFill>
                  <a:schemeClr val="dk1"/>
                </a:solidFill>
                <a:ea typeface="Arial"/>
              </a:rPr>
              <a:t>(</a:t>
            </a:r>
            <a:r>
              <a:rPr lang="en-US" sz="1100" i="1" spc="-1">
                <a:solidFill>
                  <a:schemeClr val="dk1"/>
                </a:solidFill>
                <a:ea typeface="Arial"/>
              </a:rPr>
              <a:t>c</a:t>
            </a:r>
            <a:r>
              <a:rPr lang="ru-RU" sz="1100" i="1" spc="-1">
                <a:solidFill>
                  <a:schemeClr val="dk1"/>
                </a:solidFill>
                <a:ea typeface="Arial"/>
              </a:rPr>
              <a:t>айт</a:t>
            </a:r>
            <a:r>
              <a:rPr lang="en-US" sz="1100" i="1" spc="-1">
                <a:solidFill>
                  <a:schemeClr val="dk1"/>
                </a:solidFill>
                <a:ea typeface="Arial"/>
              </a:rPr>
              <a:t> + </a:t>
            </a:r>
            <a:r>
              <a:rPr lang="ru-RU" sz="1100" i="1" spc="-1">
                <a:solidFill>
                  <a:schemeClr val="dk1"/>
                </a:solidFill>
                <a:ea typeface="Arial"/>
              </a:rPr>
              <a:t>приложение)</a:t>
            </a:r>
            <a:endParaRPr lang="ru-RU" sz="1100" spc="-1">
              <a:solidFill>
                <a:srgbClr val="000000"/>
              </a:solidFill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100" spc="-1">
                <a:solidFill>
                  <a:schemeClr val="dk1"/>
                </a:solidFill>
                <a:ea typeface="Arial"/>
              </a:rPr>
              <a:t>Средний </a:t>
            </a:r>
            <a:r>
              <a:rPr lang="en-GB" sz="1100" spc="-1">
                <a:solidFill>
                  <a:schemeClr val="dk1"/>
                </a:solidFill>
                <a:ea typeface="Arial"/>
              </a:rPr>
              <a:t>CTR: </a:t>
            </a:r>
            <a:r>
              <a:rPr lang="ru-RU" sz="1100" spc="-1">
                <a:solidFill>
                  <a:schemeClr val="dk1"/>
                </a:solidFill>
                <a:ea typeface="Arial"/>
              </a:rPr>
              <a:t>2,77</a:t>
            </a:r>
            <a:r>
              <a:rPr lang="en-GB" sz="1100" spc="-1">
                <a:solidFill>
                  <a:schemeClr val="dk1"/>
                </a:solidFill>
                <a:ea typeface="Arial"/>
              </a:rPr>
              <a:t>%</a:t>
            </a:r>
            <a:br>
              <a:rPr lang="ru-RU" sz="1100" spc="-1">
                <a:solidFill>
                  <a:srgbClr val="000000"/>
                </a:solidFill>
              </a:rPr>
            </a:br>
            <a:r>
              <a:rPr lang="ru-RU" sz="1100" spc="-1">
                <a:solidFill>
                  <a:schemeClr val="dk1"/>
                </a:solidFill>
                <a:ea typeface="Arial"/>
              </a:rPr>
              <a:t>Цена*: 309 000 </a:t>
            </a:r>
            <a:r>
              <a:rPr lang="en-GB" sz="110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100" spc="-1">
              <a:solidFill>
                <a:srgbClr val="000000"/>
              </a:solidFill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100" b="1" spc="-1">
                <a:solidFill>
                  <a:schemeClr val="dk1"/>
                </a:solidFill>
                <a:ea typeface="Arial"/>
              </a:rPr>
              <a:t>плейсмент</a:t>
            </a:r>
            <a:r>
              <a:rPr lang="ru-RU" sz="1100" b="1" spc="-1">
                <a:solidFill>
                  <a:schemeClr val="dk1"/>
                </a:solidFill>
                <a:ea typeface="Arial"/>
              </a:rPr>
              <a:t> 1.5, 1,6 ТОП-баннер </a:t>
            </a:r>
            <a:r>
              <a:rPr lang="ru-RU" sz="1100" i="1" spc="-1">
                <a:solidFill>
                  <a:schemeClr val="dk1"/>
                </a:solidFill>
                <a:ea typeface="Arial"/>
              </a:rPr>
              <a:t>(</a:t>
            </a:r>
            <a:r>
              <a:rPr lang="en-US" sz="1100" i="1" spc="-1">
                <a:solidFill>
                  <a:schemeClr val="dk1"/>
                </a:solidFill>
                <a:ea typeface="Arial"/>
              </a:rPr>
              <a:t>c</a:t>
            </a:r>
            <a:r>
              <a:rPr lang="ru-RU" sz="1100" i="1" spc="-1">
                <a:solidFill>
                  <a:schemeClr val="dk1"/>
                </a:solidFill>
                <a:ea typeface="Arial"/>
              </a:rPr>
              <a:t>айт</a:t>
            </a:r>
            <a:r>
              <a:rPr lang="en-US" sz="1100" i="1" spc="-1">
                <a:solidFill>
                  <a:schemeClr val="dk1"/>
                </a:solidFill>
                <a:ea typeface="Arial"/>
              </a:rPr>
              <a:t> + </a:t>
            </a:r>
            <a:r>
              <a:rPr lang="ru-RU" sz="1100" i="1" spc="-1">
                <a:solidFill>
                  <a:schemeClr val="dk1"/>
                </a:solidFill>
                <a:ea typeface="Arial"/>
              </a:rPr>
              <a:t>приложение)</a:t>
            </a:r>
            <a:endParaRPr lang="ru-RU" sz="1100" spc="-1">
              <a:solidFill>
                <a:srgbClr val="000000"/>
              </a:solidFill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100" spc="-1">
                <a:solidFill>
                  <a:schemeClr val="dk1"/>
                </a:solidFill>
                <a:ea typeface="Arial"/>
              </a:rPr>
              <a:t>Средний </a:t>
            </a:r>
            <a:r>
              <a:rPr lang="en-GB" sz="1100" spc="-1">
                <a:solidFill>
                  <a:schemeClr val="dk1"/>
                </a:solidFill>
                <a:ea typeface="Arial"/>
              </a:rPr>
              <a:t>CTR: </a:t>
            </a:r>
            <a:r>
              <a:rPr lang="ru-RU" sz="1100" spc="-1">
                <a:solidFill>
                  <a:schemeClr val="dk1"/>
                </a:solidFill>
                <a:ea typeface="Arial"/>
              </a:rPr>
              <a:t>0,90</a:t>
            </a:r>
            <a:r>
              <a:rPr lang="en-GB" sz="1100" spc="-1">
                <a:solidFill>
                  <a:schemeClr val="dk1"/>
                </a:solidFill>
                <a:ea typeface="Arial"/>
              </a:rPr>
              <a:t>%</a:t>
            </a:r>
            <a:br>
              <a:rPr lang="ru-RU" sz="1100" spc="-1">
                <a:solidFill>
                  <a:srgbClr val="000000"/>
                </a:solidFill>
              </a:rPr>
            </a:br>
            <a:r>
              <a:rPr lang="ru-RU" sz="1100" spc="-1">
                <a:solidFill>
                  <a:schemeClr val="dk1"/>
                </a:solidFill>
                <a:ea typeface="Arial"/>
              </a:rPr>
              <a:t>Цена*: 206 000 </a:t>
            </a:r>
            <a:r>
              <a:rPr lang="en-GB" sz="110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br>
              <a:rPr lang="ru-RU" sz="1100" spc="-1">
                <a:solidFill>
                  <a:srgbClr val="222222"/>
                </a:solidFill>
                <a:latin typeface="Roboto"/>
                <a:ea typeface="Roboto"/>
              </a:rPr>
            </a:br>
            <a:br>
              <a:rPr lang="ru-RU" sz="1100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100" b="1" spc="-1">
                <a:solidFill>
                  <a:schemeClr val="dk1"/>
                </a:solidFill>
                <a:ea typeface="Arial"/>
              </a:rPr>
              <a:t>плейсмент</a:t>
            </a:r>
            <a:r>
              <a:rPr lang="ru-RU" sz="1100" b="1" spc="-1">
                <a:solidFill>
                  <a:schemeClr val="dk1"/>
                </a:solidFill>
                <a:ea typeface="Arial"/>
              </a:rPr>
              <a:t> 2 </a:t>
            </a:r>
            <a:r>
              <a:rPr lang="ru-RU" sz="1100" i="1" spc="-1">
                <a:solidFill>
                  <a:schemeClr val="dk1"/>
                </a:solidFill>
                <a:ea typeface="Arial"/>
              </a:rPr>
              <a:t>(</a:t>
            </a:r>
            <a:r>
              <a:rPr lang="en-US" sz="1100" i="1" spc="-1">
                <a:solidFill>
                  <a:schemeClr val="dk1"/>
                </a:solidFill>
                <a:ea typeface="Arial"/>
              </a:rPr>
              <a:t>c</a:t>
            </a:r>
            <a:r>
              <a:rPr lang="ru-RU" sz="1100" i="1" spc="-1">
                <a:solidFill>
                  <a:schemeClr val="dk1"/>
                </a:solidFill>
                <a:ea typeface="Arial"/>
              </a:rPr>
              <a:t>айт</a:t>
            </a:r>
            <a:r>
              <a:rPr lang="en-US" sz="1100" i="1" spc="-1">
                <a:solidFill>
                  <a:schemeClr val="dk1"/>
                </a:solidFill>
                <a:ea typeface="Arial"/>
              </a:rPr>
              <a:t> + </a:t>
            </a:r>
            <a:r>
              <a:rPr lang="ru-RU" sz="1100" i="1" spc="-1">
                <a:solidFill>
                  <a:schemeClr val="dk1"/>
                </a:solidFill>
                <a:ea typeface="Arial"/>
              </a:rPr>
              <a:t>приложение)</a:t>
            </a:r>
            <a:endParaRPr lang="ru-RU" sz="1100" spc="-1">
              <a:solidFill>
                <a:srgbClr val="000000"/>
              </a:solidFill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100" spc="-1">
                <a:solidFill>
                  <a:schemeClr val="dk1"/>
                </a:solidFill>
                <a:ea typeface="Arial"/>
              </a:rPr>
              <a:t>Средний </a:t>
            </a:r>
            <a:r>
              <a:rPr lang="en-GB" sz="1100" spc="-1">
                <a:solidFill>
                  <a:schemeClr val="dk1"/>
                </a:solidFill>
                <a:ea typeface="Arial"/>
              </a:rPr>
              <a:t>CTR: </a:t>
            </a:r>
            <a:r>
              <a:rPr lang="ru-RU" sz="1100" spc="-1">
                <a:solidFill>
                  <a:schemeClr val="dk1"/>
                </a:solidFill>
                <a:ea typeface="Arial"/>
              </a:rPr>
              <a:t>7,50</a:t>
            </a:r>
            <a:r>
              <a:rPr lang="en-GB" sz="1100" spc="-1">
                <a:solidFill>
                  <a:schemeClr val="dk1"/>
                </a:solidFill>
                <a:ea typeface="Arial"/>
              </a:rPr>
              <a:t>%</a:t>
            </a:r>
            <a:br>
              <a:rPr lang="ru-RU" sz="1100" spc="-1">
                <a:solidFill>
                  <a:srgbClr val="000000"/>
                </a:solidFill>
              </a:rPr>
            </a:br>
            <a:r>
              <a:rPr lang="ru-RU" sz="1100" spc="-1">
                <a:solidFill>
                  <a:schemeClr val="dk1"/>
                </a:solidFill>
                <a:ea typeface="Arial"/>
              </a:rPr>
              <a:t>Цена*: 684 950 </a:t>
            </a:r>
            <a:r>
              <a:rPr lang="en-GB" sz="110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1100" b="1" strike="noStrike" spc="-1">
                <a:solidFill>
                  <a:schemeClr val="dk1"/>
                </a:solidFill>
                <a:latin typeface="Arial"/>
                <a:ea typeface="Arial"/>
              </a:rPr>
              <a:t>плейсмент</a:t>
            </a:r>
            <a:r>
              <a:rPr lang="en-GB" sz="1100" b="1" strike="noStrike" spc="-1">
                <a:solidFill>
                  <a:schemeClr val="dk1"/>
                </a:solidFill>
                <a:latin typeface="Arial"/>
                <a:ea typeface="Arial"/>
              </a:rPr>
              <a:t> 5.1, 5.2, ТОП-</a:t>
            </a:r>
            <a:r>
              <a:rPr lang="en-GB" sz="1100" b="1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r>
              <a:rPr lang="en-GB" sz="110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(</a:t>
            </a:r>
            <a:r>
              <a:rPr lang="en-GB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по</a:t>
            </a:r>
            <a:r>
              <a:rPr lang="en-GB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запросу</a:t>
            </a:r>
            <a:r>
              <a:rPr lang="en-GB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)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1100" b="0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100" b="0" strike="noStrike" spc="-1">
                <a:solidFill>
                  <a:schemeClr val="dk1"/>
                </a:solidFill>
                <a:latin typeface="Arial"/>
                <a:ea typeface="Arial"/>
              </a:rPr>
              <a:t> CTR: 2.77%</a:t>
            </a:r>
            <a:br>
              <a:rPr lang="ru-RU" sz="1100" spc="-1">
                <a:solidFill>
                  <a:srgbClr val="000000"/>
                </a:solidFill>
                <a:latin typeface="Arial"/>
              </a:rPr>
            </a:br>
            <a:r>
              <a:rPr lang="en-GB" sz="1100" b="0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10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en-GB" sz="1100" spc="-1">
                <a:solidFill>
                  <a:schemeClr val="dk1"/>
                </a:solidFill>
                <a:ea typeface="Arial"/>
              </a:rPr>
              <a:t>299</a:t>
            </a:r>
            <a:r>
              <a:rPr lang="ru-RU" sz="1100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100" spc="-1">
                <a:solidFill>
                  <a:schemeClr val="dk1"/>
                </a:solidFill>
                <a:ea typeface="Arial"/>
              </a:rPr>
              <a:t>400 </a:t>
            </a:r>
            <a:r>
              <a:rPr lang="en-GB" sz="110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100" b="1" strike="noStrike" spc="-1">
                <a:solidFill>
                  <a:schemeClr val="dk1"/>
                </a:solidFill>
                <a:latin typeface="Arial"/>
                <a:ea typeface="Arial"/>
              </a:rPr>
              <a:t>плейсмент</a:t>
            </a:r>
            <a:r>
              <a:rPr lang="ru-RU" sz="1100" b="1" strike="noStrike" spc="-1">
                <a:solidFill>
                  <a:schemeClr val="dk1"/>
                </a:solidFill>
                <a:latin typeface="Arial"/>
                <a:ea typeface="Arial"/>
              </a:rPr>
              <a:t> 5.</a:t>
            </a:r>
            <a:r>
              <a:rPr lang="en-US" sz="1100" b="1" strike="noStrike" spc="-1">
                <a:solidFill>
                  <a:schemeClr val="dk1"/>
                </a:solidFill>
                <a:latin typeface="Arial"/>
                <a:ea typeface="Arial"/>
              </a:rPr>
              <a:t>4</a:t>
            </a:r>
            <a:r>
              <a:rPr lang="ru-RU" sz="1100" b="1" strike="noStrike" spc="-1">
                <a:solidFill>
                  <a:schemeClr val="dk1"/>
                </a:solidFill>
                <a:latin typeface="Arial"/>
                <a:ea typeface="Arial"/>
              </a:rPr>
              <a:t>, ТОП-баннер </a:t>
            </a:r>
            <a:r>
              <a:rPr lang="ru-RU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(</a:t>
            </a:r>
            <a:r>
              <a:rPr lang="en-US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c</a:t>
            </a:r>
            <a:r>
              <a:rPr lang="ru-RU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айт</a:t>
            </a:r>
            <a:r>
              <a:rPr lang="en-US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 + </a:t>
            </a:r>
            <a:r>
              <a:rPr lang="ru-RU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приложение)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100" b="0" strike="noStrike" spc="-1">
                <a:solidFill>
                  <a:schemeClr val="dk1"/>
                </a:solidFill>
                <a:latin typeface="Arial"/>
                <a:ea typeface="Arial"/>
              </a:rPr>
              <a:t>Средний </a:t>
            </a:r>
            <a:r>
              <a:rPr lang="en-GB" sz="1100" b="0" strike="noStrike" spc="-1">
                <a:solidFill>
                  <a:schemeClr val="dk1"/>
                </a:solidFill>
                <a:latin typeface="Arial"/>
                <a:ea typeface="Arial"/>
              </a:rPr>
              <a:t>CTR: 0.33%</a:t>
            </a:r>
            <a:br>
              <a:rPr lang="ru-RU" sz="1100" spc="-1">
                <a:solidFill>
                  <a:schemeClr val="dk1"/>
                </a:solidFill>
                <a:latin typeface="Arial"/>
                <a:ea typeface="Arial"/>
              </a:rPr>
            </a:br>
            <a:r>
              <a:rPr lang="ru-RU" sz="1100" b="0" strike="noStrike" spc="-1">
                <a:solidFill>
                  <a:schemeClr val="dk1"/>
                </a:solidFill>
                <a:latin typeface="Arial"/>
                <a:ea typeface="Arial"/>
              </a:rPr>
              <a:t>Цена*: </a:t>
            </a:r>
            <a:r>
              <a:rPr lang="en-US" sz="1100" spc="-1">
                <a:solidFill>
                  <a:schemeClr val="dk1"/>
                </a:solidFill>
                <a:ea typeface="Arial"/>
              </a:rPr>
              <a:t>176</a:t>
            </a:r>
            <a:r>
              <a:rPr lang="ru-RU" sz="1100" spc="-1">
                <a:solidFill>
                  <a:schemeClr val="dk1"/>
                </a:solidFill>
                <a:ea typeface="Arial"/>
              </a:rPr>
              <a:t> </a:t>
            </a:r>
            <a:r>
              <a:rPr lang="en-US" sz="1100" spc="-1">
                <a:solidFill>
                  <a:schemeClr val="dk1"/>
                </a:solidFill>
                <a:ea typeface="Arial"/>
              </a:rPr>
              <a:t>130 </a:t>
            </a:r>
            <a:r>
              <a:rPr lang="en-GB" sz="110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PlaceHolder 3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636588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Главная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страница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i="1" strike="noStrike" spc="-1">
                <a:solidFill>
                  <a:schemeClr val="dk1"/>
                </a:solidFill>
                <a:latin typeface="Arial"/>
                <a:ea typeface="Arial"/>
              </a:rPr>
              <a:t>женщинам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0" name="Google Shape;678;p51"/>
          <p:cNvSpPr/>
          <p:nvPr/>
        </p:nvSpPr>
        <p:spPr bwMode="auto">
          <a:xfrm>
            <a:off x="2581200" y="6320880"/>
            <a:ext cx="3514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Приложение и мобильная версия сайта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2" name="Google Shape;690;p51"/>
          <p:cNvSpPr/>
          <p:nvPr/>
        </p:nvSpPr>
        <p:spPr bwMode="auto">
          <a:xfrm>
            <a:off x="6643800" y="62524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день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0" t="0" r="-912" b="10662"/>
          <a:stretch/>
        </p:blipFill>
        <p:spPr bwMode="auto">
          <a:xfrm>
            <a:off x="6821236" y="667262"/>
            <a:ext cx="1335237" cy="5453350"/>
          </a:xfrm>
          <a:prstGeom prst="rect">
            <a:avLst/>
          </a:prstGeom>
        </p:spPr>
      </p:pic>
      <p:sp>
        <p:nvSpPr>
          <p:cNvPr id="21" name="Google Shape;682;p51"/>
          <p:cNvSpPr/>
          <p:nvPr/>
        </p:nvSpPr>
        <p:spPr bwMode="auto">
          <a:xfrm>
            <a:off x="6821236" y="1355220"/>
            <a:ext cx="1335237" cy="835087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2100" spc="-1">
                <a:solidFill>
                  <a:srgbClr val="000000"/>
                </a:solidFill>
                <a:latin typeface="Arial"/>
              </a:rPr>
              <a:t>1.2-1.6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0" name="Google Shape;688;p51"/>
          <p:cNvSpPr/>
          <p:nvPr/>
        </p:nvSpPr>
        <p:spPr bwMode="auto">
          <a:xfrm>
            <a:off x="6883313" y="4918195"/>
            <a:ext cx="1211081" cy="982049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2150" b="0" strike="noStrike" spc="-1">
                <a:solidFill>
                  <a:srgbClr val="00000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632" name="Google Shape;680;p51"/>
          <p:cNvSpPr/>
          <p:nvPr/>
        </p:nvSpPr>
        <p:spPr bwMode="auto">
          <a:xfrm>
            <a:off x="6821236" y="667261"/>
            <a:ext cx="1335237" cy="2469343"/>
          </a:xfrm>
          <a:prstGeom prst="roundRect">
            <a:avLst>
              <a:gd name="adj" fmla="val 7550"/>
            </a:avLst>
          </a:prstGeom>
          <a:noFill/>
          <a:ln w="28575">
            <a:solidFill>
              <a:srgbClr val="000000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848542" y="667260"/>
            <a:ext cx="1167328" cy="5385271"/>
          </a:xfrm>
          <a:prstGeom prst="rect">
            <a:avLst/>
          </a:prstGeom>
        </p:spPr>
      </p:pic>
      <p:sp>
        <p:nvSpPr>
          <p:cNvPr id="33" name="Google Shape;687;p51"/>
          <p:cNvSpPr/>
          <p:nvPr/>
        </p:nvSpPr>
        <p:spPr bwMode="auto">
          <a:xfrm>
            <a:off x="8852717" y="1597068"/>
            <a:ext cx="1163127" cy="738739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2100" spc="-1">
                <a:solidFill>
                  <a:schemeClr val="dk1"/>
                </a:solidFill>
                <a:latin typeface="Arial"/>
              </a:rPr>
              <a:t>5.1-5.4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Google Shape;680;p51"/>
          <p:cNvSpPr/>
          <p:nvPr/>
        </p:nvSpPr>
        <p:spPr bwMode="auto">
          <a:xfrm>
            <a:off x="8848542" y="667262"/>
            <a:ext cx="1167301" cy="2448468"/>
          </a:xfrm>
          <a:prstGeom prst="roundRect">
            <a:avLst>
              <a:gd name="adj" fmla="val 7550"/>
            </a:avLst>
          </a:prstGeom>
          <a:noFill/>
          <a:ln w="28575">
            <a:solidFill>
              <a:srgbClr val="000000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 l="0" t="38040" r="0" b="0"/>
          <a:stretch/>
        </p:blipFill>
        <p:spPr bwMode="auto">
          <a:xfrm>
            <a:off x="8216111" y="752251"/>
            <a:ext cx="1134512" cy="32429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441006" y="752253"/>
            <a:ext cx="1134511" cy="5233878"/>
          </a:xfrm>
          <a:prstGeom prst="rect">
            <a:avLst/>
          </a:prstGeom>
        </p:spPr>
      </p:pic>
      <p:sp>
        <p:nvSpPr>
          <p:cNvPr id="626" name="PlaceHolder 1"/>
          <p:cNvSpPr>
            <a:spLocks noGrp="1"/>
          </p:cNvSpPr>
          <p:nvPr>
            <p:ph type="sldNum" idx="28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C37DE552-496E-4D6F-8BD4-978982A74006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27" name="Google Shape;675;p51"/>
          <p:cNvPicPr/>
          <p:nvPr/>
        </p:nvPicPr>
        <p:blipFill>
          <a:blip r:embed="rId4"/>
          <a:stretch/>
        </p:blipFill>
        <p:spPr bwMode="auto">
          <a:xfrm>
            <a:off x="2122560" y="6275160"/>
            <a:ext cx="238680" cy="403200"/>
          </a:xfrm>
          <a:prstGeom prst="rect">
            <a:avLst/>
          </a:prstGeom>
          <a:ln w="0">
            <a:noFill/>
          </a:ln>
        </p:spPr>
      </p:pic>
      <p:sp>
        <p:nvSpPr>
          <p:cNvPr id="628" name="PlaceHolder 2"/>
          <p:cNvSpPr>
            <a:spLocks noGrp="1"/>
          </p:cNvSpPr>
          <p:nvPr>
            <p:ph/>
          </p:nvPr>
        </p:nvSpPr>
        <p:spPr bwMode="auto">
          <a:xfrm>
            <a:off x="68073" y="1431667"/>
            <a:ext cx="5392800" cy="45544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1300" b="1" spc="-1">
                <a:solidFill>
                  <a:schemeClr val="dk1"/>
                </a:solidFill>
                <a:ea typeface="Arial"/>
              </a:rPr>
              <a:t>плейсмент</a:t>
            </a:r>
            <a:r>
              <a:rPr lang="en-GB" sz="1300" b="1" spc="-1">
                <a:solidFill>
                  <a:schemeClr val="dk1"/>
                </a:solidFill>
                <a:ea typeface="Arial"/>
              </a:rPr>
              <a:t> 6, </a:t>
            </a:r>
            <a:r>
              <a:rPr lang="en-GB" sz="1300" b="1" spc="-1">
                <a:solidFill>
                  <a:schemeClr val="dk1"/>
                </a:solidFill>
                <a:ea typeface="Arial"/>
              </a:rPr>
              <a:t>баннер</a:t>
            </a:r>
            <a:br>
              <a:rPr lang="ru-RU" sz="1300" b="1" spc="-1">
                <a:solidFill>
                  <a:srgbClr val="000000"/>
                </a:solidFill>
              </a:rPr>
            </a:br>
            <a:r>
              <a:rPr lang="en-GB" sz="1300" spc="-1">
                <a:solidFill>
                  <a:schemeClr val="dk1"/>
                </a:solidFill>
                <a:ea typeface="Arial"/>
              </a:rPr>
              <a:t>Средний</a:t>
            </a:r>
            <a:r>
              <a:rPr lang="en-GB" sz="1300" spc="-1">
                <a:solidFill>
                  <a:schemeClr val="dk1"/>
                </a:solidFill>
                <a:ea typeface="Arial"/>
              </a:rPr>
              <a:t> CTR: 4.47%</a:t>
            </a:r>
            <a:endParaRPr lang="ru-RU" sz="1300" spc="-1">
              <a:solidFill>
                <a:srgbClr val="000000"/>
              </a:solidFill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1300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300" spc="-1">
                <a:solidFill>
                  <a:schemeClr val="dk1"/>
                </a:solidFill>
                <a:ea typeface="Arial"/>
              </a:rPr>
              <a:t>*: 403</a:t>
            </a:r>
            <a:r>
              <a:rPr lang="ru-RU" sz="1300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300" spc="-1">
                <a:solidFill>
                  <a:schemeClr val="dk1"/>
                </a:solidFill>
                <a:ea typeface="Arial"/>
              </a:rPr>
              <a:t>400 </a:t>
            </a:r>
            <a:r>
              <a:rPr lang="en-GB" sz="130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br>
              <a:rPr lang="ru-RU" sz="1300" spc="-1">
                <a:solidFill>
                  <a:srgbClr val="222222"/>
                </a:solidFill>
                <a:latin typeface="Roboto"/>
                <a:ea typeface="Roboto"/>
              </a:rPr>
            </a:br>
            <a:br>
              <a:rPr lang="ru-RU" sz="1300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en-GB" sz="1300" b="1" strike="noStrike" spc="-1">
                <a:solidFill>
                  <a:schemeClr val="dk1"/>
                </a:solidFill>
                <a:latin typeface="Arial"/>
                <a:ea typeface="Arial"/>
              </a:rPr>
              <a:t>плейсмент</a:t>
            </a:r>
            <a:r>
              <a:rPr lang="en-GB" sz="1300" b="1" strike="noStrike" spc="-1">
                <a:solidFill>
                  <a:schemeClr val="dk1"/>
                </a:solidFill>
                <a:latin typeface="Arial"/>
                <a:ea typeface="Arial"/>
              </a:rPr>
              <a:t> 7, </a:t>
            </a:r>
            <a:r>
              <a:rPr lang="en-GB" sz="1300" b="1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br>
              <a:rPr lang="ru-RU" sz="1300" spc="-1">
                <a:solidFill>
                  <a:srgbClr val="000000"/>
                </a:solidFill>
                <a:latin typeface="Arial"/>
              </a:rPr>
            </a:br>
            <a:r>
              <a:rPr lang="en-GB" sz="1300" b="0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300" b="0" strike="noStrike" spc="-1">
                <a:solidFill>
                  <a:schemeClr val="dk1"/>
                </a:solidFill>
                <a:latin typeface="Arial"/>
                <a:ea typeface="Arial"/>
              </a:rPr>
              <a:t> CTR: 5.14%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1300" b="0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30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en-GB" sz="1300" spc="-1">
                <a:solidFill>
                  <a:schemeClr val="dk1"/>
                </a:solidFill>
                <a:ea typeface="Arial"/>
              </a:rPr>
              <a:t>332</a:t>
            </a:r>
            <a:r>
              <a:rPr lang="ru-RU" sz="1300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300" spc="-1">
                <a:solidFill>
                  <a:schemeClr val="dk1"/>
                </a:solidFill>
                <a:ea typeface="Arial"/>
              </a:rPr>
              <a:t>690 </a:t>
            </a:r>
            <a:r>
              <a:rPr lang="en-GB" sz="130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br>
              <a:rPr lang="ru-RU" sz="1300" spc="-1">
                <a:solidFill>
                  <a:srgbClr val="000000"/>
                </a:solidFill>
                <a:latin typeface="Arial"/>
              </a:rPr>
            </a:br>
            <a:br>
              <a:rPr lang="ru-RU" sz="1300" spc="-1">
                <a:solidFill>
                  <a:srgbClr val="000000"/>
                </a:solidFill>
                <a:latin typeface="Arial"/>
              </a:rPr>
            </a:br>
            <a:r>
              <a:rPr lang="en-GB" sz="1300" b="1" strike="noStrike" spc="-1">
                <a:solidFill>
                  <a:schemeClr val="dk1"/>
                </a:solidFill>
                <a:latin typeface="Arial"/>
                <a:ea typeface="Arial"/>
              </a:rPr>
              <a:t>Плейсмент</a:t>
            </a:r>
            <a:r>
              <a:rPr lang="en-GB" sz="1300" b="1" strike="noStrike" spc="-1">
                <a:solidFill>
                  <a:schemeClr val="dk1"/>
                </a:solidFill>
                <a:latin typeface="Arial"/>
                <a:ea typeface="Arial"/>
              </a:rPr>
              <a:t> 8, </a:t>
            </a:r>
            <a:r>
              <a:rPr lang="en-GB" sz="1300" b="1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br>
              <a:rPr lang="ru-RU" sz="1300" spc="-1">
                <a:solidFill>
                  <a:srgbClr val="000000"/>
                </a:solidFill>
                <a:latin typeface="Arial"/>
              </a:rPr>
            </a:br>
            <a:r>
              <a:rPr lang="en-GB" sz="1300" b="0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300" b="0" strike="noStrike" spc="-1">
                <a:solidFill>
                  <a:schemeClr val="dk1"/>
                </a:solidFill>
                <a:latin typeface="Arial"/>
                <a:ea typeface="Arial"/>
              </a:rPr>
              <a:t> CTR: 3.96%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1300" b="0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30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en-GB" sz="1300" spc="-1">
                <a:solidFill>
                  <a:schemeClr val="dk1"/>
                </a:solidFill>
                <a:ea typeface="Arial"/>
              </a:rPr>
              <a:t>299</a:t>
            </a:r>
            <a:r>
              <a:rPr lang="ru-RU" sz="1300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300" spc="-1">
                <a:solidFill>
                  <a:schemeClr val="dk1"/>
                </a:solidFill>
                <a:ea typeface="Arial"/>
              </a:rPr>
              <a:t>421 </a:t>
            </a:r>
            <a:r>
              <a:rPr lang="en-GB" sz="130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br>
              <a:rPr lang="ru-RU" sz="1300" b="0" strike="noStrike" spc="-1">
                <a:solidFill>
                  <a:srgbClr val="222222"/>
                </a:solidFill>
                <a:latin typeface="Roboto"/>
                <a:ea typeface="Roboto"/>
              </a:rPr>
            </a:b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PlaceHolder 3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636588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Главная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страница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i="1" strike="noStrike" spc="-1">
                <a:solidFill>
                  <a:schemeClr val="dk1"/>
                </a:solidFill>
                <a:latin typeface="Arial"/>
                <a:ea typeface="Arial"/>
              </a:rPr>
              <a:t>женщинам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0" name="Google Shape;678;p51"/>
          <p:cNvSpPr/>
          <p:nvPr/>
        </p:nvSpPr>
        <p:spPr bwMode="auto">
          <a:xfrm>
            <a:off x="2581200" y="6320880"/>
            <a:ext cx="3514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Приложение и мобильная версия сайта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2" name="Google Shape;690;p51"/>
          <p:cNvSpPr/>
          <p:nvPr/>
        </p:nvSpPr>
        <p:spPr bwMode="auto">
          <a:xfrm>
            <a:off x="6643800" y="62524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день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5" name="Google Shape;683;p51"/>
          <p:cNvSpPr/>
          <p:nvPr/>
        </p:nvSpPr>
        <p:spPr bwMode="auto">
          <a:xfrm>
            <a:off x="8271486" y="2346325"/>
            <a:ext cx="660723" cy="753579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00" b="0" strike="noStrike" spc="-1">
                <a:solidFill>
                  <a:srgbClr val="000000"/>
                </a:solidFill>
                <a:latin typeface="Arial"/>
                <a:ea typeface="Arial"/>
              </a:rPr>
              <a:t>8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Google Shape;680;p51"/>
          <p:cNvSpPr/>
          <p:nvPr/>
        </p:nvSpPr>
        <p:spPr bwMode="auto">
          <a:xfrm>
            <a:off x="6392421" y="752253"/>
            <a:ext cx="1214247" cy="2469343"/>
          </a:xfrm>
          <a:prstGeom prst="roundRect">
            <a:avLst>
              <a:gd name="adj" fmla="val 7550"/>
            </a:avLst>
          </a:prstGeom>
          <a:noFill/>
          <a:ln w="28575">
            <a:solidFill>
              <a:srgbClr val="000000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0" name="Google Shape;682;p51"/>
          <p:cNvSpPr/>
          <p:nvPr/>
        </p:nvSpPr>
        <p:spPr bwMode="auto">
          <a:xfrm>
            <a:off x="6441006" y="1431668"/>
            <a:ext cx="1130238" cy="842291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00" b="0" strike="noStrike" spc="-1">
                <a:solidFill>
                  <a:srgbClr val="000000"/>
                </a:solidFill>
                <a:latin typeface="Arial"/>
                <a:ea typeface="Arial"/>
              </a:rPr>
              <a:t>6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Google Shape;680;p51"/>
          <p:cNvSpPr/>
          <p:nvPr/>
        </p:nvSpPr>
        <p:spPr bwMode="auto">
          <a:xfrm>
            <a:off x="8184960" y="752251"/>
            <a:ext cx="1214247" cy="2469343"/>
          </a:xfrm>
          <a:prstGeom prst="roundRect">
            <a:avLst>
              <a:gd name="adj" fmla="val 7550"/>
            </a:avLst>
          </a:prstGeom>
          <a:noFill/>
          <a:ln w="28575">
            <a:solidFill>
              <a:srgbClr val="000000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8" name="Google Shape;682;p51"/>
          <p:cNvSpPr/>
          <p:nvPr/>
        </p:nvSpPr>
        <p:spPr bwMode="auto">
          <a:xfrm>
            <a:off x="6492213" y="4315892"/>
            <a:ext cx="1028260" cy="825275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2100" spc="-1">
                <a:solidFill>
                  <a:srgbClr val="000000"/>
                </a:solidFill>
                <a:latin typeface="Arial"/>
              </a:rPr>
              <a:t>7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14577" y="5312880"/>
            <a:ext cx="23746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br>
              <a:rPr lang="ru-RU" sz="1300" spc="-1">
                <a:solidFill>
                  <a:srgbClr val="000000"/>
                </a:solidFill>
              </a:rPr>
            </a:br>
            <a:endParaRPr lang="ru-RU" sz="1300" spc="-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5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sldNum" idx="28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C37DE552-496E-4D6F-8BD4-978982A74006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27" name="Google Shape;675;p51"/>
          <p:cNvPicPr/>
          <p:nvPr/>
        </p:nvPicPr>
        <p:blipFill>
          <a:blip r:embed="rId2"/>
          <a:stretch/>
        </p:blipFill>
        <p:spPr bwMode="auto">
          <a:xfrm>
            <a:off x="2122560" y="6275160"/>
            <a:ext cx="238680" cy="403200"/>
          </a:xfrm>
          <a:prstGeom prst="rect">
            <a:avLst/>
          </a:prstGeom>
          <a:ln w="0">
            <a:noFill/>
          </a:ln>
        </p:spPr>
      </p:pic>
      <p:sp>
        <p:nvSpPr>
          <p:cNvPr id="628" name="PlaceHolder 2"/>
          <p:cNvSpPr>
            <a:spLocks noGrp="1"/>
          </p:cNvSpPr>
          <p:nvPr>
            <p:ph/>
          </p:nvPr>
        </p:nvSpPr>
        <p:spPr bwMode="auto">
          <a:xfrm>
            <a:off x="51005" y="1545120"/>
            <a:ext cx="5634335" cy="412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100" b="1" strike="noStrike" spc="-1">
                <a:solidFill>
                  <a:schemeClr val="dk1"/>
                </a:solidFill>
                <a:latin typeface="Arial"/>
                <a:ea typeface="Arial"/>
              </a:rPr>
              <a:t>плейсмент</a:t>
            </a:r>
            <a:r>
              <a:rPr lang="ru-RU" sz="1100" b="1" strike="noStrike" spc="-1">
                <a:solidFill>
                  <a:schemeClr val="dk1"/>
                </a:solidFill>
                <a:latin typeface="Arial"/>
                <a:ea typeface="Arial"/>
              </a:rPr>
              <a:t> 1.2, ТОП-баннер </a:t>
            </a:r>
            <a:r>
              <a:rPr lang="ru-RU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(</a:t>
            </a:r>
            <a:r>
              <a:rPr lang="en-US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c</a:t>
            </a:r>
            <a:r>
              <a:rPr lang="ru-RU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айт</a:t>
            </a:r>
            <a:r>
              <a:rPr lang="en-US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 + </a:t>
            </a:r>
            <a:r>
              <a:rPr lang="ru-RU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приложение)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100" b="0" strike="noStrike" spc="-1">
                <a:solidFill>
                  <a:schemeClr val="dk1"/>
                </a:solidFill>
                <a:latin typeface="Arial"/>
                <a:ea typeface="Arial"/>
              </a:rPr>
              <a:t>Средний </a:t>
            </a:r>
            <a:r>
              <a:rPr lang="en-GB" sz="1100" b="0" strike="noStrike" spc="-1">
                <a:solidFill>
                  <a:schemeClr val="dk1"/>
                </a:solidFill>
                <a:latin typeface="Arial"/>
                <a:ea typeface="Arial"/>
              </a:rPr>
              <a:t>CTR: </a:t>
            </a:r>
            <a:r>
              <a:rPr lang="ru-RU" sz="1100" b="0" strike="noStrike" spc="-1">
                <a:solidFill>
                  <a:schemeClr val="dk1"/>
                </a:solidFill>
                <a:latin typeface="Arial"/>
                <a:ea typeface="Arial"/>
              </a:rPr>
              <a:t>4</a:t>
            </a:r>
            <a:r>
              <a:rPr lang="ru-RU" sz="1100" spc="-1">
                <a:solidFill>
                  <a:schemeClr val="dk1"/>
                </a:solidFill>
                <a:latin typeface="Arial"/>
                <a:ea typeface="Arial"/>
              </a:rPr>
              <a:t>,50</a:t>
            </a:r>
            <a:r>
              <a:rPr lang="en-GB" sz="1100" b="0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br>
              <a:rPr lang="ru-RU" sz="1100" spc="-1">
                <a:solidFill>
                  <a:srgbClr val="000000"/>
                </a:solidFill>
                <a:latin typeface="Arial"/>
              </a:rPr>
            </a:br>
            <a:r>
              <a:rPr lang="ru-RU" sz="1100" b="0" strike="noStrike" spc="-1">
                <a:solidFill>
                  <a:schemeClr val="dk1"/>
                </a:solidFill>
                <a:latin typeface="Arial"/>
                <a:ea typeface="Arial"/>
              </a:rPr>
              <a:t>Цена*: </a:t>
            </a:r>
            <a:r>
              <a:rPr lang="ru-RU" sz="1100" spc="-1">
                <a:solidFill>
                  <a:schemeClr val="dk1"/>
                </a:solidFill>
                <a:ea typeface="Arial"/>
              </a:rPr>
              <a:t>288 400 </a:t>
            </a:r>
            <a:r>
              <a:rPr lang="en-GB" sz="110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br>
              <a:rPr lang="ru-RU" sz="1100" b="0" strike="noStrike" spc="-1">
                <a:solidFill>
                  <a:srgbClr val="222222"/>
                </a:solidFill>
                <a:latin typeface="Roboto"/>
                <a:ea typeface="Roboto"/>
              </a:rPr>
            </a:br>
            <a:br>
              <a:rPr lang="ru-RU" sz="1100" b="0" strike="noStrike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100" b="1" spc="-1">
                <a:solidFill>
                  <a:schemeClr val="dk1"/>
                </a:solidFill>
                <a:ea typeface="Arial"/>
              </a:rPr>
              <a:t>плейсмент</a:t>
            </a:r>
            <a:r>
              <a:rPr lang="ru-RU" sz="1100" b="1" spc="-1">
                <a:solidFill>
                  <a:schemeClr val="dk1"/>
                </a:solidFill>
                <a:ea typeface="Arial"/>
              </a:rPr>
              <a:t> 1.4, ТОП-баннер </a:t>
            </a:r>
            <a:r>
              <a:rPr lang="ru-RU" sz="1100" i="1" spc="-1">
                <a:solidFill>
                  <a:schemeClr val="dk1"/>
                </a:solidFill>
                <a:ea typeface="Arial"/>
              </a:rPr>
              <a:t>(</a:t>
            </a:r>
            <a:r>
              <a:rPr lang="en-US" sz="1100" i="1" spc="-1">
                <a:solidFill>
                  <a:schemeClr val="dk1"/>
                </a:solidFill>
                <a:ea typeface="Arial"/>
              </a:rPr>
              <a:t>c</a:t>
            </a:r>
            <a:r>
              <a:rPr lang="ru-RU" sz="1100" i="1" spc="-1">
                <a:solidFill>
                  <a:schemeClr val="dk1"/>
                </a:solidFill>
                <a:ea typeface="Arial"/>
              </a:rPr>
              <a:t>айт</a:t>
            </a:r>
            <a:r>
              <a:rPr lang="en-US" sz="1100" i="1" spc="-1">
                <a:solidFill>
                  <a:schemeClr val="dk1"/>
                </a:solidFill>
                <a:ea typeface="Arial"/>
              </a:rPr>
              <a:t> + </a:t>
            </a:r>
            <a:r>
              <a:rPr lang="ru-RU" sz="1100" i="1" spc="-1">
                <a:solidFill>
                  <a:schemeClr val="dk1"/>
                </a:solidFill>
                <a:ea typeface="Arial"/>
              </a:rPr>
              <a:t>приложение)</a:t>
            </a:r>
            <a:endParaRPr lang="ru-RU" sz="1100" spc="-1">
              <a:solidFill>
                <a:srgbClr val="000000"/>
              </a:solidFill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100" spc="-1">
                <a:solidFill>
                  <a:schemeClr val="dk1"/>
                </a:solidFill>
                <a:ea typeface="Arial"/>
              </a:rPr>
              <a:t>Средний </a:t>
            </a:r>
            <a:r>
              <a:rPr lang="en-GB" sz="1100" spc="-1">
                <a:solidFill>
                  <a:schemeClr val="dk1"/>
                </a:solidFill>
                <a:ea typeface="Arial"/>
              </a:rPr>
              <a:t>CTR: </a:t>
            </a:r>
            <a:r>
              <a:rPr lang="ru-RU" sz="1100" spc="-1">
                <a:solidFill>
                  <a:schemeClr val="dk1"/>
                </a:solidFill>
                <a:ea typeface="Arial"/>
              </a:rPr>
              <a:t>0,80</a:t>
            </a:r>
            <a:r>
              <a:rPr lang="en-GB" sz="1100" spc="-1">
                <a:solidFill>
                  <a:schemeClr val="dk1"/>
                </a:solidFill>
                <a:ea typeface="Arial"/>
              </a:rPr>
              <a:t>%</a:t>
            </a:r>
            <a:br>
              <a:rPr lang="ru-RU" sz="1100" spc="-1">
                <a:solidFill>
                  <a:srgbClr val="000000"/>
                </a:solidFill>
              </a:rPr>
            </a:br>
            <a:r>
              <a:rPr lang="ru-RU" sz="1100" spc="-1">
                <a:solidFill>
                  <a:schemeClr val="dk1"/>
                </a:solidFill>
                <a:ea typeface="Arial"/>
              </a:rPr>
              <a:t>Цена*: 103 000 </a:t>
            </a:r>
            <a:r>
              <a:rPr lang="en-GB" sz="110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100" spc="-1">
              <a:solidFill>
                <a:srgbClr val="000000"/>
              </a:solidFill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100" b="1" spc="-1">
                <a:solidFill>
                  <a:schemeClr val="dk1"/>
                </a:solidFill>
                <a:ea typeface="Arial"/>
              </a:rPr>
              <a:t>плейсмент</a:t>
            </a:r>
            <a:r>
              <a:rPr lang="ru-RU" sz="1100" b="1" spc="-1">
                <a:solidFill>
                  <a:schemeClr val="dk1"/>
                </a:solidFill>
                <a:ea typeface="Arial"/>
              </a:rPr>
              <a:t> 1.5, 1,6 ТОП-баннер </a:t>
            </a:r>
            <a:r>
              <a:rPr lang="ru-RU" sz="1100" i="1" spc="-1">
                <a:solidFill>
                  <a:schemeClr val="dk1"/>
                </a:solidFill>
                <a:ea typeface="Arial"/>
              </a:rPr>
              <a:t>(</a:t>
            </a:r>
            <a:r>
              <a:rPr lang="en-US" sz="1100" i="1" spc="-1">
                <a:solidFill>
                  <a:schemeClr val="dk1"/>
                </a:solidFill>
                <a:ea typeface="Arial"/>
              </a:rPr>
              <a:t>c</a:t>
            </a:r>
            <a:r>
              <a:rPr lang="ru-RU" sz="1100" i="1" spc="-1">
                <a:solidFill>
                  <a:schemeClr val="dk1"/>
                </a:solidFill>
                <a:ea typeface="Arial"/>
              </a:rPr>
              <a:t>айт</a:t>
            </a:r>
            <a:r>
              <a:rPr lang="en-US" sz="1100" i="1" spc="-1">
                <a:solidFill>
                  <a:schemeClr val="dk1"/>
                </a:solidFill>
                <a:ea typeface="Arial"/>
              </a:rPr>
              <a:t> + </a:t>
            </a:r>
            <a:r>
              <a:rPr lang="ru-RU" sz="1100" i="1" spc="-1">
                <a:solidFill>
                  <a:schemeClr val="dk1"/>
                </a:solidFill>
                <a:ea typeface="Arial"/>
              </a:rPr>
              <a:t>приложение)</a:t>
            </a:r>
            <a:endParaRPr lang="ru-RU" sz="1100" spc="-1">
              <a:solidFill>
                <a:srgbClr val="000000"/>
              </a:solidFill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100" spc="-1">
                <a:solidFill>
                  <a:schemeClr val="dk1"/>
                </a:solidFill>
                <a:ea typeface="Arial"/>
              </a:rPr>
              <a:t>Средний </a:t>
            </a:r>
            <a:r>
              <a:rPr lang="en-GB" sz="1100" spc="-1">
                <a:solidFill>
                  <a:schemeClr val="dk1"/>
                </a:solidFill>
                <a:ea typeface="Arial"/>
              </a:rPr>
              <a:t>CTR: </a:t>
            </a:r>
            <a:r>
              <a:rPr lang="ru-RU" sz="1100" spc="-1">
                <a:solidFill>
                  <a:schemeClr val="dk1"/>
                </a:solidFill>
                <a:ea typeface="Arial"/>
              </a:rPr>
              <a:t>0,70</a:t>
            </a:r>
            <a:r>
              <a:rPr lang="en-GB" sz="1100" spc="-1">
                <a:solidFill>
                  <a:schemeClr val="dk1"/>
                </a:solidFill>
                <a:ea typeface="Arial"/>
              </a:rPr>
              <a:t>%</a:t>
            </a:r>
            <a:br>
              <a:rPr lang="ru-RU" sz="1100" spc="-1">
                <a:solidFill>
                  <a:srgbClr val="000000"/>
                </a:solidFill>
              </a:rPr>
            </a:br>
            <a:r>
              <a:rPr lang="ru-RU" sz="1100" spc="-1">
                <a:solidFill>
                  <a:schemeClr val="dk1"/>
                </a:solidFill>
                <a:ea typeface="Arial"/>
              </a:rPr>
              <a:t>Цена*: 72 100 </a:t>
            </a:r>
            <a:r>
              <a:rPr lang="en-GB" sz="110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br>
              <a:rPr lang="ru-RU" sz="1100" spc="-1">
                <a:solidFill>
                  <a:srgbClr val="222222"/>
                </a:solidFill>
                <a:latin typeface="Roboto"/>
                <a:ea typeface="Roboto"/>
              </a:rPr>
            </a:br>
            <a:br>
              <a:rPr lang="ru-RU" sz="1100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ru-RU" sz="1100" b="1" spc="-1">
                <a:solidFill>
                  <a:schemeClr val="dk1"/>
                </a:solidFill>
                <a:ea typeface="Arial"/>
              </a:rPr>
              <a:t>плейсмент</a:t>
            </a:r>
            <a:r>
              <a:rPr lang="ru-RU" sz="1100" b="1" spc="-1">
                <a:solidFill>
                  <a:schemeClr val="dk1"/>
                </a:solidFill>
                <a:ea typeface="Arial"/>
              </a:rPr>
              <a:t> 2 </a:t>
            </a:r>
            <a:r>
              <a:rPr lang="ru-RU" sz="1100" i="1" spc="-1">
                <a:solidFill>
                  <a:schemeClr val="dk1"/>
                </a:solidFill>
                <a:ea typeface="Arial"/>
              </a:rPr>
              <a:t>(</a:t>
            </a:r>
            <a:r>
              <a:rPr lang="en-US" sz="1100" i="1" spc="-1">
                <a:solidFill>
                  <a:schemeClr val="dk1"/>
                </a:solidFill>
                <a:ea typeface="Arial"/>
              </a:rPr>
              <a:t>c</a:t>
            </a:r>
            <a:r>
              <a:rPr lang="ru-RU" sz="1100" i="1" spc="-1">
                <a:solidFill>
                  <a:schemeClr val="dk1"/>
                </a:solidFill>
                <a:ea typeface="Arial"/>
              </a:rPr>
              <a:t>айт</a:t>
            </a:r>
            <a:r>
              <a:rPr lang="en-US" sz="1100" i="1" spc="-1">
                <a:solidFill>
                  <a:schemeClr val="dk1"/>
                </a:solidFill>
                <a:ea typeface="Arial"/>
              </a:rPr>
              <a:t> + </a:t>
            </a:r>
            <a:r>
              <a:rPr lang="ru-RU" sz="1100" i="1" spc="-1">
                <a:solidFill>
                  <a:schemeClr val="dk1"/>
                </a:solidFill>
                <a:ea typeface="Arial"/>
              </a:rPr>
              <a:t>приложение)</a:t>
            </a:r>
            <a:endParaRPr lang="ru-RU" sz="1100" spc="-1">
              <a:solidFill>
                <a:srgbClr val="000000"/>
              </a:solidFill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100" spc="-1">
                <a:solidFill>
                  <a:schemeClr val="dk1"/>
                </a:solidFill>
                <a:ea typeface="Arial"/>
              </a:rPr>
              <a:t>Средний </a:t>
            </a:r>
            <a:r>
              <a:rPr lang="en-GB" sz="1100" spc="-1">
                <a:solidFill>
                  <a:schemeClr val="dk1"/>
                </a:solidFill>
                <a:ea typeface="Arial"/>
              </a:rPr>
              <a:t>CTR: </a:t>
            </a:r>
            <a:r>
              <a:rPr lang="ru-RU" sz="1100" spc="-1">
                <a:solidFill>
                  <a:schemeClr val="dk1"/>
                </a:solidFill>
                <a:ea typeface="Arial"/>
              </a:rPr>
              <a:t>5,56</a:t>
            </a:r>
            <a:r>
              <a:rPr lang="en-GB" sz="1100" spc="-1">
                <a:solidFill>
                  <a:schemeClr val="dk1"/>
                </a:solidFill>
                <a:ea typeface="Arial"/>
              </a:rPr>
              <a:t>%</a:t>
            </a:r>
            <a:br>
              <a:rPr lang="ru-RU" sz="1100" spc="-1">
                <a:solidFill>
                  <a:srgbClr val="000000"/>
                </a:solidFill>
              </a:rPr>
            </a:br>
            <a:r>
              <a:rPr lang="ru-RU" sz="1100" spc="-1">
                <a:solidFill>
                  <a:schemeClr val="dk1"/>
                </a:solidFill>
                <a:ea typeface="Arial"/>
              </a:rPr>
              <a:t>Цена*: 225 055 </a:t>
            </a:r>
            <a:r>
              <a:rPr lang="en-GB" sz="110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1100" b="1" strike="noStrike" spc="-1">
                <a:solidFill>
                  <a:schemeClr val="dk1"/>
                </a:solidFill>
                <a:latin typeface="Arial"/>
                <a:ea typeface="Arial"/>
              </a:rPr>
              <a:t>плейсмент</a:t>
            </a:r>
            <a:r>
              <a:rPr lang="en-GB" sz="1100" b="1" strike="noStrike" spc="-1">
                <a:solidFill>
                  <a:schemeClr val="dk1"/>
                </a:solidFill>
                <a:latin typeface="Arial"/>
                <a:ea typeface="Arial"/>
              </a:rPr>
              <a:t> 5.1, 5.2, ТОП-</a:t>
            </a:r>
            <a:r>
              <a:rPr lang="en-GB" sz="1100" b="1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r>
              <a:rPr lang="en-GB" sz="110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(</a:t>
            </a:r>
            <a:r>
              <a:rPr lang="en-GB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по</a:t>
            </a:r>
            <a:r>
              <a:rPr lang="en-GB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запросу</a:t>
            </a:r>
            <a:r>
              <a:rPr lang="ru-RU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, приложение</a:t>
            </a:r>
            <a:r>
              <a:rPr lang="en-GB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)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1100" b="0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100" b="0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ru-RU" sz="1100" b="0" strike="noStrike" spc="-1">
                <a:solidFill>
                  <a:schemeClr val="dk1"/>
                </a:solidFill>
                <a:latin typeface="Arial"/>
                <a:ea typeface="Arial"/>
              </a:rPr>
              <a:t>0</a:t>
            </a:r>
            <a:r>
              <a:rPr lang="en-GB" sz="1100" b="0" strike="noStrike" spc="-1">
                <a:solidFill>
                  <a:schemeClr val="dk1"/>
                </a:solidFill>
                <a:latin typeface="Arial"/>
                <a:ea typeface="Arial"/>
              </a:rPr>
              <a:t>.</a:t>
            </a:r>
            <a:r>
              <a:rPr lang="ru-RU" sz="1100" b="0" strike="noStrike" spc="-1">
                <a:solidFill>
                  <a:schemeClr val="dk1"/>
                </a:solidFill>
                <a:latin typeface="Arial"/>
                <a:ea typeface="Arial"/>
              </a:rPr>
              <a:t>3</a:t>
            </a:r>
            <a:r>
              <a:rPr lang="en-GB" sz="1100" b="0" strike="noStrike" spc="-1">
                <a:solidFill>
                  <a:schemeClr val="dk1"/>
                </a:solidFill>
                <a:latin typeface="Arial"/>
                <a:ea typeface="Arial"/>
              </a:rPr>
              <a:t>7%</a:t>
            </a:r>
            <a:br>
              <a:rPr lang="ru-RU" sz="1100" spc="-1">
                <a:solidFill>
                  <a:srgbClr val="000000"/>
                </a:solidFill>
                <a:latin typeface="Arial"/>
              </a:rPr>
            </a:br>
            <a:r>
              <a:rPr lang="en-GB" sz="1100" b="0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10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100" spc="-1">
                <a:solidFill>
                  <a:schemeClr val="dk1"/>
                </a:solidFill>
                <a:ea typeface="Arial"/>
              </a:rPr>
              <a:t>124 750 </a:t>
            </a:r>
            <a:r>
              <a:rPr lang="en-GB" sz="110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100" b="1" strike="noStrike" spc="-1">
                <a:solidFill>
                  <a:schemeClr val="dk1"/>
                </a:solidFill>
                <a:latin typeface="Arial"/>
                <a:ea typeface="Arial"/>
              </a:rPr>
              <a:t>плейсмент</a:t>
            </a:r>
            <a:r>
              <a:rPr lang="ru-RU" sz="1100" b="1" strike="noStrike" spc="-1">
                <a:solidFill>
                  <a:schemeClr val="dk1"/>
                </a:solidFill>
                <a:latin typeface="Arial"/>
                <a:ea typeface="Arial"/>
              </a:rPr>
              <a:t> 5.</a:t>
            </a:r>
            <a:r>
              <a:rPr lang="en-US" sz="1100" b="1" strike="noStrike" spc="-1">
                <a:solidFill>
                  <a:schemeClr val="dk1"/>
                </a:solidFill>
                <a:latin typeface="Arial"/>
                <a:ea typeface="Arial"/>
              </a:rPr>
              <a:t>4</a:t>
            </a:r>
            <a:r>
              <a:rPr lang="ru-RU" sz="1100" b="1" strike="noStrike" spc="-1">
                <a:solidFill>
                  <a:schemeClr val="dk1"/>
                </a:solidFill>
                <a:latin typeface="Arial"/>
                <a:ea typeface="Arial"/>
              </a:rPr>
              <a:t>, ТОП-баннер </a:t>
            </a:r>
            <a:r>
              <a:rPr lang="ru-RU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(</a:t>
            </a:r>
            <a:r>
              <a:rPr lang="en-US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c</a:t>
            </a:r>
            <a:r>
              <a:rPr lang="ru-RU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айт</a:t>
            </a:r>
            <a:r>
              <a:rPr lang="en-US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 + </a:t>
            </a:r>
            <a:r>
              <a:rPr lang="ru-RU" sz="1100" b="0" i="1" strike="noStrike" spc="-1">
                <a:solidFill>
                  <a:schemeClr val="dk1"/>
                </a:solidFill>
                <a:latin typeface="Arial"/>
                <a:ea typeface="Arial"/>
              </a:rPr>
              <a:t>приложение)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100" b="0" strike="noStrike" spc="-1">
                <a:solidFill>
                  <a:schemeClr val="dk1"/>
                </a:solidFill>
                <a:latin typeface="Arial"/>
                <a:ea typeface="Arial"/>
              </a:rPr>
              <a:t>Средний </a:t>
            </a:r>
            <a:r>
              <a:rPr lang="en-GB" sz="1100" b="0" strike="noStrike" spc="-1">
                <a:solidFill>
                  <a:schemeClr val="dk1"/>
                </a:solidFill>
                <a:latin typeface="Arial"/>
                <a:ea typeface="Arial"/>
              </a:rPr>
              <a:t>CTR: </a:t>
            </a:r>
            <a:r>
              <a:rPr lang="ru-RU" sz="1100" b="0" strike="noStrike" spc="-1">
                <a:solidFill>
                  <a:schemeClr val="dk1"/>
                </a:solidFill>
                <a:latin typeface="Arial"/>
                <a:ea typeface="Arial"/>
              </a:rPr>
              <a:t>5</a:t>
            </a:r>
            <a:r>
              <a:rPr lang="en-GB" sz="1100" b="0" strike="noStrike" spc="-1">
                <a:solidFill>
                  <a:schemeClr val="dk1"/>
                </a:solidFill>
                <a:latin typeface="Arial"/>
                <a:ea typeface="Arial"/>
              </a:rPr>
              <a:t>.</a:t>
            </a:r>
            <a:r>
              <a:rPr lang="ru-RU" sz="1100" b="0" strike="noStrike" spc="-1">
                <a:solidFill>
                  <a:schemeClr val="dk1"/>
                </a:solidFill>
                <a:latin typeface="Arial"/>
                <a:ea typeface="Arial"/>
              </a:rPr>
              <a:t>91</a:t>
            </a:r>
            <a:r>
              <a:rPr lang="en-GB" sz="1100" b="0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br>
              <a:rPr lang="ru-RU" sz="1100" spc="-1">
                <a:solidFill>
                  <a:schemeClr val="dk1"/>
                </a:solidFill>
                <a:latin typeface="Arial"/>
                <a:ea typeface="Arial"/>
              </a:rPr>
            </a:br>
            <a:r>
              <a:rPr lang="ru-RU" sz="1100" b="0" strike="noStrike" spc="-1">
                <a:solidFill>
                  <a:schemeClr val="dk1"/>
                </a:solidFill>
                <a:latin typeface="Arial"/>
                <a:ea typeface="Arial"/>
              </a:rPr>
              <a:t>Цена*: </a:t>
            </a:r>
            <a:r>
              <a:rPr lang="ru-RU" sz="1100" spc="-1">
                <a:solidFill>
                  <a:schemeClr val="dk1"/>
                </a:solidFill>
                <a:ea typeface="Arial"/>
              </a:rPr>
              <a:t>73 400</a:t>
            </a:r>
            <a:r>
              <a:rPr lang="ru-RU" sz="110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10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PlaceHolder 3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636588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Главная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страница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3200" b="0" i="1" strike="noStrike" spc="-1">
                <a:solidFill>
                  <a:schemeClr val="dk1"/>
                </a:solidFill>
                <a:latin typeface="Arial"/>
                <a:ea typeface="Arial"/>
              </a:rPr>
              <a:t>мужчинам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0" name="Google Shape;678;p51"/>
          <p:cNvSpPr/>
          <p:nvPr/>
        </p:nvSpPr>
        <p:spPr bwMode="auto">
          <a:xfrm>
            <a:off x="2581200" y="6320880"/>
            <a:ext cx="3514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Приложение и мобильная версия сайта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2" name="Google Shape;690;p51"/>
          <p:cNvSpPr/>
          <p:nvPr/>
        </p:nvSpPr>
        <p:spPr bwMode="auto">
          <a:xfrm>
            <a:off x="6643800" y="62524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день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0" t="0" r="-912" b="10662"/>
          <a:stretch/>
        </p:blipFill>
        <p:spPr bwMode="auto">
          <a:xfrm>
            <a:off x="6821236" y="667262"/>
            <a:ext cx="1335237" cy="5453350"/>
          </a:xfrm>
          <a:prstGeom prst="rect">
            <a:avLst/>
          </a:prstGeom>
        </p:spPr>
      </p:pic>
      <p:sp>
        <p:nvSpPr>
          <p:cNvPr id="21" name="Google Shape;682;p51"/>
          <p:cNvSpPr/>
          <p:nvPr/>
        </p:nvSpPr>
        <p:spPr bwMode="auto">
          <a:xfrm>
            <a:off x="6821236" y="1355220"/>
            <a:ext cx="1335237" cy="835087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2100" spc="-1">
                <a:solidFill>
                  <a:srgbClr val="000000"/>
                </a:solidFill>
                <a:latin typeface="Arial"/>
              </a:rPr>
              <a:t>1.2-1.6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0" name="Google Shape;688;p51"/>
          <p:cNvSpPr/>
          <p:nvPr/>
        </p:nvSpPr>
        <p:spPr bwMode="auto">
          <a:xfrm>
            <a:off x="6881883" y="4913195"/>
            <a:ext cx="1204415" cy="972402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2150" b="0" strike="noStrike" spc="-1">
                <a:solidFill>
                  <a:srgbClr val="00000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632" name="Google Shape;680;p51"/>
          <p:cNvSpPr/>
          <p:nvPr/>
        </p:nvSpPr>
        <p:spPr bwMode="auto">
          <a:xfrm>
            <a:off x="6821236" y="667261"/>
            <a:ext cx="1335237" cy="2469343"/>
          </a:xfrm>
          <a:prstGeom prst="roundRect">
            <a:avLst>
              <a:gd name="adj" fmla="val 7550"/>
            </a:avLst>
          </a:prstGeom>
          <a:noFill/>
          <a:ln w="28575">
            <a:solidFill>
              <a:srgbClr val="000000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848542" y="667260"/>
            <a:ext cx="1167328" cy="5385271"/>
          </a:xfrm>
          <a:prstGeom prst="rect">
            <a:avLst/>
          </a:prstGeom>
        </p:spPr>
      </p:pic>
      <p:sp>
        <p:nvSpPr>
          <p:cNvPr id="33" name="Google Shape;687;p51"/>
          <p:cNvSpPr/>
          <p:nvPr/>
        </p:nvSpPr>
        <p:spPr bwMode="auto">
          <a:xfrm>
            <a:off x="8852717" y="1613327"/>
            <a:ext cx="1163127" cy="72248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2100" spc="-1">
                <a:solidFill>
                  <a:schemeClr val="dk1"/>
                </a:solidFill>
                <a:latin typeface="Arial"/>
              </a:rPr>
              <a:t>5.1-5.4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Google Shape;680;p51"/>
          <p:cNvSpPr/>
          <p:nvPr/>
        </p:nvSpPr>
        <p:spPr bwMode="auto">
          <a:xfrm>
            <a:off x="8848542" y="667262"/>
            <a:ext cx="1221454" cy="2448468"/>
          </a:xfrm>
          <a:prstGeom prst="roundRect">
            <a:avLst>
              <a:gd name="adj" fmla="val 7550"/>
            </a:avLst>
          </a:prstGeom>
          <a:noFill/>
          <a:ln w="28575">
            <a:solidFill>
              <a:srgbClr val="000000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5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 l="0" t="38040" r="0" b="0"/>
          <a:stretch/>
        </p:blipFill>
        <p:spPr bwMode="auto">
          <a:xfrm>
            <a:off x="8216111" y="752251"/>
            <a:ext cx="1134512" cy="32429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441006" y="752253"/>
            <a:ext cx="1134511" cy="5233878"/>
          </a:xfrm>
          <a:prstGeom prst="rect">
            <a:avLst/>
          </a:prstGeom>
        </p:spPr>
      </p:pic>
      <p:sp>
        <p:nvSpPr>
          <p:cNvPr id="626" name="PlaceHolder 1"/>
          <p:cNvSpPr>
            <a:spLocks noGrp="1"/>
          </p:cNvSpPr>
          <p:nvPr>
            <p:ph type="sldNum" idx="28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C37DE552-496E-4D6F-8BD4-978982A74006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27" name="Google Shape;675;p51"/>
          <p:cNvPicPr/>
          <p:nvPr/>
        </p:nvPicPr>
        <p:blipFill>
          <a:blip r:embed="rId4"/>
          <a:stretch/>
        </p:blipFill>
        <p:spPr bwMode="auto">
          <a:xfrm>
            <a:off x="2122560" y="6275160"/>
            <a:ext cx="238680" cy="403200"/>
          </a:xfrm>
          <a:prstGeom prst="rect">
            <a:avLst/>
          </a:prstGeom>
          <a:ln w="0">
            <a:noFill/>
          </a:ln>
        </p:spPr>
      </p:pic>
      <p:sp>
        <p:nvSpPr>
          <p:cNvPr id="628" name="PlaceHolder 2"/>
          <p:cNvSpPr>
            <a:spLocks noGrp="1"/>
          </p:cNvSpPr>
          <p:nvPr>
            <p:ph/>
          </p:nvPr>
        </p:nvSpPr>
        <p:spPr bwMode="auto">
          <a:xfrm>
            <a:off x="55961" y="1386402"/>
            <a:ext cx="4579101" cy="488875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1300" b="1" spc="-1">
                <a:solidFill>
                  <a:schemeClr val="dk1"/>
                </a:solidFill>
                <a:ea typeface="Arial"/>
              </a:rPr>
              <a:t>плейсмент</a:t>
            </a:r>
            <a:r>
              <a:rPr lang="en-GB" sz="1300" b="1" spc="-1">
                <a:solidFill>
                  <a:schemeClr val="dk1"/>
                </a:solidFill>
                <a:ea typeface="Arial"/>
              </a:rPr>
              <a:t> 6, </a:t>
            </a:r>
            <a:r>
              <a:rPr lang="en-GB" sz="1300" b="1" spc="-1">
                <a:solidFill>
                  <a:schemeClr val="dk1"/>
                </a:solidFill>
                <a:ea typeface="Arial"/>
              </a:rPr>
              <a:t>баннер</a:t>
            </a:r>
            <a:br>
              <a:rPr lang="ru-RU" sz="1300" b="1" spc="-1">
                <a:solidFill>
                  <a:srgbClr val="000000"/>
                </a:solidFill>
              </a:rPr>
            </a:br>
            <a:r>
              <a:rPr lang="en-GB" sz="1300" spc="-1">
                <a:solidFill>
                  <a:schemeClr val="dk1"/>
                </a:solidFill>
                <a:ea typeface="Arial"/>
              </a:rPr>
              <a:t>Средний</a:t>
            </a:r>
            <a:r>
              <a:rPr lang="en-GB" sz="1300" spc="-1">
                <a:solidFill>
                  <a:schemeClr val="dk1"/>
                </a:solidFill>
                <a:ea typeface="Arial"/>
              </a:rPr>
              <a:t> CTR: 4.</a:t>
            </a:r>
            <a:r>
              <a:rPr lang="ru-RU" sz="1300" spc="-1">
                <a:solidFill>
                  <a:schemeClr val="dk1"/>
                </a:solidFill>
                <a:ea typeface="Arial"/>
              </a:rPr>
              <a:t>21</a:t>
            </a:r>
            <a:r>
              <a:rPr lang="en-GB" sz="1300" spc="-1">
                <a:solidFill>
                  <a:schemeClr val="dk1"/>
                </a:solidFill>
                <a:ea typeface="Arial"/>
              </a:rPr>
              <a:t>%</a:t>
            </a:r>
            <a:endParaRPr lang="ru-RU" sz="1300" spc="-1">
              <a:solidFill>
                <a:srgbClr val="000000"/>
              </a:solidFill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1300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300" spc="-1">
                <a:solidFill>
                  <a:schemeClr val="dk1"/>
                </a:solidFill>
                <a:ea typeface="Arial"/>
              </a:rPr>
              <a:t>*: </a:t>
            </a:r>
            <a:r>
              <a:rPr lang="ru-RU" sz="1300" spc="-1">
                <a:solidFill>
                  <a:schemeClr val="dk1"/>
                </a:solidFill>
                <a:ea typeface="Arial"/>
              </a:rPr>
              <a:t>149 700</a:t>
            </a:r>
            <a:r>
              <a:rPr lang="en-GB" sz="130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br>
              <a:rPr lang="ru-RU" sz="1300" spc="-1">
                <a:solidFill>
                  <a:srgbClr val="222222"/>
                </a:solidFill>
                <a:latin typeface="Roboto"/>
                <a:ea typeface="Roboto"/>
              </a:rPr>
            </a:br>
            <a:br>
              <a:rPr lang="ru-RU" sz="1300" spc="-1">
                <a:solidFill>
                  <a:srgbClr val="222222"/>
                </a:solidFill>
                <a:latin typeface="Roboto"/>
                <a:ea typeface="Roboto"/>
              </a:rPr>
            </a:br>
            <a:r>
              <a:rPr lang="en-GB" sz="1300" b="1" strike="noStrike" spc="-1">
                <a:solidFill>
                  <a:schemeClr val="dk1"/>
                </a:solidFill>
                <a:latin typeface="Arial"/>
                <a:ea typeface="Arial"/>
              </a:rPr>
              <a:t>плейсмент</a:t>
            </a:r>
            <a:r>
              <a:rPr lang="en-GB" sz="1300" b="1" strike="noStrike" spc="-1">
                <a:solidFill>
                  <a:schemeClr val="dk1"/>
                </a:solidFill>
                <a:latin typeface="Arial"/>
                <a:ea typeface="Arial"/>
              </a:rPr>
              <a:t> 7, </a:t>
            </a:r>
            <a:r>
              <a:rPr lang="en-GB" sz="1300" b="1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br>
              <a:rPr lang="ru-RU" sz="1300" spc="-1">
                <a:solidFill>
                  <a:srgbClr val="000000"/>
                </a:solidFill>
                <a:latin typeface="Arial"/>
              </a:rPr>
            </a:br>
            <a:r>
              <a:rPr lang="en-GB" sz="1300" b="0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300" b="0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en-GB" sz="1300" spc="-1">
                <a:solidFill>
                  <a:schemeClr val="dk1"/>
                </a:solidFill>
                <a:ea typeface="Arial"/>
              </a:rPr>
              <a:t>4.</a:t>
            </a:r>
            <a:r>
              <a:rPr lang="ru-RU" sz="1300" spc="-1">
                <a:solidFill>
                  <a:schemeClr val="dk1"/>
                </a:solidFill>
                <a:ea typeface="Arial"/>
              </a:rPr>
              <a:t>21</a:t>
            </a:r>
            <a:r>
              <a:rPr lang="en-GB" sz="1300" spc="-1">
                <a:solidFill>
                  <a:schemeClr val="dk1"/>
                </a:solidFill>
                <a:ea typeface="Arial"/>
              </a:rPr>
              <a:t>%</a:t>
            </a:r>
            <a:endParaRPr lang="ru-RU" sz="1300" spc="-1">
              <a:solidFill>
                <a:srgbClr val="000000"/>
              </a:solidFill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1300" b="0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30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300" spc="-1">
                <a:solidFill>
                  <a:schemeClr val="dk1"/>
                </a:solidFill>
                <a:ea typeface="Arial"/>
              </a:rPr>
              <a:t>108 100</a:t>
            </a:r>
            <a:r>
              <a:rPr lang="en-GB" sz="130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300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1300" b="1" strike="noStrike" spc="-1">
                <a:solidFill>
                  <a:schemeClr val="dk1"/>
                </a:solidFill>
                <a:latin typeface="Arial"/>
                <a:ea typeface="Arial"/>
              </a:rPr>
              <a:t>Плейсмент</a:t>
            </a:r>
            <a:r>
              <a:rPr lang="en-GB" sz="1300" b="1" strike="noStrike" spc="-1">
                <a:solidFill>
                  <a:schemeClr val="dk1"/>
                </a:solidFill>
                <a:latin typeface="Arial"/>
                <a:ea typeface="Arial"/>
              </a:rPr>
              <a:t> 8, </a:t>
            </a:r>
            <a:r>
              <a:rPr lang="en-GB" sz="1300" b="1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br>
              <a:rPr lang="ru-RU" sz="1300" spc="-1">
                <a:solidFill>
                  <a:srgbClr val="000000"/>
                </a:solidFill>
                <a:latin typeface="Arial"/>
              </a:rPr>
            </a:br>
            <a:r>
              <a:rPr lang="en-GB" sz="1300" b="0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300" b="0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ru-RU" sz="1300" spc="-1">
                <a:solidFill>
                  <a:schemeClr val="dk1"/>
                </a:solidFill>
                <a:latin typeface="Arial"/>
                <a:ea typeface="Arial"/>
              </a:rPr>
              <a:t>1.44</a:t>
            </a:r>
            <a:r>
              <a:rPr lang="en-GB" sz="1300" b="0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1300" b="0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30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300" spc="-1">
                <a:solidFill>
                  <a:schemeClr val="dk1"/>
                </a:solidFill>
                <a:ea typeface="Arial"/>
              </a:rPr>
              <a:t>56 900</a:t>
            </a:r>
            <a:r>
              <a:rPr lang="en-GB" sz="130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300" b="0" strike="noStrike" spc="-1">
              <a:solidFill>
                <a:srgbClr val="222222"/>
              </a:solidFill>
              <a:latin typeface="Roboto"/>
              <a:ea typeface="Roboto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br>
              <a:rPr lang="ru-RU" sz="1300" spc="-1">
                <a:solidFill>
                  <a:srgbClr val="000000"/>
                </a:solidFill>
              </a:rPr>
            </a:br>
            <a:br>
              <a:rPr lang="ru-RU" sz="1300" spc="-1">
                <a:solidFill>
                  <a:srgbClr val="000000"/>
                </a:solidFill>
              </a:rPr>
            </a:b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PlaceHolder 3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636588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Главная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страница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3200" b="0" i="1" strike="noStrike" spc="-1">
                <a:solidFill>
                  <a:schemeClr val="dk1"/>
                </a:solidFill>
                <a:latin typeface="Arial"/>
                <a:ea typeface="Arial"/>
              </a:rPr>
              <a:t>мужчинам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0" name="Google Shape;678;p51"/>
          <p:cNvSpPr/>
          <p:nvPr/>
        </p:nvSpPr>
        <p:spPr bwMode="auto">
          <a:xfrm>
            <a:off x="2581200" y="6320880"/>
            <a:ext cx="3514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Приложение и мобильная версия сайта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2" name="Google Shape;690;p51"/>
          <p:cNvSpPr/>
          <p:nvPr/>
        </p:nvSpPr>
        <p:spPr bwMode="auto">
          <a:xfrm>
            <a:off x="6643800" y="62524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день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Google Shape;680;p51"/>
          <p:cNvSpPr/>
          <p:nvPr/>
        </p:nvSpPr>
        <p:spPr bwMode="auto">
          <a:xfrm>
            <a:off x="6392421" y="752253"/>
            <a:ext cx="1214247" cy="2469343"/>
          </a:xfrm>
          <a:prstGeom prst="roundRect">
            <a:avLst>
              <a:gd name="adj" fmla="val 7550"/>
            </a:avLst>
          </a:prstGeom>
          <a:noFill/>
          <a:ln w="28575">
            <a:solidFill>
              <a:srgbClr val="000000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0" name="Google Shape;682;p51"/>
          <p:cNvSpPr/>
          <p:nvPr/>
        </p:nvSpPr>
        <p:spPr bwMode="auto">
          <a:xfrm>
            <a:off x="6441006" y="1431668"/>
            <a:ext cx="1130238" cy="842291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00" b="0" strike="noStrike" spc="-1">
                <a:solidFill>
                  <a:srgbClr val="000000"/>
                </a:solidFill>
                <a:latin typeface="Arial"/>
                <a:ea typeface="Arial"/>
              </a:rPr>
              <a:t>6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Google Shape;680;p51"/>
          <p:cNvSpPr/>
          <p:nvPr/>
        </p:nvSpPr>
        <p:spPr bwMode="auto">
          <a:xfrm>
            <a:off x="8184960" y="752251"/>
            <a:ext cx="1214247" cy="2469343"/>
          </a:xfrm>
          <a:prstGeom prst="roundRect">
            <a:avLst>
              <a:gd name="adj" fmla="val 7550"/>
            </a:avLst>
          </a:prstGeom>
          <a:noFill/>
          <a:ln w="28575">
            <a:solidFill>
              <a:srgbClr val="000000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8" name="Google Shape;682;p51"/>
          <p:cNvSpPr/>
          <p:nvPr/>
        </p:nvSpPr>
        <p:spPr bwMode="auto">
          <a:xfrm>
            <a:off x="6492213" y="4315893"/>
            <a:ext cx="1034527" cy="825902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2100" spc="-1">
                <a:solidFill>
                  <a:srgbClr val="000000"/>
                </a:solidFill>
                <a:latin typeface="Arial"/>
              </a:rPr>
              <a:t>7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Google Shape;683;p51"/>
          <p:cNvSpPr/>
          <p:nvPr/>
        </p:nvSpPr>
        <p:spPr bwMode="auto">
          <a:xfrm>
            <a:off x="8271486" y="2346325"/>
            <a:ext cx="660723" cy="753579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00" b="0" strike="noStrike" spc="-1">
                <a:solidFill>
                  <a:srgbClr val="000000"/>
                </a:solidFill>
                <a:latin typeface="Arial"/>
                <a:ea typeface="Arial"/>
              </a:rPr>
              <a:t>8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sldNum" idx="30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E491E89-B12A-46E1-BB0D-3E201122FEA9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1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58075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Главная страница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i="1" strike="noStrike" spc="-1">
                <a:solidFill>
                  <a:schemeClr val="dk1"/>
                </a:solidFill>
                <a:latin typeface="Arial"/>
                <a:ea typeface="Arial"/>
              </a:rPr>
              <a:t>детям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2" name="Google Shape;718;p53"/>
          <p:cNvSpPr/>
          <p:nvPr/>
        </p:nvSpPr>
        <p:spPr bwMode="auto">
          <a:xfrm>
            <a:off x="2581200" y="6320880"/>
            <a:ext cx="3514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chemeClr val="dk1"/>
                </a:solidFill>
                <a:latin typeface="Arial"/>
                <a:ea typeface="Arial"/>
              </a:rPr>
              <a:t>Приложение и мобильная версия сайта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3" name="Google Shape;719;p53"/>
          <p:cNvSpPr/>
          <p:nvPr/>
        </p:nvSpPr>
        <p:spPr bwMode="auto">
          <a:xfrm>
            <a:off x="287999" y="1545120"/>
            <a:ext cx="3146963" cy="12283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b="1" spc="-1">
                <a:solidFill>
                  <a:schemeClr val="dk1"/>
                </a:solidFill>
                <a:ea typeface="Arial"/>
              </a:rPr>
              <a:t>плейсмент</a:t>
            </a:r>
            <a:r>
              <a:rPr lang="ru-RU" b="1" spc="-1">
                <a:solidFill>
                  <a:schemeClr val="dk1"/>
                </a:solidFill>
                <a:ea typeface="Arial"/>
              </a:rPr>
              <a:t> 1.4, ТОП-баннер </a:t>
            </a:r>
            <a:r>
              <a:rPr lang="ru-RU" i="1" spc="-1">
                <a:solidFill>
                  <a:schemeClr val="dk1"/>
                </a:solidFill>
                <a:ea typeface="Arial"/>
              </a:rPr>
              <a:t>(</a:t>
            </a:r>
            <a:r>
              <a:rPr lang="en-US" i="1" spc="-1">
                <a:solidFill>
                  <a:schemeClr val="dk1"/>
                </a:solidFill>
                <a:ea typeface="Arial"/>
              </a:rPr>
              <a:t>c</a:t>
            </a:r>
            <a:r>
              <a:rPr lang="ru-RU" i="1" spc="-1">
                <a:solidFill>
                  <a:schemeClr val="dk1"/>
                </a:solidFill>
                <a:ea typeface="Arial"/>
              </a:rPr>
              <a:t>айт</a:t>
            </a:r>
            <a:r>
              <a:rPr lang="en-US" i="1" spc="-1">
                <a:solidFill>
                  <a:schemeClr val="dk1"/>
                </a:solidFill>
                <a:ea typeface="Arial"/>
              </a:rPr>
              <a:t> + </a:t>
            </a:r>
            <a:r>
              <a:rPr lang="ru-RU" i="1" spc="-1">
                <a:solidFill>
                  <a:schemeClr val="dk1"/>
                </a:solidFill>
                <a:ea typeface="Arial"/>
              </a:rPr>
              <a:t>приложение)</a:t>
            </a:r>
            <a:endParaRPr lang="ru-RU" spc="-1">
              <a:solidFill>
                <a:srgbClr val="000000"/>
              </a:solidFill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pc="-1">
                <a:solidFill>
                  <a:schemeClr val="dk1"/>
                </a:solidFill>
                <a:ea typeface="Arial"/>
              </a:rPr>
              <a:t>Средний </a:t>
            </a:r>
            <a:r>
              <a:rPr lang="en-GB" spc="-1">
                <a:solidFill>
                  <a:schemeClr val="dk1"/>
                </a:solidFill>
                <a:ea typeface="Arial"/>
              </a:rPr>
              <a:t>CTR: </a:t>
            </a:r>
            <a:r>
              <a:rPr lang="ru-RU" spc="-1">
                <a:solidFill>
                  <a:schemeClr val="dk1"/>
                </a:solidFill>
                <a:ea typeface="Arial"/>
              </a:rPr>
              <a:t>1,10</a:t>
            </a:r>
            <a:r>
              <a:rPr lang="en-GB" spc="-1">
                <a:solidFill>
                  <a:schemeClr val="dk1"/>
                </a:solidFill>
                <a:ea typeface="Arial"/>
              </a:rPr>
              <a:t>%</a:t>
            </a:r>
            <a:br>
              <a:rPr lang="ru-RU" spc="-1">
                <a:solidFill>
                  <a:srgbClr val="000000"/>
                </a:solidFill>
              </a:rPr>
            </a:br>
            <a:r>
              <a:rPr lang="ru-RU" spc="-1">
                <a:solidFill>
                  <a:schemeClr val="dk1"/>
                </a:solidFill>
                <a:ea typeface="Arial"/>
              </a:rPr>
              <a:t>Цена*: 154 500 </a:t>
            </a:r>
            <a:r>
              <a:rPr lang="en-GB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br>
              <a:rPr lang="ru-RU" spc="-1">
                <a:solidFill>
                  <a:srgbClr val="222222"/>
                </a:solidFill>
                <a:latin typeface="Roboto"/>
                <a:ea typeface="Roboto"/>
              </a:rPr>
            </a:br>
            <a:endParaRPr lang="ru-RU" sz="1700" b="1" strike="noStrike" spc="-1">
              <a:solidFill>
                <a:schemeClr val="dk1"/>
              </a:solidFill>
              <a:latin typeface="Arial"/>
              <a:ea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700" b="1" spc="-1">
              <a:solidFill>
                <a:schemeClr val="dk1"/>
              </a:solidFill>
              <a:latin typeface="Arial"/>
              <a:ea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00" b="1" strike="noStrike" spc="-1">
                <a:solidFill>
                  <a:schemeClr val="dk1"/>
                </a:solidFill>
                <a:latin typeface="Arial"/>
                <a:ea typeface="Arial"/>
              </a:rPr>
              <a:t>2 </a:t>
            </a:r>
            <a:r>
              <a:rPr lang="en-GB" sz="1700" b="1" strike="noStrike" spc="-1">
                <a:solidFill>
                  <a:schemeClr val="dk1"/>
                </a:solidFill>
                <a:latin typeface="Arial"/>
                <a:ea typeface="Arial"/>
              </a:rPr>
              <a:t>плейсмент</a:t>
            </a:r>
            <a:r>
              <a:rPr lang="en-GB" sz="1700" b="1" strike="noStrike" spc="-1">
                <a:solidFill>
                  <a:schemeClr val="dk1"/>
                </a:solidFill>
                <a:latin typeface="Arial"/>
                <a:ea typeface="Arial"/>
              </a:rPr>
              <a:t>, </a:t>
            </a:r>
            <a:r>
              <a:rPr lang="en-GB" sz="1700" b="1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 CTR: 3.03%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en-GB" sz="1700" spc="-1">
                <a:solidFill>
                  <a:schemeClr val="dk1"/>
                </a:solidFill>
                <a:ea typeface="Arial"/>
              </a:rPr>
              <a:t>96</a:t>
            </a:r>
            <a:r>
              <a:rPr lang="ru-RU" sz="1700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700" spc="-1">
                <a:solidFill>
                  <a:schemeClr val="dk1"/>
                </a:solidFill>
                <a:ea typeface="Arial"/>
              </a:rPr>
              <a:t>305</a:t>
            </a:r>
            <a:r>
              <a:rPr lang="en-GB" sz="17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4" name="Google Shape;720;p53"/>
          <p:cNvPicPr/>
          <p:nvPr/>
        </p:nvPicPr>
        <p:blipFill>
          <a:blip r:embed="rId2"/>
          <a:stretch/>
        </p:blipFill>
        <p:spPr bwMode="auto">
          <a:xfrm>
            <a:off x="2122560" y="6275160"/>
            <a:ext cx="238680" cy="403200"/>
          </a:xfrm>
          <a:prstGeom prst="rect">
            <a:avLst/>
          </a:prstGeom>
          <a:ln w="0">
            <a:noFill/>
          </a:ln>
        </p:spPr>
      </p:pic>
      <p:sp>
        <p:nvSpPr>
          <p:cNvPr id="676" name="Google Shape;732;p53"/>
          <p:cNvSpPr/>
          <p:nvPr/>
        </p:nvSpPr>
        <p:spPr bwMode="auto">
          <a:xfrm>
            <a:off x="6643800" y="62524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день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(с НДС)</a:t>
            </a:r>
            <a:r>
              <a:rPr lang="ru-RU" sz="1050" spc="-1">
                <a:solidFill>
                  <a:srgbClr val="000000"/>
                </a:solidFill>
                <a:latin typeface="Arial"/>
              </a:rPr>
              <a:t>\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rcRect l="0" t="0" r="-912" b="10662"/>
          <a:stretch/>
        </p:blipFill>
        <p:spPr bwMode="auto">
          <a:xfrm>
            <a:off x="6955488" y="526820"/>
            <a:ext cx="1335237" cy="5453350"/>
          </a:xfrm>
          <a:prstGeom prst="rect">
            <a:avLst/>
          </a:prstGeom>
        </p:spPr>
      </p:pic>
      <p:sp>
        <p:nvSpPr>
          <p:cNvPr id="20" name="Google Shape;682;p51"/>
          <p:cNvSpPr/>
          <p:nvPr/>
        </p:nvSpPr>
        <p:spPr bwMode="auto">
          <a:xfrm>
            <a:off x="6955488" y="1214778"/>
            <a:ext cx="1335237" cy="835087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2100" spc="-1">
                <a:solidFill>
                  <a:srgbClr val="000000"/>
                </a:solidFill>
                <a:latin typeface="Arial"/>
              </a:rPr>
              <a:t>1.4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Google Shape;688;p51"/>
          <p:cNvSpPr/>
          <p:nvPr/>
        </p:nvSpPr>
        <p:spPr bwMode="auto">
          <a:xfrm>
            <a:off x="7017565" y="4779342"/>
            <a:ext cx="1212035" cy="962954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2150" b="0" strike="noStrike" spc="-1">
                <a:solidFill>
                  <a:srgbClr val="00000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22" name="Google Shape;680;p51"/>
          <p:cNvSpPr/>
          <p:nvPr/>
        </p:nvSpPr>
        <p:spPr bwMode="auto">
          <a:xfrm>
            <a:off x="6955488" y="526819"/>
            <a:ext cx="1335237" cy="2469343"/>
          </a:xfrm>
          <a:prstGeom prst="roundRect">
            <a:avLst>
              <a:gd name="adj" fmla="val 7550"/>
            </a:avLst>
          </a:prstGeom>
          <a:noFill/>
          <a:ln w="28575">
            <a:solidFill>
              <a:srgbClr val="000000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5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sldNum" idx="11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1F24FE2D-8400-49F5-84C8-90FE9ED20D00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40993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Главная страница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i="1" strike="noStrike" spc="-1">
                <a:solidFill>
                  <a:schemeClr val="dk1"/>
                </a:solidFill>
                <a:latin typeface="Arial"/>
                <a:ea typeface="Arial"/>
              </a:rPr>
              <a:t>мужчинам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Google Shape;301;p33"/>
          <p:cNvSpPr/>
          <p:nvPr/>
        </p:nvSpPr>
        <p:spPr bwMode="auto">
          <a:xfrm>
            <a:off x="288000" y="1545120"/>
            <a:ext cx="5853600" cy="322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1.3, 2 </a:t>
            </a:r>
            <a:r>
              <a:rPr lang="en-GB" sz="1750" b="1" spc="-1">
                <a:solidFill>
                  <a:srgbClr val="000000"/>
                </a:solidFill>
                <a:ea typeface="Arial"/>
              </a:rPr>
              <a:t>плейсмент</a:t>
            </a:r>
            <a:r>
              <a:rPr lang="en-GB" sz="1750" b="1" spc="-1">
                <a:solidFill>
                  <a:srgbClr val="000000"/>
                </a:solidFill>
                <a:ea typeface="Arial"/>
              </a:rPr>
              <a:t>, ТОП-</a:t>
            </a:r>
            <a:r>
              <a:rPr lang="en-GB" sz="1750" b="1" spc="-1">
                <a:solidFill>
                  <a:srgbClr val="000000"/>
                </a:solidFill>
                <a:ea typeface="Arial"/>
              </a:rPr>
              <a:t>тизер</a:t>
            </a:r>
            <a:r>
              <a:rPr lang="en-GB" sz="1750" b="1" spc="-1">
                <a:solidFill>
                  <a:srgbClr val="000000"/>
                </a:solidFill>
                <a:ea typeface="Arial"/>
              </a:rPr>
              <a:t> </a:t>
            </a:r>
            <a:r>
              <a:rPr lang="en-GB" sz="1750" i="1" spc="-1">
                <a:solidFill>
                  <a:srgbClr val="000000"/>
                </a:solidFill>
                <a:ea typeface="Arial"/>
              </a:rPr>
              <a:t>(</a:t>
            </a:r>
            <a:r>
              <a:rPr lang="en-GB" sz="1750" i="1" spc="-1">
                <a:solidFill>
                  <a:srgbClr val="000000"/>
                </a:solidFill>
                <a:ea typeface="Arial"/>
              </a:rPr>
              <a:t>по</a:t>
            </a:r>
            <a:r>
              <a:rPr lang="en-GB" sz="1750" i="1" spc="-1">
                <a:solidFill>
                  <a:srgbClr val="000000"/>
                </a:solidFill>
                <a:ea typeface="Arial"/>
              </a:rPr>
              <a:t> </a:t>
            </a:r>
            <a:r>
              <a:rPr lang="en-GB" sz="1750" i="1" spc="-1">
                <a:solidFill>
                  <a:srgbClr val="000000"/>
                </a:solidFill>
                <a:ea typeface="Arial"/>
              </a:rPr>
              <a:t>запросу</a:t>
            </a:r>
            <a:r>
              <a:rPr lang="en-GB" sz="1750" i="1" spc="-1">
                <a:solidFill>
                  <a:srgbClr val="000000"/>
                </a:solidFill>
                <a:ea typeface="Arial"/>
              </a:rPr>
              <a:t>)</a:t>
            </a:r>
            <a:br>
              <a:rPr lang="ru-RU" sz="1750" i="1" spc="-1">
                <a:solidFill>
                  <a:srgbClr val="000000"/>
                </a:solidFill>
                <a:ea typeface="Arial"/>
              </a:rPr>
            </a:br>
            <a:r>
              <a:rPr lang="en-GB" sz="1750" spc="-1">
                <a:solidFill>
                  <a:srgbClr val="000000"/>
                </a:solidFill>
                <a:ea typeface="Arial"/>
              </a:rPr>
              <a:t>Средний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 CTR: </a:t>
            </a:r>
            <a:r>
              <a:rPr lang="ru-RU" sz="1750" spc="-1">
                <a:solidFill>
                  <a:srgbClr val="000000"/>
                </a:solidFill>
                <a:ea typeface="Arial"/>
              </a:rPr>
              <a:t>1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%</a:t>
            </a:r>
            <a:endParaRPr lang="ru-RU" sz="17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spc="-1">
                <a:solidFill>
                  <a:srgbClr val="000000"/>
                </a:solidFill>
                <a:ea typeface="Arial"/>
              </a:rPr>
              <a:t>Цена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*: </a:t>
            </a:r>
            <a:r>
              <a:rPr lang="ru-RU"/>
              <a:t> 82 000 ₽ </a:t>
            </a:r>
            <a:br>
              <a:rPr lang="ru-RU" sz="1750" b="1" strike="noStrike" spc="-1">
                <a:solidFill>
                  <a:srgbClr val="000000"/>
                </a:solidFill>
                <a:latin typeface="Arial"/>
                <a:ea typeface="Arial"/>
              </a:rPr>
            </a:br>
            <a:br>
              <a:rPr lang="ru-RU" sz="1750" b="1" strike="noStrike" spc="-1">
                <a:solidFill>
                  <a:srgbClr val="000000"/>
                </a:solidFill>
                <a:latin typeface="Arial"/>
                <a:ea typeface="Arial"/>
              </a:rPr>
            </a:b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5.</a:t>
            </a:r>
            <a:r>
              <a:rPr lang="ru-RU" sz="1750" b="1" strike="noStrike" spc="-1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плейсмент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, ТОП-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тизер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750" b="0" i="1" strike="noStrike" spc="-1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en-GB" sz="1750" b="0" i="1" strike="noStrike" spc="-1">
                <a:solidFill>
                  <a:srgbClr val="000000"/>
                </a:solidFill>
                <a:latin typeface="Arial"/>
                <a:ea typeface="Arial"/>
              </a:rPr>
              <a:t>по</a:t>
            </a:r>
            <a:r>
              <a:rPr lang="en-GB" sz="17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750" b="0" i="1" strike="noStrike" spc="-1">
                <a:solidFill>
                  <a:srgbClr val="000000"/>
                </a:solidFill>
                <a:latin typeface="Arial"/>
                <a:ea typeface="Arial"/>
              </a:rPr>
              <a:t>запросу</a:t>
            </a:r>
            <a:r>
              <a:rPr lang="en-GB" sz="1750" b="0" i="1" strike="noStrike" spc="-1">
                <a:solidFill>
                  <a:srgbClr val="000000"/>
                </a:solidFill>
                <a:latin typeface="Arial"/>
                <a:ea typeface="Arial"/>
              </a:rPr>
              <a:t>) 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 CTR: </a:t>
            </a:r>
            <a:r>
              <a:rPr lang="ru-RU" sz="1750" b="0" strike="noStrike" spc="-1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%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*: </a:t>
            </a:r>
            <a:r>
              <a:rPr lang="ru-RU"/>
              <a:t> 6 429 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₽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6, 7 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плейсмент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, ТОП-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тизер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750" b="0" i="1" strike="noStrike" spc="-1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en-GB" sz="1750" b="0" i="1" strike="noStrike" spc="-1">
                <a:solidFill>
                  <a:srgbClr val="000000"/>
                </a:solidFill>
                <a:latin typeface="Arial"/>
                <a:ea typeface="Arial"/>
              </a:rPr>
              <a:t>по</a:t>
            </a:r>
            <a:r>
              <a:rPr lang="en-GB" sz="17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750" b="0" i="1" strike="noStrike" spc="-1">
                <a:solidFill>
                  <a:srgbClr val="000000"/>
                </a:solidFill>
                <a:latin typeface="Arial"/>
                <a:ea typeface="Arial"/>
              </a:rPr>
              <a:t>запросу</a:t>
            </a:r>
            <a:r>
              <a:rPr lang="en-GB" sz="1750" b="0" i="1" strike="noStrike" spc="-1">
                <a:solidFill>
                  <a:srgbClr val="000000"/>
                </a:solidFill>
                <a:latin typeface="Arial"/>
                <a:ea typeface="Arial"/>
              </a:rPr>
              <a:t>) 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 CTR: </a:t>
            </a:r>
            <a:r>
              <a:rPr lang="ru-RU" sz="1750" b="0" strike="noStrike" spc="-1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%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*: </a:t>
            </a:r>
            <a:r>
              <a:rPr lang="ru-RU"/>
              <a:t> 21 286 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₽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8, 9, 10 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плейсмент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тизер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 CTR: 1%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*: </a:t>
            </a:r>
            <a:r>
              <a:rPr lang="ru-RU"/>
              <a:t> 7 857 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₽</a:t>
            </a:r>
            <a:endParaRPr/>
          </a:p>
        </p:txBody>
      </p:sp>
      <p:sp>
        <p:nvSpPr>
          <p:cNvPr id="325" name="Google Shape;302;p33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Баннерное размещение на сайте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6" name="Google Shape;303;p33"/>
          <p:cNvPicPr/>
          <p:nvPr/>
        </p:nvPicPr>
        <p:blipFill>
          <a:blip r:embed="rId2"/>
          <a:stretch/>
        </p:blipFill>
        <p:spPr bwMode="auto">
          <a:xfrm>
            <a:off x="1947240" y="6320880"/>
            <a:ext cx="451439" cy="312120"/>
          </a:xfrm>
          <a:prstGeom prst="rect">
            <a:avLst/>
          </a:prstGeom>
          <a:ln w="0">
            <a:noFill/>
          </a:ln>
        </p:spPr>
      </p:pic>
      <p:sp>
        <p:nvSpPr>
          <p:cNvPr id="327" name="Google Shape;304;p33"/>
          <p:cNvSpPr/>
          <p:nvPr/>
        </p:nvSpPr>
        <p:spPr bwMode="auto">
          <a:xfrm>
            <a:off x="6643800" y="62524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день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8" name="Google Shape;305;p33"/>
          <p:cNvGrpSpPr/>
          <p:nvPr/>
        </p:nvGrpSpPr>
        <p:grpSpPr bwMode="auto">
          <a:xfrm>
            <a:off x="6654240" y="308880"/>
            <a:ext cx="2504160" cy="5808240"/>
            <a:chOff x="6654240" y="308880"/>
            <a:chExt cx="2504160" cy="5808240"/>
          </a:xfrm>
        </p:grpSpPr>
        <p:grpSp>
          <p:nvGrpSpPr>
            <p:cNvPr id="329" name="Google Shape;306;p33"/>
            <p:cNvGrpSpPr/>
            <p:nvPr/>
          </p:nvGrpSpPr>
          <p:grpSpPr bwMode="auto">
            <a:xfrm>
              <a:off x="6654240" y="308880"/>
              <a:ext cx="2504160" cy="5808240"/>
              <a:chOff x="6654240" y="308880"/>
              <a:chExt cx="2504160" cy="5808240"/>
            </a:xfrm>
          </p:grpSpPr>
          <p:sp>
            <p:nvSpPr>
              <p:cNvPr id="330" name="Google Shape;307;p33"/>
              <p:cNvSpPr/>
              <p:nvPr/>
            </p:nvSpPr>
            <p:spPr bwMode="auto">
              <a:xfrm>
                <a:off x="6654240" y="308880"/>
                <a:ext cx="2504160" cy="5808240"/>
              </a:xfrm>
              <a:prstGeom prst="roundRect">
                <a:avLst>
                  <a:gd name="adj" fmla="val 8861"/>
                </a:avLst>
              </a:prstGeom>
              <a:blipFill>
                <a:blip r:embed="rId3"/>
                <a:stretch/>
              </a:blipFill>
              <a:ln w="0">
                <a:noFill/>
              </a:ln>
              <a:effectLst>
                <a:outerShdw blurRad="457200" dist="209265" dir="2402721" algn="bl" rotWithShape="0">
                  <a:srgbClr val="000000">
                    <a:alpha val="0"/>
                  </a:srgbClr>
                </a:outerShdw>
              </a:effectLst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defRPr/>
                </a:pP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1" name="Google Shape;308;p33"/>
              <p:cNvSpPr/>
              <p:nvPr/>
            </p:nvSpPr>
            <p:spPr bwMode="auto">
              <a:xfrm>
                <a:off x="6857640" y="3314519"/>
                <a:ext cx="675360" cy="591840"/>
              </a:xfrm>
              <a:prstGeom prst="rect">
                <a:avLst/>
              </a:prstGeom>
              <a:solidFill>
                <a:srgbClr val="A5D2A0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91440" bIns="91440" anchor="t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16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6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2" name="Google Shape;309;p33"/>
              <p:cNvSpPr/>
              <p:nvPr/>
            </p:nvSpPr>
            <p:spPr bwMode="auto">
              <a:xfrm>
                <a:off x="6895800" y="3789000"/>
                <a:ext cx="598680" cy="1299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65160" bIns="6516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3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Плейсмент</a:t>
                </a:r>
                <a:endParaRPr lang="ru-RU" sz="3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3" name="Google Shape;310;p33"/>
              <p:cNvSpPr/>
              <p:nvPr/>
            </p:nvSpPr>
            <p:spPr bwMode="auto">
              <a:xfrm>
                <a:off x="6857640" y="5056200"/>
                <a:ext cx="675360" cy="844920"/>
              </a:xfrm>
              <a:prstGeom prst="rect">
                <a:avLst/>
              </a:prstGeom>
              <a:solidFill>
                <a:srgbClr val="A5D2A0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16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9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4" name="Google Shape;311;p33"/>
              <p:cNvSpPr/>
              <p:nvPr/>
            </p:nvSpPr>
            <p:spPr bwMode="auto">
              <a:xfrm>
                <a:off x="7568640" y="5056200"/>
                <a:ext cx="675360" cy="844920"/>
              </a:xfrm>
              <a:prstGeom prst="rect">
                <a:avLst/>
              </a:prstGeom>
              <a:solidFill>
                <a:srgbClr val="A5D2A0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16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10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5" name="Google Shape;312;p33"/>
              <p:cNvSpPr/>
              <p:nvPr/>
            </p:nvSpPr>
            <p:spPr bwMode="auto">
              <a:xfrm>
                <a:off x="8286480" y="5056200"/>
                <a:ext cx="675360" cy="844920"/>
              </a:xfrm>
              <a:prstGeom prst="rect">
                <a:avLst/>
              </a:prstGeom>
              <a:solidFill>
                <a:srgbClr val="A5D2A0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16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11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6" name="Google Shape;313;p33"/>
              <p:cNvSpPr/>
              <p:nvPr/>
            </p:nvSpPr>
            <p:spPr bwMode="auto">
              <a:xfrm>
                <a:off x="6895800" y="5901480"/>
                <a:ext cx="598680" cy="1299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65160" bIns="6516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3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Плейсмент</a:t>
                </a:r>
                <a:endParaRPr lang="ru-RU" sz="3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7" name="Google Shape;314;p33"/>
              <p:cNvSpPr/>
              <p:nvPr/>
            </p:nvSpPr>
            <p:spPr bwMode="auto">
              <a:xfrm>
                <a:off x="7610400" y="5901480"/>
                <a:ext cx="598680" cy="1299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65160" bIns="6516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3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Плейсмент</a:t>
                </a:r>
                <a:endParaRPr lang="ru-RU" sz="3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8" name="Google Shape;315;p33"/>
              <p:cNvSpPr/>
              <p:nvPr/>
            </p:nvSpPr>
            <p:spPr bwMode="auto">
              <a:xfrm>
                <a:off x="8324640" y="5901480"/>
                <a:ext cx="598680" cy="1299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65160" bIns="6516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3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Плейсмент</a:t>
                </a:r>
                <a:endParaRPr lang="ru-RU" sz="3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339" name="Google Shape;316;p33"/>
            <p:cNvSpPr/>
            <p:nvPr/>
          </p:nvSpPr>
          <p:spPr bwMode="auto">
            <a:xfrm>
              <a:off x="6857640" y="2621880"/>
              <a:ext cx="675360" cy="591840"/>
            </a:xfrm>
            <a:prstGeom prst="rect">
              <a:avLst/>
            </a:prstGeom>
            <a:solidFill>
              <a:srgbClr val="EFEFE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91440" bIns="91440" anchor="t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1600" b="0" strike="noStrike" spc="-1">
                  <a:solidFill>
                    <a:srgbClr val="D9D9D9"/>
                  </a:solidFill>
                  <a:latin typeface="Arial"/>
                  <a:ea typeface="Arial"/>
                </a:rPr>
                <a:t>5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0" name="Google Shape;317;p33"/>
            <p:cNvSpPr/>
            <p:nvPr/>
          </p:nvSpPr>
          <p:spPr bwMode="auto">
            <a:xfrm>
              <a:off x="6895800" y="3096360"/>
              <a:ext cx="598680" cy="1299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65160" bIns="6516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3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Плейсмент</a:t>
              </a:r>
              <a:endParaRPr lang="ru-RU" sz="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1" name="Google Shape;318;p33"/>
            <p:cNvSpPr/>
            <p:nvPr/>
          </p:nvSpPr>
          <p:spPr bwMode="auto">
            <a:xfrm>
              <a:off x="7602840" y="2621880"/>
              <a:ext cx="1349280" cy="1182960"/>
            </a:xfrm>
            <a:prstGeom prst="rect">
              <a:avLst/>
            </a:prstGeom>
            <a:solidFill>
              <a:srgbClr val="EFEFE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1600" b="0" strike="noStrike" spc="-1">
                  <a:solidFill>
                    <a:srgbClr val="D9D9D9"/>
                  </a:solidFill>
                  <a:latin typeface="Arial"/>
                  <a:ea typeface="Arial"/>
                </a:rPr>
                <a:t>7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2" name="Google Shape;319;p33"/>
            <p:cNvSpPr/>
            <p:nvPr/>
          </p:nvSpPr>
          <p:spPr bwMode="auto">
            <a:xfrm>
              <a:off x="7906680" y="3702960"/>
              <a:ext cx="745560" cy="1299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65160" bIns="6516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3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Плейсмент</a:t>
              </a:r>
              <a:endParaRPr lang="ru-RU" sz="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3" name="Google Shape;320;p33"/>
            <p:cNvSpPr/>
            <p:nvPr/>
          </p:nvSpPr>
          <p:spPr bwMode="auto">
            <a:xfrm>
              <a:off x="6857640" y="2242800"/>
              <a:ext cx="2094840" cy="287280"/>
            </a:xfrm>
            <a:prstGeom prst="rect">
              <a:avLst/>
            </a:prstGeom>
            <a:solidFill>
              <a:srgbClr val="EFEFE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1600" b="0" strike="noStrike" spc="-1">
                  <a:solidFill>
                    <a:srgbClr val="D9D9D9"/>
                  </a:solidFill>
                  <a:latin typeface="Arial"/>
                  <a:ea typeface="Arial"/>
                </a:rPr>
                <a:t>4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4" name="Google Shape;321;p33"/>
            <p:cNvSpPr/>
            <p:nvPr/>
          </p:nvSpPr>
          <p:spPr bwMode="auto">
            <a:xfrm>
              <a:off x="6857640" y="712800"/>
              <a:ext cx="1349280" cy="1182960"/>
            </a:xfrm>
            <a:prstGeom prst="rect">
              <a:avLst/>
            </a:prstGeom>
            <a:solidFill>
              <a:srgbClr val="EFEFE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1600" b="0" strike="noStrike" spc="-1">
                  <a:solidFill>
                    <a:srgbClr val="D9D9D9"/>
                  </a:solidFill>
                  <a:latin typeface="Arial"/>
                  <a:ea typeface="Arial"/>
                </a:rPr>
                <a:t>1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5" name="Google Shape;322;p33"/>
            <p:cNvSpPr/>
            <p:nvPr/>
          </p:nvSpPr>
          <p:spPr bwMode="auto">
            <a:xfrm>
              <a:off x="7161120" y="1793880"/>
              <a:ext cx="745560" cy="1299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65160" bIns="6516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3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Плейсмент</a:t>
              </a:r>
              <a:endParaRPr lang="ru-RU" sz="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6" name="Google Shape;323;p33"/>
            <p:cNvSpPr/>
            <p:nvPr/>
          </p:nvSpPr>
          <p:spPr bwMode="auto">
            <a:xfrm>
              <a:off x="8315280" y="1187280"/>
              <a:ext cx="598680" cy="1299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65160" bIns="6516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3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Плейсмент</a:t>
              </a:r>
              <a:endParaRPr lang="ru-RU" sz="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7" name="Google Shape;324;p33"/>
            <p:cNvSpPr/>
            <p:nvPr/>
          </p:nvSpPr>
          <p:spPr bwMode="auto">
            <a:xfrm>
              <a:off x="8276760" y="1411200"/>
              <a:ext cx="675360" cy="591840"/>
            </a:xfrm>
            <a:prstGeom prst="rect">
              <a:avLst/>
            </a:prstGeom>
            <a:solidFill>
              <a:srgbClr val="EFEFE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91440" bIns="91440" anchor="t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1600" b="0" strike="noStrike" spc="-1">
                  <a:solidFill>
                    <a:srgbClr val="D9D9D9"/>
                  </a:solidFill>
                  <a:latin typeface="Arial"/>
                  <a:ea typeface="Arial"/>
                </a:rPr>
                <a:t>3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48" name="Google Shape;325;p33"/>
          <p:cNvSpPr/>
          <p:nvPr/>
        </p:nvSpPr>
        <p:spPr bwMode="auto">
          <a:xfrm>
            <a:off x="6854760" y="715680"/>
            <a:ext cx="1359720" cy="1180080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1.3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Google Shape;326;p33"/>
          <p:cNvSpPr/>
          <p:nvPr/>
        </p:nvSpPr>
        <p:spPr bwMode="auto">
          <a:xfrm>
            <a:off x="8261280" y="708120"/>
            <a:ext cx="680040" cy="595800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2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Google Shape;327;p33"/>
          <p:cNvSpPr/>
          <p:nvPr/>
        </p:nvSpPr>
        <p:spPr bwMode="auto">
          <a:xfrm>
            <a:off x="6866640" y="2624400"/>
            <a:ext cx="680040" cy="595800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6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Google Shape;328;p33"/>
          <p:cNvSpPr/>
          <p:nvPr/>
        </p:nvSpPr>
        <p:spPr bwMode="auto">
          <a:xfrm>
            <a:off x="7608600" y="2624400"/>
            <a:ext cx="1359720" cy="1191240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5.</a:t>
            </a:r>
            <a:r>
              <a:rPr lang="ru-RU" sz="2150" b="0" strike="noStrike" spc="-1">
                <a:solidFill>
                  <a:srgbClr val="000000"/>
                </a:solidFill>
                <a:latin typeface="Arial"/>
                <a:ea typeface="Arial"/>
              </a:rPr>
              <a:t>2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Google Shape;329;p33"/>
          <p:cNvSpPr/>
          <p:nvPr/>
        </p:nvSpPr>
        <p:spPr bwMode="auto">
          <a:xfrm>
            <a:off x="6858360" y="3334680"/>
            <a:ext cx="680040" cy="595800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7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Google Shape;330;p33"/>
          <p:cNvSpPr/>
          <p:nvPr/>
        </p:nvSpPr>
        <p:spPr bwMode="auto">
          <a:xfrm>
            <a:off x="6857280" y="5058000"/>
            <a:ext cx="675720" cy="844920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8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Google Shape;331;p33"/>
          <p:cNvSpPr/>
          <p:nvPr/>
        </p:nvSpPr>
        <p:spPr bwMode="auto">
          <a:xfrm>
            <a:off x="7569000" y="5058000"/>
            <a:ext cx="675720" cy="844920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9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Google Shape;332;p33"/>
          <p:cNvSpPr/>
          <p:nvPr/>
        </p:nvSpPr>
        <p:spPr bwMode="auto">
          <a:xfrm>
            <a:off x="8286840" y="5058000"/>
            <a:ext cx="675720" cy="844920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10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sldNum" idx="31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9F2C7C34-6784-4997-8C0E-547DBDBBAB05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8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9172080" cy="550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3200" spc="-1">
                <a:solidFill>
                  <a:schemeClr val="dk1"/>
                </a:solidFill>
                <a:latin typeface="Arial"/>
                <a:ea typeface="Arial"/>
              </a:rPr>
              <a:t>Б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аннер</a:t>
            </a:r>
            <a:r>
              <a:rPr lang="ru-RU" sz="3200" b="0" strike="noStrike" spc="-1">
                <a:solidFill>
                  <a:schemeClr val="dk1"/>
                </a:solidFill>
                <a:latin typeface="Arial"/>
                <a:ea typeface="Arial"/>
              </a:rPr>
              <a:t>-шторка на главной + </a:t>
            </a:r>
            <a:r>
              <a:rPr lang="en-US" sz="3200" b="0" strike="noStrike" spc="-1">
                <a:solidFill>
                  <a:schemeClr val="dk1"/>
                </a:solidFill>
                <a:latin typeface="Arial"/>
                <a:ea typeface="Arial"/>
              </a:rPr>
              <a:t>In-app </a:t>
            </a:r>
            <a:r>
              <a:rPr lang="ru-RU" sz="3200" b="0" strike="noStrike" spc="-1">
                <a:solidFill>
                  <a:schemeClr val="dk1"/>
                </a:solidFill>
                <a:latin typeface="Arial"/>
                <a:ea typeface="Arial"/>
              </a:rPr>
              <a:t>в каталоге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9" name="Google Shape;739;p54"/>
          <p:cNvSpPr/>
          <p:nvPr/>
        </p:nvSpPr>
        <p:spPr bwMode="auto">
          <a:xfrm>
            <a:off x="2581200" y="6320880"/>
            <a:ext cx="3514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chemeClr val="dk1"/>
                </a:solidFill>
                <a:latin typeface="Arial"/>
                <a:ea typeface="Arial"/>
              </a:rPr>
              <a:t>Приложение и мобильная версия сайта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0" name="Google Shape;740;p54"/>
          <p:cNvPicPr/>
          <p:nvPr/>
        </p:nvPicPr>
        <p:blipFill>
          <a:blip r:embed="rId2"/>
          <a:stretch/>
        </p:blipFill>
        <p:spPr bwMode="auto">
          <a:xfrm>
            <a:off x="2122560" y="6275160"/>
            <a:ext cx="238680" cy="403200"/>
          </a:xfrm>
          <a:prstGeom prst="rect">
            <a:avLst/>
          </a:prstGeom>
          <a:ln w="0">
            <a:noFill/>
          </a:ln>
        </p:spPr>
      </p:pic>
      <p:sp>
        <p:nvSpPr>
          <p:cNvPr id="681" name="Google Shape;741;p54"/>
          <p:cNvSpPr/>
          <p:nvPr/>
        </p:nvSpPr>
        <p:spPr bwMode="auto">
          <a:xfrm>
            <a:off x="6643800" y="62524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 Цена 1 баннера за 1 день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2" name="Google Shape;742;p54"/>
          <p:cNvSpPr/>
          <p:nvPr/>
        </p:nvSpPr>
        <p:spPr bwMode="auto">
          <a:xfrm>
            <a:off x="2914920" y="1114200"/>
            <a:ext cx="2389320" cy="1767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83" name="Google Shape;743;p54"/>
          <p:cNvSpPr/>
          <p:nvPr/>
        </p:nvSpPr>
        <p:spPr bwMode="auto">
          <a:xfrm>
            <a:off x="2914920" y="1114200"/>
            <a:ext cx="2389320" cy="713520"/>
          </a:xfrm>
          <a:prstGeom prst="rect">
            <a:avLst/>
          </a:prstGeom>
          <a:solidFill>
            <a:schemeClr val="accent5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84" name="Google Shape;744;p54"/>
          <p:cNvSpPr/>
          <p:nvPr/>
        </p:nvSpPr>
        <p:spPr bwMode="auto">
          <a:xfrm>
            <a:off x="288000" y="1114200"/>
            <a:ext cx="2389320" cy="1767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85" name="Google Shape;745;p54"/>
          <p:cNvSpPr/>
          <p:nvPr/>
        </p:nvSpPr>
        <p:spPr bwMode="auto">
          <a:xfrm>
            <a:off x="288000" y="1114200"/>
            <a:ext cx="2389320" cy="7135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86" name="Google Shape;746;p54"/>
          <p:cNvSpPr/>
          <p:nvPr/>
        </p:nvSpPr>
        <p:spPr bwMode="auto">
          <a:xfrm>
            <a:off x="458640" y="1212480"/>
            <a:ext cx="212004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ЖЕНСКИЙ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7" name="Google Shape;747;p54"/>
          <p:cNvSpPr/>
          <p:nvPr/>
        </p:nvSpPr>
        <p:spPr bwMode="auto">
          <a:xfrm>
            <a:off x="3115440" y="1212480"/>
            <a:ext cx="192060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МУЖСКОЙ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8" name="Google Shape;748;p54"/>
          <p:cNvSpPr/>
          <p:nvPr/>
        </p:nvSpPr>
        <p:spPr bwMode="auto">
          <a:xfrm>
            <a:off x="288000" y="3143070"/>
            <a:ext cx="2389320" cy="1767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89" name="Google Shape;749;p54"/>
          <p:cNvSpPr/>
          <p:nvPr/>
        </p:nvSpPr>
        <p:spPr bwMode="auto">
          <a:xfrm>
            <a:off x="288000" y="3143070"/>
            <a:ext cx="2389320" cy="71352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90" name="Google Shape;750;p54"/>
          <p:cNvSpPr/>
          <p:nvPr/>
        </p:nvSpPr>
        <p:spPr bwMode="auto">
          <a:xfrm>
            <a:off x="458640" y="3241710"/>
            <a:ext cx="212004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ДЕТСКИЙ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1" name="Google Shape;751;p54"/>
          <p:cNvSpPr/>
          <p:nvPr/>
        </p:nvSpPr>
        <p:spPr bwMode="auto">
          <a:xfrm>
            <a:off x="463320" y="1934280"/>
            <a:ext cx="203832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1" strike="noStrike" spc="-1">
                <a:solidFill>
                  <a:schemeClr val="dk1"/>
                </a:solidFill>
                <a:latin typeface="Arial"/>
                <a:ea typeface="Arial"/>
              </a:rPr>
              <a:t>Главная</a:t>
            </a:r>
            <a:r>
              <a:rPr lang="en-GB" sz="1450" b="1" strike="noStrike" spc="-1">
                <a:solidFill>
                  <a:schemeClr val="dk1"/>
                </a:solidFill>
                <a:latin typeface="Arial"/>
                <a:ea typeface="Arial"/>
              </a:rPr>
              <a:t> + </a:t>
            </a:r>
            <a:r>
              <a:rPr lang="en-GB" sz="1450" b="1" strike="noStrike" spc="-1">
                <a:solidFill>
                  <a:schemeClr val="dk1"/>
                </a:solidFill>
                <a:latin typeface="Arial"/>
                <a:ea typeface="Arial"/>
              </a:rPr>
              <a:t>каталог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Средний</a:t>
            </a: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 CTR:</a:t>
            </a:r>
            <a:r>
              <a:rPr lang="en-GB" sz="1450" b="0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 </a:t>
            </a:r>
            <a:r>
              <a:rPr lang="ru-RU" sz="1450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6</a:t>
            </a:r>
            <a:r>
              <a:rPr lang="en-GB" sz="1450" b="0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%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Цена</a:t>
            </a: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*:</a:t>
            </a:r>
            <a:r>
              <a:rPr lang="en-GB" sz="1450" b="0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 </a:t>
            </a:r>
            <a:r>
              <a:rPr lang="ru-RU" sz="1450" spc="-1">
                <a:solidFill>
                  <a:schemeClr val="dk1"/>
                </a:solidFill>
                <a:ea typeface="Arial"/>
              </a:rPr>
              <a:t>638 600 </a:t>
            </a:r>
            <a:r>
              <a:rPr lang="en-GB" sz="140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2" name="Google Shape;752;p54"/>
          <p:cNvSpPr/>
          <p:nvPr/>
        </p:nvSpPr>
        <p:spPr bwMode="auto">
          <a:xfrm>
            <a:off x="3115440" y="1934280"/>
            <a:ext cx="203832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1" strike="noStrike" spc="-1">
                <a:solidFill>
                  <a:schemeClr val="dk1"/>
                </a:solidFill>
                <a:latin typeface="Arial"/>
                <a:ea typeface="Arial"/>
              </a:rPr>
              <a:t>Главная</a:t>
            </a:r>
            <a:r>
              <a:rPr lang="en-GB" sz="1450" b="1" strike="noStrike" spc="-1">
                <a:solidFill>
                  <a:schemeClr val="dk1"/>
                </a:solidFill>
                <a:latin typeface="Arial"/>
                <a:ea typeface="Arial"/>
              </a:rPr>
              <a:t> + </a:t>
            </a:r>
            <a:r>
              <a:rPr lang="en-GB" sz="1450" b="1" strike="noStrike" spc="-1">
                <a:solidFill>
                  <a:schemeClr val="dk1"/>
                </a:solidFill>
                <a:latin typeface="Arial"/>
                <a:ea typeface="Arial"/>
              </a:rPr>
              <a:t>каталог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4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</a:t>
            </a:r>
            <a:r>
              <a:rPr lang="en-GB" sz="14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450" spc="-1">
                <a:solidFill>
                  <a:schemeClr val="dk1"/>
                </a:solidFill>
                <a:latin typeface="Arial"/>
                <a:ea typeface="Arial"/>
              </a:rPr>
              <a:t>6</a:t>
            </a:r>
            <a:r>
              <a:rPr lang="en-GB" sz="1450" b="0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450" b="0" i="1" strike="noStrike" spc="-1">
                <a:solidFill>
                  <a:schemeClr val="dk1"/>
                </a:solidFill>
                <a:latin typeface="Arial"/>
                <a:ea typeface="Arial"/>
              </a:rPr>
              <a:t>*:</a:t>
            </a:r>
            <a:r>
              <a:rPr lang="en-GB" sz="14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450" spc="-1">
                <a:solidFill>
                  <a:schemeClr val="dk1"/>
                </a:solidFill>
                <a:ea typeface="Arial"/>
              </a:rPr>
              <a:t>350 200 </a:t>
            </a:r>
            <a:r>
              <a:rPr lang="en-GB" sz="140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3" name="Google Shape;753;p54"/>
          <p:cNvSpPr/>
          <p:nvPr/>
        </p:nvSpPr>
        <p:spPr bwMode="auto">
          <a:xfrm>
            <a:off x="458640" y="3960990"/>
            <a:ext cx="203832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1" strike="noStrike" spc="-1">
                <a:solidFill>
                  <a:schemeClr val="dk1"/>
                </a:solidFill>
                <a:latin typeface="Arial"/>
                <a:ea typeface="Arial"/>
              </a:rPr>
              <a:t>Главная</a:t>
            </a:r>
            <a:r>
              <a:rPr lang="en-GB" sz="1450" b="1" strike="noStrike" spc="-1">
                <a:solidFill>
                  <a:schemeClr val="dk1"/>
                </a:solidFill>
                <a:latin typeface="Arial"/>
                <a:ea typeface="Arial"/>
              </a:rPr>
              <a:t> + </a:t>
            </a:r>
            <a:r>
              <a:rPr lang="en-GB" sz="1450" b="1" strike="noStrike" spc="-1">
                <a:solidFill>
                  <a:schemeClr val="dk1"/>
                </a:solidFill>
                <a:latin typeface="Arial"/>
                <a:ea typeface="Arial"/>
              </a:rPr>
              <a:t>каталог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4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</a:t>
            </a:r>
            <a:r>
              <a:rPr lang="en-GB" sz="14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450" spc="-1">
                <a:solidFill>
                  <a:schemeClr val="dk1"/>
                </a:solidFill>
                <a:latin typeface="Arial"/>
                <a:ea typeface="Arial"/>
              </a:rPr>
              <a:t>6</a:t>
            </a:r>
            <a:r>
              <a:rPr lang="en-GB" sz="1450" b="0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450" b="0" i="1" strike="noStrike" spc="-1">
                <a:solidFill>
                  <a:schemeClr val="dk1"/>
                </a:solidFill>
                <a:latin typeface="Arial"/>
                <a:ea typeface="Arial"/>
              </a:rPr>
              <a:t>*:</a:t>
            </a:r>
            <a:r>
              <a:rPr lang="en-GB" sz="14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450" spc="-1">
                <a:solidFill>
                  <a:schemeClr val="dk1"/>
                </a:solidFill>
                <a:ea typeface="Arial"/>
              </a:rPr>
              <a:t>154</a:t>
            </a:r>
            <a:r>
              <a:rPr lang="ru-RU" sz="1450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450" spc="-1">
                <a:solidFill>
                  <a:schemeClr val="dk1"/>
                </a:solidFill>
                <a:ea typeface="Arial"/>
              </a:rPr>
              <a:t>500</a:t>
            </a:r>
            <a:r>
              <a:rPr lang="ru-RU" sz="1450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40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1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43800" y="1020660"/>
            <a:ext cx="2400545" cy="5197980"/>
          </a:xfrm>
          <a:prstGeom prst="rect">
            <a:avLst/>
          </a:prstGeom>
        </p:spPr>
      </p:pic>
      <p:sp>
        <p:nvSpPr>
          <p:cNvPr id="22" name="Google Shape;688;p51"/>
          <p:cNvSpPr/>
          <p:nvPr/>
        </p:nvSpPr>
        <p:spPr bwMode="auto">
          <a:xfrm>
            <a:off x="6643800" y="4217040"/>
            <a:ext cx="2400545" cy="828393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Google Shape;754;p54"/>
          <p:cNvSpPr/>
          <p:nvPr/>
        </p:nvSpPr>
        <p:spPr bwMode="auto">
          <a:xfrm>
            <a:off x="9460079" y="1020658"/>
            <a:ext cx="2268600" cy="5197981"/>
          </a:xfrm>
          <a:prstGeom prst="roundRect">
            <a:avLst>
              <a:gd name="adj" fmla="val 10274"/>
            </a:avLst>
          </a:prstGeom>
          <a:blipFill>
            <a:blip r:embed="rId4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5" name="Google Shape;759;p55"/>
          <p:cNvSpPr/>
          <p:nvPr/>
        </p:nvSpPr>
        <p:spPr bwMode="auto">
          <a:xfrm>
            <a:off x="288000" y="3162300"/>
            <a:ext cx="2389320" cy="1830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96" name="Google Shape;760;p55"/>
          <p:cNvSpPr/>
          <p:nvPr/>
        </p:nvSpPr>
        <p:spPr bwMode="auto">
          <a:xfrm>
            <a:off x="458640" y="3980220"/>
            <a:ext cx="203832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1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4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</a:t>
            </a:r>
            <a:r>
              <a:rPr lang="en-GB" sz="1450" b="0" strike="noStrike" spc="-1">
                <a:solidFill>
                  <a:schemeClr val="dk1"/>
                </a:solidFill>
                <a:latin typeface="Arial"/>
                <a:ea typeface="Arial"/>
              </a:rPr>
              <a:t> 2.6%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450" b="0" i="1" strike="noStrike" spc="-1">
                <a:solidFill>
                  <a:schemeClr val="dk1"/>
                </a:solidFill>
                <a:latin typeface="Arial"/>
                <a:ea typeface="Arial"/>
              </a:rPr>
              <a:t>*:</a:t>
            </a:r>
            <a:r>
              <a:rPr lang="en-GB" sz="14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450" spc="-1">
                <a:solidFill>
                  <a:schemeClr val="dk1"/>
                </a:solidFill>
                <a:ea typeface="Arial"/>
              </a:rPr>
              <a:t>82 400</a:t>
            </a:r>
            <a:r>
              <a:rPr lang="ru-RU" sz="1450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450" spc="-1">
                <a:solidFill>
                  <a:schemeClr val="dk1"/>
                </a:solidFill>
                <a:ea typeface="Arial"/>
              </a:rPr>
              <a:t>₽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7" name="Google Shape;761;p55"/>
          <p:cNvSpPr/>
          <p:nvPr/>
        </p:nvSpPr>
        <p:spPr bwMode="auto">
          <a:xfrm>
            <a:off x="2922840" y="1114200"/>
            <a:ext cx="2389320" cy="1830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98" name="Google Shape;762;p55"/>
          <p:cNvSpPr/>
          <p:nvPr/>
        </p:nvSpPr>
        <p:spPr bwMode="auto">
          <a:xfrm>
            <a:off x="3123360" y="1934280"/>
            <a:ext cx="203832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1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Средний</a:t>
            </a: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 CTR:</a:t>
            </a:r>
            <a:r>
              <a:rPr lang="en-GB" sz="1450" b="0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 2.6%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Цена</a:t>
            </a: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*:</a:t>
            </a:r>
            <a:r>
              <a:rPr lang="en-GB" sz="1450" b="0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 </a:t>
            </a:r>
            <a:r>
              <a:rPr lang="ru-RU" sz="1450" spc="-1">
                <a:solidFill>
                  <a:schemeClr val="dk1"/>
                </a:solidFill>
                <a:ea typeface="Arial"/>
              </a:rPr>
              <a:t>123 600 </a:t>
            </a:r>
            <a:r>
              <a:rPr lang="en-GB" sz="140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9" name="Google Shape;763;p55"/>
          <p:cNvSpPr/>
          <p:nvPr/>
        </p:nvSpPr>
        <p:spPr bwMode="auto">
          <a:xfrm>
            <a:off x="288000" y="1114200"/>
            <a:ext cx="2389320" cy="1830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00" name="Google Shape;764;p55"/>
          <p:cNvSpPr/>
          <p:nvPr/>
        </p:nvSpPr>
        <p:spPr bwMode="auto">
          <a:xfrm>
            <a:off x="463320" y="1934280"/>
            <a:ext cx="203832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1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Средний</a:t>
            </a: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 CTR:</a:t>
            </a:r>
            <a:r>
              <a:rPr lang="en-GB" sz="1450" b="0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 2.6%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Цена</a:t>
            </a: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*:</a:t>
            </a:r>
            <a:r>
              <a:rPr lang="en-GB" sz="1450" b="0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 </a:t>
            </a:r>
            <a:r>
              <a:rPr lang="en-GB" sz="1450" spc="-1">
                <a:solidFill>
                  <a:schemeClr val="dk1"/>
                </a:solidFill>
                <a:ea typeface="Arial"/>
              </a:rPr>
              <a:t>267</a:t>
            </a:r>
            <a:r>
              <a:rPr lang="ru-RU" sz="1450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450" spc="-1">
                <a:solidFill>
                  <a:schemeClr val="dk1"/>
                </a:solidFill>
                <a:ea typeface="Arial"/>
              </a:rPr>
              <a:t>800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1" name="PlaceHolder 1"/>
          <p:cNvSpPr>
            <a:spLocks noGrp="1"/>
          </p:cNvSpPr>
          <p:nvPr>
            <p:ph type="sldNum" idx="32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98AEA273-B24D-434E-B029-49F96DD6534C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2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5807520" cy="61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Ads баннер в избранном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3" name="Google Shape;767;p55"/>
          <p:cNvSpPr/>
          <p:nvPr/>
        </p:nvSpPr>
        <p:spPr bwMode="auto">
          <a:xfrm>
            <a:off x="2581200" y="6320880"/>
            <a:ext cx="337140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chemeClr val="dk1"/>
                </a:solidFill>
                <a:latin typeface="Arial"/>
                <a:ea typeface="Arial"/>
              </a:rPr>
              <a:t>Приложение и мобильная версия сайта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4" name="Google Shape;768;p55"/>
          <p:cNvPicPr/>
          <p:nvPr/>
        </p:nvPicPr>
        <p:blipFill>
          <a:blip r:embed="rId2"/>
          <a:stretch/>
        </p:blipFill>
        <p:spPr bwMode="auto">
          <a:xfrm>
            <a:off x="2122560" y="6275160"/>
            <a:ext cx="238680" cy="403200"/>
          </a:xfrm>
          <a:prstGeom prst="rect">
            <a:avLst/>
          </a:prstGeom>
          <a:ln w="0">
            <a:noFill/>
          </a:ln>
        </p:spPr>
      </p:pic>
      <p:sp>
        <p:nvSpPr>
          <p:cNvPr id="705" name="Google Shape;769;p55"/>
          <p:cNvSpPr/>
          <p:nvPr/>
        </p:nvSpPr>
        <p:spPr bwMode="auto">
          <a:xfrm>
            <a:off x="6643800" y="6252480"/>
            <a:ext cx="3661180" cy="297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день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(с НДС)</a:t>
            </a:r>
            <a:r>
              <a:rPr lang="ru-RU" sz="1050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1050" i="1" spc="-1">
                <a:solidFill>
                  <a:srgbClr val="000000"/>
                </a:solidFill>
                <a:latin typeface="Arial"/>
              </a:rPr>
              <a:t>+ приложение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6" name="Google Shape;770;p55"/>
          <p:cNvSpPr/>
          <p:nvPr/>
        </p:nvSpPr>
        <p:spPr bwMode="auto">
          <a:xfrm>
            <a:off x="2922840" y="1114200"/>
            <a:ext cx="2389320" cy="713520"/>
          </a:xfrm>
          <a:prstGeom prst="rect">
            <a:avLst/>
          </a:prstGeom>
          <a:solidFill>
            <a:schemeClr val="accent5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07" name="Google Shape;771;p55"/>
          <p:cNvSpPr/>
          <p:nvPr/>
        </p:nvSpPr>
        <p:spPr bwMode="auto">
          <a:xfrm>
            <a:off x="288000" y="1114200"/>
            <a:ext cx="2389320" cy="7135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08" name="Google Shape;772;p55"/>
          <p:cNvSpPr/>
          <p:nvPr/>
        </p:nvSpPr>
        <p:spPr bwMode="auto">
          <a:xfrm>
            <a:off x="458640" y="1212480"/>
            <a:ext cx="212004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ЖЕНСКИЙ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9" name="Google Shape;773;p55"/>
          <p:cNvSpPr/>
          <p:nvPr/>
        </p:nvSpPr>
        <p:spPr bwMode="auto">
          <a:xfrm>
            <a:off x="3123360" y="1212480"/>
            <a:ext cx="192060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МУЖСКОЙ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0" name="Google Shape;774;p55"/>
          <p:cNvSpPr/>
          <p:nvPr/>
        </p:nvSpPr>
        <p:spPr bwMode="auto">
          <a:xfrm>
            <a:off x="288000" y="3162300"/>
            <a:ext cx="2389320" cy="71352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11" name="Google Shape;775;p55"/>
          <p:cNvSpPr/>
          <p:nvPr/>
        </p:nvSpPr>
        <p:spPr bwMode="auto">
          <a:xfrm>
            <a:off x="458640" y="3260940"/>
            <a:ext cx="212004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ДЕТСКИЙ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2" name="Google Shape;776;p55"/>
          <p:cNvSpPr/>
          <p:nvPr/>
        </p:nvSpPr>
        <p:spPr bwMode="auto">
          <a:xfrm>
            <a:off x="6654240" y="308520"/>
            <a:ext cx="2606400" cy="5809320"/>
          </a:xfrm>
          <a:prstGeom prst="roundRect">
            <a:avLst>
              <a:gd name="adj" fmla="val 9048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28760" dist="190075" dir="1258510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59061" y="963804"/>
            <a:ext cx="4273126" cy="3253680"/>
          </a:xfrm>
          <a:prstGeom prst="rect">
            <a:avLst/>
          </a:prstGeom>
        </p:spPr>
      </p:pic>
      <p:sp>
        <p:nvSpPr>
          <p:cNvPr id="697" name="Google Shape;761;p55"/>
          <p:cNvSpPr/>
          <p:nvPr/>
        </p:nvSpPr>
        <p:spPr bwMode="auto">
          <a:xfrm>
            <a:off x="2922840" y="1114200"/>
            <a:ext cx="2389320" cy="1755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98" name="Google Shape;762;p55"/>
          <p:cNvSpPr/>
          <p:nvPr/>
        </p:nvSpPr>
        <p:spPr bwMode="auto">
          <a:xfrm>
            <a:off x="3123360" y="1934280"/>
            <a:ext cx="203832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1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Средний</a:t>
            </a: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 CTR:</a:t>
            </a:r>
            <a:r>
              <a:rPr lang="en-GB" sz="1450" b="0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 </a:t>
            </a:r>
            <a:r>
              <a:rPr lang="ru-RU" sz="1450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1</a:t>
            </a:r>
            <a:r>
              <a:rPr lang="en-GB" sz="1450" b="0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%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Цена</a:t>
            </a: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**:</a:t>
            </a:r>
            <a:r>
              <a:rPr lang="en-GB" sz="1450" b="0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 </a:t>
            </a:r>
            <a:r>
              <a:rPr lang="ru-RU" sz="1450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103</a:t>
            </a:r>
            <a:r>
              <a:rPr lang="en-GB" sz="1450" b="0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 000 </a:t>
            </a:r>
            <a:r>
              <a:rPr lang="en-GB" sz="140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9" name="Google Shape;763;p55"/>
          <p:cNvSpPr/>
          <p:nvPr/>
        </p:nvSpPr>
        <p:spPr bwMode="auto">
          <a:xfrm>
            <a:off x="288000" y="1114200"/>
            <a:ext cx="2389320" cy="1755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00" name="Google Shape;764;p55"/>
          <p:cNvSpPr/>
          <p:nvPr/>
        </p:nvSpPr>
        <p:spPr bwMode="auto">
          <a:xfrm>
            <a:off x="463320" y="1934280"/>
            <a:ext cx="203832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1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Средний</a:t>
            </a: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 CTR:</a:t>
            </a:r>
            <a:r>
              <a:rPr lang="en-GB" sz="1450" b="0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 </a:t>
            </a:r>
            <a:r>
              <a:rPr lang="ru-RU" sz="1450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0,50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Цена</a:t>
            </a: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**:</a:t>
            </a:r>
            <a:r>
              <a:rPr lang="en-GB" sz="1450" b="0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 </a:t>
            </a:r>
            <a:r>
              <a:rPr lang="ru-RU" sz="1450" b="0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515 </a:t>
            </a:r>
            <a:r>
              <a:rPr lang="ru-RU" sz="1450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5</a:t>
            </a:r>
            <a:r>
              <a:rPr lang="en-GB" sz="1450" b="0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00 </a:t>
            </a:r>
            <a:r>
              <a:rPr lang="en-GB" sz="140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1" name="PlaceHolder 1"/>
          <p:cNvSpPr>
            <a:spLocks noGrp="1"/>
          </p:cNvSpPr>
          <p:nvPr>
            <p:ph type="sldNum" idx="32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98AEA273-B24D-434E-B029-49F96DD6534C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2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5807520" cy="61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Баннер «Спасибо за заказ»</a:t>
            </a:r>
            <a:endParaRPr/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3" name="Google Shape;767;p55"/>
          <p:cNvSpPr/>
          <p:nvPr/>
        </p:nvSpPr>
        <p:spPr bwMode="auto">
          <a:xfrm>
            <a:off x="2581200" y="6320880"/>
            <a:ext cx="337140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chemeClr val="dk1"/>
                </a:solidFill>
                <a:latin typeface="Arial"/>
                <a:ea typeface="Arial"/>
              </a:rPr>
              <a:t>Приложение</a:t>
            </a:r>
            <a:r>
              <a:rPr lang="en-GB" sz="1350" b="0" i="1" strike="noStrike" spc="-1">
                <a:solidFill>
                  <a:schemeClr val="dk1"/>
                </a:solidFill>
                <a:latin typeface="Arial"/>
                <a:ea typeface="Arial"/>
              </a:rPr>
              <a:t> и </a:t>
            </a:r>
            <a:r>
              <a:rPr lang="en-GB" sz="1350" b="0" i="1" strike="noStrike" spc="-1">
                <a:solidFill>
                  <a:schemeClr val="dk1"/>
                </a:solidFill>
                <a:latin typeface="Arial"/>
                <a:ea typeface="Arial"/>
              </a:rPr>
              <a:t>мобильная</a:t>
            </a:r>
            <a:r>
              <a:rPr lang="en-GB" sz="13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350" b="0" i="1" strike="noStrike" spc="-1">
                <a:solidFill>
                  <a:schemeClr val="dk1"/>
                </a:solidFill>
                <a:latin typeface="Arial"/>
                <a:ea typeface="Arial"/>
              </a:rPr>
              <a:t>версия</a:t>
            </a:r>
            <a:r>
              <a:rPr lang="en-GB" sz="13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350" b="0" i="1" strike="noStrike" spc="-1">
                <a:solidFill>
                  <a:schemeClr val="dk1"/>
                </a:solidFill>
                <a:latin typeface="Arial"/>
                <a:ea typeface="Arial"/>
              </a:rPr>
              <a:t>сайта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4" name="Google Shape;768;p55"/>
          <p:cNvPicPr/>
          <p:nvPr/>
        </p:nvPicPr>
        <p:blipFill>
          <a:blip r:embed="rId3"/>
          <a:stretch/>
        </p:blipFill>
        <p:spPr bwMode="auto">
          <a:xfrm>
            <a:off x="2122560" y="6275160"/>
            <a:ext cx="238680" cy="403200"/>
          </a:xfrm>
          <a:prstGeom prst="rect">
            <a:avLst/>
          </a:prstGeom>
          <a:ln w="0">
            <a:noFill/>
          </a:ln>
        </p:spPr>
      </p:pic>
      <p:sp>
        <p:nvSpPr>
          <p:cNvPr id="705" name="Google Shape;769;p55"/>
          <p:cNvSpPr/>
          <p:nvPr/>
        </p:nvSpPr>
        <p:spPr bwMode="auto">
          <a:xfrm>
            <a:off x="6643800" y="62524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**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неделю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6" name="Google Shape;770;p55"/>
          <p:cNvSpPr/>
          <p:nvPr/>
        </p:nvSpPr>
        <p:spPr bwMode="auto">
          <a:xfrm>
            <a:off x="2922840" y="1114200"/>
            <a:ext cx="2389320" cy="713520"/>
          </a:xfrm>
          <a:prstGeom prst="rect">
            <a:avLst/>
          </a:prstGeom>
          <a:solidFill>
            <a:schemeClr val="accent5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07" name="Google Shape;771;p55"/>
          <p:cNvSpPr/>
          <p:nvPr/>
        </p:nvSpPr>
        <p:spPr bwMode="auto">
          <a:xfrm>
            <a:off x="288000" y="1114200"/>
            <a:ext cx="2389320" cy="7135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08" name="Google Shape;772;p55"/>
          <p:cNvSpPr/>
          <p:nvPr/>
        </p:nvSpPr>
        <p:spPr bwMode="auto">
          <a:xfrm>
            <a:off x="458640" y="1212480"/>
            <a:ext cx="212004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ЖЕНСКИЙ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9" name="Google Shape;773;p55"/>
          <p:cNvSpPr/>
          <p:nvPr/>
        </p:nvSpPr>
        <p:spPr bwMode="auto">
          <a:xfrm>
            <a:off x="3123360" y="1212480"/>
            <a:ext cx="192060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МУЖСКОЙ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029482" y="955959"/>
            <a:ext cx="2355038" cy="5099442"/>
          </a:xfrm>
          <a:prstGeom prst="rect">
            <a:avLst/>
          </a:prstGeom>
        </p:spPr>
      </p:pic>
      <p:sp>
        <p:nvSpPr>
          <p:cNvPr id="24" name="Google Shape;688;p51"/>
          <p:cNvSpPr/>
          <p:nvPr/>
        </p:nvSpPr>
        <p:spPr bwMode="auto">
          <a:xfrm>
            <a:off x="6563243" y="3084267"/>
            <a:ext cx="1169207" cy="995022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Google Shape;688;p51"/>
          <p:cNvSpPr/>
          <p:nvPr/>
        </p:nvSpPr>
        <p:spPr bwMode="auto">
          <a:xfrm>
            <a:off x="9130328" y="3668748"/>
            <a:ext cx="1372543" cy="1504702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Google Shape;680;p51"/>
          <p:cNvSpPr/>
          <p:nvPr/>
        </p:nvSpPr>
        <p:spPr bwMode="auto">
          <a:xfrm>
            <a:off x="9029482" y="951756"/>
            <a:ext cx="2355038" cy="5099442"/>
          </a:xfrm>
          <a:prstGeom prst="roundRect">
            <a:avLst>
              <a:gd name="adj" fmla="val 7550"/>
            </a:avLst>
          </a:prstGeom>
          <a:noFill/>
          <a:ln w="28575">
            <a:solidFill>
              <a:srgbClr val="000000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Google Shape;576;p45"/>
          <p:cNvSpPr/>
          <p:nvPr/>
        </p:nvSpPr>
        <p:spPr bwMode="auto">
          <a:xfrm>
            <a:off x="3014714" y="4901081"/>
            <a:ext cx="2389320" cy="958221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00" i="1" spc="-1">
                <a:solidFill>
                  <a:srgbClr val="000000"/>
                </a:solidFill>
                <a:ea typeface="Arial"/>
              </a:rPr>
              <a:t>Цена</a:t>
            </a:r>
            <a:r>
              <a:rPr lang="en-GB" sz="1400" i="1" spc="-1">
                <a:solidFill>
                  <a:srgbClr val="000000"/>
                </a:solidFill>
                <a:ea typeface="Arial"/>
              </a:rPr>
              <a:t>*</a:t>
            </a:r>
            <a:r>
              <a:rPr lang="en-GB" sz="1400" spc="-1">
                <a:solidFill>
                  <a:srgbClr val="000000"/>
                </a:solidFill>
                <a:ea typeface="Arial"/>
              </a:rPr>
              <a:t>: </a:t>
            </a:r>
            <a:r>
              <a:rPr lang="ru-RU" sz="1400" spc="-1">
                <a:solidFill>
                  <a:srgbClr val="000000"/>
                </a:solidFill>
                <a:ea typeface="Arial"/>
              </a:rPr>
              <a:t>28 119</a:t>
            </a:r>
            <a:r>
              <a:rPr lang="en-GB" sz="1400" spc="-1">
                <a:solidFill>
                  <a:srgbClr val="000000"/>
                </a:solidFill>
                <a:ea typeface="Arial"/>
              </a:rPr>
              <a:t> </a:t>
            </a:r>
            <a:r>
              <a:rPr lang="en-GB" sz="140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0" name="Google Shape;576;p45"/>
          <p:cNvSpPr/>
          <p:nvPr/>
        </p:nvSpPr>
        <p:spPr bwMode="auto">
          <a:xfrm>
            <a:off x="285968" y="4774546"/>
            <a:ext cx="2389320" cy="1102174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400" b="1" spc="-1">
                <a:solidFill>
                  <a:srgbClr val="000000"/>
                </a:solidFill>
                <a:ea typeface="Arial"/>
              </a:rPr>
              <a:t> </a:t>
            </a:r>
            <a:br>
              <a:rPr lang="ru-RU" sz="1400" b="1" spc="-1">
                <a:solidFill>
                  <a:srgbClr val="000000"/>
                </a:solidFill>
                <a:ea typeface="Arial"/>
              </a:rPr>
            </a:br>
            <a:r>
              <a:rPr lang="en-GB" sz="1400" i="1" spc="-1">
                <a:solidFill>
                  <a:srgbClr val="000000"/>
                </a:solidFill>
                <a:ea typeface="Arial"/>
              </a:rPr>
              <a:t>Цена</a:t>
            </a:r>
            <a:r>
              <a:rPr lang="en-GB" sz="1400" i="1" spc="-1">
                <a:solidFill>
                  <a:srgbClr val="000000"/>
                </a:solidFill>
                <a:ea typeface="Arial"/>
              </a:rPr>
              <a:t>*</a:t>
            </a:r>
            <a:r>
              <a:rPr lang="en-GB" sz="1400" spc="-1">
                <a:solidFill>
                  <a:srgbClr val="000000"/>
                </a:solidFill>
                <a:ea typeface="Arial"/>
              </a:rPr>
              <a:t>: </a:t>
            </a:r>
            <a:r>
              <a:rPr lang="ru-RU" sz="1400" spc="-1">
                <a:solidFill>
                  <a:srgbClr val="000000"/>
                </a:solidFill>
                <a:ea typeface="Arial"/>
              </a:rPr>
              <a:t>34 6</a:t>
            </a:r>
            <a:r>
              <a:rPr lang="en-GB" sz="1400" spc="-1">
                <a:solidFill>
                  <a:srgbClr val="000000"/>
                </a:solidFill>
                <a:ea typeface="Arial"/>
              </a:rPr>
              <a:t>0</a:t>
            </a:r>
            <a:r>
              <a:rPr lang="ru-RU" sz="1400" spc="-1">
                <a:solidFill>
                  <a:srgbClr val="000000"/>
                </a:solidFill>
                <a:ea typeface="Arial"/>
              </a:rPr>
              <a:t>8</a:t>
            </a:r>
            <a:r>
              <a:rPr lang="en-GB" sz="1400" spc="-1">
                <a:solidFill>
                  <a:srgbClr val="000000"/>
                </a:solidFill>
                <a:ea typeface="Arial"/>
              </a:rPr>
              <a:t> </a:t>
            </a:r>
            <a:r>
              <a:rPr lang="en-GB" sz="140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400" spc="-1">
              <a:solidFill>
                <a:srgbClr val="000000"/>
              </a:solidFill>
            </a:endParaRPr>
          </a:p>
        </p:txBody>
      </p:sp>
      <p:sp>
        <p:nvSpPr>
          <p:cNvPr id="610" name="PlaceHolder 1"/>
          <p:cNvSpPr>
            <a:spLocks noGrp="1"/>
          </p:cNvSpPr>
          <p:nvPr>
            <p:ph type="sldNum" idx="27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4029E05-7B8C-4CFC-9D8E-2635564BA4D5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 type="title"/>
          </p:nvPr>
        </p:nvSpPr>
        <p:spPr bwMode="auto">
          <a:xfrm>
            <a:off x="285968" y="250110"/>
            <a:ext cx="5506744" cy="61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3200" b="0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 в</a:t>
            </a:r>
            <a:r>
              <a:rPr lang="ru-RU" sz="3200" spc="-1">
                <a:solidFill>
                  <a:schemeClr val="dk1"/>
                </a:solidFill>
                <a:latin typeface="Arial"/>
                <a:ea typeface="Arial"/>
              </a:rPr>
              <a:t> карточке товара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3" name="Google Shape;653;p49"/>
          <p:cNvSpPr/>
          <p:nvPr/>
        </p:nvSpPr>
        <p:spPr bwMode="auto">
          <a:xfrm>
            <a:off x="6643800" y="6252480"/>
            <a:ext cx="460584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** Цена 1 баннера за 1 неделю размещения на сайте + app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96000" y="1165207"/>
            <a:ext cx="5627284" cy="32959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643042" y="1176789"/>
            <a:ext cx="2310151" cy="5002250"/>
          </a:xfrm>
          <a:prstGeom prst="rect">
            <a:avLst/>
          </a:prstGeom>
        </p:spPr>
      </p:pic>
      <p:sp>
        <p:nvSpPr>
          <p:cNvPr id="27" name="Google Shape;680;p51"/>
          <p:cNvSpPr/>
          <p:nvPr/>
        </p:nvSpPr>
        <p:spPr bwMode="auto">
          <a:xfrm>
            <a:off x="9585802" y="1153038"/>
            <a:ext cx="2355038" cy="5099442"/>
          </a:xfrm>
          <a:prstGeom prst="roundRect">
            <a:avLst>
              <a:gd name="adj" fmla="val 7550"/>
            </a:avLst>
          </a:prstGeom>
          <a:noFill/>
          <a:ln w="28575">
            <a:solidFill>
              <a:srgbClr val="000000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8" name="Google Shape;688;p51"/>
          <p:cNvSpPr/>
          <p:nvPr/>
        </p:nvSpPr>
        <p:spPr bwMode="auto">
          <a:xfrm>
            <a:off x="9737716" y="3706498"/>
            <a:ext cx="1363657" cy="1512087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Google Shape;688;p51"/>
          <p:cNvSpPr/>
          <p:nvPr/>
        </p:nvSpPr>
        <p:spPr bwMode="auto">
          <a:xfrm>
            <a:off x="6501694" y="3029041"/>
            <a:ext cx="1542052" cy="1293914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Google Shape;574;p45"/>
          <p:cNvSpPr/>
          <p:nvPr/>
        </p:nvSpPr>
        <p:spPr bwMode="auto">
          <a:xfrm>
            <a:off x="3009493" y="1238580"/>
            <a:ext cx="2389320" cy="3190713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39" name="Google Shape;575;p45"/>
          <p:cNvSpPr/>
          <p:nvPr/>
        </p:nvSpPr>
        <p:spPr bwMode="auto">
          <a:xfrm>
            <a:off x="2991767" y="1104840"/>
            <a:ext cx="2407045" cy="636480"/>
          </a:xfrm>
          <a:prstGeom prst="rect">
            <a:avLst/>
          </a:prstGeom>
          <a:solidFill>
            <a:schemeClr val="accent5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0" name="Google Shape;576;p45"/>
          <p:cNvSpPr/>
          <p:nvPr/>
        </p:nvSpPr>
        <p:spPr bwMode="auto">
          <a:xfrm>
            <a:off x="288000" y="1114200"/>
            <a:ext cx="2389320" cy="3322606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1" name="Google Shape;577;p45"/>
          <p:cNvSpPr/>
          <p:nvPr/>
        </p:nvSpPr>
        <p:spPr bwMode="auto">
          <a:xfrm>
            <a:off x="288000" y="1104840"/>
            <a:ext cx="2389320" cy="63648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2" name="Google Shape;578;p45"/>
          <p:cNvSpPr/>
          <p:nvPr/>
        </p:nvSpPr>
        <p:spPr bwMode="auto">
          <a:xfrm>
            <a:off x="414470" y="1226857"/>
            <a:ext cx="212004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ЖЕНСКИЙ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Google Shape;579;p45"/>
          <p:cNvSpPr/>
          <p:nvPr/>
        </p:nvSpPr>
        <p:spPr bwMode="auto">
          <a:xfrm>
            <a:off x="3200151" y="1200757"/>
            <a:ext cx="192060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МУЖСКОЙ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Google Shape;583;p45"/>
          <p:cNvSpPr/>
          <p:nvPr/>
        </p:nvSpPr>
        <p:spPr bwMode="auto">
          <a:xfrm>
            <a:off x="3235320" y="1741320"/>
            <a:ext cx="2014774" cy="2719867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en-GB" sz="12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1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ru-RU" sz="1150" i="1" spc="-1">
                <a:solidFill>
                  <a:schemeClr val="dk1"/>
                </a:solidFill>
                <a:latin typeface="Arial"/>
                <a:ea typeface="Arial"/>
              </a:rPr>
              <a:t>2</a:t>
            </a:r>
            <a:r>
              <a:rPr lang="en-GB" sz="1150" b="0" i="1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1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250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"/>
              </a:rPr>
              <a:t>Одежда</a:t>
            </a: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br>
              <a:rPr lang="ru-RU" sz="1200" b="1" strike="noStrike" spc="-1">
                <a:solidFill>
                  <a:srgbClr val="000000"/>
                </a:solidFill>
                <a:latin typeface="Arial"/>
                <a:ea typeface="Arial"/>
              </a:rPr>
            </a:br>
            <a:r>
              <a:rPr lang="en-GB" sz="120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"/>
              </a:rPr>
              <a:t>*: </a:t>
            </a:r>
            <a:r>
              <a:rPr lang="ru-RU" sz="1200" spc="-1">
                <a:solidFill>
                  <a:srgbClr val="000000"/>
                </a:solidFill>
                <a:ea typeface="Arial"/>
              </a:rPr>
              <a:t>126 536 </a:t>
            </a:r>
            <a:r>
              <a:rPr lang="en-GB" sz="120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"/>
              </a:rPr>
              <a:t> 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"/>
              </a:rPr>
              <a:t>Обувь</a:t>
            </a: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br>
              <a:rPr lang="ru-RU" sz="1200" b="1" strike="noStrike" spc="-1">
                <a:solidFill>
                  <a:srgbClr val="000000"/>
                </a:solidFill>
                <a:latin typeface="Arial"/>
                <a:ea typeface="Arial"/>
              </a:rPr>
            </a:br>
            <a:r>
              <a:rPr lang="en-GB" sz="120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20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200" b="0" strike="noStrike" spc="-1">
                <a:solidFill>
                  <a:schemeClr val="dk1"/>
                </a:solidFill>
                <a:latin typeface="Arial"/>
                <a:ea typeface="Arial"/>
              </a:rPr>
              <a:t>: </a:t>
            </a:r>
            <a:r>
              <a:rPr lang="ru-RU" sz="1200" spc="-1">
                <a:solidFill>
                  <a:schemeClr val="dk1"/>
                </a:solidFill>
                <a:ea typeface="Arial"/>
              </a:rPr>
              <a:t>72 924 ₽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200" b="1" strike="noStrike" spc="-1">
                <a:solidFill>
                  <a:schemeClr val="dk1"/>
                </a:solidFill>
                <a:latin typeface="Arial"/>
                <a:ea typeface="Arial"/>
              </a:rPr>
              <a:t>Аксессуары</a:t>
            </a:r>
            <a:endParaRPr lang="ru-RU" sz="1200" spc="-1">
              <a:solidFill>
                <a:srgbClr val="000000"/>
              </a:solidFill>
            </a:endParaRPr>
          </a:p>
          <a:p>
            <a:pPr>
              <a:tabLst>
                <a:tab pos="0" algn="l"/>
              </a:tabLst>
              <a:defRPr/>
            </a:pPr>
            <a:r>
              <a:rPr lang="en-GB" sz="120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20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200" spc="-1">
                <a:solidFill>
                  <a:schemeClr val="dk1"/>
                </a:solidFill>
              </a:rPr>
              <a:t>35 576</a:t>
            </a:r>
            <a:r>
              <a:rPr lang="en-GB" sz="1200" spc="-1">
                <a:solidFill>
                  <a:schemeClr val="dk1"/>
                </a:solidFill>
              </a:rPr>
              <a:t> ₽</a:t>
            </a:r>
            <a:endParaRPr lang="ru-RU" sz="1200" spc="-1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</a:tabLst>
              <a:defRPr/>
            </a:pPr>
            <a:r>
              <a:rPr lang="en-GB" sz="1200" b="1" strike="noStrike" spc="-1">
                <a:solidFill>
                  <a:schemeClr val="dk1"/>
                </a:solidFill>
                <a:latin typeface="Arial"/>
                <a:ea typeface="Arial"/>
              </a:rPr>
              <a:t>Premium</a:t>
            </a:r>
            <a:r>
              <a:rPr lang="ru-RU" sz="120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br>
              <a:rPr lang="ru-RU" sz="1200" b="1" strike="noStrike" spc="-1">
                <a:solidFill>
                  <a:schemeClr val="dk1"/>
                </a:solidFill>
                <a:latin typeface="Arial"/>
                <a:ea typeface="Arial"/>
              </a:rPr>
            </a:br>
            <a:r>
              <a:rPr lang="en-GB" sz="120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20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200" spc="-1">
                <a:solidFill>
                  <a:schemeClr val="dk1"/>
                </a:solidFill>
              </a:rPr>
              <a:t>28 552 </a:t>
            </a:r>
            <a:r>
              <a:rPr lang="en-GB" sz="1200" spc="-1">
                <a:solidFill>
                  <a:schemeClr val="dk1"/>
                </a:solidFill>
              </a:rPr>
              <a:t>₽</a:t>
            </a:r>
            <a:endParaRPr lang="ru-RU" sz="1200" spc="-1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Google Shape;586;p45"/>
          <p:cNvSpPr/>
          <p:nvPr/>
        </p:nvSpPr>
        <p:spPr bwMode="auto">
          <a:xfrm>
            <a:off x="449640" y="1774440"/>
            <a:ext cx="2129040" cy="243605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1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1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ru-RU" sz="1150" i="1" spc="-1">
                <a:solidFill>
                  <a:schemeClr val="dk1"/>
                </a:solidFill>
                <a:latin typeface="Arial"/>
                <a:ea typeface="Arial"/>
              </a:rPr>
              <a:t>2</a:t>
            </a:r>
            <a:r>
              <a:rPr lang="en-GB" sz="1150" b="0" i="1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1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15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</a:tabLst>
              <a:defRPr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"/>
              </a:rPr>
              <a:t>Одежда</a:t>
            </a: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br>
              <a:rPr lang="ru-RU" sz="1200" b="1" strike="noStrike" spc="-1">
                <a:solidFill>
                  <a:srgbClr val="000000"/>
                </a:solidFill>
                <a:latin typeface="Arial"/>
                <a:ea typeface="Arial"/>
              </a:rPr>
            </a:br>
            <a:r>
              <a:rPr lang="en-GB" sz="120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200" b="0" i="1" strike="noStrike" spc="-1">
                <a:solidFill>
                  <a:srgbClr val="000000"/>
                </a:solidFill>
                <a:latin typeface="Arial"/>
                <a:ea typeface="Arial"/>
              </a:rPr>
              <a:t>*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"/>
              </a:rPr>
              <a:t>: </a:t>
            </a:r>
            <a:r>
              <a:rPr lang="ru-RU" sz="1200" spc="-1">
                <a:solidFill>
                  <a:srgbClr val="000000"/>
                </a:solidFill>
                <a:ea typeface="Arial"/>
              </a:rPr>
              <a:t>361 530 </a:t>
            </a:r>
            <a:r>
              <a:rPr lang="en-GB" sz="1200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"/>
              </a:rPr>
              <a:t>Обувь</a:t>
            </a:r>
            <a:r>
              <a:rPr lang="ru-RU" sz="1200" b="1" spc="-1">
                <a:solidFill>
                  <a:srgbClr val="000000"/>
                </a:solidFill>
                <a:ea typeface="Arial"/>
              </a:rPr>
              <a:t> </a:t>
            </a:r>
            <a:br>
              <a:rPr lang="ru-RU" sz="1200" b="1" spc="-1">
                <a:solidFill>
                  <a:srgbClr val="000000"/>
                </a:solidFill>
                <a:ea typeface="Arial"/>
              </a:rPr>
            </a:br>
            <a:r>
              <a:rPr lang="en-GB" sz="120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20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200" b="0" strike="noStrike" spc="-1">
                <a:solidFill>
                  <a:schemeClr val="dk1"/>
                </a:solidFill>
                <a:latin typeface="Arial"/>
                <a:ea typeface="Arial"/>
              </a:rPr>
              <a:t>: </a:t>
            </a:r>
            <a:r>
              <a:rPr lang="ru-RU" sz="1200" spc="-1">
                <a:solidFill>
                  <a:schemeClr val="dk1"/>
                </a:solidFill>
                <a:ea typeface="Arial"/>
              </a:rPr>
              <a:t>146 775</a:t>
            </a:r>
            <a:r>
              <a:rPr lang="en-GB" sz="120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20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200" b="1" strike="noStrike" spc="-1">
                <a:solidFill>
                  <a:schemeClr val="dk1"/>
                </a:solidFill>
                <a:latin typeface="Arial"/>
                <a:ea typeface="Arial"/>
              </a:rPr>
              <a:t>Аксессуары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</a:tabLst>
              <a:defRPr/>
            </a:pPr>
            <a:r>
              <a:rPr lang="en-GB" sz="120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20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200" spc="-1">
                <a:solidFill>
                  <a:schemeClr val="dk1"/>
                </a:solidFill>
                <a:ea typeface="Arial"/>
              </a:rPr>
              <a:t>42 797 ₽</a:t>
            </a:r>
            <a:endParaRPr/>
          </a:p>
          <a:p>
            <a:pPr>
              <a:tabLst>
                <a:tab pos="0" algn="l"/>
              </a:tabLst>
              <a:defRPr/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200" b="1" strike="noStrike" spc="-1">
                <a:solidFill>
                  <a:schemeClr val="dk1"/>
                </a:solidFill>
                <a:latin typeface="Arial"/>
                <a:ea typeface="Arial"/>
              </a:rPr>
              <a:t>Premium</a:t>
            </a:r>
            <a:r>
              <a:rPr lang="ru-RU" sz="120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br>
              <a:rPr lang="ru-RU" sz="1200" b="1" strike="noStrike" spc="-1">
                <a:solidFill>
                  <a:schemeClr val="dk1"/>
                </a:solidFill>
                <a:latin typeface="Arial"/>
                <a:ea typeface="Arial"/>
              </a:rPr>
            </a:br>
            <a:r>
              <a:rPr lang="en-GB" sz="120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20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200" spc="-1">
                <a:solidFill>
                  <a:schemeClr val="dk1"/>
                </a:solidFill>
                <a:ea typeface="Arial"/>
              </a:rPr>
              <a:t>42 797 ₽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200" spc="-1">
              <a:solidFill>
                <a:schemeClr val="dk1"/>
              </a:solidFill>
              <a:ea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br>
              <a:rPr lang="ru-RU" sz="1050" b="0" strike="noStrike" spc="-1">
                <a:solidFill>
                  <a:srgbClr val="222222"/>
                </a:solidFill>
                <a:latin typeface="Roboto"/>
                <a:ea typeface="Roboto"/>
              </a:rPr>
            </a:br>
            <a:br>
              <a:rPr lang="ru-RU" sz="1050" b="0" strike="noStrike" spc="-1">
                <a:solidFill>
                  <a:srgbClr val="222222"/>
                </a:solidFill>
                <a:latin typeface="Roboto"/>
                <a:ea typeface="Roboto"/>
              </a:rPr>
            </a:br>
            <a:br>
              <a:rPr lang="ru-RU" sz="1050" b="0" strike="noStrike" spc="-1">
                <a:solidFill>
                  <a:srgbClr val="222222"/>
                </a:solidFill>
                <a:latin typeface="Roboto"/>
                <a:ea typeface="Roboto"/>
              </a:rPr>
            </a:b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Google Shape;597;p46"/>
          <p:cNvSpPr/>
          <p:nvPr/>
        </p:nvSpPr>
        <p:spPr bwMode="auto">
          <a:xfrm>
            <a:off x="285968" y="4436806"/>
            <a:ext cx="2389320" cy="71352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7" name="Google Shape;598;p46"/>
          <p:cNvSpPr/>
          <p:nvPr/>
        </p:nvSpPr>
        <p:spPr bwMode="auto">
          <a:xfrm>
            <a:off x="456608" y="4535086"/>
            <a:ext cx="212004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Arial"/>
              </a:rPr>
              <a:t>ДЕТСКИЙ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 (ДЕВОЧКАМ</a:t>
            </a:r>
            <a:r>
              <a:rPr lang="ru-RU" sz="1450" b="0" strike="noStrike" spc="-1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Google Shape;597;p46"/>
          <p:cNvSpPr/>
          <p:nvPr/>
        </p:nvSpPr>
        <p:spPr bwMode="auto">
          <a:xfrm>
            <a:off x="3014714" y="4426589"/>
            <a:ext cx="2389320" cy="71352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9" name="Google Shape;598;p46"/>
          <p:cNvSpPr/>
          <p:nvPr/>
        </p:nvSpPr>
        <p:spPr bwMode="auto">
          <a:xfrm>
            <a:off x="3185354" y="4524869"/>
            <a:ext cx="212004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Arial"/>
              </a:rPr>
              <a:t>ДЕТСКИЙ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 (МАЛЬЧИКАМ</a:t>
            </a:r>
            <a:r>
              <a:rPr lang="ru-RU" sz="1450" b="0" strike="noStrike" spc="-1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Google Shape;767;p55"/>
          <p:cNvSpPr/>
          <p:nvPr/>
        </p:nvSpPr>
        <p:spPr bwMode="auto">
          <a:xfrm>
            <a:off x="2581200" y="6320880"/>
            <a:ext cx="337140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chemeClr val="dk1"/>
                </a:solidFill>
                <a:latin typeface="Arial"/>
                <a:ea typeface="Arial"/>
              </a:rPr>
              <a:t>Приложение</a:t>
            </a:r>
            <a:r>
              <a:rPr lang="en-GB" sz="1350" b="0" i="1" strike="noStrike" spc="-1">
                <a:solidFill>
                  <a:schemeClr val="dk1"/>
                </a:solidFill>
                <a:latin typeface="Arial"/>
                <a:ea typeface="Arial"/>
              </a:rPr>
              <a:t> и </a:t>
            </a:r>
            <a:r>
              <a:rPr lang="en-GB" sz="1350" b="0" i="1" strike="noStrike" spc="-1">
                <a:solidFill>
                  <a:schemeClr val="dk1"/>
                </a:solidFill>
                <a:latin typeface="Arial"/>
                <a:ea typeface="Arial"/>
              </a:rPr>
              <a:t>мобильная</a:t>
            </a:r>
            <a:r>
              <a:rPr lang="en-GB" sz="13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350" b="0" i="1" strike="noStrike" spc="-1">
                <a:solidFill>
                  <a:schemeClr val="dk1"/>
                </a:solidFill>
                <a:latin typeface="Arial"/>
                <a:ea typeface="Arial"/>
              </a:rPr>
              <a:t>версия</a:t>
            </a:r>
            <a:r>
              <a:rPr lang="en-GB" sz="13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350" b="0" i="1" strike="noStrike" spc="-1">
                <a:solidFill>
                  <a:schemeClr val="dk1"/>
                </a:solidFill>
                <a:latin typeface="Arial"/>
                <a:ea typeface="Arial"/>
              </a:rPr>
              <a:t>сайта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" name="Google Shape;768;p55"/>
          <p:cNvPicPr/>
          <p:nvPr/>
        </p:nvPicPr>
        <p:blipFill>
          <a:blip r:embed="rId4"/>
          <a:stretch/>
        </p:blipFill>
        <p:spPr bwMode="auto">
          <a:xfrm>
            <a:off x="2122560" y="6275160"/>
            <a:ext cx="238680" cy="403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4" name="Google Shape;253;p31"/>
          <p:cNvSpPr/>
          <p:nvPr/>
        </p:nvSpPr>
        <p:spPr bwMode="auto">
          <a:xfrm>
            <a:off x="288000" y="230040"/>
            <a:ext cx="5621400" cy="23083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4200" b="0" strike="noStrike" spc="-1">
                <a:solidFill>
                  <a:schemeClr val="lt1"/>
                </a:solidFill>
                <a:latin typeface="Arial"/>
                <a:ea typeface="Arial"/>
              </a:rPr>
              <a:t>Размещение</a:t>
            </a:r>
            <a:r>
              <a:rPr lang="en-GB" sz="4200" b="0" strike="noStrike" spc="-1">
                <a:solidFill>
                  <a:schemeClr val="lt1"/>
                </a:solidFill>
                <a:latin typeface="Arial"/>
                <a:ea typeface="Arial"/>
              </a:rPr>
              <a:t> </a:t>
            </a:r>
            <a:r>
              <a:rPr lang="en-GB" sz="4200" b="0" strike="noStrike" spc="-1">
                <a:solidFill>
                  <a:schemeClr val="lt1"/>
                </a:solidFill>
                <a:latin typeface="Arial"/>
                <a:ea typeface="Arial"/>
              </a:rPr>
              <a:t>баннеров</a:t>
            </a:r>
            <a:r>
              <a:rPr lang="en-GB" sz="4200" b="0" strike="noStrike" spc="-1">
                <a:solidFill>
                  <a:schemeClr val="lt1"/>
                </a:solidFill>
                <a:latin typeface="Arial"/>
                <a:ea typeface="Arial"/>
              </a:rPr>
              <a:t> </a:t>
            </a:r>
            <a:r>
              <a:rPr lang="en-GB" sz="4200" b="0" strike="noStrike" spc="-1">
                <a:solidFill>
                  <a:schemeClr val="lt1"/>
                </a:solidFill>
                <a:latin typeface="Arial"/>
                <a:ea typeface="Arial"/>
              </a:rPr>
              <a:t>на</a:t>
            </a:r>
            <a:r>
              <a:rPr lang="en-GB" sz="4200" b="0" strike="noStrike" spc="-1">
                <a:solidFill>
                  <a:schemeClr val="lt1"/>
                </a:solidFill>
                <a:latin typeface="Arial"/>
                <a:ea typeface="Arial"/>
              </a:rPr>
              <a:t> </a:t>
            </a:r>
            <a:r>
              <a:rPr lang="en-GB" sz="4200" b="0" strike="noStrike" spc="-1">
                <a:solidFill>
                  <a:schemeClr val="lt1"/>
                </a:solidFill>
                <a:latin typeface="Arial"/>
                <a:ea typeface="Arial"/>
              </a:rPr>
              <a:t>сайте</a:t>
            </a:r>
            <a:r>
              <a:rPr lang="ru-RU" sz="4200" b="0" strike="noStrike" spc="-1">
                <a:solidFill>
                  <a:schemeClr val="lt1"/>
                </a:solidFill>
                <a:latin typeface="Arial"/>
                <a:ea typeface="Arial"/>
              </a:rPr>
              <a:t> по аукциону с оплатой за клик</a:t>
            </a:r>
            <a:endParaRPr lang="ru-RU" sz="4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5" name="Google Shape;254;p31"/>
          <p:cNvPicPr/>
          <p:nvPr/>
        </p:nvPicPr>
        <p:blipFill>
          <a:blip r:embed="rId2"/>
          <a:stretch/>
        </p:blipFill>
        <p:spPr bwMode="auto">
          <a:xfrm>
            <a:off x="6646680" y="-55440"/>
            <a:ext cx="5621400" cy="6938640"/>
          </a:xfrm>
          <a:prstGeom prst="rect">
            <a:avLst/>
          </a:prstGeom>
          <a:ln w="0">
            <a:noFill/>
          </a:ln>
        </p:spPr>
      </p:pic>
      <p:sp>
        <p:nvSpPr>
          <p:cNvPr id="286" name="Google Shape;255;p31"/>
          <p:cNvSpPr/>
          <p:nvPr/>
        </p:nvSpPr>
        <p:spPr bwMode="auto">
          <a:xfrm>
            <a:off x="0" y="6248880"/>
            <a:ext cx="1998360" cy="60876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287" name="Google Shape;256;p31"/>
          <p:cNvPicPr/>
          <p:nvPr/>
        </p:nvPicPr>
        <p:blipFill>
          <a:blip r:embed="rId3"/>
          <a:stretch/>
        </p:blipFill>
        <p:spPr bwMode="auto">
          <a:xfrm>
            <a:off x="279000" y="6345000"/>
            <a:ext cx="1297440" cy="311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Google Shape;574;p45"/>
          <p:cNvSpPr/>
          <p:nvPr/>
        </p:nvSpPr>
        <p:spPr bwMode="auto">
          <a:xfrm>
            <a:off x="3034800" y="1325937"/>
            <a:ext cx="2389320" cy="3862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8" name="Google Shape;576;p45"/>
          <p:cNvSpPr/>
          <p:nvPr/>
        </p:nvSpPr>
        <p:spPr bwMode="auto">
          <a:xfrm>
            <a:off x="288000" y="1334848"/>
            <a:ext cx="2389320" cy="385539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48" name="Google Shape;572;p45"/>
          <p:cNvSpPr/>
          <p:nvPr/>
        </p:nvSpPr>
        <p:spPr bwMode="auto">
          <a:xfrm>
            <a:off x="7144560" y="1099440"/>
            <a:ext cx="4105080" cy="4105080"/>
          </a:xfrm>
          <a:prstGeom prst="roundRect">
            <a:avLst>
              <a:gd name="adj" fmla="val 6665"/>
            </a:avLst>
          </a:prstGeom>
          <a:blipFill>
            <a:blip r:embed="rId2"/>
            <a:stretch/>
          </a:blipFill>
          <a:ln w="0">
            <a:noFill/>
          </a:ln>
          <a:effectLst>
            <a:outerShdw blurRad="428760" dist="190075" dir="1258510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9" name="Google Shape;573;p45"/>
          <p:cNvSpPr/>
          <p:nvPr/>
        </p:nvSpPr>
        <p:spPr bwMode="auto">
          <a:xfrm>
            <a:off x="6654240" y="2634480"/>
            <a:ext cx="1470240" cy="3277080"/>
          </a:xfrm>
          <a:prstGeom prst="roundRect">
            <a:avLst>
              <a:gd name="adj" fmla="val 16626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28760" dist="190075" dir="1258510" algn="bl" rotWithShape="0">
              <a:srgbClr val="000000">
                <a:alpha val="1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Google Shape;575;p45"/>
          <p:cNvSpPr/>
          <p:nvPr/>
        </p:nvSpPr>
        <p:spPr bwMode="auto">
          <a:xfrm>
            <a:off x="3034800" y="1104840"/>
            <a:ext cx="2389320" cy="720360"/>
          </a:xfrm>
          <a:prstGeom prst="rect">
            <a:avLst/>
          </a:prstGeom>
          <a:solidFill>
            <a:schemeClr val="accent5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53" name="Google Shape;577;p45"/>
          <p:cNvSpPr/>
          <p:nvPr/>
        </p:nvSpPr>
        <p:spPr bwMode="auto">
          <a:xfrm>
            <a:off x="288000" y="1104840"/>
            <a:ext cx="2389320" cy="72036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56" name="PlaceHolder 1"/>
          <p:cNvSpPr>
            <a:spLocks noGrp="1"/>
          </p:cNvSpPr>
          <p:nvPr>
            <p:ph type="sldNum" idx="23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016B6072-7B0A-4E8A-B6DD-200BB41A5061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5269284" cy="61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Ads</a:t>
            </a:r>
            <a:r>
              <a:rPr lang="ru-RU" sz="3200" b="0" strike="noStrike" spc="-1">
                <a:solidFill>
                  <a:schemeClr val="dk1"/>
                </a:solidFill>
                <a:latin typeface="Arial"/>
                <a:ea typeface="Arial"/>
              </a:rPr>
              <a:t>-2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 в 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каталоге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Google Shape;582;p45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Баннерное размещение на сайте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Google Shape;583;p45"/>
          <p:cNvSpPr/>
          <p:nvPr/>
        </p:nvSpPr>
        <p:spPr bwMode="auto">
          <a:xfrm>
            <a:off x="3165706" y="1947058"/>
            <a:ext cx="2014774" cy="38620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 1.30%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Одежда</a:t>
            </a:r>
            <a:r>
              <a:rPr lang="ru-RU" sz="105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(50% трафика)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*: </a:t>
            </a:r>
            <a:r>
              <a:rPr lang="en-GB" sz="1050" spc="-1">
                <a:solidFill>
                  <a:srgbClr val="000000"/>
                </a:solidFill>
                <a:ea typeface="Arial"/>
              </a:rPr>
              <a:t>57 938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 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Обувь</a:t>
            </a:r>
            <a:r>
              <a:rPr lang="ru-RU" sz="105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(50% трафика)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: </a:t>
            </a:r>
            <a:r>
              <a:rPr lang="ru-RU" sz="1050" spc="-1">
                <a:solidFill>
                  <a:schemeClr val="dk1"/>
                </a:solidFill>
                <a:latin typeface="Arial"/>
                <a:ea typeface="Arial"/>
              </a:rPr>
              <a:t>5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0 000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Аксессуары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(50% трафика)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16</a:t>
            </a:r>
            <a:r>
              <a:rPr lang="en-US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068 </a:t>
            </a:r>
            <a:r>
              <a:rPr lang="en-GB" sz="1050" b="0" strike="noStrike" spc="-1">
                <a:solidFill>
                  <a:schemeClr val="dk1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Premium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(50% трафика)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19 313</a:t>
            </a:r>
            <a:r>
              <a:rPr lang="en-US" sz="1050" spc="-1">
                <a:solidFill>
                  <a:schemeClr val="dk1"/>
                </a:solidFill>
                <a:ea typeface="Arial"/>
              </a:rPr>
              <a:t> </a:t>
            </a:r>
            <a:br>
              <a:rPr lang="en-US" sz="1050" spc="-1">
                <a:solidFill>
                  <a:schemeClr val="dk1"/>
                </a:solidFill>
                <a:ea typeface="Arial"/>
              </a:rPr>
            </a:b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Beauty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(50% трафика)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13</a:t>
            </a:r>
            <a:r>
              <a:rPr lang="en-US" sz="1050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730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Cпорт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(50% трафика)</a:t>
            </a:r>
            <a:endParaRPr lang="ru-RU" sz="10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: </a:t>
            </a:r>
            <a:r>
              <a:rPr lang="en-GB" sz="1050" spc="-1">
                <a:solidFill>
                  <a:schemeClr val="dk1"/>
                </a:solidFill>
                <a:ea typeface="Arial"/>
              </a:rPr>
              <a:t>22 186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Google Shape;584;p45"/>
          <p:cNvSpPr/>
          <p:nvPr/>
        </p:nvSpPr>
        <p:spPr bwMode="auto">
          <a:xfrm>
            <a:off x="6643800" y="6252480"/>
            <a:ext cx="460584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00" b="0" i="1" strike="noStrike" spc="-1">
                <a:solidFill>
                  <a:schemeClr val="dk1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день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размещения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сайте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+ app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1" name="Google Shape;585;p45"/>
          <p:cNvPicPr/>
          <p:nvPr/>
        </p:nvPicPr>
        <p:blipFill>
          <a:blip r:embed="rId4"/>
          <a:stretch/>
        </p:blipFill>
        <p:spPr bwMode="auto">
          <a:xfrm>
            <a:off x="1947240" y="6320880"/>
            <a:ext cx="451439" cy="312120"/>
          </a:xfrm>
          <a:prstGeom prst="rect">
            <a:avLst/>
          </a:prstGeom>
          <a:ln w="0">
            <a:noFill/>
          </a:ln>
        </p:spPr>
      </p:pic>
      <p:sp>
        <p:nvSpPr>
          <p:cNvPr id="562" name="Google Shape;586;p45"/>
          <p:cNvSpPr/>
          <p:nvPr/>
        </p:nvSpPr>
        <p:spPr bwMode="auto">
          <a:xfrm>
            <a:off x="423252" y="1950169"/>
            <a:ext cx="2129040" cy="35715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 1.30%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Одежда</a:t>
            </a:r>
            <a:r>
              <a:rPr lang="ru-RU" sz="1050" b="1" strike="noStrike" spc="-1">
                <a:solidFill>
                  <a:srgbClr val="000000"/>
                </a:solidFill>
                <a:latin typeface="Arial"/>
                <a:ea typeface="Arial"/>
              </a:rPr>
              <a:t> (50% трафика)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: </a:t>
            </a:r>
            <a:r>
              <a:rPr lang="ru-RU" sz="1050" spc="-1">
                <a:solidFill>
                  <a:srgbClr val="000000"/>
                </a:solidFill>
                <a:ea typeface="Arial"/>
              </a:rPr>
              <a:t>128 750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r>
              <a:rPr lang="en-GB" sz="1050" b="0" strike="noStrike" spc="-1">
                <a:solidFill>
                  <a:srgbClr val="000000"/>
                </a:solidFill>
                <a:latin typeface="Arial"/>
                <a:ea typeface="Arial"/>
              </a:rPr>
              <a:t>  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rgbClr val="000000"/>
                </a:solidFill>
                <a:latin typeface="Arial"/>
                <a:ea typeface="Arial"/>
              </a:rPr>
              <a:t>Обувь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 (50% трафика)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77 250  ₽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Аксессуары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(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50% трафика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) 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*: 4</a:t>
            </a:r>
            <a:r>
              <a:rPr lang="ru-RU" sz="1050" b="0" strike="noStrike" spc="-1">
                <a:solidFill>
                  <a:schemeClr val="dk1"/>
                </a:solidFill>
                <a:latin typeface="Arial"/>
                <a:ea typeface="Arial"/>
              </a:rPr>
              <a:t>1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b="0" strike="noStrike" spc="-1">
                <a:solidFill>
                  <a:schemeClr val="dk1"/>
                </a:solidFill>
                <a:latin typeface="Arial"/>
                <a:ea typeface="Arial"/>
              </a:rPr>
              <a:t>2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00 </a:t>
            </a:r>
            <a:r>
              <a:rPr lang="en-GB" sz="1050" b="0" strike="noStrike" spc="-1">
                <a:solidFill>
                  <a:schemeClr val="dk1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Premium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(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50% трафика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latin typeface="Arial"/>
                <a:ea typeface="Arial"/>
              </a:rPr>
              <a:t>3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0 </a:t>
            </a:r>
            <a:r>
              <a:rPr lang="ru-RU" sz="1050" b="0" strike="noStrike" spc="-1">
                <a:solidFill>
                  <a:schemeClr val="dk1"/>
                </a:solidFill>
                <a:latin typeface="Arial"/>
                <a:ea typeface="Arial"/>
              </a:rPr>
              <a:t>9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00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Beauty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(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50% трафика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050" spc="-1">
                <a:solidFill>
                  <a:schemeClr val="dk1"/>
                </a:solidFill>
                <a:latin typeface="Arial"/>
                <a:ea typeface="Arial"/>
              </a:rPr>
              <a:t>15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1050" spc="-1">
                <a:solidFill>
                  <a:schemeClr val="dk1"/>
                </a:solidFill>
                <a:latin typeface="Arial"/>
                <a:ea typeface="Arial"/>
              </a:rPr>
              <a:t>45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0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1" strike="noStrike" spc="-1">
                <a:solidFill>
                  <a:schemeClr val="dk1"/>
                </a:solidFill>
                <a:latin typeface="Arial"/>
                <a:ea typeface="Arial"/>
              </a:rPr>
              <a:t>Cпорт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 (</a:t>
            </a:r>
            <a:r>
              <a:rPr lang="ru-RU" sz="1050" b="1" spc="-1">
                <a:solidFill>
                  <a:srgbClr val="000000"/>
                </a:solidFill>
                <a:ea typeface="Arial"/>
              </a:rPr>
              <a:t>50% трафика</a:t>
            </a:r>
            <a:r>
              <a:rPr lang="ru-RU" sz="1050" b="1" strike="noStrike" spc="-1">
                <a:solidFill>
                  <a:schemeClr val="dk1"/>
                </a:solidFill>
                <a:latin typeface="Arial"/>
                <a:ea typeface="Arial"/>
              </a:rPr>
              <a:t>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*</a:t>
            </a:r>
            <a:r>
              <a:rPr lang="en-GB" sz="1050" b="0" strike="noStrike" spc="-1">
                <a:solidFill>
                  <a:schemeClr val="dk1"/>
                </a:solidFill>
                <a:latin typeface="Arial"/>
                <a:ea typeface="Arial"/>
              </a:rPr>
              <a:t>: </a:t>
            </a:r>
            <a:r>
              <a:rPr lang="ru-RU" sz="1050" spc="-1">
                <a:solidFill>
                  <a:schemeClr val="dk1"/>
                </a:solidFill>
                <a:ea typeface="Arial"/>
              </a:rPr>
              <a:t>19 313 </a:t>
            </a:r>
            <a:r>
              <a:rPr lang="en-GB" sz="105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Google Shape;506;p41"/>
          <p:cNvSpPr/>
          <p:nvPr/>
        </p:nvSpPr>
        <p:spPr bwMode="auto">
          <a:xfrm>
            <a:off x="419100" y="1212480"/>
            <a:ext cx="212004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ЖЕНСКИЙ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Google Shape;507;p41"/>
          <p:cNvSpPr/>
          <p:nvPr/>
        </p:nvSpPr>
        <p:spPr bwMode="auto">
          <a:xfrm>
            <a:off x="3162300" y="1212480"/>
            <a:ext cx="192060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МУЖСКОЙ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5" name="Google Shape;759;p55"/>
          <p:cNvSpPr/>
          <p:nvPr/>
        </p:nvSpPr>
        <p:spPr bwMode="auto">
          <a:xfrm>
            <a:off x="288000" y="3162300"/>
            <a:ext cx="2389320" cy="1830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96" name="Google Shape;760;p55"/>
          <p:cNvSpPr/>
          <p:nvPr/>
        </p:nvSpPr>
        <p:spPr bwMode="auto">
          <a:xfrm>
            <a:off x="458640" y="3980220"/>
            <a:ext cx="203832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1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i="1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450" b="0" i="1" strike="noStrike" spc="-1">
                <a:solidFill>
                  <a:schemeClr val="dk1"/>
                </a:solidFill>
                <a:latin typeface="Arial"/>
                <a:ea typeface="Arial"/>
              </a:rPr>
              <a:t> CTR:</a:t>
            </a:r>
            <a:r>
              <a:rPr lang="en-GB" sz="1450" b="0" strike="noStrike" spc="-1">
                <a:solidFill>
                  <a:schemeClr val="dk1"/>
                </a:solidFill>
                <a:latin typeface="Arial"/>
                <a:ea typeface="Arial"/>
              </a:rPr>
              <a:t> 2.6%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i="1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450" b="0" i="1" strike="noStrike" spc="-1">
                <a:solidFill>
                  <a:schemeClr val="dk1"/>
                </a:solidFill>
                <a:latin typeface="Arial"/>
                <a:ea typeface="Arial"/>
              </a:rPr>
              <a:t>*:</a:t>
            </a:r>
            <a:r>
              <a:rPr lang="en-GB" sz="14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450" spc="-1">
                <a:solidFill>
                  <a:schemeClr val="dk1"/>
                </a:solidFill>
                <a:ea typeface="Arial"/>
              </a:rPr>
              <a:t>57 680</a:t>
            </a:r>
            <a:r>
              <a:rPr lang="ru-RU" sz="1450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40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7" name="Google Shape;761;p55"/>
          <p:cNvSpPr/>
          <p:nvPr/>
        </p:nvSpPr>
        <p:spPr bwMode="auto">
          <a:xfrm>
            <a:off x="2922840" y="1114200"/>
            <a:ext cx="2389320" cy="1830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98" name="Google Shape;762;p55"/>
          <p:cNvSpPr/>
          <p:nvPr/>
        </p:nvSpPr>
        <p:spPr bwMode="auto">
          <a:xfrm>
            <a:off x="3123360" y="1934280"/>
            <a:ext cx="203832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1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Средний</a:t>
            </a: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 CTR:</a:t>
            </a:r>
            <a:r>
              <a:rPr lang="en-GB" sz="1450" b="0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 2.6%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Цена</a:t>
            </a: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*:</a:t>
            </a:r>
            <a:r>
              <a:rPr lang="en-GB" sz="1450" b="0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 </a:t>
            </a:r>
            <a:r>
              <a:rPr lang="ru-RU" sz="1450" spc="-1">
                <a:solidFill>
                  <a:schemeClr val="dk1"/>
                </a:solidFill>
                <a:ea typeface="Arial"/>
              </a:rPr>
              <a:t>118 965 </a:t>
            </a:r>
            <a:r>
              <a:rPr lang="en-GB" sz="1400" b="0" strike="noStrike" spc="-1">
                <a:solidFill>
                  <a:srgbClr val="222222"/>
                </a:solidFill>
                <a:latin typeface="Roboto"/>
                <a:ea typeface="Roboto"/>
              </a:rPr>
              <a:t>₽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9" name="Google Shape;763;p55"/>
          <p:cNvSpPr/>
          <p:nvPr/>
        </p:nvSpPr>
        <p:spPr bwMode="auto">
          <a:xfrm>
            <a:off x="288000" y="1114200"/>
            <a:ext cx="2389320" cy="1830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00" name="Google Shape;764;p55"/>
          <p:cNvSpPr/>
          <p:nvPr/>
        </p:nvSpPr>
        <p:spPr bwMode="auto">
          <a:xfrm>
            <a:off x="463320" y="1934280"/>
            <a:ext cx="203832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1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Средний</a:t>
            </a: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 CTR:</a:t>
            </a:r>
            <a:r>
              <a:rPr lang="en-GB" sz="1450" b="0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 2.6%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Цена</a:t>
            </a:r>
            <a:r>
              <a:rPr lang="en-GB" sz="1450" b="0" i="1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*:</a:t>
            </a:r>
            <a:r>
              <a:rPr lang="en-GB" sz="1450" b="0" strike="noStrike" spc="-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 </a:t>
            </a:r>
            <a:r>
              <a:rPr lang="en-GB" sz="1450" spc="-1">
                <a:solidFill>
                  <a:schemeClr val="dk1"/>
                </a:solidFill>
                <a:ea typeface="Arial"/>
              </a:rPr>
              <a:t>259 560 ₽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1" name="PlaceHolder 1"/>
          <p:cNvSpPr>
            <a:spLocks noGrp="1"/>
          </p:cNvSpPr>
          <p:nvPr>
            <p:ph type="sldNum" idx="4294967295"/>
          </p:nvPr>
        </p:nvSpPr>
        <p:spPr bwMode="auto">
          <a:xfrm>
            <a:off x="9448799" y="6326188"/>
            <a:ext cx="2743200" cy="365125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98AEA273-B24D-434E-B029-49F96DD6534C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2" name="PlaceHolder 2"/>
          <p:cNvSpPr>
            <a:spLocks noGrp="1"/>
          </p:cNvSpPr>
          <p:nvPr>
            <p:ph type="title" idx="4294967295"/>
          </p:nvPr>
        </p:nvSpPr>
        <p:spPr bwMode="auto">
          <a:xfrm>
            <a:off x="0" y="230188"/>
            <a:ext cx="5808663" cy="61277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Ads</a:t>
            </a:r>
            <a:r>
              <a:rPr lang="ru-RU" sz="3200" b="0" strike="noStrike" spc="-1">
                <a:solidFill>
                  <a:schemeClr val="dk1"/>
                </a:solidFill>
                <a:latin typeface="Arial"/>
                <a:ea typeface="Arial"/>
              </a:rPr>
              <a:t>-2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 в 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избранном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3" name="Google Shape;767;p55"/>
          <p:cNvSpPr/>
          <p:nvPr/>
        </p:nvSpPr>
        <p:spPr bwMode="auto">
          <a:xfrm>
            <a:off x="2581200" y="6320880"/>
            <a:ext cx="337140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chemeClr val="dk1"/>
                </a:solidFill>
                <a:latin typeface="Arial"/>
                <a:ea typeface="Arial"/>
              </a:rPr>
              <a:t>Приложение и мобильная версия сайта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4" name="Google Shape;768;p55"/>
          <p:cNvPicPr/>
          <p:nvPr/>
        </p:nvPicPr>
        <p:blipFill>
          <a:blip r:embed="rId2"/>
          <a:stretch/>
        </p:blipFill>
        <p:spPr bwMode="auto">
          <a:xfrm>
            <a:off x="2122560" y="6275160"/>
            <a:ext cx="238680" cy="403200"/>
          </a:xfrm>
          <a:prstGeom prst="rect">
            <a:avLst/>
          </a:prstGeom>
          <a:ln w="0">
            <a:noFill/>
          </a:ln>
        </p:spPr>
      </p:pic>
      <p:sp>
        <p:nvSpPr>
          <p:cNvPr id="705" name="Google Shape;769;p55"/>
          <p:cNvSpPr/>
          <p:nvPr/>
        </p:nvSpPr>
        <p:spPr bwMode="auto">
          <a:xfrm>
            <a:off x="6643800" y="6252480"/>
            <a:ext cx="3549772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день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(с НДС)</a:t>
            </a:r>
            <a:r>
              <a:rPr lang="ru-RU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+ приложение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6" name="Google Shape;770;p55"/>
          <p:cNvSpPr/>
          <p:nvPr/>
        </p:nvSpPr>
        <p:spPr bwMode="auto">
          <a:xfrm>
            <a:off x="2922840" y="1114200"/>
            <a:ext cx="2389320" cy="713520"/>
          </a:xfrm>
          <a:prstGeom prst="rect">
            <a:avLst/>
          </a:prstGeom>
          <a:solidFill>
            <a:schemeClr val="accent5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07" name="Google Shape;771;p55"/>
          <p:cNvSpPr/>
          <p:nvPr/>
        </p:nvSpPr>
        <p:spPr bwMode="auto">
          <a:xfrm>
            <a:off x="288000" y="1114200"/>
            <a:ext cx="2389320" cy="7135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08" name="Google Shape;772;p55"/>
          <p:cNvSpPr/>
          <p:nvPr/>
        </p:nvSpPr>
        <p:spPr bwMode="auto">
          <a:xfrm>
            <a:off x="458640" y="1212480"/>
            <a:ext cx="212004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ЖЕНСКИЙ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9" name="Google Shape;773;p55"/>
          <p:cNvSpPr/>
          <p:nvPr/>
        </p:nvSpPr>
        <p:spPr bwMode="auto">
          <a:xfrm>
            <a:off x="3123360" y="1212480"/>
            <a:ext cx="192060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МУЖСКОЙ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0" name="Google Shape;774;p55"/>
          <p:cNvSpPr/>
          <p:nvPr/>
        </p:nvSpPr>
        <p:spPr bwMode="auto">
          <a:xfrm>
            <a:off x="288000" y="3162300"/>
            <a:ext cx="2389320" cy="71352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85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11" name="Google Shape;775;p55"/>
          <p:cNvSpPr/>
          <p:nvPr/>
        </p:nvSpPr>
        <p:spPr bwMode="auto">
          <a:xfrm>
            <a:off x="458640" y="3260940"/>
            <a:ext cx="2120040" cy="61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ДЕТСКИЙ 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450" b="0" strike="noStrike" spc="-1">
                <a:solidFill>
                  <a:srgbClr val="000000"/>
                </a:solidFill>
                <a:latin typeface="Arial"/>
                <a:ea typeface="Arial"/>
              </a:rPr>
              <a:t>РАЗДЕЛ</a:t>
            </a:r>
            <a:endParaRPr lang="ru-RU" sz="1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2" name="Google Shape;776;p55"/>
          <p:cNvSpPr/>
          <p:nvPr/>
        </p:nvSpPr>
        <p:spPr bwMode="auto">
          <a:xfrm>
            <a:off x="6654240" y="308520"/>
            <a:ext cx="2606400" cy="5809320"/>
          </a:xfrm>
          <a:prstGeom prst="roundRect">
            <a:avLst>
              <a:gd name="adj" fmla="val 9048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28760" dist="190075" dir="1258510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sldNum" idx="12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FD62F5FD-D093-4572-AB11-F3B8084C83EA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555840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Главная страница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i="1" strike="noStrike" spc="-1">
                <a:solidFill>
                  <a:schemeClr val="dk1"/>
                </a:solidFill>
                <a:latin typeface="Arial"/>
                <a:ea typeface="Arial"/>
              </a:rPr>
              <a:t>детям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Google Shape;339;p34"/>
          <p:cNvSpPr/>
          <p:nvPr/>
        </p:nvSpPr>
        <p:spPr bwMode="auto">
          <a:xfrm>
            <a:off x="288000" y="1545120"/>
            <a:ext cx="2746440" cy="2385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2 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плейсмент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, ТОП-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тизер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 CTR: 1%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*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: </a:t>
            </a:r>
            <a:r>
              <a:rPr lang="ru-RU"/>
              <a:t> 28 571 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₽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6 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плейсмент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тизер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 CTR: </a:t>
            </a:r>
            <a:r>
              <a:rPr lang="ru-RU" sz="1750" spc="-1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%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600" b="0" i="1" strike="noStrike" spc="-1">
                <a:solidFill>
                  <a:srgbClr val="000000"/>
                </a:solidFill>
                <a:latin typeface="Arial"/>
                <a:ea typeface="Arial"/>
              </a:rPr>
              <a:t>*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: </a:t>
            </a:r>
            <a:r>
              <a:rPr lang="ru-RU"/>
              <a:t> 8 000 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₽</a:t>
            </a:r>
            <a:endParaRPr/>
          </a:p>
        </p:txBody>
      </p:sp>
      <p:sp>
        <p:nvSpPr>
          <p:cNvPr id="359" name="Google Shape;340;p34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Баннерное размещение на сайте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0" name="Google Shape;341;p34"/>
          <p:cNvPicPr/>
          <p:nvPr/>
        </p:nvPicPr>
        <p:blipFill>
          <a:blip r:embed="rId2"/>
          <a:stretch/>
        </p:blipFill>
        <p:spPr bwMode="auto">
          <a:xfrm>
            <a:off x="1947240" y="6320880"/>
            <a:ext cx="451439" cy="312120"/>
          </a:xfrm>
          <a:prstGeom prst="rect">
            <a:avLst/>
          </a:prstGeom>
          <a:ln w="0">
            <a:noFill/>
          </a:ln>
        </p:spPr>
      </p:pic>
      <p:sp>
        <p:nvSpPr>
          <p:cNvPr id="361" name="Google Shape;342;p34"/>
          <p:cNvSpPr/>
          <p:nvPr/>
        </p:nvSpPr>
        <p:spPr bwMode="auto">
          <a:xfrm>
            <a:off x="6643800" y="62524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день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62" name="Google Shape;343;p34"/>
          <p:cNvGrpSpPr/>
          <p:nvPr/>
        </p:nvGrpSpPr>
        <p:grpSpPr bwMode="auto">
          <a:xfrm>
            <a:off x="6654240" y="308880"/>
            <a:ext cx="2504160" cy="5808240"/>
            <a:chOff x="6654240" y="308880"/>
            <a:chExt cx="2504160" cy="5808240"/>
          </a:xfrm>
        </p:grpSpPr>
        <p:sp>
          <p:nvSpPr>
            <p:cNvPr id="363" name="Google Shape;344;p34"/>
            <p:cNvSpPr/>
            <p:nvPr/>
          </p:nvSpPr>
          <p:spPr bwMode="auto">
            <a:xfrm>
              <a:off x="6654240" y="308880"/>
              <a:ext cx="2504160" cy="5808240"/>
            </a:xfrm>
            <a:prstGeom prst="roundRect">
              <a:avLst>
                <a:gd name="adj" fmla="val 8701"/>
              </a:avLst>
            </a:prstGeom>
            <a:blipFill>
              <a:blip r:embed="rId3"/>
              <a:stretch/>
            </a:blipFill>
            <a:ln w="0">
              <a:noFill/>
            </a:ln>
            <a:effectLst>
              <a:outerShdw blurRad="457200" dist="209265" dir="2402721" algn="bl" rotWithShape="0">
                <a:srgbClr val="000000">
                  <a:alpha val="0"/>
                </a:srgbClr>
              </a:outerShdw>
            </a:effectLst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defRPr/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4" name="Google Shape;345;p34"/>
            <p:cNvSpPr/>
            <p:nvPr/>
          </p:nvSpPr>
          <p:spPr bwMode="auto">
            <a:xfrm>
              <a:off x="6857280" y="3314519"/>
              <a:ext cx="675360" cy="59184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91440" bIns="91440" anchor="t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ru-RU" sz="1600" b="0" strike="noStrike" spc="-1">
                  <a:solidFill>
                    <a:schemeClr val="dk2">
                      <a:lumMod val="90000"/>
                    </a:schemeClr>
                  </a:solidFill>
                  <a:latin typeface="Arial"/>
                  <a:ea typeface="Arial"/>
                </a:rPr>
                <a:t>7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5" name="Google Shape;346;p34"/>
            <p:cNvSpPr/>
            <p:nvPr/>
          </p:nvSpPr>
          <p:spPr bwMode="auto">
            <a:xfrm>
              <a:off x="6895440" y="3789000"/>
              <a:ext cx="598680" cy="1299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65160" bIns="6516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3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Плейсмент</a:t>
              </a:r>
              <a:endParaRPr lang="ru-RU" sz="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6" name="Google Shape;347;p34"/>
            <p:cNvSpPr/>
            <p:nvPr/>
          </p:nvSpPr>
          <p:spPr bwMode="auto">
            <a:xfrm>
              <a:off x="6895440" y="5901480"/>
              <a:ext cx="598680" cy="1299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65160" bIns="6516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3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Плейсмент</a:t>
              </a:r>
              <a:endParaRPr lang="ru-RU" sz="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7" name="Google Shape;348;p34"/>
            <p:cNvSpPr/>
            <p:nvPr/>
          </p:nvSpPr>
          <p:spPr bwMode="auto">
            <a:xfrm>
              <a:off x="7610039" y="5901480"/>
              <a:ext cx="598680" cy="1299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65160" bIns="6516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3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Плейсмент</a:t>
              </a:r>
              <a:endParaRPr lang="ru-RU" sz="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8" name="Google Shape;349;p34"/>
            <p:cNvSpPr/>
            <p:nvPr/>
          </p:nvSpPr>
          <p:spPr bwMode="auto">
            <a:xfrm>
              <a:off x="8324280" y="5901480"/>
              <a:ext cx="598680" cy="1299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65160" bIns="6516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3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Плейсмент</a:t>
              </a:r>
              <a:endParaRPr lang="ru-RU" sz="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69" name="Google Shape;350;p34"/>
          <p:cNvSpPr/>
          <p:nvPr/>
        </p:nvSpPr>
        <p:spPr bwMode="auto">
          <a:xfrm>
            <a:off x="6858000" y="5050800"/>
            <a:ext cx="676800" cy="848520"/>
          </a:xfrm>
          <a:prstGeom prst="rect">
            <a:avLst/>
          </a:prstGeom>
          <a:solidFill>
            <a:srgbClr val="EFEFE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600" b="0" strike="noStrike" spc="-1">
                <a:solidFill>
                  <a:srgbClr val="D9D9D9"/>
                </a:solidFill>
                <a:latin typeface="Arial"/>
                <a:ea typeface="Arial"/>
              </a:rPr>
              <a:t>9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Google Shape;351;p34"/>
          <p:cNvSpPr/>
          <p:nvPr/>
        </p:nvSpPr>
        <p:spPr bwMode="auto">
          <a:xfrm>
            <a:off x="7570800" y="5050800"/>
            <a:ext cx="676800" cy="848520"/>
          </a:xfrm>
          <a:prstGeom prst="rect">
            <a:avLst/>
          </a:prstGeom>
          <a:solidFill>
            <a:srgbClr val="EFEFE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600" b="0" strike="noStrike" spc="-1">
                <a:solidFill>
                  <a:srgbClr val="D9D9D9"/>
                </a:solidFill>
                <a:latin typeface="Arial"/>
                <a:ea typeface="Arial"/>
              </a:rPr>
              <a:t>10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Google Shape;352;p34"/>
          <p:cNvSpPr/>
          <p:nvPr/>
        </p:nvSpPr>
        <p:spPr bwMode="auto">
          <a:xfrm>
            <a:off x="8289720" y="5050800"/>
            <a:ext cx="676800" cy="848520"/>
          </a:xfrm>
          <a:prstGeom prst="rect">
            <a:avLst/>
          </a:prstGeom>
          <a:solidFill>
            <a:srgbClr val="EFEFE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600" b="0" strike="noStrike" spc="-1">
                <a:solidFill>
                  <a:srgbClr val="D9D9D9"/>
                </a:solidFill>
                <a:latin typeface="Arial"/>
                <a:ea typeface="Arial"/>
              </a:rPr>
              <a:t>11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Google Shape;353;p34"/>
          <p:cNvSpPr/>
          <p:nvPr/>
        </p:nvSpPr>
        <p:spPr bwMode="auto">
          <a:xfrm>
            <a:off x="6857280" y="2621880"/>
            <a:ext cx="675720" cy="591840"/>
          </a:xfrm>
          <a:prstGeom prst="rect">
            <a:avLst/>
          </a:prstGeom>
          <a:solidFill>
            <a:srgbClr val="EFEFE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600" b="0" strike="noStrike" spc="-1">
                <a:solidFill>
                  <a:srgbClr val="D9D9D9"/>
                </a:solidFill>
                <a:latin typeface="Arial"/>
                <a:ea typeface="Arial"/>
              </a:rPr>
              <a:t>6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Google Shape;354;p34"/>
          <p:cNvSpPr/>
          <p:nvPr/>
        </p:nvSpPr>
        <p:spPr bwMode="auto">
          <a:xfrm>
            <a:off x="6895440" y="3096360"/>
            <a:ext cx="598680" cy="130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65160" bIns="651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300" b="0" strike="noStrike" spc="-1">
                <a:solidFill>
                  <a:srgbClr val="000000"/>
                </a:solidFill>
                <a:latin typeface="Arial"/>
                <a:ea typeface="Arial"/>
              </a:rPr>
              <a:t>Плейсмент</a:t>
            </a:r>
            <a:endParaRPr lang="ru-RU" sz="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Google Shape;355;p34"/>
          <p:cNvSpPr/>
          <p:nvPr/>
        </p:nvSpPr>
        <p:spPr bwMode="auto">
          <a:xfrm>
            <a:off x="7602480" y="2621880"/>
            <a:ext cx="1349280" cy="1183320"/>
          </a:xfrm>
          <a:prstGeom prst="rect">
            <a:avLst/>
          </a:prstGeom>
          <a:solidFill>
            <a:srgbClr val="EFEFE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600" b="0" strike="noStrike" spc="-1">
                <a:solidFill>
                  <a:srgbClr val="D9D9D9"/>
                </a:solidFill>
                <a:latin typeface="Arial"/>
                <a:ea typeface="Arial"/>
              </a:rPr>
              <a:t>5.1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Google Shape;356;p34"/>
          <p:cNvSpPr/>
          <p:nvPr/>
        </p:nvSpPr>
        <p:spPr bwMode="auto">
          <a:xfrm>
            <a:off x="7906320" y="3702960"/>
            <a:ext cx="745560" cy="130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65160" bIns="651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300" b="0" strike="noStrike" spc="-1">
                <a:solidFill>
                  <a:srgbClr val="000000"/>
                </a:solidFill>
                <a:latin typeface="Arial"/>
                <a:ea typeface="Arial"/>
              </a:rPr>
              <a:t>Плейсмент</a:t>
            </a:r>
            <a:endParaRPr lang="ru-RU" sz="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Google Shape;357;p34"/>
          <p:cNvSpPr/>
          <p:nvPr/>
        </p:nvSpPr>
        <p:spPr bwMode="auto">
          <a:xfrm>
            <a:off x="6857280" y="2242800"/>
            <a:ext cx="2094840" cy="287280"/>
          </a:xfrm>
          <a:prstGeom prst="rect">
            <a:avLst/>
          </a:prstGeom>
          <a:solidFill>
            <a:srgbClr val="EFEFE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600" b="0" strike="noStrike" spc="-1">
                <a:solidFill>
                  <a:srgbClr val="D9D9D9"/>
                </a:solidFill>
                <a:latin typeface="Arial"/>
                <a:ea typeface="Arial"/>
              </a:rPr>
              <a:t>4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Google Shape;358;p34"/>
          <p:cNvSpPr/>
          <p:nvPr/>
        </p:nvSpPr>
        <p:spPr bwMode="auto">
          <a:xfrm>
            <a:off x="6857280" y="712800"/>
            <a:ext cx="1349280" cy="1183320"/>
          </a:xfrm>
          <a:prstGeom prst="rect">
            <a:avLst/>
          </a:prstGeom>
          <a:solidFill>
            <a:srgbClr val="EFEFE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600" b="0" strike="noStrike" spc="-1">
                <a:solidFill>
                  <a:srgbClr val="D9D9D9"/>
                </a:solidFill>
                <a:latin typeface="Arial"/>
                <a:ea typeface="Arial"/>
              </a:rPr>
              <a:t>1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Google Shape;359;p34"/>
          <p:cNvSpPr/>
          <p:nvPr/>
        </p:nvSpPr>
        <p:spPr bwMode="auto">
          <a:xfrm>
            <a:off x="7160760" y="1793880"/>
            <a:ext cx="745560" cy="130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65160" bIns="651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300" b="0" strike="noStrike" spc="-1">
                <a:solidFill>
                  <a:srgbClr val="000000"/>
                </a:solidFill>
                <a:latin typeface="Arial"/>
                <a:ea typeface="Arial"/>
              </a:rPr>
              <a:t>Плейсмент</a:t>
            </a:r>
            <a:endParaRPr lang="ru-RU" sz="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Google Shape;360;p34"/>
          <p:cNvSpPr/>
          <p:nvPr/>
        </p:nvSpPr>
        <p:spPr bwMode="auto">
          <a:xfrm>
            <a:off x="8314920" y="1187280"/>
            <a:ext cx="598680" cy="130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65160" bIns="651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300" b="0" strike="noStrike" spc="-1">
                <a:solidFill>
                  <a:srgbClr val="000000"/>
                </a:solidFill>
                <a:latin typeface="Arial"/>
                <a:ea typeface="Arial"/>
              </a:rPr>
              <a:t>Плейсмент</a:t>
            </a:r>
            <a:endParaRPr lang="ru-RU" sz="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Google Shape;361;p34"/>
          <p:cNvSpPr/>
          <p:nvPr/>
        </p:nvSpPr>
        <p:spPr bwMode="auto">
          <a:xfrm>
            <a:off x="8276400" y="1411200"/>
            <a:ext cx="675720" cy="591840"/>
          </a:xfrm>
          <a:prstGeom prst="rect">
            <a:avLst/>
          </a:prstGeom>
          <a:solidFill>
            <a:srgbClr val="EFEFEF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600" b="0" strike="noStrike" spc="-1">
                <a:solidFill>
                  <a:srgbClr val="D9D9D9"/>
                </a:solidFill>
                <a:latin typeface="Arial"/>
                <a:ea typeface="Arial"/>
              </a:rPr>
              <a:t>3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Google Shape;362;p34"/>
          <p:cNvSpPr/>
          <p:nvPr/>
        </p:nvSpPr>
        <p:spPr bwMode="auto">
          <a:xfrm>
            <a:off x="8276400" y="708120"/>
            <a:ext cx="664560" cy="595800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2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Google Shape;363;p34"/>
          <p:cNvSpPr/>
          <p:nvPr/>
        </p:nvSpPr>
        <p:spPr bwMode="auto">
          <a:xfrm>
            <a:off x="6849000" y="2630880"/>
            <a:ext cx="680040" cy="582840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6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D6BFA8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sldNum" idx="13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A7DDCEA3-F582-46E1-B090-E59599B6D974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724896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Страница Premium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i="1" strike="noStrike" spc="-1">
                <a:solidFill>
                  <a:schemeClr val="dk1"/>
                </a:solidFill>
                <a:latin typeface="Arial"/>
                <a:ea typeface="Arial"/>
              </a:rPr>
              <a:t>женщинам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Google Shape;370;p35"/>
          <p:cNvSpPr/>
          <p:nvPr/>
        </p:nvSpPr>
        <p:spPr bwMode="auto">
          <a:xfrm>
            <a:off x="288000" y="1545120"/>
            <a:ext cx="5287320" cy="3869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1.</a:t>
            </a:r>
            <a:r>
              <a:rPr lang="ru-RU" sz="1750" b="1" strike="noStrike" spc="-1">
                <a:solidFill>
                  <a:schemeClr val="dk1"/>
                </a:solidFill>
                <a:latin typeface="Arial"/>
                <a:ea typeface="Arial"/>
              </a:rPr>
              <a:t>2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, 5.1 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плейсмент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, 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главный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750" b="0" i="1" strike="noStrike" spc="-1">
                <a:solidFill>
                  <a:schemeClr val="dk1"/>
                </a:solidFill>
                <a:latin typeface="Arial"/>
                <a:ea typeface="Arial"/>
              </a:rPr>
              <a:t>(</a:t>
            </a:r>
            <a:r>
              <a:rPr lang="en-GB" sz="1750" b="0" i="1" strike="noStrike" spc="-1">
                <a:solidFill>
                  <a:schemeClr val="dk1"/>
                </a:solidFill>
                <a:latin typeface="Arial"/>
                <a:ea typeface="Arial"/>
              </a:rPr>
              <a:t>по</a:t>
            </a:r>
            <a:r>
              <a:rPr lang="en-GB" sz="175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750" b="0" i="1" strike="noStrike" spc="-1">
                <a:solidFill>
                  <a:schemeClr val="dk1"/>
                </a:solidFill>
                <a:latin typeface="Arial"/>
                <a:ea typeface="Arial"/>
              </a:rPr>
              <a:t>запросу</a:t>
            </a:r>
            <a:r>
              <a:rPr lang="en-GB" sz="1750" b="0" i="1" strike="noStrike" spc="-1">
                <a:solidFill>
                  <a:schemeClr val="dk1"/>
                </a:solidFill>
                <a:latin typeface="Arial"/>
                <a:ea typeface="Arial"/>
              </a:rPr>
              <a:t>)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ru-RU" sz="1750" b="0" strike="noStrike" spc="-1">
                <a:solidFill>
                  <a:schemeClr val="dk1"/>
                </a:solidFill>
                <a:latin typeface="Arial"/>
                <a:ea typeface="Arial"/>
              </a:rPr>
              <a:t>1,5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/>
              <a:t> 10 880 </a:t>
            </a:r>
            <a:r>
              <a:rPr lang="en-GB" sz="1750" spc="-1">
                <a:solidFill>
                  <a:schemeClr val="dk1"/>
                </a:solidFill>
                <a:ea typeface="Arial"/>
              </a:rPr>
              <a:t>₽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</a:tabLst>
              <a:defRPr/>
            </a:pP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2</a:t>
            </a:r>
            <a:r>
              <a:rPr lang="ru-RU" sz="175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750" b="1" spc="-1">
                <a:solidFill>
                  <a:schemeClr val="dk1"/>
                </a:solidFill>
                <a:ea typeface="Arial"/>
              </a:rPr>
              <a:t>плейсмент</a:t>
            </a:r>
            <a:r>
              <a:rPr lang="en-GB" sz="1750" b="1" spc="-1">
                <a:solidFill>
                  <a:schemeClr val="dk1"/>
                </a:solidFill>
                <a:ea typeface="Arial"/>
              </a:rPr>
              <a:t>, ТОП-</a:t>
            </a:r>
            <a:r>
              <a:rPr lang="en-GB" sz="1750" b="1" spc="-1">
                <a:solidFill>
                  <a:schemeClr val="dk1"/>
                </a:solidFill>
                <a:ea typeface="Arial"/>
              </a:rPr>
              <a:t>тизер</a:t>
            </a:r>
            <a:br>
              <a:rPr lang="ru-RU" sz="1750" b="1" strike="noStrike" spc="-1">
                <a:solidFill>
                  <a:schemeClr val="dk1"/>
                </a:solidFill>
                <a:latin typeface="Arial"/>
                <a:ea typeface="Arial"/>
              </a:rPr>
            </a:br>
            <a:r>
              <a:rPr lang="en-GB" sz="1750" spc="-1">
                <a:solidFill>
                  <a:schemeClr val="dk1"/>
                </a:solidFill>
                <a:ea typeface="Arial"/>
              </a:rPr>
              <a:t>Средний</a:t>
            </a:r>
            <a:r>
              <a:rPr lang="en-GB" sz="1750" spc="-1">
                <a:solidFill>
                  <a:schemeClr val="dk1"/>
                </a:solidFill>
                <a:ea typeface="Arial"/>
              </a:rPr>
              <a:t> CTR: </a:t>
            </a:r>
            <a:r>
              <a:rPr lang="ru-RU" sz="1750" spc="-1">
                <a:solidFill>
                  <a:schemeClr val="dk1"/>
                </a:solidFill>
                <a:ea typeface="Arial"/>
              </a:rPr>
              <a:t>0,67</a:t>
            </a:r>
            <a:r>
              <a:rPr lang="en-GB" sz="1750" spc="-1">
                <a:solidFill>
                  <a:schemeClr val="dk1"/>
                </a:solidFill>
                <a:ea typeface="Arial"/>
              </a:rPr>
              <a:t>%</a:t>
            </a:r>
            <a:endParaRPr lang="ru-RU" sz="17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750" spc="-1">
                <a:solidFill>
                  <a:schemeClr val="dk1"/>
                </a:solidFill>
                <a:ea typeface="Arial"/>
              </a:rPr>
              <a:t>*: </a:t>
            </a:r>
            <a:r>
              <a:rPr lang="ru-RU"/>
              <a:t> 20 400 ₽ </a:t>
            </a:r>
            <a:br>
              <a:rPr lang="ru-RU"/>
            </a:br>
            <a:br>
              <a:rPr lang="ru-RU" sz="1750" b="1" strike="noStrike" spc="-1">
                <a:solidFill>
                  <a:schemeClr val="dk1"/>
                </a:solidFill>
                <a:latin typeface="Arial"/>
                <a:ea typeface="Arial"/>
              </a:rPr>
            </a:b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6, 7 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плейсмент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, ТОП-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тизер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ru-RU" sz="1750" spc="-1">
                <a:solidFill>
                  <a:schemeClr val="dk1"/>
                </a:solidFill>
                <a:latin typeface="Arial"/>
                <a:ea typeface="Arial"/>
              </a:rPr>
              <a:t>2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/>
              <a:t> 5 400 </a:t>
            </a:r>
            <a:r>
              <a:rPr lang="en-GB" sz="1750" spc="-1">
                <a:solidFill>
                  <a:schemeClr val="dk1"/>
                </a:solidFill>
                <a:ea typeface="Arial"/>
              </a:rPr>
              <a:t>₽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8, 9, 10 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плейсмент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, 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тизер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ru-RU" sz="1750" spc="-1">
                <a:solidFill>
                  <a:schemeClr val="dk1"/>
                </a:solidFill>
                <a:latin typeface="Arial"/>
                <a:ea typeface="Arial"/>
              </a:rPr>
              <a:t>1,6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en-GB" sz="1750" spc="-1">
                <a:solidFill>
                  <a:schemeClr val="dk1"/>
                </a:solidFill>
                <a:ea typeface="Arial"/>
              </a:rPr>
              <a:t>1</a:t>
            </a:r>
            <a:r>
              <a:rPr lang="ru-RU" sz="1750" spc="-1">
                <a:solidFill>
                  <a:schemeClr val="dk1"/>
                </a:solidFill>
                <a:ea typeface="Arial"/>
              </a:rPr>
              <a:t>0 600</a:t>
            </a:r>
            <a:r>
              <a:rPr lang="en-GB" sz="1750" spc="-1">
                <a:solidFill>
                  <a:schemeClr val="dk1"/>
                </a:solidFill>
                <a:ea typeface="Arial"/>
              </a:rPr>
              <a:t> ₽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Google Shape;371;p35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Баннерное размещение на сайте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7" name="Google Shape;372;p35"/>
          <p:cNvPicPr/>
          <p:nvPr/>
        </p:nvPicPr>
        <p:blipFill>
          <a:blip r:embed="rId2"/>
          <a:stretch/>
        </p:blipFill>
        <p:spPr bwMode="auto">
          <a:xfrm>
            <a:off x="1947240" y="6320880"/>
            <a:ext cx="451439" cy="312120"/>
          </a:xfrm>
          <a:prstGeom prst="rect">
            <a:avLst/>
          </a:prstGeom>
          <a:ln w="0">
            <a:noFill/>
          </a:ln>
        </p:spPr>
      </p:pic>
      <p:grpSp>
        <p:nvGrpSpPr>
          <p:cNvPr id="388" name="Google Shape;373;p35"/>
          <p:cNvGrpSpPr/>
          <p:nvPr/>
        </p:nvGrpSpPr>
        <p:grpSpPr bwMode="auto">
          <a:xfrm>
            <a:off x="6654240" y="308880"/>
            <a:ext cx="2504160" cy="5808240"/>
            <a:chOff x="6654240" y="308880"/>
            <a:chExt cx="2504160" cy="5808240"/>
          </a:xfrm>
        </p:grpSpPr>
        <p:grpSp>
          <p:nvGrpSpPr>
            <p:cNvPr id="389" name="Google Shape;374;p35"/>
            <p:cNvGrpSpPr/>
            <p:nvPr/>
          </p:nvGrpSpPr>
          <p:grpSpPr bwMode="auto">
            <a:xfrm>
              <a:off x="6654240" y="308880"/>
              <a:ext cx="2504160" cy="5808240"/>
              <a:chOff x="6654240" y="308880"/>
              <a:chExt cx="2504160" cy="5808240"/>
            </a:xfrm>
          </p:grpSpPr>
          <p:sp>
            <p:nvSpPr>
              <p:cNvPr id="390" name="Google Shape;375;p35"/>
              <p:cNvSpPr/>
              <p:nvPr/>
            </p:nvSpPr>
            <p:spPr bwMode="auto">
              <a:xfrm>
                <a:off x="6654240" y="308880"/>
                <a:ext cx="2504160" cy="5808240"/>
              </a:xfrm>
              <a:prstGeom prst="roundRect">
                <a:avLst>
                  <a:gd name="adj" fmla="val 8701"/>
                </a:avLst>
              </a:prstGeom>
              <a:blipFill>
                <a:blip r:embed="rId3"/>
                <a:stretch/>
              </a:blipFill>
              <a:ln w="0">
                <a:noFill/>
              </a:ln>
              <a:effectLst>
                <a:outerShdw blurRad="457200" dist="209265" dir="2402721" algn="bl" rotWithShape="0">
                  <a:srgbClr val="000000">
                    <a:alpha val="0"/>
                  </a:srgbClr>
                </a:outerShdw>
              </a:effectLst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defRPr/>
                </a:pP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1" name="Google Shape;376;p35"/>
              <p:cNvSpPr/>
              <p:nvPr/>
            </p:nvSpPr>
            <p:spPr bwMode="auto">
              <a:xfrm>
                <a:off x="6857280" y="3314519"/>
                <a:ext cx="675360" cy="591840"/>
              </a:xfrm>
              <a:prstGeom prst="rect">
                <a:avLst/>
              </a:prstGeom>
              <a:solidFill>
                <a:srgbClr val="A5D2A0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91440" bIns="91440" anchor="t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16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6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2" name="Google Shape;377;p35"/>
              <p:cNvSpPr/>
              <p:nvPr/>
            </p:nvSpPr>
            <p:spPr bwMode="auto">
              <a:xfrm>
                <a:off x="6895440" y="3789000"/>
                <a:ext cx="598680" cy="1299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65160" bIns="6516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3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Плейсмент</a:t>
                </a:r>
                <a:endParaRPr lang="ru-RU" sz="3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3" name="Google Shape;378;p35"/>
              <p:cNvSpPr/>
              <p:nvPr/>
            </p:nvSpPr>
            <p:spPr bwMode="auto">
              <a:xfrm>
                <a:off x="6857280" y="5056200"/>
                <a:ext cx="675360" cy="844920"/>
              </a:xfrm>
              <a:prstGeom prst="rect">
                <a:avLst/>
              </a:prstGeom>
              <a:solidFill>
                <a:srgbClr val="A5D2A0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16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9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4" name="Google Shape;379;p35"/>
              <p:cNvSpPr/>
              <p:nvPr/>
            </p:nvSpPr>
            <p:spPr bwMode="auto">
              <a:xfrm>
                <a:off x="7568280" y="5056200"/>
                <a:ext cx="675360" cy="844920"/>
              </a:xfrm>
              <a:prstGeom prst="rect">
                <a:avLst/>
              </a:prstGeom>
              <a:solidFill>
                <a:srgbClr val="A5D2A0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16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10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5" name="Google Shape;380;p35"/>
              <p:cNvSpPr/>
              <p:nvPr/>
            </p:nvSpPr>
            <p:spPr bwMode="auto">
              <a:xfrm>
                <a:off x="8286120" y="5056200"/>
                <a:ext cx="675360" cy="844920"/>
              </a:xfrm>
              <a:prstGeom prst="rect">
                <a:avLst/>
              </a:prstGeom>
              <a:solidFill>
                <a:srgbClr val="A5D2A0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16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11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6" name="Google Shape;381;p35"/>
              <p:cNvSpPr/>
              <p:nvPr/>
            </p:nvSpPr>
            <p:spPr bwMode="auto">
              <a:xfrm>
                <a:off x="6895440" y="5901480"/>
                <a:ext cx="598680" cy="1299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65160" bIns="6516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3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Плейсмент</a:t>
                </a:r>
                <a:endParaRPr lang="ru-RU" sz="3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7" name="Google Shape;382;p35"/>
              <p:cNvSpPr/>
              <p:nvPr/>
            </p:nvSpPr>
            <p:spPr bwMode="auto">
              <a:xfrm>
                <a:off x="7610039" y="5901480"/>
                <a:ext cx="598680" cy="1299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65160" bIns="6516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3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Плейсмент</a:t>
                </a:r>
                <a:endParaRPr lang="ru-RU" sz="3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8" name="Google Shape;383;p35"/>
              <p:cNvSpPr/>
              <p:nvPr/>
            </p:nvSpPr>
            <p:spPr bwMode="auto">
              <a:xfrm>
                <a:off x="8324280" y="5901480"/>
                <a:ext cx="598680" cy="1299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65160" bIns="6516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3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Плейсмент</a:t>
                </a:r>
                <a:endParaRPr lang="ru-RU" sz="3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399" name="Google Shape;384;p35"/>
            <p:cNvSpPr/>
            <p:nvPr/>
          </p:nvSpPr>
          <p:spPr bwMode="auto">
            <a:xfrm>
              <a:off x="6857280" y="2621880"/>
              <a:ext cx="675360" cy="591840"/>
            </a:xfrm>
            <a:prstGeom prst="rect">
              <a:avLst/>
            </a:prstGeom>
            <a:solidFill>
              <a:srgbClr val="EFEFE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91440" bIns="91440" anchor="t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1600" b="0" strike="noStrike" spc="-1">
                  <a:solidFill>
                    <a:srgbClr val="D9D9D9"/>
                  </a:solidFill>
                  <a:latin typeface="Arial"/>
                  <a:ea typeface="Arial"/>
                </a:rPr>
                <a:t>5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0" name="Google Shape;385;p35"/>
            <p:cNvSpPr/>
            <p:nvPr/>
          </p:nvSpPr>
          <p:spPr bwMode="auto">
            <a:xfrm>
              <a:off x="6895440" y="3096360"/>
              <a:ext cx="598680" cy="1299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65160" bIns="6516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3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Плейсмент</a:t>
              </a:r>
              <a:endParaRPr lang="ru-RU" sz="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1" name="Google Shape;386;p35"/>
            <p:cNvSpPr/>
            <p:nvPr/>
          </p:nvSpPr>
          <p:spPr bwMode="auto">
            <a:xfrm>
              <a:off x="7602480" y="2621880"/>
              <a:ext cx="1349280" cy="1182960"/>
            </a:xfrm>
            <a:prstGeom prst="rect">
              <a:avLst/>
            </a:prstGeom>
            <a:solidFill>
              <a:srgbClr val="EFEFE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1600" b="0" strike="noStrike" spc="-1">
                  <a:solidFill>
                    <a:srgbClr val="D9D9D9"/>
                  </a:solidFill>
                  <a:latin typeface="Arial"/>
                  <a:ea typeface="Arial"/>
                </a:rPr>
                <a:t>7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2" name="Google Shape;387;p35"/>
            <p:cNvSpPr/>
            <p:nvPr/>
          </p:nvSpPr>
          <p:spPr bwMode="auto">
            <a:xfrm>
              <a:off x="7906320" y="3702960"/>
              <a:ext cx="745560" cy="1299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65160" bIns="6516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3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Плейсмент</a:t>
              </a:r>
              <a:endParaRPr lang="ru-RU" sz="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3" name="Google Shape;388;p35"/>
            <p:cNvSpPr/>
            <p:nvPr/>
          </p:nvSpPr>
          <p:spPr bwMode="auto">
            <a:xfrm>
              <a:off x="6857280" y="2242800"/>
              <a:ext cx="2094840" cy="287280"/>
            </a:xfrm>
            <a:prstGeom prst="rect">
              <a:avLst/>
            </a:prstGeom>
            <a:solidFill>
              <a:srgbClr val="EFEFE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1600" b="0" strike="noStrike" spc="-1">
                  <a:solidFill>
                    <a:srgbClr val="D9D9D9"/>
                  </a:solidFill>
                  <a:latin typeface="Arial"/>
                  <a:ea typeface="Arial"/>
                </a:rPr>
                <a:t>4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4" name="Google Shape;389;p35"/>
            <p:cNvSpPr/>
            <p:nvPr/>
          </p:nvSpPr>
          <p:spPr bwMode="auto">
            <a:xfrm>
              <a:off x="6857280" y="712800"/>
              <a:ext cx="1349280" cy="1182960"/>
            </a:xfrm>
            <a:prstGeom prst="rect">
              <a:avLst/>
            </a:prstGeom>
            <a:solidFill>
              <a:srgbClr val="EFEFE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1600" b="0" strike="noStrike" spc="-1">
                  <a:solidFill>
                    <a:srgbClr val="D9D9D9"/>
                  </a:solidFill>
                  <a:latin typeface="Arial"/>
                  <a:ea typeface="Arial"/>
                </a:rPr>
                <a:t>1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5" name="Google Shape;390;p35"/>
            <p:cNvSpPr/>
            <p:nvPr/>
          </p:nvSpPr>
          <p:spPr bwMode="auto">
            <a:xfrm>
              <a:off x="7160760" y="1793880"/>
              <a:ext cx="745560" cy="1299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65160" bIns="6516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3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Плейсмент</a:t>
              </a:r>
              <a:endParaRPr lang="ru-RU" sz="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6" name="Google Shape;391;p35"/>
            <p:cNvSpPr/>
            <p:nvPr/>
          </p:nvSpPr>
          <p:spPr bwMode="auto">
            <a:xfrm>
              <a:off x="8314920" y="1187280"/>
              <a:ext cx="598680" cy="1299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65160" bIns="6516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3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Плейсмент</a:t>
              </a:r>
              <a:endParaRPr lang="ru-RU" sz="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7" name="Google Shape;392;p35"/>
            <p:cNvSpPr/>
            <p:nvPr/>
          </p:nvSpPr>
          <p:spPr bwMode="auto">
            <a:xfrm>
              <a:off x="8276400" y="1411200"/>
              <a:ext cx="675360" cy="591840"/>
            </a:xfrm>
            <a:prstGeom prst="rect">
              <a:avLst/>
            </a:prstGeom>
            <a:solidFill>
              <a:srgbClr val="EFEFE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91440" bIns="91440" anchor="t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1600" b="0" strike="noStrike" spc="-1">
                  <a:solidFill>
                    <a:srgbClr val="D9D9D9"/>
                  </a:solidFill>
                  <a:latin typeface="Arial"/>
                  <a:ea typeface="Arial"/>
                </a:rPr>
                <a:t>3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08" name="Google Shape;393;p35"/>
          <p:cNvSpPr/>
          <p:nvPr/>
        </p:nvSpPr>
        <p:spPr bwMode="auto">
          <a:xfrm>
            <a:off x="6854400" y="715680"/>
            <a:ext cx="1359720" cy="116784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1.</a:t>
            </a:r>
            <a:r>
              <a:rPr lang="ru-RU" sz="2150" b="0" strike="noStrike" spc="-1">
                <a:solidFill>
                  <a:srgbClr val="000000"/>
                </a:solidFill>
                <a:latin typeface="Arial"/>
                <a:ea typeface="Arial"/>
              </a:rPr>
              <a:t>2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Google Shape;394;p35"/>
          <p:cNvSpPr/>
          <p:nvPr/>
        </p:nvSpPr>
        <p:spPr bwMode="auto">
          <a:xfrm>
            <a:off x="8260920" y="708120"/>
            <a:ext cx="680040" cy="59580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2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Google Shape;395;p35"/>
          <p:cNvSpPr/>
          <p:nvPr/>
        </p:nvSpPr>
        <p:spPr bwMode="auto">
          <a:xfrm>
            <a:off x="6865920" y="2624400"/>
            <a:ext cx="680040" cy="59580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6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Google Shape;396;p35"/>
          <p:cNvSpPr/>
          <p:nvPr/>
        </p:nvSpPr>
        <p:spPr bwMode="auto">
          <a:xfrm>
            <a:off x="7608240" y="2624400"/>
            <a:ext cx="1359720" cy="119088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5.1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Google Shape;397;p35"/>
          <p:cNvSpPr/>
          <p:nvPr/>
        </p:nvSpPr>
        <p:spPr bwMode="auto">
          <a:xfrm>
            <a:off x="6858000" y="3334320"/>
            <a:ext cx="680040" cy="59580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7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Google Shape;398;p35"/>
          <p:cNvSpPr/>
          <p:nvPr/>
        </p:nvSpPr>
        <p:spPr bwMode="auto">
          <a:xfrm>
            <a:off x="6856920" y="5058000"/>
            <a:ext cx="675720" cy="84492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8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Google Shape;399;p35"/>
          <p:cNvSpPr/>
          <p:nvPr/>
        </p:nvSpPr>
        <p:spPr bwMode="auto">
          <a:xfrm>
            <a:off x="7568280" y="5058000"/>
            <a:ext cx="675720" cy="84492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9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Google Shape;400;p35"/>
          <p:cNvSpPr/>
          <p:nvPr/>
        </p:nvSpPr>
        <p:spPr bwMode="auto">
          <a:xfrm>
            <a:off x="8286120" y="5058000"/>
            <a:ext cx="675720" cy="84492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10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Google Shape;266;p32"/>
          <p:cNvSpPr/>
          <p:nvPr/>
        </p:nvSpPr>
        <p:spPr bwMode="auto">
          <a:xfrm>
            <a:off x="6643800" y="62524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день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D6BFA8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sldNum" idx="14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1383DAFD-469E-419C-A2FD-7BD744EF9A4C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724896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Страница Premium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i="1" strike="noStrike" spc="-1">
                <a:solidFill>
                  <a:schemeClr val="dk1"/>
                </a:solidFill>
                <a:latin typeface="Arial"/>
                <a:ea typeface="Arial"/>
              </a:rPr>
              <a:t>мужчинам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Google Shape;408;p36"/>
          <p:cNvSpPr/>
          <p:nvPr/>
        </p:nvSpPr>
        <p:spPr bwMode="auto">
          <a:xfrm>
            <a:off x="288000" y="1404900"/>
            <a:ext cx="6100920" cy="36162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tabLst>
                <a:tab pos="0" algn="l"/>
              </a:tabLst>
              <a:defRPr/>
            </a:pPr>
            <a:r>
              <a:rPr lang="en-GB" sz="1600" b="1" strike="noStrike" spc="-1">
                <a:solidFill>
                  <a:schemeClr val="dk1"/>
                </a:solidFill>
                <a:latin typeface="Arial"/>
                <a:ea typeface="Arial"/>
              </a:rPr>
              <a:t>1.</a:t>
            </a:r>
            <a:r>
              <a:rPr lang="ru-RU" sz="1600" b="1" strike="noStrike" spc="-1">
                <a:solidFill>
                  <a:schemeClr val="dk1"/>
                </a:solidFill>
                <a:latin typeface="Arial"/>
                <a:ea typeface="Arial"/>
              </a:rPr>
              <a:t>2</a:t>
            </a:r>
            <a:r>
              <a:rPr lang="en-GB" sz="1600" b="1" spc="-1">
                <a:solidFill>
                  <a:schemeClr val="dk1"/>
                </a:solidFill>
                <a:ea typeface="Arial"/>
              </a:rPr>
              <a:t>, </a:t>
            </a:r>
            <a:r>
              <a:rPr lang="en-GB" sz="1600" b="1" spc="-1">
                <a:solidFill>
                  <a:schemeClr val="dk1"/>
                </a:solidFill>
                <a:ea typeface="Arial"/>
              </a:rPr>
              <a:t>плейсмент</a:t>
            </a:r>
            <a:r>
              <a:rPr lang="en-GB" sz="1600" b="1" spc="-1">
                <a:solidFill>
                  <a:schemeClr val="dk1"/>
                </a:solidFill>
                <a:ea typeface="Arial"/>
              </a:rPr>
              <a:t>, </a:t>
            </a:r>
            <a:r>
              <a:rPr lang="en-GB" sz="1600" b="1" spc="-1">
                <a:solidFill>
                  <a:schemeClr val="dk1"/>
                </a:solidFill>
                <a:ea typeface="Arial"/>
              </a:rPr>
              <a:t>главный</a:t>
            </a:r>
            <a:r>
              <a:rPr lang="en-GB" sz="1600" b="1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600" b="1" spc="-1">
                <a:solidFill>
                  <a:schemeClr val="dk1"/>
                </a:solidFill>
                <a:ea typeface="Arial"/>
              </a:rPr>
              <a:t>баннер</a:t>
            </a:r>
            <a:r>
              <a:rPr lang="en-GB" sz="1600" b="1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600" i="1" spc="-1">
                <a:solidFill>
                  <a:schemeClr val="dk1"/>
                </a:solidFill>
                <a:ea typeface="Arial"/>
              </a:rPr>
              <a:t>(</a:t>
            </a:r>
            <a:r>
              <a:rPr lang="en-GB" sz="1600" i="1" spc="-1">
                <a:solidFill>
                  <a:schemeClr val="dk1"/>
                </a:solidFill>
                <a:ea typeface="Arial"/>
              </a:rPr>
              <a:t>по</a:t>
            </a:r>
            <a:r>
              <a:rPr lang="en-GB" sz="1600" i="1" spc="-1">
                <a:solidFill>
                  <a:schemeClr val="dk1"/>
                </a:solidFill>
                <a:ea typeface="Arial"/>
              </a:rPr>
              <a:t> </a:t>
            </a:r>
            <a:r>
              <a:rPr lang="en-GB" sz="1600" i="1" spc="-1">
                <a:solidFill>
                  <a:schemeClr val="dk1"/>
                </a:solidFill>
                <a:ea typeface="Arial"/>
              </a:rPr>
              <a:t>запросу</a:t>
            </a:r>
            <a:r>
              <a:rPr lang="en-GB" sz="1600" i="1" spc="-1">
                <a:solidFill>
                  <a:schemeClr val="dk1"/>
                </a:solidFill>
                <a:ea typeface="Arial"/>
              </a:rPr>
              <a:t>)</a:t>
            </a:r>
            <a:endParaRPr lang="ru-RU" sz="160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600" spc="-1">
                <a:solidFill>
                  <a:schemeClr val="dk1"/>
                </a:solidFill>
                <a:ea typeface="Arial"/>
              </a:rPr>
              <a:t>Средний</a:t>
            </a:r>
            <a:r>
              <a:rPr lang="en-GB" sz="1600" spc="-1">
                <a:solidFill>
                  <a:schemeClr val="dk1"/>
                </a:solidFill>
                <a:ea typeface="Arial"/>
              </a:rPr>
              <a:t> CTR: </a:t>
            </a:r>
            <a:r>
              <a:rPr lang="ru-RU" sz="1600" spc="-1">
                <a:solidFill>
                  <a:schemeClr val="dk1"/>
                </a:solidFill>
                <a:ea typeface="Arial"/>
              </a:rPr>
              <a:t>1,6</a:t>
            </a:r>
            <a:r>
              <a:rPr lang="en-GB" sz="1600" spc="-1">
                <a:solidFill>
                  <a:schemeClr val="dk1"/>
                </a:solidFill>
                <a:ea typeface="Arial"/>
              </a:rPr>
              <a:t>%</a:t>
            </a:r>
            <a:endParaRPr lang="ru-RU" sz="160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600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600" spc="-1">
                <a:solidFill>
                  <a:schemeClr val="dk1"/>
                </a:solidFill>
                <a:ea typeface="Arial"/>
              </a:rPr>
              <a:t>*: </a:t>
            </a:r>
            <a:r>
              <a:rPr lang="ru-RU" sz="1600"/>
              <a:t> 9 520 ₽ </a:t>
            </a:r>
            <a:br>
              <a:rPr lang="ru-RU" sz="1600"/>
            </a:br>
            <a:br>
              <a:rPr lang="ru-RU" sz="1600" b="1" strike="noStrike" spc="-1">
                <a:solidFill>
                  <a:schemeClr val="dk1"/>
                </a:solidFill>
                <a:latin typeface="Arial"/>
                <a:ea typeface="Arial"/>
              </a:rPr>
            </a:br>
            <a:r>
              <a:rPr lang="en-GB" sz="1600" b="1" strike="noStrike" spc="-1">
                <a:solidFill>
                  <a:schemeClr val="dk1"/>
                </a:solidFill>
                <a:latin typeface="Arial"/>
                <a:ea typeface="Arial"/>
              </a:rPr>
              <a:t>5.1 </a:t>
            </a:r>
            <a:r>
              <a:rPr lang="en-GB" sz="1600" b="1" strike="noStrike" spc="-1">
                <a:solidFill>
                  <a:schemeClr val="dk1"/>
                </a:solidFill>
                <a:latin typeface="Arial"/>
                <a:ea typeface="Arial"/>
              </a:rPr>
              <a:t>плейсмент</a:t>
            </a:r>
            <a:r>
              <a:rPr lang="en-GB" sz="1600" b="1" strike="noStrike" spc="-1">
                <a:solidFill>
                  <a:schemeClr val="dk1"/>
                </a:solidFill>
                <a:latin typeface="Arial"/>
                <a:ea typeface="Arial"/>
              </a:rPr>
              <a:t>, </a:t>
            </a:r>
            <a:r>
              <a:rPr lang="en-GB" sz="1600" b="1" strike="noStrike" spc="-1">
                <a:solidFill>
                  <a:schemeClr val="dk1"/>
                </a:solidFill>
                <a:latin typeface="Arial"/>
                <a:ea typeface="Arial"/>
              </a:rPr>
              <a:t>главный</a:t>
            </a:r>
            <a:r>
              <a:rPr lang="en-GB" sz="160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600" b="1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r>
              <a:rPr lang="en-GB" sz="160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600" b="0" i="1" strike="noStrike" spc="-1">
                <a:solidFill>
                  <a:schemeClr val="dk1"/>
                </a:solidFill>
                <a:latin typeface="Arial"/>
                <a:ea typeface="Arial"/>
              </a:rPr>
              <a:t>(</a:t>
            </a:r>
            <a:r>
              <a:rPr lang="en-GB" sz="1600" b="0" i="1" strike="noStrike" spc="-1">
                <a:solidFill>
                  <a:schemeClr val="dk1"/>
                </a:solidFill>
                <a:latin typeface="Arial"/>
                <a:ea typeface="Arial"/>
              </a:rPr>
              <a:t>по</a:t>
            </a:r>
            <a:r>
              <a:rPr lang="en-GB" sz="1600" b="0" i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600" b="0" i="1" strike="noStrike" spc="-1">
                <a:solidFill>
                  <a:schemeClr val="dk1"/>
                </a:solidFill>
                <a:latin typeface="Arial"/>
                <a:ea typeface="Arial"/>
              </a:rPr>
              <a:t>запросу</a:t>
            </a:r>
            <a:r>
              <a:rPr lang="en-GB" sz="1600" b="0" i="1" strike="noStrike" spc="-1">
                <a:solidFill>
                  <a:schemeClr val="dk1"/>
                </a:solidFill>
                <a:latin typeface="Arial"/>
                <a:ea typeface="Arial"/>
              </a:rPr>
              <a:t>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600" b="0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600" b="0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ru-RU" sz="1600" spc="-1">
                <a:solidFill>
                  <a:schemeClr val="dk1"/>
                </a:solidFill>
                <a:latin typeface="Arial"/>
                <a:ea typeface="Arial"/>
              </a:rPr>
              <a:t>2,80</a:t>
            </a:r>
            <a:r>
              <a:rPr lang="en-GB" sz="1600" b="0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600" b="0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60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 sz="1600"/>
              <a:t> 3 250 ₽ </a:t>
            </a:r>
            <a:br>
              <a:rPr lang="ru-RU" sz="1600"/>
            </a:b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</a:tabLst>
              <a:defRPr/>
            </a:pPr>
            <a:r>
              <a:rPr lang="en-GB" sz="1600" b="1" strike="noStrike" spc="-1">
                <a:solidFill>
                  <a:schemeClr val="dk1"/>
                </a:solidFill>
                <a:latin typeface="Arial"/>
                <a:ea typeface="Arial"/>
              </a:rPr>
              <a:t>2, </a:t>
            </a:r>
            <a:r>
              <a:rPr lang="en-GB" sz="1600" b="1" spc="-1">
                <a:solidFill>
                  <a:schemeClr val="dk1"/>
                </a:solidFill>
                <a:ea typeface="Arial"/>
              </a:rPr>
              <a:t>плейсмент</a:t>
            </a:r>
            <a:r>
              <a:rPr lang="en-GB" sz="1600" b="1" spc="-1">
                <a:solidFill>
                  <a:schemeClr val="dk1"/>
                </a:solidFill>
                <a:ea typeface="Arial"/>
              </a:rPr>
              <a:t>, ТОП-</a:t>
            </a:r>
            <a:r>
              <a:rPr lang="en-GB" sz="1600" b="1" spc="-1">
                <a:solidFill>
                  <a:schemeClr val="dk1"/>
                </a:solidFill>
                <a:ea typeface="Arial"/>
              </a:rPr>
              <a:t>тизер</a:t>
            </a:r>
            <a:br>
              <a:rPr lang="ru-RU" sz="1600" b="1" strike="noStrike" spc="-1">
                <a:solidFill>
                  <a:schemeClr val="dk1"/>
                </a:solidFill>
                <a:latin typeface="Arial"/>
                <a:ea typeface="Arial"/>
              </a:rPr>
            </a:br>
            <a:r>
              <a:rPr lang="en-GB" sz="1600" spc="-1">
                <a:solidFill>
                  <a:schemeClr val="dk1"/>
                </a:solidFill>
                <a:ea typeface="Arial"/>
              </a:rPr>
              <a:t>Средний</a:t>
            </a:r>
            <a:r>
              <a:rPr lang="en-GB" sz="1600" spc="-1">
                <a:solidFill>
                  <a:schemeClr val="dk1"/>
                </a:solidFill>
                <a:ea typeface="Arial"/>
              </a:rPr>
              <a:t> CTR: </a:t>
            </a:r>
            <a:r>
              <a:rPr lang="ru-RU" sz="1600" spc="-1">
                <a:solidFill>
                  <a:schemeClr val="dk1"/>
                </a:solidFill>
                <a:ea typeface="Arial"/>
              </a:rPr>
              <a:t>1</a:t>
            </a:r>
            <a:r>
              <a:rPr lang="en-GB" sz="1600" spc="-1">
                <a:solidFill>
                  <a:schemeClr val="dk1"/>
                </a:solidFill>
                <a:ea typeface="Arial"/>
              </a:rPr>
              <a:t>%</a:t>
            </a:r>
            <a:endParaRPr lang="ru-RU" sz="160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600" spc="-1">
                <a:solidFill>
                  <a:schemeClr val="dk1"/>
                </a:solidFill>
                <a:ea typeface="Arial"/>
              </a:rPr>
              <a:t>Цена</a:t>
            </a:r>
            <a:r>
              <a:rPr lang="en-GB" sz="1600" spc="-1">
                <a:solidFill>
                  <a:schemeClr val="dk1"/>
                </a:solidFill>
                <a:ea typeface="Arial"/>
              </a:rPr>
              <a:t>*:  10 880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br>
              <a:rPr lang="ru-RU" sz="1600" b="1" strike="noStrike" spc="-1">
                <a:solidFill>
                  <a:schemeClr val="dk1"/>
                </a:solidFill>
                <a:latin typeface="Arial"/>
                <a:ea typeface="Arial"/>
              </a:rPr>
            </a:br>
            <a:r>
              <a:rPr lang="en-GB" sz="1600" b="1" strike="noStrike" spc="-1">
                <a:solidFill>
                  <a:schemeClr val="dk1"/>
                </a:solidFill>
                <a:latin typeface="Arial"/>
                <a:ea typeface="Arial"/>
              </a:rPr>
              <a:t>6, 7 </a:t>
            </a:r>
            <a:r>
              <a:rPr lang="en-GB" sz="1600" b="1" strike="noStrike" spc="-1">
                <a:solidFill>
                  <a:schemeClr val="dk1"/>
                </a:solidFill>
                <a:latin typeface="Arial"/>
                <a:ea typeface="Arial"/>
              </a:rPr>
              <a:t>плейсмент</a:t>
            </a:r>
            <a:r>
              <a:rPr lang="en-GB" sz="1600" b="1" strike="noStrike" spc="-1">
                <a:solidFill>
                  <a:schemeClr val="dk1"/>
                </a:solidFill>
                <a:latin typeface="Arial"/>
                <a:ea typeface="Arial"/>
              </a:rPr>
              <a:t>, ТОП-</a:t>
            </a:r>
            <a:r>
              <a:rPr lang="en-GB" sz="1600" b="1" strike="noStrike" spc="-1">
                <a:solidFill>
                  <a:schemeClr val="dk1"/>
                </a:solidFill>
                <a:latin typeface="Arial"/>
                <a:ea typeface="Arial"/>
              </a:rPr>
              <a:t>тизер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600" b="0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600" b="0" strike="noStrike" spc="-1">
                <a:solidFill>
                  <a:schemeClr val="dk1"/>
                </a:solidFill>
                <a:latin typeface="Arial"/>
                <a:ea typeface="Arial"/>
              </a:rPr>
              <a:t> CTR: 2%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600" b="0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60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en-GB" sz="1600" spc="-1">
                <a:solidFill>
                  <a:schemeClr val="dk1"/>
                </a:solidFill>
                <a:ea typeface="Arial"/>
              </a:rPr>
              <a:t> </a:t>
            </a:r>
            <a:r>
              <a:rPr lang="ru-RU" sz="1600"/>
              <a:t>4 200 ₽</a:t>
            </a:r>
            <a:r>
              <a:rPr lang="ru-RU" sz="1400"/>
              <a:t> </a:t>
            </a:r>
            <a:endParaRPr lang="en-GB" sz="1600" spc="-1">
              <a:solidFill>
                <a:schemeClr val="dk1"/>
              </a:solidFill>
              <a:ea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600" b="1" strike="noStrike" spc="-1">
                <a:solidFill>
                  <a:schemeClr val="dk1"/>
                </a:solidFill>
                <a:latin typeface="Arial"/>
                <a:ea typeface="Arial"/>
              </a:rPr>
              <a:t>8, 9, 10 </a:t>
            </a:r>
            <a:r>
              <a:rPr lang="en-GB" sz="1600" b="1" strike="noStrike" spc="-1">
                <a:solidFill>
                  <a:schemeClr val="dk1"/>
                </a:solidFill>
                <a:latin typeface="Arial"/>
                <a:ea typeface="Arial"/>
              </a:rPr>
              <a:t>плейсмент</a:t>
            </a:r>
            <a:r>
              <a:rPr lang="en-GB" sz="1600" b="1" strike="noStrike" spc="-1">
                <a:solidFill>
                  <a:schemeClr val="dk1"/>
                </a:solidFill>
                <a:latin typeface="Arial"/>
                <a:ea typeface="Arial"/>
              </a:rPr>
              <a:t>, </a:t>
            </a:r>
            <a:r>
              <a:rPr lang="en-GB" sz="1600" b="1" strike="noStrike" spc="-1">
                <a:solidFill>
                  <a:schemeClr val="dk1"/>
                </a:solidFill>
                <a:latin typeface="Arial"/>
                <a:ea typeface="Arial"/>
              </a:rPr>
              <a:t>тизер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600" b="0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600" b="0" strike="noStrike" spc="-1">
                <a:solidFill>
                  <a:schemeClr val="dk1"/>
                </a:solidFill>
                <a:latin typeface="Arial"/>
                <a:ea typeface="Arial"/>
              </a:rPr>
              <a:t> CTR: 1%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600" b="0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60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en-GB" sz="1600" spc="-1">
                <a:solidFill>
                  <a:schemeClr val="dk1"/>
                </a:solidFill>
                <a:ea typeface="Arial"/>
              </a:rPr>
              <a:t> 5 200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Google Shape;409;p36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Баннерное размещение на сайте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1" name="Google Shape;410;p36"/>
          <p:cNvPicPr/>
          <p:nvPr/>
        </p:nvPicPr>
        <p:blipFill>
          <a:blip r:embed="rId2"/>
          <a:stretch/>
        </p:blipFill>
        <p:spPr bwMode="auto">
          <a:xfrm>
            <a:off x="1947240" y="6320880"/>
            <a:ext cx="451439" cy="312120"/>
          </a:xfrm>
          <a:prstGeom prst="rect">
            <a:avLst/>
          </a:prstGeom>
          <a:ln w="0">
            <a:noFill/>
          </a:ln>
        </p:spPr>
      </p:pic>
      <p:grpSp>
        <p:nvGrpSpPr>
          <p:cNvPr id="422" name="Google Shape;411;p36"/>
          <p:cNvGrpSpPr/>
          <p:nvPr/>
        </p:nvGrpSpPr>
        <p:grpSpPr bwMode="auto">
          <a:xfrm>
            <a:off x="6654240" y="308880"/>
            <a:ext cx="2504160" cy="5808240"/>
            <a:chOff x="6654240" y="308880"/>
            <a:chExt cx="2504160" cy="5808240"/>
          </a:xfrm>
        </p:grpSpPr>
        <p:grpSp>
          <p:nvGrpSpPr>
            <p:cNvPr id="423" name="Google Shape;412;p36"/>
            <p:cNvGrpSpPr/>
            <p:nvPr/>
          </p:nvGrpSpPr>
          <p:grpSpPr bwMode="auto">
            <a:xfrm>
              <a:off x="6654240" y="308880"/>
              <a:ext cx="2504160" cy="5808240"/>
              <a:chOff x="6654240" y="308880"/>
              <a:chExt cx="2504160" cy="5808240"/>
            </a:xfrm>
          </p:grpSpPr>
          <p:sp>
            <p:nvSpPr>
              <p:cNvPr id="424" name="Google Shape;413;p36"/>
              <p:cNvSpPr/>
              <p:nvPr/>
            </p:nvSpPr>
            <p:spPr bwMode="auto">
              <a:xfrm>
                <a:off x="6654240" y="308880"/>
                <a:ext cx="2504160" cy="5808240"/>
              </a:xfrm>
              <a:prstGeom prst="roundRect">
                <a:avLst>
                  <a:gd name="adj" fmla="val 8548"/>
                </a:avLst>
              </a:prstGeom>
              <a:blipFill>
                <a:blip r:embed="rId3"/>
                <a:stretch/>
              </a:blipFill>
              <a:ln w="0">
                <a:noFill/>
              </a:ln>
              <a:effectLst>
                <a:outerShdw blurRad="457200" dist="209265" dir="2402721" algn="bl" rotWithShape="0">
                  <a:srgbClr val="000000">
                    <a:alpha val="0"/>
                  </a:srgbClr>
                </a:outerShdw>
              </a:effectLst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defRPr/>
                </a:pP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5" name="Google Shape;414;p36"/>
              <p:cNvSpPr/>
              <p:nvPr/>
            </p:nvSpPr>
            <p:spPr bwMode="auto">
              <a:xfrm>
                <a:off x="6857280" y="3314519"/>
                <a:ext cx="675360" cy="591840"/>
              </a:xfrm>
              <a:prstGeom prst="rect">
                <a:avLst/>
              </a:prstGeom>
              <a:solidFill>
                <a:srgbClr val="A5D2A0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91440" bIns="91440" anchor="t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16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6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6" name="Google Shape;415;p36"/>
              <p:cNvSpPr/>
              <p:nvPr/>
            </p:nvSpPr>
            <p:spPr bwMode="auto">
              <a:xfrm>
                <a:off x="6895440" y="3789000"/>
                <a:ext cx="598680" cy="1299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65160" bIns="6516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3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Плейсмент</a:t>
                </a:r>
                <a:endParaRPr lang="ru-RU" sz="3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7" name="Google Shape;416;p36"/>
              <p:cNvSpPr/>
              <p:nvPr/>
            </p:nvSpPr>
            <p:spPr bwMode="auto">
              <a:xfrm>
                <a:off x="6857280" y="5056200"/>
                <a:ext cx="675360" cy="844920"/>
              </a:xfrm>
              <a:prstGeom prst="rect">
                <a:avLst/>
              </a:prstGeom>
              <a:solidFill>
                <a:srgbClr val="A5D2A0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16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9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8" name="Google Shape;417;p36"/>
              <p:cNvSpPr/>
              <p:nvPr/>
            </p:nvSpPr>
            <p:spPr bwMode="auto">
              <a:xfrm>
                <a:off x="7568280" y="5056200"/>
                <a:ext cx="675360" cy="844920"/>
              </a:xfrm>
              <a:prstGeom prst="rect">
                <a:avLst/>
              </a:prstGeom>
              <a:solidFill>
                <a:srgbClr val="A5D2A0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16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10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9" name="Google Shape;418;p36"/>
              <p:cNvSpPr/>
              <p:nvPr/>
            </p:nvSpPr>
            <p:spPr bwMode="auto">
              <a:xfrm>
                <a:off x="8286120" y="5056200"/>
                <a:ext cx="675360" cy="844920"/>
              </a:xfrm>
              <a:prstGeom prst="rect">
                <a:avLst/>
              </a:prstGeom>
              <a:solidFill>
                <a:srgbClr val="A5D2A0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16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11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0" name="Google Shape;419;p36"/>
              <p:cNvSpPr/>
              <p:nvPr/>
            </p:nvSpPr>
            <p:spPr bwMode="auto">
              <a:xfrm>
                <a:off x="6895440" y="5901480"/>
                <a:ext cx="598680" cy="1299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65160" bIns="6516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3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Плейсмент</a:t>
                </a:r>
                <a:endParaRPr lang="ru-RU" sz="3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1" name="Google Shape;420;p36"/>
              <p:cNvSpPr/>
              <p:nvPr/>
            </p:nvSpPr>
            <p:spPr bwMode="auto">
              <a:xfrm>
                <a:off x="7610039" y="5901480"/>
                <a:ext cx="598680" cy="1299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65160" bIns="6516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3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Плейсмент</a:t>
                </a:r>
                <a:endParaRPr lang="ru-RU" sz="3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2" name="Google Shape;421;p36"/>
              <p:cNvSpPr/>
              <p:nvPr/>
            </p:nvSpPr>
            <p:spPr bwMode="auto">
              <a:xfrm>
                <a:off x="8324280" y="5901480"/>
                <a:ext cx="598680" cy="1299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tIns="65160" bIns="6516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  <a:defRPr/>
                </a:pPr>
                <a:r>
                  <a:rPr lang="en-GB" sz="3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Плейсмент</a:t>
                </a:r>
                <a:endParaRPr lang="ru-RU" sz="3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433" name="Google Shape;422;p36"/>
            <p:cNvSpPr/>
            <p:nvPr/>
          </p:nvSpPr>
          <p:spPr bwMode="auto">
            <a:xfrm>
              <a:off x="6857280" y="2621880"/>
              <a:ext cx="675360" cy="591840"/>
            </a:xfrm>
            <a:prstGeom prst="rect">
              <a:avLst/>
            </a:prstGeom>
            <a:solidFill>
              <a:srgbClr val="EFEFE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91440" bIns="91440" anchor="t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1600" b="0" strike="noStrike" spc="-1">
                  <a:solidFill>
                    <a:srgbClr val="D9D9D9"/>
                  </a:solidFill>
                  <a:latin typeface="Arial"/>
                  <a:ea typeface="Arial"/>
                </a:rPr>
                <a:t>5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4" name="Google Shape;423;p36"/>
            <p:cNvSpPr/>
            <p:nvPr/>
          </p:nvSpPr>
          <p:spPr bwMode="auto">
            <a:xfrm>
              <a:off x="6895440" y="3096360"/>
              <a:ext cx="598680" cy="1299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65160" bIns="6516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3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Плейсмент</a:t>
              </a:r>
              <a:endParaRPr lang="ru-RU" sz="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5" name="Google Shape;424;p36"/>
            <p:cNvSpPr/>
            <p:nvPr/>
          </p:nvSpPr>
          <p:spPr bwMode="auto">
            <a:xfrm>
              <a:off x="7602480" y="2621880"/>
              <a:ext cx="1349280" cy="1182960"/>
            </a:xfrm>
            <a:prstGeom prst="rect">
              <a:avLst/>
            </a:prstGeom>
            <a:solidFill>
              <a:srgbClr val="EFEFE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1600" b="0" strike="noStrike" spc="-1">
                  <a:solidFill>
                    <a:srgbClr val="D9D9D9"/>
                  </a:solidFill>
                  <a:latin typeface="Arial"/>
                  <a:ea typeface="Arial"/>
                </a:rPr>
                <a:t>7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6" name="Google Shape;425;p36"/>
            <p:cNvSpPr/>
            <p:nvPr/>
          </p:nvSpPr>
          <p:spPr bwMode="auto">
            <a:xfrm>
              <a:off x="7906320" y="3702960"/>
              <a:ext cx="745560" cy="1299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65160" bIns="6516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3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Плейсмент</a:t>
              </a:r>
              <a:endParaRPr lang="ru-RU" sz="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7" name="Google Shape;426;p36"/>
            <p:cNvSpPr/>
            <p:nvPr/>
          </p:nvSpPr>
          <p:spPr bwMode="auto">
            <a:xfrm>
              <a:off x="6857280" y="2242800"/>
              <a:ext cx="2094840" cy="287280"/>
            </a:xfrm>
            <a:prstGeom prst="rect">
              <a:avLst/>
            </a:prstGeom>
            <a:solidFill>
              <a:srgbClr val="EFEFE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1600" b="0" strike="noStrike" spc="-1">
                  <a:solidFill>
                    <a:srgbClr val="D9D9D9"/>
                  </a:solidFill>
                  <a:latin typeface="Arial"/>
                  <a:ea typeface="Arial"/>
                </a:rPr>
                <a:t>4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8" name="Google Shape;427;p36"/>
            <p:cNvSpPr/>
            <p:nvPr/>
          </p:nvSpPr>
          <p:spPr bwMode="auto">
            <a:xfrm>
              <a:off x="6857280" y="712800"/>
              <a:ext cx="1349280" cy="1182960"/>
            </a:xfrm>
            <a:prstGeom prst="rect">
              <a:avLst/>
            </a:prstGeom>
            <a:solidFill>
              <a:srgbClr val="EFEFE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1600" b="0" strike="noStrike" spc="-1">
                  <a:solidFill>
                    <a:srgbClr val="D9D9D9"/>
                  </a:solidFill>
                  <a:latin typeface="Arial"/>
                  <a:ea typeface="Arial"/>
                </a:rPr>
                <a:t>1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9" name="Google Shape;428;p36"/>
            <p:cNvSpPr/>
            <p:nvPr/>
          </p:nvSpPr>
          <p:spPr bwMode="auto">
            <a:xfrm>
              <a:off x="7160760" y="1793880"/>
              <a:ext cx="745560" cy="1299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65160" bIns="6516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3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Плейсмент</a:t>
              </a:r>
              <a:endParaRPr lang="ru-RU" sz="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0" name="Google Shape;429;p36"/>
            <p:cNvSpPr/>
            <p:nvPr/>
          </p:nvSpPr>
          <p:spPr bwMode="auto">
            <a:xfrm>
              <a:off x="8314920" y="1187280"/>
              <a:ext cx="598680" cy="1299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65160" bIns="6516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3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Плейсмент</a:t>
              </a:r>
              <a:endParaRPr lang="ru-RU" sz="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1" name="Google Shape;430;p36"/>
            <p:cNvSpPr/>
            <p:nvPr/>
          </p:nvSpPr>
          <p:spPr bwMode="auto">
            <a:xfrm>
              <a:off x="8276400" y="1411200"/>
              <a:ext cx="675360" cy="591840"/>
            </a:xfrm>
            <a:prstGeom prst="rect">
              <a:avLst/>
            </a:prstGeom>
            <a:solidFill>
              <a:srgbClr val="EFEFEF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tIns="91440" bIns="91440" anchor="t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en-GB" sz="1600" b="0" strike="noStrike" spc="-1">
                  <a:solidFill>
                    <a:srgbClr val="D9D9D9"/>
                  </a:solidFill>
                  <a:latin typeface="Arial"/>
                  <a:ea typeface="Arial"/>
                </a:rPr>
                <a:t>3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42" name="Google Shape;431;p36"/>
          <p:cNvSpPr/>
          <p:nvPr/>
        </p:nvSpPr>
        <p:spPr bwMode="auto">
          <a:xfrm>
            <a:off x="6854400" y="715680"/>
            <a:ext cx="1359720" cy="116784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1.</a:t>
            </a:r>
            <a:r>
              <a:rPr lang="ru-RU" sz="2150" b="0" strike="noStrike" spc="-1">
                <a:solidFill>
                  <a:srgbClr val="000000"/>
                </a:solidFill>
                <a:latin typeface="Arial"/>
                <a:ea typeface="Arial"/>
              </a:rPr>
              <a:t>2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Google Shape;432;p36"/>
          <p:cNvSpPr/>
          <p:nvPr/>
        </p:nvSpPr>
        <p:spPr bwMode="auto">
          <a:xfrm>
            <a:off x="8260920" y="708120"/>
            <a:ext cx="680040" cy="59580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2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Google Shape;433;p36"/>
          <p:cNvSpPr/>
          <p:nvPr/>
        </p:nvSpPr>
        <p:spPr bwMode="auto">
          <a:xfrm>
            <a:off x="6865920" y="2624400"/>
            <a:ext cx="680040" cy="59580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6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Google Shape;434;p36"/>
          <p:cNvSpPr/>
          <p:nvPr/>
        </p:nvSpPr>
        <p:spPr bwMode="auto">
          <a:xfrm>
            <a:off x="7608240" y="2624400"/>
            <a:ext cx="1359720" cy="119088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5.1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Google Shape;435;p36"/>
          <p:cNvSpPr/>
          <p:nvPr/>
        </p:nvSpPr>
        <p:spPr bwMode="auto">
          <a:xfrm>
            <a:off x="6858000" y="3334320"/>
            <a:ext cx="680040" cy="59580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7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Google Shape;436;p36"/>
          <p:cNvSpPr/>
          <p:nvPr/>
        </p:nvSpPr>
        <p:spPr bwMode="auto">
          <a:xfrm>
            <a:off x="6856920" y="5058000"/>
            <a:ext cx="675720" cy="84492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8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Google Shape;437;p36"/>
          <p:cNvSpPr/>
          <p:nvPr/>
        </p:nvSpPr>
        <p:spPr bwMode="auto">
          <a:xfrm>
            <a:off x="7568280" y="5058000"/>
            <a:ext cx="675720" cy="84492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9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Google Shape;438;p36"/>
          <p:cNvSpPr/>
          <p:nvPr/>
        </p:nvSpPr>
        <p:spPr bwMode="auto">
          <a:xfrm>
            <a:off x="8286120" y="5058000"/>
            <a:ext cx="675720" cy="84492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50" b="0" strike="noStrike" spc="-1">
                <a:solidFill>
                  <a:srgbClr val="000000"/>
                </a:solidFill>
                <a:latin typeface="Arial"/>
                <a:ea typeface="Arial"/>
              </a:rPr>
              <a:t>10</a:t>
            </a:r>
            <a:endParaRPr lang="ru-RU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Google Shape;266;p32"/>
          <p:cNvSpPr/>
          <p:nvPr/>
        </p:nvSpPr>
        <p:spPr bwMode="auto">
          <a:xfrm>
            <a:off x="6643800" y="62524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день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5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sldNum" idx="15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0DE9077-4E2E-4BBC-8C06-A9395DA570E4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4658039" cy="95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Страница </a:t>
            </a:r>
            <a:r>
              <a:rPr lang="en-GB" sz="3200" b="0" strike="noStrike" spc="-1">
                <a:solidFill>
                  <a:srgbClr val="222222"/>
                </a:solidFill>
                <a:latin typeface="Arial"/>
                <a:ea typeface="Arial"/>
              </a:rPr>
              <a:t>«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Спорт</a:t>
            </a:r>
            <a:r>
              <a:rPr lang="en-GB" sz="3200" b="0" strike="noStrike" spc="-1">
                <a:solidFill>
                  <a:srgbClr val="222222"/>
                </a:solidFill>
                <a:latin typeface="Arial"/>
                <a:ea typeface="Arial"/>
              </a:rPr>
              <a:t>»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i="1" strike="noStrike" spc="-1">
                <a:solidFill>
                  <a:srgbClr val="222222"/>
                </a:solidFill>
                <a:latin typeface="Arial"/>
                <a:ea typeface="Arial"/>
              </a:rPr>
              <a:t>женщинам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Google Shape;446;p37"/>
          <p:cNvSpPr/>
          <p:nvPr/>
        </p:nvSpPr>
        <p:spPr bwMode="auto">
          <a:xfrm>
            <a:off x="288000" y="1545120"/>
            <a:ext cx="5388840" cy="4073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1.</a:t>
            </a:r>
            <a:r>
              <a:rPr lang="ru-RU" sz="1750" b="1" strike="noStrike" spc="-1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плейсмент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, ТОП-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тизер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 CTR: </a:t>
            </a:r>
            <a:r>
              <a:rPr lang="ru-RU" sz="1750" spc="-1">
                <a:solidFill>
                  <a:srgbClr val="000000"/>
                </a:solidFill>
                <a:latin typeface="Arial"/>
                <a:ea typeface="Arial"/>
              </a:rPr>
              <a:t>1.65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%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*: 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 9 440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br>
              <a:rPr lang="ru-RU" sz="1750" spc="-1">
                <a:solidFill>
                  <a:srgbClr val="000000"/>
                </a:solidFill>
                <a:ea typeface="Arial"/>
              </a:rPr>
            </a:br>
            <a:r>
              <a:rPr lang="en-GB" sz="1750" b="1" spc="-1">
                <a:solidFill>
                  <a:srgbClr val="000000"/>
                </a:solidFill>
                <a:ea typeface="Arial"/>
              </a:rPr>
              <a:t>1.</a:t>
            </a:r>
            <a:r>
              <a:rPr lang="ru-RU" sz="1750" b="1" spc="-1">
                <a:solidFill>
                  <a:srgbClr val="000000"/>
                </a:solidFill>
                <a:ea typeface="Arial"/>
              </a:rPr>
              <a:t>2, 1.3</a:t>
            </a:r>
            <a:r>
              <a:rPr lang="en-GB" sz="1750" b="1" spc="-1">
                <a:solidFill>
                  <a:srgbClr val="000000"/>
                </a:solidFill>
                <a:ea typeface="Arial"/>
              </a:rPr>
              <a:t> </a:t>
            </a:r>
            <a:r>
              <a:rPr lang="en-GB" sz="1750" b="1" spc="-1">
                <a:solidFill>
                  <a:srgbClr val="000000"/>
                </a:solidFill>
                <a:ea typeface="Arial"/>
              </a:rPr>
              <a:t>плейсмент</a:t>
            </a:r>
            <a:r>
              <a:rPr lang="en-GB" sz="1750" b="1" spc="-1">
                <a:solidFill>
                  <a:srgbClr val="000000"/>
                </a:solidFill>
                <a:ea typeface="Arial"/>
              </a:rPr>
              <a:t>, ТОП-</a:t>
            </a:r>
            <a:r>
              <a:rPr lang="en-GB" sz="1750" b="1" spc="-1">
                <a:solidFill>
                  <a:srgbClr val="000000"/>
                </a:solidFill>
                <a:ea typeface="Arial"/>
              </a:rPr>
              <a:t>тизер</a:t>
            </a:r>
            <a:endParaRPr lang="ru-RU" sz="17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spc="-1">
                <a:solidFill>
                  <a:srgbClr val="000000"/>
                </a:solidFill>
                <a:ea typeface="Arial"/>
              </a:rPr>
              <a:t>Средний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 CTR: </a:t>
            </a:r>
            <a:r>
              <a:rPr lang="ru-RU" sz="1750" spc="-1">
                <a:solidFill>
                  <a:srgbClr val="000000"/>
                </a:solidFill>
                <a:ea typeface="Arial"/>
              </a:rPr>
              <a:t>1.85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%</a:t>
            </a:r>
            <a:endParaRPr lang="ru-RU" sz="17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spc="-1">
                <a:solidFill>
                  <a:srgbClr val="000000"/>
                </a:solidFill>
                <a:ea typeface="Arial"/>
              </a:rPr>
              <a:t>Цена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*: </a:t>
            </a:r>
            <a:r>
              <a:rPr lang="ru-RU"/>
              <a:t> 885 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₽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4, 5, 6 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плейсмент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тизер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 CTR: 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1</a:t>
            </a:r>
            <a:r>
              <a:rPr lang="ru-RU" sz="1750" spc="-1">
                <a:solidFill>
                  <a:srgbClr val="000000"/>
                </a:solidFill>
                <a:ea typeface="Arial"/>
              </a:rPr>
              <a:t>.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13%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*: 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 14 160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Google Shape;447;p37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Баннерное размещение на сайте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5" name="Google Shape;448;p37"/>
          <p:cNvPicPr/>
          <p:nvPr/>
        </p:nvPicPr>
        <p:blipFill>
          <a:blip r:embed="rId2"/>
          <a:stretch/>
        </p:blipFill>
        <p:spPr bwMode="auto">
          <a:xfrm>
            <a:off x="1947240" y="6320880"/>
            <a:ext cx="451439" cy="312120"/>
          </a:xfrm>
          <a:prstGeom prst="rect">
            <a:avLst/>
          </a:prstGeom>
          <a:ln w="0">
            <a:noFill/>
          </a:ln>
        </p:spPr>
      </p:pic>
      <p:sp>
        <p:nvSpPr>
          <p:cNvPr id="457" name="Google Shape;450;p37"/>
          <p:cNvSpPr/>
          <p:nvPr/>
        </p:nvSpPr>
        <p:spPr bwMode="auto">
          <a:xfrm>
            <a:off x="6654240" y="308880"/>
            <a:ext cx="2742840" cy="5854320"/>
          </a:xfrm>
          <a:prstGeom prst="roundRect">
            <a:avLst>
              <a:gd name="adj" fmla="val 8574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Google Shape;266;p32"/>
          <p:cNvSpPr/>
          <p:nvPr/>
        </p:nvSpPr>
        <p:spPr bwMode="auto">
          <a:xfrm>
            <a:off x="6643800" y="62524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день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5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sldNum" idx="16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9BDF7FD6-F69F-4C00-A094-9F4539D126CF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41893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Страница </a:t>
            </a:r>
            <a:r>
              <a:rPr lang="en-GB" sz="3200" b="0" strike="noStrike" spc="-1">
                <a:solidFill>
                  <a:srgbClr val="222222"/>
                </a:solidFill>
                <a:latin typeface="Arial"/>
                <a:ea typeface="Arial"/>
              </a:rPr>
              <a:t>«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Спорт</a:t>
            </a:r>
            <a:r>
              <a:rPr lang="en-GB" sz="3200" b="0" strike="noStrike" spc="-1">
                <a:solidFill>
                  <a:srgbClr val="222222"/>
                </a:solidFill>
                <a:latin typeface="Arial"/>
                <a:ea typeface="Arial"/>
              </a:rPr>
              <a:t>»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i="1" strike="noStrike" spc="-1">
                <a:solidFill>
                  <a:srgbClr val="222222"/>
                </a:solidFill>
                <a:latin typeface="Arial"/>
                <a:ea typeface="Arial"/>
              </a:rPr>
              <a:t>мужчинам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Google Shape;457;p38"/>
          <p:cNvSpPr/>
          <p:nvPr/>
        </p:nvSpPr>
        <p:spPr bwMode="auto">
          <a:xfrm>
            <a:off x="288000" y="1545120"/>
            <a:ext cx="5807520" cy="3999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lang="ru-RU" sz="1750" b="1" spc="-1">
                <a:solidFill>
                  <a:srgbClr val="000000"/>
                </a:solidFill>
                <a:latin typeface="Arial"/>
                <a:ea typeface="Arial"/>
              </a:rPr>
              <a:t>.1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плейсмент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, ТОП-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тизер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 CTR: </a:t>
            </a:r>
            <a:r>
              <a:rPr lang="ru-RU" sz="1750" spc="-1">
                <a:solidFill>
                  <a:srgbClr val="000000"/>
                </a:solidFill>
                <a:latin typeface="Arial"/>
                <a:ea typeface="Arial"/>
              </a:rPr>
              <a:t>0.75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%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*: </a:t>
            </a:r>
            <a:r>
              <a:rPr lang="ru-RU"/>
              <a:t> 1 770 ₽ </a:t>
            </a:r>
            <a:br>
              <a:rPr lang="ru-RU"/>
            </a:br>
            <a:br>
              <a:rPr lang="ru-RU" sz="1750" spc="-1">
                <a:solidFill>
                  <a:srgbClr val="000000"/>
                </a:solidFill>
                <a:ea typeface="Arial"/>
              </a:rPr>
            </a:br>
            <a:r>
              <a:rPr lang="en-GB" sz="1750" b="1" spc="-1">
                <a:solidFill>
                  <a:srgbClr val="000000"/>
                </a:solidFill>
                <a:ea typeface="Arial"/>
              </a:rPr>
              <a:t>1</a:t>
            </a:r>
            <a:r>
              <a:rPr lang="ru-RU" sz="1750" b="1" spc="-1">
                <a:solidFill>
                  <a:srgbClr val="000000"/>
                </a:solidFill>
                <a:ea typeface="Arial"/>
              </a:rPr>
              <a:t>.2, 1.3</a:t>
            </a:r>
            <a:r>
              <a:rPr lang="en-GB" sz="1750" b="1" spc="-1">
                <a:solidFill>
                  <a:srgbClr val="000000"/>
                </a:solidFill>
                <a:ea typeface="Arial"/>
              </a:rPr>
              <a:t> </a:t>
            </a:r>
            <a:r>
              <a:rPr lang="en-GB" sz="1750" b="1" spc="-1">
                <a:solidFill>
                  <a:srgbClr val="000000"/>
                </a:solidFill>
                <a:ea typeface="Arial"/>
              </a:rPr>
              <a:t>плейсмент</a:t>
            </a:r>
            <a:r>
              <a:rPr lang="en-GB" sz="1750" b="1" spc="-1">
                <a:solidFill>
                  <a:srgbClr val="000000"/>
                </a:solidFill>
                <a:ea typeface="Arial"/>
              </a:rPr>
              <a:t>, ТОП-</a:t>
            </a:r>
            <a:r>
              <a:rPr lang="en-GB" sz="1750" b="1" spc="-1">
                <a:solidFill>
                  <a:srgbClr val="000000"/>
                </a:solidFill>
                <a:ea typeface="Arial"/>
              </a:rPr>
              <a:t>тизер</a:t>
            </a:r>
            <a:r>
              <a:rPr lang="en-GB" sz="1750" b="1" spc="-1">
                <a:solidFill>
                  <a:srgbClr val="000000"/>
                </a:solidFill>
                <a:ea typeface="Arial"/>
              </a:rPr>
              <a:t> </a:t>
            </a:r>
            <a:endParaRPr lang="ru-RU" sz="17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spc="-1">
                <a:solidFill>
                  <a:srgbClr val="000000"/>
                </a:solidFill>
                <a:ea typeface="Arial"/>
              </a:rPr>
              <a:t>Средний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 CTR: </a:t>
            </a:r>
            <a:r>
              <a:rPr lang="ru-RU" sz="1750" spc="-1">
                <a:solidFill>
                  <a:srgbClr val="000000"/>
                </a:solidFill>
                <a:ea typeface="Arial"/>
              </a:rPr>
              <a:t>2,25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%</a:t>
            </a:r>
            <a:endParaRPr lang="ru-RU" sz="1750" spc="-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spc="-1">
                <a:solidFill>
                  <a:srgbClr val="000000"/>
                </a:solidFill>
                <a:ea typeface="Arial"/>
              </a:rPr>
              <a:t>Цена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*: 2 478 ₽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4, 5, 6 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плейсмент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en-GB" sz="1750" b="1" strike="noStrike" spc="-1">
                <a:solidFill>
                  <a:srgbClr val="000000"/>
                </a:solidFill>
                <a:latin typeface="Arial"/>
                <a:ea typeface="Arial"/>
              </a:rPr>
              <a:t>тизер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Средний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 CTR: </a:t>
            </a:r>
            <a:r>
              <a:rPr lang="ru-RU" sz="1750" spc="-1">
                <a:solidFill>
                  <a:srgbClr val="000000"/>
                </a:solidFill>
                <a:latin typeface="Arial"/>
                <a:ea typeface="Arial"/>
              </a:rPr>
              <a:t>1.13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%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750" b="0" strike="noStrike" spc="-1">
                <a:solidFill>
                  <a:srgbClr val="000000"/>
                </a:solidFill>
                <a:latin typeface="Arial"/>
                <a:ea typeface="Arial"/>
              </a:rPr>
              <a:t>*: </a:t>
            </a:r>
            <a:r>
              <a:rPr lang="en-GB" sz="1750" spc="-1">
                <a:solidFill>
                  <a:srgbClr val="000000"/>
                </a:solidFill>
                <a:ea typeface="Arial"/>
              </a:rPr>
              <a:t> 1 180 ₽ </a:t>
            </a:r>
            <a:endParaRPr/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Google Shape;458;p38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Баннерное размещение на сайте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2" name="Google Shape;459;p38"/>
          <p:cNvPicPr/>
          <p:nvPr/>
        </p:nvPicPr>
        <p:blipFill>
          <a:blip r:embed="rId2"/>
          <a:stretch/>
        </p:blipFill>
        <p:spPr bwMode="auto">
          <a:xfrm>
            <a:off x="1947240" y="6320880"/>
            <a:ext cx="451439" cy="312120"/>
          </a:xfrm>
          <a:prstGeom prst="rect">
            <a:avLst/>
          </a:prstGeom>
          <a:ln w="0">
            <a:noFill/>
          </a:ln>
        </p:spPr>
      </p:pic>
      <p:sp>
        <p:nvSpPr>
          <p:cNvPr id="464" name="Google Shape;461;p38"/>
          <p:cNvSpPr/>
          <p:nvPr/>
        </p:nvSpPr>
        <p:spPr bwMode="auto">
          <a:xfrm>
            <a:off x="6654240" y="308880"/>
            <a:ext cx="2742840" cy="5854320"/>
          </a:xfrm>
          <a:prstGeom prst="roundRect">
            <a:avLst>
              <a:gd name="adj" fmla="val 8574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Google Shape;266;p32"/>
          <p:cNvSpPr/>
          <p:nvPr/>
        </p:nvSpPr>
        <p:spPr bwMode="auto">
          <a:xfrm>
            <a:off x="6643800" y="62524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день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sldNum" idx="17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189EEE91-9061-4604-B581-CF2B91F7C61B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/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522468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Страница </a:t>
            </a:r>
            <a:r>
              <a:rPr lang="en-GB" sz="3200" b="0" strike="noStrike" spc="-1">
                <a:solidFill>
                  <a:srgbClr val="222222"/>
                </a:solidFill>
                <a:latin typeface="Arial"/>
                <a:ea typeface="Arial"/>
              </a:rPr>
              <a:t>«</a:t>
            </a: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Красота</a:t>
            </a:r>
            <a:r>
              <a:rPr lang="en-GB" sz="3200" b="0" strike="noStrike" spc="-1">
                <a:solidFill>
                  <a:srgbClr val="222222"/>
                </a:solidFill>
                <a:latin typeface="Arial"/>
                <a:ea typeface="Arial"/>
              </a:rPr>
              <a:t>»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Google Shape;469;p39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3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Баннерное размещение на сайте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9" name="Google Shape;470;p39"/>
          <p:cNvPicPr/>
          <p:nvPr/>
        </p:nvPicPr>
        <p:blipFill>
          <a:blip r:embed="rId2"/>
          <a:stretch/>
        </p:blipFill>
        <p:spPr bwMode="auto">
          <a:xfrm>
            <a:off x="1947240" y="6320880"/>
            <a:ext cx="451439" cy="312120"/>
          </a:xfrm>
          <a:prstGeom prst="rect">
            <a:avLst/>
          </a:prstGeom>
          <a:ln w="0">
            <a:noFill/>
          </a:ln>
        </p:spPr>
      </p:pic>
      <p:sp>
        <p:nvSpPr>
          <p:cNvPr id="470" name="Google Shape;473;p39"/>
          <p:cNvSpPr/>
          <p:nvPr/>
        </p:nvSpPr>
        <p:spPr bwMode="auto">
          <a:xfrm>
            <a:off x="8964720" y="800280"/>
            <a:ext cx="965520" cy="760320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00" b="0" strike="noStrike" spc="-1">
                <a:solidFill>
                  <a:srgbClr val="000000"/>
                </a:solidFill>
                <a:latin typeface="Arial"/>
                <a:ea typeface="Arial"/>
              </a:rPr>
              <a:t>2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Google Shape;474;p39"/>
          <p:cNvSpPr/>
          <p:nvPr/>
        </p:nvSpPr>
        <p:spPr bwMode="auto">
          <a:xfrm>
            <a:off x="8964720" y="1680120"/>
            <a:ext cx="965520" cy="760320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2100" b="0" strike="noStrike" spc="-1">
                <a:solidFill>
                  <a:srgbClr val="000000"/>
                </a:solidFill>
                <a:latin typeface="Arial"/>
                <a:ea typeface="Arial"/>
              </a:rPr>
              <a:t>3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Рисунок 2"/>
          <p:cNvSpPr/>
          <p:nvPr/>
        </p:nvSpPr>
        <p:spPr bwMode="auto">
          <a:xfrm>
            <a:off x="8081640" y="592172"/>
            <a:ext cx="2742840" cy="5445000"/>
          </a:xfrm>
          <a:prstGeom prst="roundRect">
            <a:avLst>
              <a:gd name="adj" fmla="val 7736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42800" dist="171162" dir="1195279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Google Shape;475;p39"/>
          <p:cNvSpPr/>
          <p:nvPr/>
        </p:nvSpPr>
        <p:spPr bwMode="auto">
          <a:xfrm>
            <a:off x="8081640" y="992520"/>
            <a:ext cx="2742840" cy="1097280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Arial"/>
              </a:rPr>
              <a:t>1.2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Google Shape;475;p39"/>
          <p:cNvSpPr/>
          <p:nvPr/>
        </p:nvSpPr>
        <p:spPr bwMode="auto">
          <a:xfrm>
            <a:off x="8274024" y="2935705"/>
            <a:ext cx="1163376" cy="950135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Arial"/>
              </a:rPr>
              <a:t>2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Рисунок 6"/>
          <p:cNvSpPr/>
          <p:nvPr/>
        </p:nvSpPr>
        <p:spPr bwMode="auto">
          <a:xfrm>
            <a:off x="6981480" y="1213560"/>
            <a:ext cx="870840" cy="4843800"/>
          </a:xfrm>
          <a:prstGeom prst="roundRect">
            <a:avLst>
              <a:gd name="adj" fmla="val 7736"/>
            </a:avLst>
          </a:prstGeom>
          <a:blipFill>
            <a:blip r:embed="rId4"/>
            <a:stretch/>
          </a:blipFill>
          <a:ln w="0">
            <a:noFill/>
          </a:ln>
          <a:effectLst>
            <a:outerShdw blurRad="442800" dist="171162" dir="1195279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Google Shape;475;p39"/>
          <p:cNvSpPr/>
          <p:nvPr/>
        </p:nvSpPr>
        <p:spPr bwMode="auto">
          <a:xfrm>
            <a:off x="6981480" y="1636200"/>
            <a:ext cx="870840" cy="715680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Arial"/>
              </a:rPr>
              <a:t>1.2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Google Shape;475;p39"/>
          <p:cNvSpPr/>
          <p:nvPr/>
        </p:nvSpPr>
        <p:spPr bwMode="auto">
          <a:xfrm>
            <a:off x="6981480" y="3442680"/>
            <a:ext cx="870840" cy="575280"/>
          </a:xfrm>
          <a:prstGeom prst="rect">
            <a:avLst/>
          </a:prstGeom>
          <a:solidFill>
            <a:srgbClr val="A5D2A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Arial"/>
              </a:rPr>
              <a:t>2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Google Shape;408;p36"/>
          <p:cNvSpPr/>
          <p:nvPr/>
        </p:nvSpPr>
        <p:spPr bwMode="auto">
          <a:xfrm>
            <a:off x="288000" y="1545120"/>
            <a:ext cx="5807520" cy="36162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1.</a:t>
            </a:r>
            <a:r>
              <a:rPr lang="ru-RU" sz="1750" b="1" strike="noStrike" spc="-1">
                <a:solidFill>
                  <a:schemeClr val="dk1"/>
                </a:solidFill>
                <a:latin typeface="Arial"/>
                <a:ea typeface="Arial"/>
              </a:rPr>
              <a:t>2</a:t>
            </a:r>
            <a:r>
              <a:rPr lang="ru-RU" sz="1750" b="1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плейсмент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, </a:t>
            </a:r>
            <a:r>
              <a:rPr lang="ru-RU" sz="1750" b="1" strike="noStrike" spc="-1">
                <a:solidFill>
                  <a:schemeClr val="dk1"/>
                </a:solidFill>
                <a:latin typeface="Arial"/>
                <a:ea typeface="Arial"/>
              </a:rPr>
              <a:t>ТОП</a:t>
            </a:r>
            <a:r>
              <a:rPr lang="ru-RU" sz="1750" b="1" spc="-1">
                <a:solidFill>
                  <a:schemeClr val="dk1"/>
                </a:solidFill>
                <a:latin typeface="Arial"/>
                <a:ea typeface="Arial"/>
              </a:rPr>
              <a:t>-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баннер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750" b="0" i="1" strike="noStrike" spc="-1">
                <a:solidFill>
                  <a:schemeClr val="dk1"/>
                </a:solidFill>
                <a:latin typeface="Arial"/>
                <a:ea typeface="Arial"/>
              </a:rPr>
              <a:t>(</a:t>
            </a:r>
            <a:r>
              <a:rPr lang="ru-RU" sz="1750" b="0" i="1" strike="noStrike" spc="-1">
                <a:solidFill>
                  <a:schemeClr val="dk1"/>
                </a:solidFill>
                <a:latin typeface="Arial"/>
                <a:ea typeface="Arial"/>
              </a:rPr>
              <a:t>сайт + приложение</a:t>
            </a:r>
            <a:r>
              <a:rPr lang="en-GB" sz="1750" b="0" i="1" strike="noStrike" spc="-1">
                <a:solidFill>
                  <a:schemeClr val="dk1"/>
                </a:solidFill>
                <a:latin typeface="Arial"/>
                <a:ea typeface="Arial"/>
              </a:rPr>
              <a:t>)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ru-RU" sz="1750" spc="-1">
                <a:solidFill>
                  <a:schemeClr val="dk1"/>
                </a:solidFill>
                <a:latin typeface="Arial"/>
                <a:ea typeface="Arial"/>
              </a:rPr>
              <a:t>0,64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/>
              <a:t> 10 000 ₽ </a:t>
            </a:r>
            <a:br>
              <a:rPr lang="ru-RU"/>
            </a:b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</a:tabLst>
              <a:defRPr/>
            </a:pPr>
            <a:r>
              <a:rPr lang="ru-RU" sz="1750" b="1" strike="noStrike" spc="-1">
                <a:solidFill>
                  <a:schemeClr val="dk1"/>
                </a:solidFill>
                <a:latin typeface="Arial"/>
                <a:ea typeface="Arial"/>
              </a:rPr>
              <a:t>1.3 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плейсмент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, ТОП-</a:t>
            </a:r>
            <a:r>
              <a:rPr lang="ru-RU" sz="1750" b="1" strike="noStrike" spc="-1">
                <a:solidFill>
                  <a:schemeClr val="dk1"/>
                </a:solidFill>
                <a:latin typeface="Arial"/>
                <a:ea typeface="Arial"/>
              </a:rPr>
              <a:t>баннер </a:t>
            </a:r>
            <a:r>
              <a:rPr lang="en-GB" sz="1750" b="0" i="1" strike="noStrike" spc="-1">
                <a:solidFill>
                  <a:schemeClr val="dk1"/>
                </a:solidFill>
                <a:latin typeface="Arial"/>
                <a:ea typeface="Arial"/>
              </a:rPr>
              <a:t>(</a:t>
            </a:r>
            <a:r>
              <a:rPr lang="ru-RU" sz="1750" b="0" i="1" strike="noStrike" spc="-1">
                <a:solidFill>
                  <a:schemeClr val="dk1"/>
                </a:solidFill>
                <a:latin typeface="Arial"/>
                <a:ea typeface="Arial"/>
              </a:rPr>
              <a:t>сайт + приложение</a:t>
            </a:r>
            <a:r>
              <a:rPr lang="en-GB" sz="1750" b="0" i="1" strike="noStrike" spc="-1">
                <a:solidFill>
                  <a:schemeClr val="dk1"/>
                </a:solidFill>
                <a:latin typeface="Arial"/>
                <a:ea typeface="Arial"/>
              </a:rPr>
              <a:t>)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ru-RU" sz="1750" spc="-1">
                <a:solidFill>
                  <a:schemeClr val="dk1"/>
                </a:solidFill>
                <a:latin typeface="Arial"/>
                <a:ea typeface="Arial"/>
              </a:rPr>
              <a:t>0,50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/>
              <a:t> 8 000 ₽ </a:t>
            </a:r>
            <a:br>
              <a:rPr lang="ru-RU"/>
            </a:b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</a:tabLst>
              <a:defRPr/>
            </a:pPr>
            <a:r>
              <a:rPr lang="ru-RU" sz="1750" b="1" strike="noStrike" spc="-1">
                <a:solidFill>
                  <a:schemeClr val="dk1"/>
                </a:solidFill>
                <a:latin typeface="Arial"/>
                <a:ea typeface="Arial"/>
              </a:rPr>
              <a:t>2 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плейсмент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, </a:t>
            </a: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тизер</a:t>
            </a:r>
            <a:r>
              <a:rPr lang="ru-RU" sz="175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750" b="0" i="1" strike="noStrike" spc="-1">
                <a:solidFill>
                  <a:schemeClr val="dk1"/>
                </a:solidFill>
                <a:latin typeface="Arial"/>
                <a:ea typeface="Arial"/>
              </a:rPr>
              <a:t>(</a:t>
            </a:r>
            <a:r>
              <a:rPr lang="ru-RU" sz="1750" b="0" i="1" strike="noStrike" spc="-1">
                <a:solidFill>
                  <a:schemeClr val="dk1"/>
                </a:solidFill>
                <a:latin typeface="Arial"/>
                <a:ea typeface="Arial"/>
              </a:rPr>
              <a:t>сайт + приложение</a:t>
            </a:r>
            <a:r>
              <a:rPr lang="en-GB" sz="1750" b="0" i="1" strike="noStrike" spc="-1">
                <a:solidFill>
                  <a:schemeClr val="dk1"/>
                </a:solidFill>
                <a:latin typeface="Arial"/>
                <a:ea typeface="Arial"/>
              </a:rPr>
              <a:t>)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Средний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 CTR: </a:t>
            </a:r>
            <a:r>
              <a:rPr lang="ru-RU" sz="1750" spc="-1">
                <a:solidFill>
                  <a:schemeClr val="dk1"/>
                </a:solidFill>
                <a:latin typeface="Arial"/>
                <a:ea typeface="Arial"/>
              </a:rPr>
              <a:t>1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%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Цена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*: </a:t>
            </a:r>
            <a:r>
              <a:rPr lang="ru-RU"/>
              <a:t> 8 500 ₽ 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Google Shape;266;p32"/>
          <p:cNvSpPr/>
          <p:nvPr/>
        </p:nvSpPr>
        <p:spPr bwMode="auto">
          <a:xfrm>
            <a:off x="6643800" y="62524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Цена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баннера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за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1 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день</a:t>
            </a: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(с НДС)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Контент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Контент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Широкоэкранный</PresentationFormat>
  <Paragraphs>0</Paragraphs>
  <Slides>36</Slides>
  <Notes>36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медиакит</dc:title>
  <dc:subject/>
  <dc:creator>Yana Pokrovskaya</dc:creator>
  <cp:keywords/>
  <dc:description/>
  <dc:identifier/>
  <dc:language>ru-RU</dc:language>
  <cp:lastModifiedBy>Marina Mironova</cp:lastModifiedBy>
  <cp:revision>112</cp:revision>
  <dcterms:modified xsi:type="dcterms:W3CDTF">2025-06-25T13:00:43Z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99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99</vt:i4>
  </property>
</Properties>
</file>