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sldIdLst>
    <p:sldId id="363" r:id="rId4"/>
    <p:sldId id="364" r:id="rId5"/>
    <p:sldId id="36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54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80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612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82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E4BF866-7B19-45EE-9598-A8ACFC13F53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88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65F0FAB-BA43-4016-8BC7-E0BC61148FA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432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7DF7685-0D2F-4562-B012-B8F703816A5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382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C1F0360-CE23-4AEC-8E75-E152EEDEB3E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509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4DBCD8A-6B63-49B9-992F-1045BBD657D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85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2FBE0D9-B94A-4F17-9977-7E7850B1FA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248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EA2DD37-2729-4056-A114-07CC0B689D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38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500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6292693A-7A21-4961-9AFD-B0995AD71DC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69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66297DC-13A6-4328-A683-18D69BD3FAD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0680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863AD625-5C9B-4E0B-97A6-7B26B3FC8A1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212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8ED7F35-1D44-4DFC-BB32-C2395DF806C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1178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D7BCEB5-CC65-4093-BCA8-232A7D63E58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523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68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605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984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105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13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990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688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347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07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372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265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486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77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77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61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79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021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33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57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body"/>
          </p:nvPr>
        </p:nvSpPr>
        <p:spPr bwMode="auto">
          <a:xfrm>
            <a:off x="239040" y="192960"/>
            <a:ext cx="9199080" cy="5408280"/>
          </a:xfrm>
          <a:prstGeom prst="rect">
            <a:avLst/>
          </a:prstGeom>
          <a:noFill/>
          <a:ln w="0">
            <a:noFill/>
          </a:ln>
        </p:spPr>
        <p:txBody>
          <a:bodyPr lIns="0" tIns="0" rIns="11988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pic>
        <p:nvPicPr>
          <p:cNvPr id="84" name="Google Shape;92;p21"/>
          <p:cNvPicPr/>
          <p:nvPr/>
        </p:nvPicPr>
        <p:blipFill>
          <a:blip r:embed="rId14"/>
          <a:stretch/>
        </p:blipFill>
        <p:spPr bwMode="auto">
          <a:xfrm>
            <a:off x="290160" y="6363000"/>
            <a:ext cx="1244160" cy="24084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93;p21"/>
          <p:cNvPicPr/>
          <p:nvPr/>
        </p:nvPicPr>
        <p:blipFill>
          <a:blip r:embed="rId15"/>
          <a:stretch/>
        </p:blipFill>
        <p:spPr bwMode="auto">
          <a:xfrm>
            <a:off x="216360" y="6342120"/>
            <a:ext cx="1321560" cy="3117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364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9493832-39FB-436C-B2E5-9253652F4EE3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‹#›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 bwMode="auto">
          <a:xfrm>
            <a:off x="290160" y="1333800"/>
            <a:ext cx="5664600" cy="4739760"/>
          </a:xfrm>
          <a:prstGeom prst="rect">
            <a:avLst/>
          </a:prstGeom>
          <a:noFill/>
          <a:ln w="0">
            <a:noFill/>
          </a:ln>
        </p:spPr>
        <p:txBody>
          <a:bodyPr lIns="0" tIns="60840" rIns="12204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 bwMode="auto">
          <a:xfrm>
            <a:off x="290160" y="23796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45" name="Google Shape;61;p13"/>
          <p:cNvPicPr/>
          <p:nvPr/>
        </p:nvPicPr>
        <p:blipFill>
          <a:blip r:embed="rId14"/>
          <a:stretch/>
        </p:blipFill>
        <p:spPr bwMode="auto">
          <a:xfrm>
            <a:off x="107640" y="6248880"/>
            <a:ext cx="1616400" cy="519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15449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50;p11"/>
          <p:cNvSpPr/>
          <p:nvPr/>
        </p:nvSpPr>
        <p:spPr bwMode="auto"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2" name="Google Shape;52;p11"/>
          <p:cNvPicPr/>
          <p:nvPr/>
        </p:nvPicPr>
        <p:blipFill>
          <a:blip r:embed="rId14"/>
          <a:stretch/>
        </p:blipFill>
        <p:spPr bwMode="auto">
          <a:xfrm rot="16199999">
            <a:off x="10425960" y="1595160"/>
            <a:ext cx="2628000" cy="212040"/>
          </a:xfrm>
          <a:prstGeom prst="rect">
            <a:avLst/>
          </a:prstGeom>
          <a:ln w="0">
            <a:noFill/>
          </a:ln>
        </p:spPr>
      </p:pic>
      <p:pic>
        <p:nvPicPr>
          <p:cNvPr id="3" name="Google Shape;53;p11"/>
          <p:cNvPicPr/>
          <p:nvPr/>
        </p:nvPicPr>
        <p:blipFill>
          <a:blip r:embed="rId15"/>
          <a:stretch/>
        </p:blipFill>
        <p:spPr bwMode="auto">
          <a:xfrm>
            <a:off x="-1267560" y="3058560"/>
            <a:ext cx="14737320" cy="4738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4" name="Google Shape;1830;p118"/>
          <p:cNvSpPr/>
          <p:nvPr/>
        </p:nvSpPr>
        <p:spPr bwMode="auto"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515" name="Google Shape;1831;p118"/>
          <p:cNvPicPr/>
          <p:nvPr/>
        </p:nvPicPr>
        <p:blipFill>
          <a:blip r:embed="rId2"/>
          <a:stretch/>
        </p:blipFill>
        <p:spPr bwMode="auto"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  <p:sp>
        <p:nvSpPr>
          <p:cNvPr id="1516" name="PlaceHolder 1"/>
          <p:cNvSpPr>
            <a:spLocks noGrp="1"/>
          </p:cNvSpPr>
          <p:nvPr>
            <p:ph/>
          </p:nvPr>
        </p:nvSpPr>
        <p:spPr bwMode="auto">
          <a:xfrm>
            <a:off x="19776" y="230040"/>
            <a:ext cx="6722280" cy="118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Исследования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7" name="Google Shape;1833;p118"/>
          <p:cNvPicPr/>
          <p:nvPr/>
        </p:nvPicPr>
        <p:blipFill>
          <a:blip r:embed="rId3"/>
          <a:stretch/>
        </p:blipFill>
        <p:spPr bwMode="auto">
          <a:xfrm>
            <a:off x="6436080" y="0"/>
            <a:ext cx="7241039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8" name="PlaceHolder 1"/>
          <p:cNvSpPr>
            <a:spLocks noGrp="1"/>
          </p:cNvSpPr>
          <p:nvPr>
            <p:ph type="sldNum" idx="93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E3F0D18-677E-464B-809B-1FF78A572820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2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grpSp>
        <p:nvGrpSpPr>
          <p:cNvPr id="1519" name="Google Shape;1839;p119"/>
          <p:cNvGrpSpPr/>
          <p:nvPr/>
        </p:nvGrpSpPr>
        <p:grpSpPr bwMode="auto">
          <a:xfrm>
            <a:off x="289080" y="4660560"/>
            <a:ext cx="741240" cy="741240"/>
            <a:chOff x="289080" y="4660560"/>
            <a:chExt cx="741240" cy="741240"/>
          </a:xfrm>
        </p:grpSpPr>
        <p:pic>
          <p:nvPicPr>
            <p:cNvPr id="1520" name="Google Shape;1840;p119"/>
            <p:cNvPicPr/>
            <p:nvPr/>
          </p:nvPicPr>
          <p:blipFill>
            <a:blip r:embed="rId2"/>
            <a:stretch/>
          </p:blipFill>
          <p:spPr bwMode="auto">
            <a:xfrm>
              <a:off x="289080" y="466056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21" name="Google Shape;1841;p119"/>
            <p:cNvPicPr/>
            <p:nvPr/>
          </p:nvPicPr>
          <p:blipFill>
            <a:blip r:embed="rId3"/>
            <a:stretch/>
          </p:blipFill>
          <p:spPr bwMode="auto">
            <a:xfrm>
              <a:off x="448920" y="4789080"/>
              <a:ext cx="421560" cy="4215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522" name="Google Shape;1842;p119"/>
          <p:cNvGrpSpPr/>
          <p:nvPr/>
        </p:nvGrpSpPr>
        <p:grpSpPr bwMode="auto">
          <a:xfrm>
            <a:off x="289080" y="3707280"/>
            <a:ext cx="741240" cy="741240"/>
            <a:chOff x="289080" y="3707280"/>
            <a:chExt cx="741240" cy="741240"/>
          </a:xfrm>
        </p:grpSpPr>
        <p:pic>
          <p:nvPicPr>
            <p:cNvPr id="1523" name="Google Shape;1843;p119"/>
            <p:cNvPicPr/>
            <p:nvPr/>
          </p:nvPicPr>
          <p:blipFill>
            <a:blip r:embed="rId2"/>
            <a:stretch/>
          </p:blipFill>
          <p:spPr bwMode="auto">
            <a:xfrm>
              <a:off x="289080" y="370728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24" name="Google Shape;1844;p119"/>
            <p:cNvPicPr/>
            <p:nvPr/>
          </p:nvPicPr>
          <p:blipFill>
            <a:blip r:embed="rId4"/>
            <a:stretch/>
          </p:blipFill>
          <p:spPr bwMode="auto">
            <a:xfrm>
              <a:off x="504360" y="3870720"/>
              <a:ext cx="320760" cy="400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25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64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Исследования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6" name="Google Shape;1846;p119"/>
          <p:cNvSpPr/>
          <p:nvPr/>
        </p:nvSpPr>
        <p:spPr bwMode="auto">
          <a:xfrm>
            <a:off x="7389000" y="1540800"/>
            <a:ext cx="4423680" cy="4576320"/>
          </a:xfrm>
          <a:prstGeom prst="roundRect">
            <a:avLst>
              <a:gd name="adj" fmla="val 4886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528480" dist="19080" dir="540000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27" name="Google Shape;1847;p119"/>
          <p:cNvSpPr/>
          <p:nvPr/>
        </p:nvSpPr>
        <p:spPr bwMode="auto">
          <a:xfrm>
            <a:off x="175860" y="560520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Цена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от 300 000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528" name="Google Shape;1848;p119"/>
          <p:cNvPicPr/>
          <p:nvPr/>
        </p:nvPicPr>
        <p:blipFill>
          <a:blip r:embed="rId2"/>
          <a:stretch/>
        </p:blipFill>
        <p:spPr bwMode="auto">
          <a:xfrm>
            <a:off x="289080" y="2753640"/>
            <a:ext cx="741240" cy="741240"/>
          </a:xfrm>
          <a:prstGeom prst="rect">
            <a:avLst/>
          </a:prstGeom>
          <a:ln w="0">
            <a:noFill/>
          </a:ln>
        </p:spPr>
      </p:pic>
      <p:sp>
        <p:nvSpPr>
          <p:cNvPr id="1529" name="Google Shape;1849;p119"/>
          <p:cNvSpPr/>
          <p:nvPr/>
        </p:nvSpPr>
        <p:spPr bwMode="auto">
          <a:xfrm>
            <a:off x="849200" y="2754459"/>
            <a:ext cx="550044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21996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Исследование 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  <a:p>
            <a:pPr marL="21996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 стороне Lamoda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30" name="Google Shape;1850;p119"/>
          <p:cNvSpPr/>
          <p:nvPr/>
        </p:nvSpPr>
        <p:spPr bwMode="auto">
          <a:xfrm>
            <a:off x="849200" y="4602780"/>
            <a:ext cx="664452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21996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Итоги исследование предоставляются</a:t>
            </a:r>
            <a:b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 формате презентации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31" name="Google Shape;1851;p119"/>
          <p:cNvSpPr/>
          <p:nvPr/>
        </p:nvSpPr>
        <p:spPr bwMode="auto">
          <a:xfrm>
            <a:off x="849200" y="3678620"/>
            <a:ext cx="526284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21996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Онлайн исследование 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  <a:p>
            <a:pPr marL="21996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 короткие сроки 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532" name="Google Shape;1852;p119"/>
          <p:cNvPicPr/>
          <p:nvPr/>
        </p:nvPicPr>
        <p:blipFill>
          <a:blip r:embed="rId6"/>
          <a:stretch/>
        </p:blipFill>
        <p:spPr bwMode="auto">
          <a:xfrm>
            <a:off x="477720" y="2913480"/>
            <a:ext cx="421920" cy="421920"/>
          </a:xfrm>
          <a:prstGeom prst="rect">
            <a:avLst/>
          </a:prstGeom>
          <a:ln w="0">
            <a:noFill/>
          </a:ln>
        </p:spPr>
      </p:pic>
      <p:sp>
        <p:nvSpPr>
          <p:cNvPr id="1533" name="PlaceHolder 3"/>
          <p:cNvSpPr>
            <a:spLocks noGrp="1"/>
          </p:cNvSpPr>
          <p:nvPr>
            <p:ph/>
          </p:nvPr>
        </p:nvSpPr>
        <p:spPr bwMode="auto">
          <a:xfrm>
            <a:off x="44160" y="1008720"/>
            <a:ext cx="7738560" cy="36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Качество фото и контента являются одними из ключевых факторов для скорости продаж товаров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4" name="PlaceHolder 4"/>
          <p:cNvSpPr>
            <a:spLocks noGrp="1"/>
          </p:cNvSpPr>
          <p:nvPr>
            <p:ph/>
          </p:nvPr>
        </p:nvSpPr>
        <p:spPr bwMode="auto">
          <a:xfrm>
            <a:off x="44160" y="1708200"/>
            <a:ext cx="7118640" cy="10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Основываясь на многолетней экспертизе Lamoda может провести специальное исследование товаров бренда и дать рекомендации по формату фото и контента в карточках товаров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0" name="PlaceHolder 1"/>
          <p:cNvSpPr>
            <a:spLocks noGrp="1"/>
          </p:cNvSpPr>
          <p:nvPr>
            <p:ph/>
          </p:nvPr>
        </p:nvSpPr>
        <p:spPr bwMode="auto">
          <a:xfrm>
            <a:off x="13252" y="216788"/>
            <a:ext cx="7468634" cy="118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brand_solutions@lamoda.ru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ложки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Широкоэкранный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Roboto</vt:lpstr>
      <vt:lpstr>Symbol</vt:lpstr>
      <vt:lpstr>Times New Roman</vt:lpstr>
      <vt:lpstr>Wingdings</vt:lpstr>
      <vt:lpstr>Контент</vt:lpstr>
      <vt:lpstr>1_Контент</vt:lpstr>
      <vt:lpstr>Обложки</vt:lpstr>
      <vt:lpstr>Презентация PowerPoint</vt:lpstr>
      <vt:lpstr>Исследования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Mironova</dc:creator>
  <cp:lastModifiedBy>Marina Mironova</cp:lastModifiedBy>
  <cp:revision>1</cp:revision>
  <dcterms:created xsi:type="dcterms:W3CDTF">2025-06-25T14:30:45Z</dcterms:created>
  <dcterms:modified xsi:type="dcterms:W3CDTF">2025-06-25T14:31:28Z</dcterms:modified>
</cp:coreProperties>
</file>