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4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6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2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68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17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574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50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30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50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50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3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94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953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99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175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391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699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596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168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109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961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14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28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893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894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994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984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435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834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49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10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94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75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32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11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76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617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6186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 bwMode="auto">
          <a:xfrm rot="16199999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 bwMode="auto"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156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moda.ru/blog/article/podarki-o-kotoryh-mechtaet-kazhdaya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www.lamoda.ru/blog/article/filipp-plyajn-obychnoe-eto-voobshe-ne-ko-mne_m/?rubric=premium&amp;gender=me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amoda.ru/blog/article/obraz-nedeli-kobaltovyj-sinij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hyperlink" Target="https://www.lamoda.ru/blog/article/obekt-zhelaniya-lunohod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56" name="Google Shape;832;p58"/>
          <p:cNvPicPr/>
          <p:nvPr/>
        </p:nvPicPr>
        <p:blipFill>
          <a:blip r:embed="rId2"/>
          <a:stretch/>
        </p:blipFill>
        <p:spPr bwMode="auto">
          <a:xfrm>
            <a:off x="6504120" y="-60120"/>
            <a:ext cx="5697000" cy="6910920"/>
          </a:xfrm>
          <a:prstGeom prst="rect">
            <a:avLst/>
          </a:prstGeom>
          <a:ln w="0">
            <a:noFill/>
          </a:ln>
        </p:spPr>
      </p:pic>
      <p:sp>
        <p:nvSpPr>
          <p:cNvPr id="758" name="Google Shape;834;p58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759" name="Google Shape;835;p58"/>
          <p:cNvPicPr/>
          <p:nvPr/>
        </p:nvPicPr>
        <p:blipFill>
          <a:blip r:embed="rId3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667;p50"/>
          <p:cNvSpPr/>
          <p:nvPr/>
        </p:nvSpPr>
        <p:spPr bwMode="auto">
          <a:xfrm>
            <a:off x="288000" y="230040"/>
            <a:ext cx="5856480" cy="2968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42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</a:t>
            </a:r>
            <a:endParaRPr kumimoji="0" lang="ru-RU" sz="42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 bwMode="auto">
          <a:xfrm>
            <a:off x="13252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brand_solutions@lamoda.ru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0" name="Google Shape;840;p59"/>
          <p:cNvSpPr/>
          <p:nvPr/>
        </p:nvSpPr>
        <p:spPr bwMode="auto">
          <a:xfrm>
            <a:off x="7911720" y="357840"/>
            <a:ext cx="3426480" cy="5962680"/>
          </a:xfrm>
          <a:prstGeom prst="roundRect">
            <a:avLst>
              <a:gd name="adj" fmla="val 8526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28760" dist="199981" dir="1200043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761" name="Google Shape;841;p59"/>
          <p:cNvGrpSpPr/>
          <p:nvPr/>
        </p:nvGrpSpPr>
        <p:grpSpPr bwMode="auto">
          <a:xfrm>
            <a:off x="3296880" y="3620117"/>
            <a:ext cx="741240" cy="741240"/>
            <a:chOff x="3296880" y="3354120"/>
            <a:chExt cx="741240" cy="741240"/>
          </a:xfrm>
        </p:grpSpPr>
        <p:pic>
          <p:nvPicPr>
            <p:cNvPr id="762" name="Google Shape;842;p59"/>
            <p:cNvPicPr/>
            <p:nvPr/>
          </p:nvPicPr>
          <p:blipFill>
            <a:blip r:embed="rId3"/>
            <a:stretch/>
          </p:blipFill>
          <p:spPr bwMode="auto">
            <a:xfrm>
              <a:off x="3296880" y="335412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63" name="Google Shape;843;p59"/>
            <p:cNvPicPr/>
            <p:nvPr/>
          </p:nvPicPr>
          <p:blipFill>
            <a:blip r:embed="rId4"/>
            <a:stretch/>
          </p:blipFill>
          <p:spPr bwMode="auto">
            <a:xfrm>
              <a:off x="3468960" y="3609360"/>
              <a:ext cx="421920" cy="2458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64" name="Google Shape;844;p59"/>
          <p:cNvGrpSpPr/>
          <p:nvPr/>
        </p:nvGrpSpPr>
        <p:grpSpPr bwMode="auto">
          <a:xfrm>
            <a:off x="3296880" y="2631557"/>
            <a:ext cx="741240" cy="741240"/>
            <a:chOff x="3296880" y="2365560"/>
            <a:chExt cx="741240" cy="741240"/>
          </a:xfrm>
        </p:grpSpPr>
        <p:pic>
          <p:nvPicPr>
            <p:cNvPr id="765" name="Google Shape;845;p59"/>
            <p:cNvPicPr/>
            <p:nvPr/>
          </p:nvPicPr>
          <p:blipFill>
            <a:blip r:embed="rId3"/>
            <a:stretch/>
          </p:blipFill>
          <p:spPr bwMode="auto">
            <a:xfrm>
              <a:off x="3296880" y="236556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66" name="Google Shape;846;p59"/>
            <p:cNvPicPr/>
            <p:nvPr/>
          </p:nvPicPr>
          <p:blipFill>
            <a:blip r:embed="rId5"/>
            <a:stretch/>
          </p:blipFill>
          <p:spPr bwMode="auto">
            <a:xfrm>
              <a:off x="3481920" y="2529360"/>
              <a:ext cx="421920" cy="4136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67" name="Google Shape;847;p59"/>
          <p:cNvGrpSpPr/>
          <p:nvPr/>
        </p:nvGrpSpPr>
        <p:grpSpPr bwMode="auto">
          <a:xfrm>
            <a:off x="291600" y="3620117"/>
            <a:ext cx="741240" cy="741240"/>
            <a:chOff x="291600" y="3354120"/>
            <a:chExt cx="741240" cy="741240"/>
          </a:xfrm>
        </p:grpSpPr>
        <p:pic>
          <p:nvPicPr>
            <p:cNvPr id="768" name="Google Shape;848;p59"/>
            <p:cNvPicPr/>
            <p:nvPr/>
          </p:nvPicPr>
          <p:blipFill>
            <a:blip r:embed="rId3"/>
            <a:stretch/>
          </p:blipFill>
          <p:spPr bwMode="auto">
            <a:xfrm>
              <a:off x="291600" y="335412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69" name="Google Shape;849;p59"/>
            <p:cNvPicPr/>
            <p:nvPr/>
          </p:nvPicPr>
          <p:blipFill>
            <a:blip r:embed="rId6"/>
            <a:stretch/>
          </p:blipFill>
          <p:spPr bwMode="auto">
            <a:xfrm>
              <a:off x="435240" y="3548519"/>
              <a:ext cx="446400" cy="3528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70" name="Google Shape;850;p59"/>
          <p:cNvGrpSpPr/>
          <p:nvPr/>
        </p:nvGrpSpPr>
        <p:grpSpPr bwMode="auto">
          <a:xfrm>
            <a:off x="288000" y="2631557"/>
            <a:ext cx="741240" cy="741240"/>
            <a:chOff x="288000" y="2365560"/>
            <a:chExt cx="741240" cy="741240"/>
          </a:xfrm>
        </p:grpSpPr>
        <p:pic>
          <p:nvPicPr>
            <p:cNvPr id="771" name="Google Shape;851;p59"/>
            <p:cNvPicPr/>
            <p:nvPr/>
          </p:nvPicPr>
          <p:blipFill>
            <a:blip r:embed="rId3"/>
            <a:stretch/>
          </p:blipFill>
          <p:spPr bwMode="auto">
            <a:xfrm>
              <a:off x="288000" y="236556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2" name="Google Shape;852;p59"/>
            <p:cNvPicPr/>
            <p:nvPr/>
          </p:nvPicPr>
          <p:blipFill>
            <a:blip r:embed="rId7"/>
            <a:stretch/>
          </p:blipFill>
          <p:spPr bwMode="auto">
            <a:xfrm>
              <a:off x="462960" y="2532600"/>
              <a:ext cx="418320" cy="4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73" name="PlaceHolder 1"/>
          <p:cNvSpPr>
            <a:spLocks noGrp="1"/>
          </p:cNvSpPr>
          <p:nvPr>
            <p:ph type="sldNum" idx="35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B83DAA6A-1FAD-459F-8326-E74F80F202B7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Раздел «Идеи»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PlaceHolder 3"/>
          <p:cNvSpPr>
            <a:spLocks noGrp="1"/>
          </p:cNvSpPr>
          <p:nvPr>
            <p:ph/>
          </p:nvPr>
        </p:nvSpPr>
        <p:spPr bwMode="auto">
          <a:xfrm>
            <a:off x="33480" y="1008720"/>
            <a:ext cx="6242400" cy="102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«Идеи» — раздел на сайте Lamoda,</a:t>
            </a:r>
            <a:br>
              <a:rPr sz="2000"/>
            </a:b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который превращает поиск своего уникального стиля в легкий и увлекательный процесс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6" name="Google Shape;856;p59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77" name="Google Shape;857;p59"/>
          <p:cNvSpPr/>
          <p:nvPr/>
        </p:nvSpPr>
        <p:spPr bwMode="auto">
          <a:xfrm>
            <a:off x="6757920" y="2428920"/>
            <a:ext cx="1608480" cy="3482640"/>
          </a:xfrm>
          <a:prstGeom prst="roundRect">
            <a:avLst>
              <a:gd name="adj" fmla="val 16382"/>
            </a:avLst>
          </a:prstGeom>
          <a:blipFill>
            <a:blip r:embed="rId8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78" name="Google Shape;858;p59"/>
          <p:cNvPicPr/>
          <p:nvPr/>
        </p:nvPicPr>
        <p:blipFill>
          <a:blip r:embed="rId7"/>
          <a:stretch/>
        </p:blipFill>
        <p:spPr bwMode="auto">
          <a:xfrm>
            <a:off x="2010960" y="6264360"/>
            <a:ext cx="379080" cy="368640"/>
          </a:xfrm>
          <a:prstGeom prst="rect">
            <a:avLst/>
          </a:prstGeom>
          <a:ln w="0">
            <a:noFill/>
          </a:ln>
        </p:spPr>
      </p:pic>
      <p:sp>
        <p:nvSpPr>
          <p:cNvPr id="779" name="Google Shape;859;p59"/>
          <p:cNvSpPr/>
          <p:nvPr/>
        </p:nvSpPr>
        <p:spPr bwMode="auto">
          <a:xfrm>
            <a:off x="1061220" y="2567477"/>
            <a:ext cx="203040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Лучшие инсайты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из мира моды 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80" name="Google Shape;860;p59"/>
          <p:cNvSpPr/>
          <p:nvPr/>
        </p:nvSpPr>
        <p:spPr bwMode="auto">
          <a:xfrm>
            <a:off x="4075140" y="2567477"/>
            <a:ext cx="221184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Подборки от блогеров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81" name="Google Shape;861;p59"/>
          <p:cNvSpPr/>
          <p:nvPr/>
        </p:nvSpPr>
        <p:spPr bwMode="auto">
          <a:xfrm>
            <a:off x="1062660" y="3657916"/>
            <a:ext cx="1812240" cy="745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Модные тренды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82" name="Google Shape;862;p59"/>
          <p:cNvSpPr/>
          <p:nvPr/>
        </p:nvSpPr>
        <p:spPr bwMode="auto">
          <a:xfrm>
            <a:off x="4075140" y="3656837"/>
            <a:ext cx="1812240" cy="745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Прямые эфиры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83" name="Google Shape;867;p60"/>
          <p:cNvGrpSpPr/>
          <p:nvPr/>
        </p:nvGrpSpPr>
        <p:grpSpPr bwMode="auto">
          <a:xfrm>
            <a:off x="288000" y="4299489"/>
            <a:ext cx="741240" cy="741240"/>
            <a:chOff x="288000" y="3780000"/>
            <a:chExt cx="741240" cy="741240"/>
          </a:xfrm>
        </p:grpSpPr>
        <p:pic>
          <p:nvPicPr>
            <p:cNvPr id="784" name="Google Shape;868;p60"/>
            <p:cNvPicPr/>
            <p:nvPr/>
          </p:nvPicPr>
          <p:blipFill>
            <a:blip r:embed="rId2"/>
            <a:stretch/>
          </p:blipFill>
          <p:spPr bwMode="auto">
            <a:xfrm>
              <a:off x="288000" y="37800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5" name="Google Shape;869;p60"/>
            <p:cNvPicPr/>
            <p:nvPr/>
          </p:nvPicPr>
          <p:blipFill>
            <a:blip r:embed="rId3"/>
            <a:stretch/>
          </p:blipFill>
          <p:spPr bwMode="auto">
            <a:xfrm>
              <a:off x="485280" y="3992400"/>
              <a:ext cx="379800" cy="316439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86" name="Google Shape;870;p60"/>
          <p:cNvGrpSpPr/>
          <p:nvPr/>
        </p:nvGrpSpPr>
        <p:grpSpPr bwMode="auto">
          <a:xfrm>
            <a:off x="288000" y="3329289"/>
            <a:ext cx="741240" cy="741240"/>
            <a:chOff x="288000" y="2809800"/>
            <a:chExt cx="741240" cy="741240"/>
          </a:xfrm>
        </p:grpSpPr>
        <p:pic>
          <p:nvPicPr>
            <p:cNvPr id="787" name="Google Shape;871;p60"/>
            <p:cNvPicPr/>
            <p:nvPr/>
          </p:nvPicPr>
          <p:blipFill>
            <a:blip r:embed="rId2"/>
            <a:stretch/>
          </p:blipFill>
          <p:spPr bwMode="auto">
            <a:xfrm>
              <a:off x="288000" y="28098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8" name="Google Shape;872;p60"/>
            <p:cNvPicPr/>
            <p:nvPr/>
          </p:nvPicPr>
          <p:blipFill>
            <a:blip r:embed="rId4"/>
            <a:stretch/>
          </p:blipFill>
          <p:spPr bwMode="auto">
            <a:xfrm>
              <a:off x="498240" y="2939760"/>
              <a:ext cx="298439" cy="4478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89" name="Google Shape;873;p60"/>
          <p:cNvGrpSpPr/>
          <p:nvPr/>
        </p:nvGrpSpPr>
        <p:grpSpPr bwMode="auto">
          <a:xfrm>
            <a:off x="3285720" y="3369249"/>
            <a:ext cx="741240" cy="741240"/>
            <a:chOff x="3285720" y="2849760"/>
            <a:chExt cx="741240" cy="741240"/>
          </a:xfrm>
        </p:grpSpPr>
        <p:pic>
          <p:nvPicPr>
            <p:cNvPr id="790" name="Google Shape;874;p60"/>
            <p:cNvPicPr/>
            <p:nvPr/>
          </p:nvPicPr>
          <p:blipFill>
            <a:blip r:embed="rId2"/>
            <a:stretch/>
          </p:blipFill>
          <p:spPr bwMode="auto">
            <a:xfrm>
              <a:off x="3285720" y="284976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91" name="Google Shape;875;p60"/>
            <p:cNvPicPr/>
            <p:nvPr/>
          </p:nvPicPr>
          <p:blipFill>
            <a:blip r:embed="rId5"/>
            <a:stretch/>
          </p:blipFill>
          <p:spPr bwMode="auto">
            <a:xfrm>
              <a:off x="3460680" y="3016800"/>
              <a:ext cx="418320" cy="4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92" name="PlaceHolder 1"/>
          <p:cNvSpPr>
            <a:spLocks noGrp="1"/>
          </p:cNvSpPr>
          <p:nvPr>
            <p:ph type="sldNum" idx="36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13D726A-AEEE-4621-A064-853AD9793900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3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/>
          </p:nvPr>
        </p:nvSpPr>
        <p:spPr bwMode="auto">
          <a:xfrm>
            <a:off x="66970" y="1008720"/>
            <a:ext cx="7025039" cy="1652040"/>
          </a:xfrm>
          <a:prstGeom prst="rect">
            <a:avLst/>
          </a:prstGeom>
          <a:noFill/>
          <a:ln w="0">
            <a:noFill/>
          </a:ln>
        </p:spPr>
        <p:txBody>
          <a:bodyPr lIns="0" tIns="0" rIns="12204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Онлайн-журнал, где собраны самые</a:t>
            </a:r>
            <a:br>
              <a:rPr sz="2000"/>
            </a:b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разные виды контента о моде и красоте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br>
              <a:rPr sz="2000"/>
            </a:br>
            <a:r>
              <a:rPr lang="en-GB" sz="1800" b="0" strike="noStrike" spc="-1">
                <a:solidFill>
                  <a:schemeClr val="dk1"/>
                </a:solidFill>
                <a:latin typeface="Arial"/>
                <a:ea typeface="Arial"/>
              </a:rPr>
              <a:t>Все материалы готовит профессиональная команда редакторов с опытом работы в Vogue, GQ, Furfur и Grazia Magazine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4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5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Lamoda Журнал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5" name="Google Shape;879;p60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96" name="Google Shape;880;p60"/>
          <p:cNvPicPr/>
          <p:nvPr/>
        </p:nvPicPr>
        <p:blipFill>
          <a:blip r:embed="rId5"/>
          <a:stretch/>
        </p:blipFill>
        <p:spPr bwMode="auto">
          <a:xfrm>
            <a:off x="2010960" y="6264360"/>
            <a:ext cx="379080" cy="368640"/>
          </a:xfrm>
          <a:prstGeom prst="rect">
            <a:avLst/>
          </a:prstGeom>
          <a:ln w="0">
            <a:noFill/>
          </a:ln>
        </p:spPr>
      </p:pic>
      <p:sp>
        <p:nvSpPr>
          <p:cNvPr id="797" name="Google Shape;881;p60"/>
          <p:cNvSpPr/>
          <p:nvPr/>
        </p:nvSpPr>
        <p:spPr bwMode="auto">
          <a:xfrm>
            <a:off x="7912080" y="407520"/>
            <a:ext cx="3472560" cy="6042960"/>
          </a:xfrm>
          <a:prstGeom prst="roundRect">
            <a:avLst>
              <a:gd name="adj" fmla="val 8758"/>
            </a:avLst>
          </a:prstGeom>
          <a:blipFill>
            <a:blip r:embed="rId6"/>
            <a:stretch/>
          </a:blipFill>
          <a:ln w="0">
            <a:noFill/>
          </a:ln>
          <a:effectLst>
            <a:outerShdw blurRad="428760" dist="199981" dir="1200043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98" name="Google Shape;882;p60"/>
          <p:cNvSpPr/>
          <p:nvPr/>
        </p:nvSpPr>
        <p:spPr bwMode="auto">
          <a:xfrm>
            <a:off x="1048455" y="3312876"/>
            <a:ext cx="220824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350 тыс. просмотров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месяц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99" name="Google Shape;883;p60"/>
          <p:cNvSpPr/>
          <p:nvPr/>
        </p:nvSpPr>
        <p:spPr bwMode="auto">
          <a:xfrm>
            <a:off x="4081455" y="3312876"/>
            <a:ext cx="2374920" cy="8024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Регулярные анонсы в социальных сетях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8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00" name="Google Shape;884;p60"/>
          <p:cNvSpPr/>
          <p:nvPr/>
        </p:nvSpPr>
        <p:spPr bwMode="auto">
          <a:xfrm>
            <a:off x="1048455" y="4249596"/>
            <a:ext cx="270648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Эффективное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продвижение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нативном формате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01" name="Google Shape;885;p60"/>
          <p:cNvSpPr/>
          <p:nvPr/>
        </p:nvSpPr>
        <p:spPr bwMode="auto">
          <a:xfrm>
            <a:off x="6654240" y="2849760"/>
            <a:ext cx="1579320" cy="3418920"/>
          </a:xfrm>
          <a:prstGeom prst="roundRect">
            <a:avLst>
              <a:gd name="adj" fmla="val 16777"/>
            </a:avLst>
          </a:prstGeom>
          <a:blipFill>
            <a:blip r:embed="rId7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2" name="Google Shape;890;p61"/>
          <p:cNvSpPr/>
          <p:nvPr/>
        </p:nvSpPr>
        <p:spPr bwMode="auto">
          <a:xfrm>
            <a:off x="8816400" y="372960"/>
            <a:ext cx="2728800" cy="4500360"/>
          </a:xfrm>
          <a:prstGeom prst="roundRect">
            <a:avLst>
              <a:gd name="adj" fmla="val 10503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03" name="Google Shape;891;p61"/>
          <p:cNvSpPr/>
          <p:nvPr/>
        </p:nvSpPr>
        <p:spPr bwMode="auto">
          <a:xfrm>
            <a:off x="4835160" y="372960"/>
            <a:ext cx="2313720" cy="4452120"/>
          </a:xfrm>
          <a:prstGeom prst="roundRect">
            <a:avLst>
              <a:gd name="adj" fmla="val 11278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04" name="Google Shape;892;p61"/>
          <p:cNvSpPr/>
          <p:nvPr/>
        </p:nvSpPr>
        <p:spPr bwMode="auto">
          <a:xfrm>
            <a:off x="8726040" y="1115280"/>
            <a:ext cx="2897640" cy="2383920"/>
          </a:xfrm>
          <a:prstGeom prst="roundRect">
            <a:avLst>
              <a:gd name="adj" fmla="val 8202"/>
            </a:avLst>
          </a:prstGeom>
          <a:noFill/>
          <a:ln w="19050">
            <a:solidFill>
              <a:srgbClr val="FA3C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850" b="0" i="0" u="none" strike="noStrike" kern="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05" name="Google Shape;893;p61"/>
          <p:cNvSpPr/>
          <p:nvPr/>
        </p:nvSpPr>
        <p:spPr bwMode="auto">
          <a:xfrm>
            <a:off x="6833520" y="1694520"/>
            <a:ext cx="2380320" cy="4487040"/>
          </a:xfrm>
          <a:prstGeom prst="roundRect">
            <a:avLst>
              <a:gd name="adj" fmla="val 12445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06" name="PlaceHolder 1"/>
          <p:cNvSpPr>
            <a:spLocks noGrp="1"/>
          </p:cNvSpPr>
          <p:nvPr>
            <p:ph type="sldNum" idx="37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73ED9D3E-CA63-4AA5-875C-62AEB2385093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4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807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3415680" cy="51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Lamoda Журнал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Google Shape;896;p61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09" name="Google Shape;897;p61"/>
          <p:cNvPicPr/>
          <p:nvPr/>
        </p:nvPicPr>
        <p:blipFill>
          <a:blip r:embed="rId5"/>
          <a:stretch/>
        </p:blipFill>
        <p:spPr bwMode="auto">
          <a:xfrm>
            <a:off x="2010960" y="6264360"/>
            <a:ext cx="379080" cy="368640"/>
          </a:xfrm>
          <a:prstGeom prst="rect">
            <a:avLst/>
          </a:prstGeom>
          <a:ln w="0">
            <a:noFill/>
          </a:ln>
        </p:spPr>
      </p:pic>
      <p:sp>
        <p:nvSpPr>
          <p:cNvPr id="810" name="PlaceHolder 3"/>
          <p:cNvSpPr>
            <a:spLocks noGrp="1"/>
          </p:cNvSpPr>
          <p:nvPr>
            <p:ph/>
          </p:nvPr>
        </p:nvSpPr>
        <p:spPr bwMode="auto">
          <a:xfrm>
            <a:off x="288000" y="1008720"/>
            <a:ext cx="4066920" cy="315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Интеграция в редакционный контент Lamoda это отличный способ рассказать аудитории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о бренде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5040" indent="0">
              <a:lnSpc>
                <a:spcPct val="150000"/>
              </a:lnSpc>
              <a:buNone/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 marL="5040" indent="0">
              <a:lnSpc>
                <a:spcPct val="150000"/>
              </a:lnSpc>
              <a:buNone/>
              <a:tabLst>
                <a:tab pos="0" algn="l"/>
              </a:tabLst>
              <a:defRPr/>
            </a:pPr>
            <a:r>
              <a:rPr lang="en-GB" sz="1750" b="1" u="sng" strike="noStrike" spc="-1">
                <a:solidFill>
                  <a:schemeClr val="dk2"/>
                </a:solidFill>
                <a:latin typeface="Arial"/>
                <a:ea typeface="Arial"/>
                <a:hlinkClick r:id="rId6" tooltip="https://www.lamoda.ru/blog/article/obraz-nedeli-kobaltovyj-sinij/"/>
              </a:rPr>
              <a:t>Обзоры трендов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 marL="5040" indent="0">
              <a:lnSpc>
                <a:spcPct val="150000"/>
              </a:lnSpc>
              <a:buNone/>
              <a:tabLst>
                <a:tab pos="0" algn="l"/>
              </a:tabLst>
              <a:defRPr/>
            </a:pPr>
            <a:r>
              <a:rPr lang="en-GB" sz="1750" b="1" u="sng" strike="noStrike" spc="-1">
                <a:solidFill>
                  <a:schemeClr val="dk2"/>
                </a:solidFill>
                <a:latin typeface="Arial"/>
                <a:ea typeface="Arial"/>
                <a:hlinkClick r:id="rId7" tooltip="https://www.lamoda.ru/blog/article/filipp-plyajn-obychnoe-eto-voobshe-ne-ko-mne_m/?rubric=premium&amp;gender=men"/>
              </a:rPr>
              <a:t>Интервью с дизайнерами 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 marL="5040" indent="0">
              <a:lnSpc>
                <a:spcPct val="150000"/>
              </a:lnSpc>
              <a:buNone/>
              <a:tabLst>
                <a:tab pos="0" algn="l"/>
              </a:tabLst>
              <a:defRPr/>
            </a:pPr>
            <a:r>
              <a:rPr lang="en-GB" sz="1750" b="1" u="sng" strike="noStrike" spc="-1">
                <a:solidFill>
                  <a:schemeClr val="dk2"/>
                </a:solidFill>
                <a:latin typeface="Arial"/>
                <a:ea typeface="Arial"/>
                <a:hlinkClick r:id="rId8" tooltip="https://www.lamoda.ru/blog/article/podarki-o-kotoryh-mechtaet-kazhdaya/"/>
              </a:rPr>
              <a:t>Подборки товаров 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 marL="5040" indent="0">
              <a:lnSpc>
                <a:spcPct val="150000"/>
              </a:lnSpc>
              <a:buNone/>
              <a:tabLst>
                <a:tab pos="0" algn="l"/>
              </a:tabLst>
              <a:defRPr/>
            </a:pPr>
            <a:r>
              <a:rPr lang="en-GB" sz="1750" b="1" u="sng" strike="noStrike" spc="-1">
                <a:solidFill>
                  <a:schemeClr val="dk2"/>
                </a:solidFill>
                <a:latin typeface="Arial"/>
                <a:ea typeface="Arial"/>
                <a:hlinkClick r:id="rId9" tooltip="https://www.lamoda.ru/blog/article/obekt-zhelaniya-lunohody/"/>
              </a:rPr>
              <a:t>Объект желания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 marL="230400" indent="0">
              <a:lnSpc>
                <a:spcPct val="150000"/>
              </a:lnSpc>
              <a:buNone/>
              <a:tabLst>
                <a:tab pos="0" algn="l"/>
              </a:tabLst>
              <a:defRPr/>
            </a:pP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Google Shape;899;p61"/>
          <p:cNvSpPr/>
          <p:nvPr/>
        </p:nvSpPr>
        <p:spPr bwMode="auto">
          <a:xfrm>
            <a:off x="4835160" y="2190960"/>
            <a:ext cx="785160" cy="1077480"/>
          </a:xfrm>
          <a:prstGeom prst="roundRect">
            <a:avLst>
              <a:gd name="adj" fmla="val 14689"/>
            </a:avLst>
          </a:prstGeom>
          <a:noFill/>
          <a:ln w="19050">
            <a:solidFill>
              <a:srgbClr val="FA3C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850" b="0" i="0" u="none" strike="noStrike" kern="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12" name="Google Shape;900;p61"/>
          <p:cNvSpPr/>
          <p:nvPr/>
        </p:nvSpPr>
        <p:spPr bwMode="auto">
          <a:xfrm>
            <a:off x="178949" y="562032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Интеграция в контент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2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(с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13" name="Google Shape;901;p61"/>
          <p:cNvSpPr/>
          <p:nvPr/>
        </p:nvSpPr>
        <p:spPr bwMode="auto">
          <a:xfrm>
            <a:off x="7815240" y="3998519"/>
            <a:ext cx="1330920" cy="1565640"/>
          </a:xfrm>
          <a:prstGeom prst="roundRect">
            <a:avLst>
              <a:gd name="adj" fmla="val 13864"/>
            </a:avLst>
          </a:prstGeom>
          <a:noFill/>
          <a:ln w="19050">
            <a:solidFill>
              <a:srgbClr val="FA3C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850" b="0" i="0" u="none" strike="noStrike" kern="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4" name="Google Shape;906;p62"/>
          <p:cNvSpPr/>
          <p:nvPr/>
        </p:nvSpPr>
        <p:spPr bwMode="auto">
          <a:xfrm>
            <a:off x="7663680" y="308880"/>
            <a:ext cx="3669480" cy="5943240"/>
          </a:xfrm>
          <a:prstGeom prst="roundRect">
            <a:avLst>
              <a:gd name="adj" fmla="val 7765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15" name="Google Shape;907;p62"/>
          <p:cNvSpPr/>
          <p:nvPr/>
        </p:nvSpPr>
        <p:spPr bwMode="auto">
          <a:xfrm>
            <a:off x="6654240" y="2514600"/>
            <a:ext cx="1608480" cy="3483000"/>
          </a:xfrm>
          <a:prstGeom prst="roundRect">
            <a:avLst>
              <a:gd name="adj" fmla="val 16667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16" name="Google Shape;908;p62"/>
          <p:cNvPicPr/>
          <p:nvPr/>
        </p:nvPicPr>
        <p:blipFill>
          <a:blip r:embed="rId4"/>
          <a:stretch/>
        </p:blipFill>
        <p:spPr bwMode="auto">
          <a:xfrm>
            <a:off x="288000" y="2816640"/>
            <a:ext cx="741240" cy="741240"/>
          </a:xfrm>
          <a:prstGeom prst="rect">
            <a:avLst/>
          </a:prstGeom>
          <a:ln w="0">
            <a:noFill/>
          </a:ln>
        </p:spPr>
      </p:pic>
      <p:grpSp>
        <p:nvGrpSpPr>
          <p:cNvPr id="817" name="Google Shape;909;p62"/>
          <p:cNvGrpSpPr/>
          <p:nvPr/>
        </p:nvGrpSpPr>
        <p:grpSpPr bwMode="auto">
          <a:xfrm>
            <a:off x="288000" y="1854000"/>
            <a:ext cx="741240" cy="741240"/>
            <a:chOff x="288000" y="1854000"/>
            <a:chExt cx="741240" cy="741240"/>
          </a:xfrm>
        </p:grpSpPr>
        <p:pic>
          <p:nvPicPr>
            <p:cNvPr id="818" name="Google Shape;910;p62"/>
            <p:cNvPicPr/>
            <p:nvPr/>
          </p:nvPicPr>
          <p:blipFill>
            <a:blip r:embed="rId4"/>
            <a:stretch/>
          </p:blipFill>
          <p:spPr bwMode="auto">
            <a:xfrm>
              <a:off x="288000" y="18540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19" name="Google Shape;911;p62"/>
            <p:cNvPicPr/>
            <p:nvPr/>
          </p:nvPicPr>
          <p:blipFill>
            <a:blip r:embed="rId5"/>
            <a:stretch/>
          </p:blipFill>
          <p:spPr bwMode="auto">
            <a:xfrm>
              <a:off x="431640" y="2048400"/>
              <a:ext cx="446400" cy="3528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820" name="Google Shape;912;p62"/>
          <p:cNvGrpSpPr/>
          <p:nvPr/>
        </p:nvGrpSpPr>
        <p:grpSpPr bwMode="auto">
          <a:xfrm>
            <a:off x="3296880" y="1850400"/>
            <a:ext cx="741240" cy="741240"/>
            <a:chOff x="3296880" y="1850400"/>
            <a:chExt cx="741240" cy="741240"/>
          </a:xfrm>
        </p:grpSpPr>
        <p:pic>
          <p:nvPicPr>
            <p:cNvPr id="821" name="Google Shape;913;p62"/>
            <p:cNvPicPr/>
            <p:nvPr/>
          </p:nvPicPr>
          <p:blipFill>
            <a:blip r:embed="rId4"/>
            <a:stretch/>
          </p:blipFill>
          <p:spPr bwMode="auto">
            <a:xfrm>
              <a:off x="3296880" y="18504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2" name="Google Shape;914;p62"/>
            <p:cNvPicPr/>
            <p:nvPr/>
          </p:nvPicPr>
          <p:blipFill>
            <a:blip r:embed="rId6"/>
            <a:stretch/>
          </p:blipFill>
          <p:spPr bwMode="auto">
            <a:xfrm>
              <a:off x="3471840" y="2017440"/>
              <a:ext cx="418320" cy="4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23" name="PlaceHolder 1"/>
          <p:cNvSpPr>
            <a:spLocks noGrp="1"/>
          </p:cNvSpPr>
          <p:nvPr>
            <p:ph type="sldNum" idx="3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B6BA69F-2EE2-4CC8-9B62-0EBB394F11D3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5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Образы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Google Shape;917;p62"/>
          <p:cNvSpPr/>
          <p:nvPr/>
        </p:nvSpPr>
        <p:spPr bwMode="auto">
          <a:xfrm>
            <a:off x="288000" y="1008720"/>
            <a:ext cx="5478120" cy="798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Создайте свой образ от бренда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нашей подборке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8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26" name="Google Shape;918;p62"/>
          <p:cNvSpPr/>
          <p:nvPr/>
        </p:nvSpPr>
        <p:spPr bwMode="auto">
          <a:xfrm>
            <a:off x="1043901" y="1825920"/>
            <a:ext cx="2426760" cy="1066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Выберите тотал-лук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или доверьте выбор стилистам Lamoda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27" name="Google Shape;919;p62"/>
          <p:cNvSpPr/>
          <p:nvPr/>
        </p:nvSpPr>
        <p:spPr bwMode="auto">
          <a:xfrm>
            <a:off x="1043901" y="2791800"/>
            <a:ext cx="265212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Съемка и продакшн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 стороне Lamoda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0400" marR="0" lvl="0" indent="-14256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28" name="Google Shape;920;p62"/>
          <p:cNvSpPr/>
          <p:nvPr/>
        </p:nvSpPr>
        <p:spPr bwMode="auto">
          <a:xfrm>
            <a:off x="4058901" y="1806840"/>
            <a:ext cx="1989720" cy="852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Выберите тематику образа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29" name="Google Shape;921;p62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30" name="Google Shape;922;p62"/>
          <p:cNvPicPr/>
          <p:nvPr/>
        </p:nvPicPr>
        <p:blipFill>
          <a:blip r:embed="rId6"/>
          <a:stretch/>
        </p:blipFill>
        <p:spPr bwMode="auto">
          <a:xfrm>
            <a:off x="2010960" y="6264360"/>
            <a:ext cx="379080" cy="368640"/>
          </a:xfrm>
          <a:prstGeom prst="rect">
            <a:avLst/>
          </a:prstGeom>
          <a:ln w="0">
            <a:noFill/>
          </a:ln>
        </p:spPr>
      </p:pic>
      <p:pic>
        <p:nvPicPr>
          <p:cNvPr id="831" name="Google Shape;923;p62"/>
          <p:cNvPicPr/>
          <p:nvPr/>
        </p:nvPicPr>
        <p:blipFill>
          <a:blip r:embed="rId7"/>
          <a:stretch/>
        </p:blipFill>
        <p:spPr bwMode="auto">
          <a:xfrm>
            <a:off x="450000" y="3030840"/>
            <a:ext cx="416880" cy="312480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900;p61"/>
          <p:cNvSpPr/>
          <p:nvPr/>
        </p:nvSpPr>
        <p:spPr bwMode="auto">
          <a:xfrm>
            <a:off x="178949" y="562032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Интеграция в контент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2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(с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33" name="Google Shape;929;p63"/>
          <p:cNvGrpSpPr/>
          <p:nvPr/>
        </p:nvGrpSpPr>
        <p:grpSpPr bwMode="auto">
          <a:xfrm>
            <a:off x="3296880" y="1582200"/>
            <a:ext cx="741240" cy="741240"/>
            <a:chOff x="3296880" y="1582200"/>
            <a:chExt cx="741240" cy="741240"/>
          </a:xfrm>
        </p:grpSpPr>
        <p:pic>
          <p:nvPicPr>
            <p:cNvPr id="834" name="Google Shape;930;p63"/>
            <p:cNvPicPr/>
            <p:nvPr/>
          </p:nvPicPr>
          <p:blipFill>
            <a:blip r:embed="rId2"/>
            <a:stretch/>
          </p:blipFill>
          <p:spPr bwMode="auto">
            <a:xfrm>
              <a:off x="3296880" y="15822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5" name="Google Shape;931;p63"/>
            <p:cNvPicPr/>
            <p:nvPr/>
          </p:nvPicPr>
          <p:blipFill>
            <a:blip r:embed="rId3"/>
            <a:stretch/>
          </p:blipFill>
          <p:spPr bwMode="auto">
            <a:xfrm>
              <a:off x="3444480" y="1710360"/>
              <a:ext cx="421560" cy="4215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836" name="Google Shape;932;p63"/>
          <p:cNvGrpSpPr/>
          <p:nvPr/>
        </p:nvGrpSpPr>
        <p:grpSpPr bwMode="auto">
          <a:xfrm>
            <a:off x="288000" y="1582200"/>
            <a:ext cx="741240" cy="741240"/>
            <a:chOff x="288000" y="1582200"/>
            <a:chExt cx="741240" cy="741240"/>
          </a:xfrm>
        </p:grpSpPr>
        <p:pic>
          <p:nvPicPr>
            <p:cNvPr id="837" name="Google Shape;933;p63"/>
            <p:cNvPicPr/>
            <p:nvPr/>
          </p:nvPicPr>
          <p:blipFill>
            <a:blip r:embed="rId2"/>
            <a:stretch/>
          </p:blipFill>
          <p:spPr bwMode="auto">
            <a:xfrm>
              <a:off x="288000" y="15822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8" name="Google Shape;934;p63"/>
            <p:cNvPicPr/>
            <p:nvPr/>
          </p:nvPicPr>
          <p:blipFill>
            <a:blip r:embed="rId4"/>
            <a:stretch/>
          </p:blipFill>
          <p:spPr bwMode="auto">
            <a:xfrm>
              <a:off x="431640" y="1776240"/>
              <a:ext cx="446400" cy="35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39" name="PlaceHolder 1"/>
          <p:cNvSpPr>
            <a:spLocks noGrp="1"/>
          </p:cNvSpPr>
          <p:nvPr>
            <p:ph type="sldNum" idx="39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B0BA148-1815-45CC-BB83-1954D72DB0A2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6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5054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Подборки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Google Shape;937;p63"/>
          <p:cNvSpPr/>
          <p:nvPr/>
        </p:nvSpPr>
        <p:spPr bwMode="auto">
          <a:xfrm>
            <a:off x="288000" y="1008720"/>
            <a:ext cx="6002280" cy="798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Создайте тематическую подборку от бренда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42" name="Google Shape;938;p63"/>
          <p:cNvSpPr/>
          <p:nvPr/>
        </p:nvSpPr>
        <p:spPr bwMode="auto">
          <a:xfrm>
            <a:off x="1075689" y="1531980"/>
            <a:ext cx="181224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Выберите тему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 категории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43" name="Google Shape;939;p63"/>
          <p:cNvSpPr/>
          <p:nvPr/>
        </p:nvSpPr>
        <p:spPr bwMode="auto">
          <a:xfrm>
            <a:off x="4096332" y="1531980"/>
            <a:ext cx="1989720" cy="1066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Мы создадим специальную подборку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44" name="Google Shape;940;p63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45" name="Google Shape;941;p63"/>
          <p:cNvPicPr/>
          <p:nvPr/>
        </p:nvPicPr>
        <p:blipFill>
          <a:blip r:embed="rId5"/>
          <a:stretch/>
        </p:blipFill>
        <p:spPr bwMode="auto">
          <a:xfrm>
            <a:off x="2010960" y="6264360"/>
            <a:ext cx="379080" cy="368640"/>
          </a:xfrm>
          <a:prstGeom prst="rect">
            <a:avLst/>
          </a:prstGeom>
          <a:ln w="0">
            <a:noFill/>
          </a:ln>
        </p:spPr>
      </p:pic>
      <p:sp>
        <p:nvSpPr>
          <p:cNvPr id="846" name="Google Shape;942;p63"/>
          <p:cNvSpPr/>
          <p:nvPr/>
        </p:nvSpPr>
        <p:spPr bwMode="auto">
          <a:xfrm>
            <a:off x="7663320" y="308880"/>
            <a:ext cx="3711600" cy="6011280"/>
          </a:xfrm>
          <a:prstGeom prst="roundRect">
            <a:avLst>
              <a:gd name="adj" fmla="val 7398"/>
            </a:avLst>
          </a:prstGeom>
          <a:blipFill>
            <a:blip r:embed="rId6"/>
            <a:stretch/>
          </a:blipFill>
          <a:ln w="0">
            <a:noFill/>
          </a:ln>
          <a:effectLst>
            <a:outerShdw blurRad="442800" dist="190028" dir="1378232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47" name="Google Shape;943;p63"/>
          <p:cNvSpPr/>
          <p:nvPr/>
        </p:nvSpPr>
        <p:spPr bwMode="auto">
          <a:xfrm>
            <a:off x="203661" y="562032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Подборки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1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(с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48" name="Google Shape;944;p63"/>
          <p:cNvSpPr/>
          <p:nvPr/>
        </p:nvSpPr>
        <p:spPr bwMode="auto">
          <a:xfrm>
            <a:off x="6654240" y="2498760"/>
            <a:ext cx="1608480" cy="3483000"/>
          </a:xfrm>
          <a:prstGeom prst="roundRect">
            <a:avLst>
              <a:gd name="adj" fmla="val 16667"/>
            </a:avLst>
          </a:prstGeom>
          <a:blipFill>
            <a:blip r:embed="rId7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9" name="Google Shape;949;p64"/>
          <p:cNvPicPr/>
          <p:nvPr/>
        </p:nvPicPr>
        <p:blipFill>
          <a:blip r:embed="rId2"/>
          <a:stretch/>
        </p:blipFill>
        <p:spPr bwMode="auto">
          <a:xfrm>
            <a:off x="291600" y="2431440"/>
            <a:ext cx="741240" cy="741240"/>
          </a:xfrm>
          <a:prstGeom prst="rect">
            <a:avLst/>
          </a:prstGeom>
          <a:ln w="0">
            <a:noFill/>
          </a:ln>
        </p:spPr>
      </p:pic>
      <p:grpSp>
        <p:nvGrpSpPr>
          <p:cNvPr id="850" name="Google Shape;950;p64"/>
          <p:cNvGrpSpPr/>
          <p:nvPr/>
        </p:nvGrpSpPr>
        <p:grpSpPr bwMode="auto">
          <a:xfrm>
            <a:off x="3285000" y="2449800"/>
            <a:ext cx="741240" cy="741240"/>
            <a:chOff x="3285000" y="2449800"/>
            <a:chExt cx="741240" cy="741240"/>
          </a:xfrm>
        </p:grpSpPr>
        <p:pic>
          <p:nvPicPr>
            <p:cNvPr id="851" name="Google Shape;951;p64"/>
            <p:cNvPicPr/>
            <p:nvPr/>
          </p:nvPicPr>
          <p:blipFill>
            <a:blip r:embed="rId2"/>
            <a:stretch/>
          </p:blipFill>
          <p:spPr bwMode="auto">
            <a:xfrm>
              <a:off x="3285000" y="24498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2" name="Google Shape;952;p64"/>
            <p:cNvPicPr/>
            <p:nvPr/>
          </p:nvPicPr>
          <p:blipFill>
            <a:blip r:embed="rId3"/>
            <a:stretch/>
          </p:blipFill>
          <p:spPr bwMode="auto">
            <a:xfrm>
              <a:off x="3465720" y="2662200"/>
              <a:ext cx="379800" cy="316439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53" name="PlaceHolder 1"/>
          <p:cNvSpPr>
            <a:spLocks noGrp="1"/>
          </p:cNvSpPr>
          <p:nvPr>
            <p:ph type="sldNum" idx="40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B661340-AA4F-40C7-8CD0-3BECCB8323EC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7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854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6220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Редакционный материал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Google Shape;955;p64"/>
          <p:cNvSpPr/>
          <p:nvPr/>
        </p:nvSpPr>
        <p:spPr bwMode="auto">
          <a:xfrm>
            <a:off x="288000" y="1008720"/>
            <a:ext cx="6002280" cy="798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Создайте материал о бренде вместе с нами 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8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85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Редакторы онлайн-журнала Lamoda создадут уникальный материал о вашем бренде. </a:t>
            </a:r>
            <a:endParaRPr kumimoji="0" lang="ru-RU" sz="18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56" name="Google Shape;956;p64"/>
          <p:cNvSpPr/>
          <p:nvPr/>
        </p:nvSpPr>
        <p:spPr bwMode="auto">
          <a:xfrm>
            <a:off x="1105200" y="2431440"/>
            <a:ext cx="159660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&gt; 350 тыс просмотров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месяц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57" name="Google Shape;957;p64"/>
          <p:cNvSpPr/>
          <p:nvPr/>
        </p:nvSpPr>
        <p:spPr bwMode="auto">
          <a:xfrm>
            <a:off x="4074498" y="2431440"/>
            <a:ext cx="1961280" cy="1015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Дополнительные        анонсы в мобильных сторис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8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58" name="Google Shape;958;p64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59" name="Google Shape;959;p64"/>
          <p:cNvPicPr/>
          <p:nvPr/>
        </p:nvPicPr>
        <p:blipFill>
          <a:blip r:embed="rId4"/>
          <a:stretch/>
        </p:blipFill>
        <p:spPr bwMode="auto">
          <a:xfrm>
            <a:off x="2010960" y="6264360"/>
            <a:ext cx="379080" cy="368640"/>
          </a:xfrm>
          <a:prstGeom prst="rect">
            <a:avLst/>
          </a:prstGeom>
          <a:ln w="0">
            <a:noFill/>
          </a:ln>
        </p:spPr>
      </p:pic>
      <p:pic>
        <p:nvPicPr>
          <p:cNvPr id="860" name="Google Shape;960;p64"/>
          <p:cNvPicPr/>
          <p:nvPr/>
        </p:nvPicPr>
        <p:blipFill>
          <a:blip r:embed="rId5"/>
          <a:stretch/>
        </p:blipFill>
        <p:spPr bwMode="auto">
          <a:xfrm>
            <a:off x="441000" y="2470680"/>
            <a:ext cx="442439" cy="442439"/>
          </a:xfrm>
          <a:prstGeom prst="rect">
            <a:avLst/>
          </a:prstGeom>
          <a:ln w="0">
            <a:noFill/>
          </a:ln>
        </p:spPr>
      </p:pic>
      <p:pic>
        <p:nvPicPr>
          <p:cNvPr id="861" name="Google Shape;961;p64"/>
          <p:cNvPicPr/>
          <p:nvPr/>
        </p:nvPicPr>
        <p:blipFill>
          <a:blip r:embed="rId6"/>
          <a:stretch/>
        </p:blipFill>
        <p:spPr bwMode="auto">
          <a:xfrm>
            <a:off x="7470000" y="-53640"/>
            <a:ext cx="4374360" cy="6659640"/>
          </a:xfrm>
          <a:prstGeom prst="rect">
            <a:avLst/>
          </a:prstGeom>
          <a:ln w="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62" name="Google Shape;962;p64"/>
          <p:cNvSpPr/>
          <p:nvPr/>
        </p:nvSpPr>
        <p:spPr bwMode="auto">
          <a:xfrm>
            <a:off x="6643800" y="6320880"/>
            <a:ext cx="52009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</a:t>
            </a: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окончательная стоимость зависит от формата материала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63" name="Google Shape;963;p64"/>
          <p:cNvSpPr/>
          <p:nvPr/>
        </p:nvSpPr>
        <p:spPr bwMode="auto">
          <a:xfrm>
            <a:off x="6654240" y="2634480"/>
            <a:ext cx="1608480" cy="3483000"/>
          </a:xfrm>
          <a:prstGeom prst="roundRect">
            <a:avLst>
              <a:gd name="adj" fmla="val 16667"/>
            </a:avLst>
          </a:prstGeom>
          <a:blipFill>
            <a:blip r:embed="rId7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8854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64" name="Google Shape;964;p64"/>
          <p:cNvSpPr/>
          <p:nvPr/>
        </p:nvSpPr>
        <p:spPr bwMode="auto">
          <a:xfrm>
            <a:off x="204915" y="562032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Статья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4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(с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sldNum" idx="4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942A4F2-DC27-4267-A0B1-D5003D2CBA5B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8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866" name="Google Shape;970;p65"/>
          <p:cNvSpPr/>
          <p:nvPr/>
        </p:nvSpPr>
        <p:spPr bwMode="auto">
          <a:xfrm>
            <a:off x="5400360" y="2771280"/>
            <a:ext cx="6886800" cy="5280840"/>
          </a:xfrm>
          <a:custGeom>
            <a:avLst/>
            <a:gdLst>
              <a:gd name="textAreaLeft" fmla="*/ 0 w 6886800"/>
              <a:gd name="textAreaRight" fmla="*/ 6887160 w 6886800"/>
              <a:gd name="textAreaTop" fmla="*/ 0 h 5280840"/>
              <a:gd name="textAreaBottom" fmla="*/ 5281200 h 5280840"/>
            </a:gdLst>
            <a:ahLst/>
            <a:cxnLst/>
            <a:rect l="textAreaLeft" t="textAreaTop" r="textAreaRight" b="textAreaBottom"/>
            <a:pathLst>
              <a:path w="11153140" h="8552815" extrusionOk="0">
                <a:moveTo>
                  <a:pt x="1050137" y="0"/>
                </a:moveTo>
                <a:lnTo>
                  <a:pt x="0" y="8552637"/>
                </a:lnTo>
                <a:lnTo>
                  <a:pt x="11152771" y="8552637"/>
                </a:lnTo>
                <a:lnTo>
                  <a:pt x="11152771" y="1240459"/>
                </a:lnTo>
                <a:lnTo>
                  <a:pt x="1050137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485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Прямые эфиры Lamoda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Google Shape;972;p65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69" name="Google Shape;973;p65"/>
          <p:cNvPicPr/>
          <p:nvPr/>
        </p:nvPicPr>
        <p:blipFill>
          <a:blip r:embed="rId2"/>
          <a:stretch/>
        </p:blipFill>
        <p:spPr bwMode="auto">
          <a:xfrm>
            <a:off x="2010960" y="6264360"/>
            <a:ext cx="379080" cy="368640"/>
          </a:xfrm>
          <a:prstGeom prst="rect">
            <a:avLst/>
          </a:prstGeom>
          <a:ln w="0">
            <a:noFill/>
          </a:ln>
        </p:spPr>
      </p:pic>
      <p:sp>
        <p:nvSpPr>
          <p:cNvPr id="870" name="PlaceHolder 3"/>
          <p:cNvSpPr>
            <a:spLocks noGrp="1"/>
          </p:cNvSpPr>
          <p:nvPr>
            <p:ph type="sldNum" idx="42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DDBEC912-B85C-4657-BEE3-7B905A3891D2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8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871" name="Google Shape;975;p65"/>
          <p:cNvSpPr/>
          <p:nvPr/>
        </p:nvSpPr>
        <p:spPr bwMode="auto">
          <a:xfrm>
            <a:off x="288000" y="1008720"/>
            <a:ext cx="6002280" cy="798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Lamoda на диване — еженедельные прямые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2000" b="1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 участием стилистов, блогеров и экспертов</a:t>
            </a:r>
            <a:endParaRPr kumimoji="0" lang="ru-RU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873" name="Google Shape;977;p65"/>
          <p:cNvGraphicFramePr>
            <a:graphicFrameLocks/>
          </p:cNvGraphicFramePr>
          <p:nvPr/>
        </p:nvGraphicFramePr>
        <p:xfrm>
          <a:off x="288000" y="1935000"/>
          <a:ext cx="5224680" cy="3428280"/>
        </p:xfrm>
        <a:graphic>
          <a:graphicData uri="http://schemas.openxmlformats.org/drawingml/2006/table">
            <a:tbl>
              <a:tblPr/>
              <a:tblGrid>
                <a:gridCol w="12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Что?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63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Прямой эфир в приложении Lamoda,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а также на специальном лендинге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63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Когда?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Каждый четверг в 19:00 (Мск)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Кто?</a:t>
                      </a: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Стилисты и блогеры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Как?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Готовые образы и лайфхаки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Тайминг: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60 минут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Категории: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fashion, beauty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Платформы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6350" algn="ctr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Lamoda web/app, стрим в VK, Youtube, OK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635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755111" y="3920989"/>
            <a:ext cx="3316018" cy="2211703"/>
          </a:xfrm>
          <a:prstGeom prst="rect">
            <a:avLst/>
          </a:prstGeom>
          <a:ln w="0">
            <a:noFill/>
          </a:ln>
          <a:effectLst>
            <a:outerShdw blurRad="428760" dist="190292" dir="1194541" algn="bl" rotWithShape="0">
              <a:srgbClr val="000000">
                <a:alpha val="3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918280" y="318774"/>
            <a:ext cx="3098880" cy="4646706"/>
          </a:xfrm>
          <a:prstGeom prst="rect">
            <a:avLst/>
          </a:prstGeom>
          <a:ln w="0">
            <a:noFill/>
          </a:ln>
          <a:effectLst>
            <a:outerShdw blurRad="428760" dist="190292" dir="1194541" algn="b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74" name="Google Shape;982;p66"/>
          <p:cNvGrpSpPr/>
          <p:nvPr/>
        </p:nvGrpSpPr>
        <p:grpSpPr bwMode="auto">
          <a:xfrm>
            <a:off x="289080" y="3140999"/>
            <a:ext cx="741240" cy="741240"/>
            <a:chOff x="289080" y="3594960"/>
            <a:chExt cx="741240" cy="741240"/>
          </a:xfrm>
        </p:grpSpPr>
        <p:pic>
          <p:nvPicPr>
            <p:cNvPr id="875" name="Google Shape;983;p66"/>
            <p:cNvPicPr/>
            <p:nvPr/>
          </p:nvPicPr>
          <p:blipFill>
            <a:blip r:embed="rId2"/>
            <a:stretch/>
          </p:blipFill>
          <p:spPr bwMode="auto">
            <a:xfrm>
              <a:off x="289080" y="359496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6" name="Google Shape;984;p66"/>
            <p:cNvPicPr/>
            <p:nvPr/>
          </p:nvPicPr>
          <p:blipFill>
            <a:blip r:embed="rId3"/>
            <a:stretch/>
          </p:blipFill>
          <p:spPr bwMode="auto">
            <a:xfrm>
              <a:off x="470160" y="3779640"/>
              <a:ext cx="379080" cy="3715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877" name="Google Shape;985;p66"/>
          <p:cNvGrpSpPr/>
          <p:nvPr/>
        </p:nvGrpSpPr>
        <p:grpSpPr bwMode="auto">
          <a:xfrm>
            <a:off x="289080" y="2111039"/>
            <a:ext cx="741240" cy="741240"/>
            <a:chOff x="289080" y="2565000"/>
            <a:chExt cx="741240" cy="741240"/>
          </a:xfrm>
        </p:grpSpPr>
        <p:pic>
          <p:nvPicPr>
            <p:cNvPr id="878" name="Google Shape;986;p66"/>
            <p:cNvPicPr/>
            <p:nvPr/>
          </p:nvPicPr>
          <p:blipFill>
            <a:blip r:embed="rId2"/>
            <a:stretch/>
          </p:blipFill>
          <p:spPr bwMode="auto">
            <a:xfrm>
              <a:off x="289080" y="25650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9" name="Google Shape;987;p66"/>
            <p:cNvPicPr/>
            <p:nvPr/>
          </p:nvPicPr>
          <p:blipFill>
            <a:blip r:embed="rId4"/>
            <a:stretch/>
          </p:blipFill>
          <p:spPr bwMode="auto">
            <a:xfrm>
              <a:off x="461160" y="2820240"/>
              <a:ext cx="421920" cy="2458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880" name="Google Shape;988;p66"/>
          <p:cNvGrpSpPr/>
          <p:nvPr/>
        </p:nvGrpSpPr>
        <p:grpSpPr bwMode="auto">
          <a:xfrm>
            <a:off x="289080" y="1081439"/>
            <a:ext cx="741240" cy="741240"/>
            <a:chOff x="289080" y="1535400"/>
            <a:chExt cx="741240" cy="741240"/>
          </a:xfrm>
        </p:grpSpPr>
        <p:pic>
          <p:nvPicPr>
            <p:cNvPr id="881" name="Google Shape;989;p66"/>
            <p:cNvPicPr/>
            <p:nvPr/>
          </p:nvPicPr>
          <p:blipFill>
            <a:blip r:embed="rId2"/>
            <a:stretch/>
          </p:blipFill>
          <p:spPr bwMode="auto">
            <a:xfrm>
              <a:off x="289080" y="15354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2" name="Google Shape;990;p66"/>
            <p:cNvPicPr/>
            <p:nvPr/>
          </p:nvPicPr>
          <p:blipFill>
            <a:blip r:embed="rId5"/>
            <a:stretch/>
          </p:blipFill>
          <p:spPr bwMode="auto">
            <a:xfrm>
              <a:off x="433080" y="1729800"/>
              <a:ext cx="446400" cy="352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83" name="PlaceHolder 1"/>
          <p:cNvSpPr>
            <a:spLocks noGrp="1"/>
          </p:cNvSpPr>
          <p:nvPr>
            <p:ph type="sldNum" idx="4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6F620576-BC71-4C43-A3EA-B7D58B9A74AD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884" name="Google Shape;992;p66"/>
          <p:cNvSpPr/>
          <p:nvPr/>
        </p:nvSpPr>
        <p:spPr bwMode="auto">
          <a:xfrm>
            <a:off x="5400360" y="2771280"/>
            <a:ext cx="6886800" cy="5280840"/>
          </a:xfrm>
          <a:custGeom>
            <a:avLst/>
            <a:gdLst>
              <a:gd name="textAreaLeft" fmla="*/ 0 w 6886800"/>
              <a:gd name="textAreaRight" fmla="*/ 6887160 w 6886800"/>
              <a:gd name="textAreaTop" fmla="*/ 0 h 5280840"/>
              <a:gd name="textAreaBottom" fmla="*/ 5281200 h 5280840"/>
            </a:gdLst>
            <a:ahLst/>
            <a:cxnLst/>
            <a:rect l="textAreaLeft" t="textAreaTop" r="textAreaRight" b="textAreaBottom"/>
            <a:pathLst>
              <a:path w="11153140" h="8552815" extrusionOk="0">
                <a:moveTo>
                  <a:pt x="1050137" y="0"/>
                </a:moveTo>
                <a:lnTo>
                  <a:pt x="0" y="8552637"/>
                </a:lnTo>
                <a:lnTo>
                  <a:pt x="11152771" y="8552637"/>
                </a:lnTo>
                <a:lnTo>
                  <a:pt x="11152771" y="1240459"/>
                </a:lnTo>
                <a:lnTo>
                  <a:pt x="1050137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 type="title"/>
          </p:nvPr>
        </p:nvSpPr>
        <p:spPr bwMode="auto">
          <a:xfrm>
            <a:off x="289080" y="230040"/>
            <a:ext cx="116485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Прямые эфиры Lamoda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87" name="Google Shape;995;p66"/>
          <p:cNvCxnSpPr>
            <a:cxnSpLocks/>
          </p:cNvCxnSpPr>
          <p:nvPr/>
        </p:nvCxnSpPr>
        <p:spPr bwMode="auto">
          <a:xfrm flipH="1">
            <a:off x="6675480" y="2857320"/>
            <a:ext cx="173160" cy="240480"/>
          </a:xfrm>
          <a:prstGeom prst="straightConnector1">
            <a:avLst/>
          </a:prstGeom>
          <a:ln w="9525">
            <a:solidFill>
              <a:srgbClr val="FFD7D2"/>
            </a:solidFill>
            <a:round/>
          </a:ln>
        </p:spPr>
      </p:cxnSp>
      <p:sp>
        <p:nvSpPr>
          <p:cNvPr id="888" name="Google Shape;996;p66"/>
          <p:cNvSpPr/>
          <p:nvPr/>
        </p:nvSpPr>
        <p:spPr bwMode="auto">
          <a:xfrm>
            <a:off x="900000" y="1022040"/>
            <a:ext cx="272053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anchor="t">
            <a:spAutoFit/>
          </a:bodyPr>
          <a:lstStyle/>
          <a:p>
            <a:pPr marL="21996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 в образы и подборки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89" name="Google Shape;997;p66"/>
          <p:cNvSpPr/>
          <p:nvPr/>
        </p:nvSpPr>
        <p:spPr bwMode="auto">
          <a:xfrm>
            <a:off x="900000" y="3097800"/>
            <a:ext cx="276840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anchor="t">
            <a:spAutoFit/>
          </a:bodyPr>
          <a:lstStyle/>
          <a:p>
            <a:pPr marL="21996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Конкурсы и розыгрыши подарков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0" name="Google Shape;998;p66"/>
          <p:cNvSpPr/>
          <p:nvPr/>
        </p:nvSpPr>
        <p:spPr bwMode="auto">
          <a:xfrm>
            <a:off x="900000" y="2059920"/>
            <a:ext cx="280224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anchor="t">
            <a:spAutoFit/>
          </a:bodyPr>
          <a:lstStyle/>
          <a:p>
            <a:pPr marL="21996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Демонстрация образов в прямом эфире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1" name="Google Shape;999;p66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Нативные интеграции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92" name="Google Shape;1000;p66"/>
          <p:cNvPicPr/>
          <p:nvPr/>
        </p:nvPicPr>
        <p:blipFill>
          <a:blip r:embed="rId6"/>
          <a:stretch/>
        </p:blipFill>
        <p:spPr bwMode="auto">
          <a:xfrm>
            <a:off x="2010960" y="6264360"/>
            <a:ext cx="379080" cy="368640"/>
          </a:xfrm>
          <a:prstGeom prst="rect">
            <a:avLst/>
          </a:prstGeom>
          <a:ln w="0">
            <a:noFill/>
          </a:ln>
        </p:spPr>
      </p:pic>
      <p:sp>
        <p:nvSpPr>
          <p:cNvPr id="893" name="Google Shape;1001;p66"/>
          <p:cNvSpPr/>
          <p:nvPr/>
        </p:nvSpPr>
        <p:spPr bwMode="auto">
          <a:xfrm>
            <a:off x="66438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не включая гонорар блогеров и селебрити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4" name="Google Shape;1002;p66"/>
          <p:cNvSpPr/>
          <p:nvPr/>
        </p:nvSpPr>
        <p:spPr bwMode="auto">
          <a:xfrm>
            <a:off x="191304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Интеграция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5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(с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5" name="PlaceHolder 3"/>
          <p:cNvSpPr>
            <a:spLocks noGrp="1"/>
          </p:cNvSpPr>
          <p:nvPr>
            <p:ph type="sldNum" idx="44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F2DEB97-F62A-4C8F-ACB4-9EAF4B75A927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940742" y="2049413"/>
            <a:ext cx="5962178" cy="3327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Широкоэкранный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Roboto</vt:lpstr>
      <vt:lpstr>Symbol</vt:lpstr>
      <vt:lpstr>Times New Roman</vt:lpstr>
      <vt:lpstr>Wingdings</vt:lpstr>
      <vt:lpstr>Контент</vt:lpstr>
      <vt:lpstr>1_Контент</vt:lpstr>
      <vt:lpstr>Обложки</vt:lpstr>
      <vt:lpstr>Презентация PowerPoint</vt:lpstr>
      <vt:lpstr>Раздел «Идеи»</vt:lpstr>
      <vt:lpstr>Lamoda Журнал </vt:lpstr>
      <vt:lpstr>Lamoda Журнал</vt:lpstr>
      <vt:lpstr>Образы</vt:lpstr>
      <vt:lpstr>Подборки</vt:lpstr>
      <vt:lpstr>Редакционный материал</vt:lpstr>
      <vt:lpstr>Прямые эфиры Lamoda </vt:lpstr>
      <vt:lpstr>Прямые эфиры Lamoda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1</cp:revision>
  <dcterms:created xsi:type="dcterms:W3CDTF">2025-06-25T13:07:26Z</dcterms:created>
  <dcterms:modified xsi:type="dcterms:W3CDTF">2025-06-25T13:08:25Z</dcterms:modified>
</cp:coreProperties>
</file>