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</p:sldMasterIdLst>
  <p:sldIdLst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1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3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67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90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E4BF866-7B19-45EE-9598-A8ACFC13F53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684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65F0FAB-BA43-4016-8BC7-E0BC61148FA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740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7DF7685-0D2F-4562-B012-B8F703816A5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739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C1F0360-CE23-4AEC-8E75-E152EEDEB3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25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4DBCD8A-6B63-49B9-992F-1045BBD657D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99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2FBE0D9-B94A-4F17-9977-7E7850B1FA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3854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7EA2DD37-2729-4056-A114-07CC0B689D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162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413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6292693A-7A21-4961-9AFD-B0995AD71DC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11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566297DC-13A6-4328-A683-18D69BD3FAD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418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863AD625-5C9B-4E0B-97A6-7B26B3FC8A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937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28ED7F35-1D44-4DFC-BB32-C2395DF806C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20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 bwMode="auto"/>
        <p:txBody>
          <a:bodyPr/>
          <a:lstStyle/>
          <a:p>
            <a:pPr>
              <a:defRPr/>
            </a:pPr>
            <a:fld id="{CD7BCEB5-CC65-4093-BCA8-232A7D63E58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75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46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9971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088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764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894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924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563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98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1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829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529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208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921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3468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805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055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143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222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05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528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3785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7670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2975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907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71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179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 bwMode="auto">
          <a:xfrm>
            <a:off x="365760" y="1572840"/>
            <a:ext cx="759852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18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1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2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body"/>
          </p:nvPr>
        </p:nvSpPr>
        <p:spPr bwMode="auto">
          <a:xfrm>
            <a:off x="239040" y="192960"/>
            <a:ext cx="9199080" cy="5408280"/>
          </a:xfrm>
          <a:prstGeom prst="rect">
            <a:avLst/>
          </a:prstGeom>
          <a:noFill/>
          <a:ln w="0">
            <a:noFill/>
          </a:ln>
        </p:spPr>
        <p:txBody>
          <a:bodyPr lIns="0" tIns="0" rIns="11988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56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84" name="Google Shape;92;p21"/>
          <p:cNvPicPr/>
          <p:nvPr/>
        </p:nvPicPr>
        <p:blipFill>
          <a:blip r:embed="rId14"/>
          <a:stretch/>
        </p:blipFill>
        <p:spPr bwMode="auto">
          <a:xfrm>
            <a:off x="290160" y="6363000"/>
            <a:ext cx="1244160" cy="2408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93;p21"/>
          <p:cNvPicPr/>
          <p:nvPr/>
        </p:nvPicPr>
        <p:blipFill>
          <a:blip r:embed="rId15"/>
          <a:stretch/>
        </p:blipFill>
        <p:spPr bwMode="auto">
          <a:xfrm>
            <a:off x="216360" y="6342120"/>
            <a:ext cx="1321560" cy="311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120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1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C9493832-39FB-436C-B2E5-9253652F4EE3}" type="slidenum">
              <a:rPr lang="en-GB" sz="1600" b="0" strike="noStrike" spc="-1">
                <a:solidFill>
                  <a:srgbClr val="888888"/>
                </a:solidFill>
                <a:latin typeface="Arial"/>
                <a:ea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 bwMode="auto">
          <a:xfrm>
            <a:off x="290160" y="1333800"/>
            <a:ext cx="5664600" cy="4739760"/>
          </a:xfrm>
          <a:prstGeom prst="rect">
            <a:avLst/>
          </a:prstGeom>
          <a:noFill/>
          <a:ln w="0">
            <a:noFill/>
          </a:ln>
        </p:spPr>
        <p:txBody>
          <a:bodyPr lIns="0" tIns="60840" rIns="122040" bIns="608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9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 bwMode="auto">
          <a:xfrm>
            <a:off x="290160" y="23796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45" name="Google Shape;61;p13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94315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50;p1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365760" y="285120"/>
            <a:ext cx="7598520" cy="351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  <p:pic>
        <p:nvPicPr>
          <p:cNvPr id="2" name="Google Shape;52;p11"/>
          <p:cNvPicPr/>
          <p:nvPr/>
        </p:nvPicPr>
        <p:blipFill>
          <a:blip r:embed="rId14"/>
          <a:stretch/>
        </p:blipFill>
        <p:spPr bwMode="auto">
          <a:xfrm rot="16199999">
            <a:off x="10425960" y="1595160"/>
            <a:ext cx="2628000" cy="212040"/>
          </a:xfrm>
          <a:prstGeom prst="rect">
            <a:avLst/>
          </a:prstGeom>
          <a:ln w="0">
            <a:noFill/>
          </a:ln>
        </p:spPr>
      </p:pic>
      <p:pic>
        <p:nvPicPr>
          <p:cNvPr id="3" name="Google Shape;53;p11"/>
          <p:cNvPicPr/>
          <p:nvPr/>
        </p:nvPicPr>
        <p:blipFill>
          <a:blip r:embed="rId15"/>
          <a:stretch/>
        </p:blipFill>
        <p:spPr bwMode="auto">
          <a:xfrm>
            <a:off x="-1267560" y="3058560"/>
            <a:ext cx="14737320" cy="47386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3663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Google Shape;55;p12"/>
          <p:cNvSpPr/>
          <p:nvPr/>
        </p:nvSpPr>
        <p:spPr bwMode="auto">
          <a:xfrm>
            <a:off x="6771960" y="4608360"/>
            <a:ext cx="2806200" cy="330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122040" tIns="60840" rIns="122040" bIns="608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  <a:defRPr/>
            </a:pPr>
            <a:endParaRPr lang="ru-RU" sz="1400" b="0" strike="noStrike" spc="-1">
              <a:solidFill>
                <a:schemeClr val="dk1"/>
              </a:solidFill>
              <a:latin typeface="Arial"/>
              <a:ea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body"/>
          </p:nvPr>
        </p:nvSpPr>
        <p:spPr bwMode="auto">
          <a:xfrm>
            <a:off x="254160" y="208440"/>
            <a:ext cx="6257520" cy="552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4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  <p:pic>
        <p:nvPicPr>
          <p:cNvPr id="125" name="Google Shape;81;p18"/>
          <p:cNvPicPr/>
          <p:nvPr/>
        </p:nvPicPr>
        <p:blipFill>
          <a:blip r:embed="rId14"/>
          <a:stretch/>
        </p:blipFill>
        <p:spPr bwMode="auto">
          <a:xfrm>
            <a:off x="107640" y="6248880"/>
            <a:ext cx="1616400" cy="519480"/>
          </a:xfrm>
          <a:prstGeom prst="rect">
            <a:avLst/>
          </a:prstGeom>
          <a:ln w="0">
            <a:noFill/>
          </a:ln>
        </p:spPr>
      </p:pic>
      <p:pic>
        <p:nvPicPr>
          <p:cNvPr id="126" name="Google Shape;82;p18"/>
          <p:cNvPicPr/>
          <p:nvPr/>
        </p:nvPicPr>
        <p:blipFill>
          <a:blip r:embed="rId15"/>
          <a:stretch/>
        </p:blipFill>
        <p:spPr bwMode="auto">
          <a:xfrm>
            <a:off x="6208920" y="-11880"/>
            <a:ext cx="600048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2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35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4" name="Google Shape;1664;p104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405" name="Google Shape;1665;p104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pic>
        <p:nvPicPr>
          <p:cNvPr id="1406" name="Google Shape;1666;p104"/>
          <p:cNvPicPr/>
          <p:nvPr/>
        </p:nvPicPr>
        <p:blipFill>
          <a:blip r:embed="rId3"/>
          <a:stretch/>
        </p:blipFill>
        <p:spPr bwMode="auto">
          <a:xfrm>
            <a:off x="-163080" y="-68040"/>
            <a:ext cx="12440520" cy="6937920"/>
          </a:xfrm>
          <a:prstGeom prst="rect">
            <a:avLst/>
          </a:prstGeom>
          <a:ln w="0">
            <a:noFill/>
          </a:ln>
        </p:spPr>
      </p:pic>
      <p:sp>
        <p:nvSpPr>
          <p:cNvPr id="1407" name="PlaceHolder 1"/>
          <p:cNvSpPr>
            <a:spLocks noGrp="1"/>
          </p:cNvSpPr>
          <p:nvPr>
            <p:ph/>
          </p:nvPr>
        </p:nvSpPr>
        <p:spPr bwMode="auto">
          <a:xfrm>
            <a:off x="37280" y="230040"/>
            <a:ext cx="6658487" cy="193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Нестандартные запросы: интеграция</a:t>
            </a:r>
            <a:r>
              <a:rPr lang="ru-RU" sz="4200" b="0" strike="noStrike" spc="-1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в проекты Lamoda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42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8" name="Google Shape;1764;p113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469" name="Google Shape;1765;p113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pic>
        <p:nvPicPr>
          <p:cNvPr id="1470" name="Google Shape;1766;p113"/>
          <p:cNvPicPr/>
          <p:nvPr/>
        </p:nvPicPr>
        <p:blipFill>
          <a:blip r:embed="rId3"/>
          <a:stretch/>
        </p:blipFill>
        <p:spPr bwMode="auto">
          <a:xfrm>
            <a:off x="-87480" y="0"/>
            <a:ext cx="12307320" cy="6863039"/>
          </a:xfrm>
          <a:prstGeom prst="rect">
            <a:avLst/>
          </a:prstGeom>
          <a:ln w="0">
            <a:noFill/>
          </a:ln>
        </p:spPr>
      </p:pic>
      <p:sp>
        <p:nvSpPr>
          <p:cNvPr id="1471" name="PlaceHolder 1"/>
          <p:cNvSpPr>
            <a:spLocks noGrp="1"/>
          </p:cNvSpPr>
          <p:nvPr>
            <p:ph/>
          </p:nvPr>
        </p:nvSpPr>
        <p:spPr bwMode="auto">
          <a:xfrm>
            <a:off x="0" y="230040"/>
            <a:ext cx="6722280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Нестандартные запросы: мероприятия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/>
          </p:cNvSpPr>
          <p:nvPr>
            <p:ph type="sldNum" idx="88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E7B08A9-1FF9-4B1B-B150-F901AE7F05CE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11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73" name="PlaceHolder 2"/>
          <p:cNvSpPr>
            <a:spLocks noGrp="1"/>
          </p:cNvSpPr>
          <p:nvPr>
            <p:ph type="title"/>
          </p:nvPr>
        </p:nvSpPr>
        <p:spPr bwMode="auto">
          <a:xfrm>
            <a:off x="290160" y="230040"/>
            <a:ext cx="11611440" cy="4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rgbClr val="181818"/>
                </a:solidFill>
                <a:latin typeface="Arial"/>
                <a:ea typeface="Arial"/>
              </a:rPr>
              <a:t>Специальное мероприятие для бьюти-блогеров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/>
          </p:nvPr>
        </p:nvSpPr>
        <p:spPr bwMode="auto">
          <a:xfrm>
            <a:off x="234992" y="1855440"/>
            <a:ext cx="4190040" cy="1317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360000" indent="-336600">
              <a:lnSpc>
                <a:spcPct val="114999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●"/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Эксперты от бренда и Lamoda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Презентация трендов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Бьюти советы от экспертов бренда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Подарки для гостей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5" name="PlaceHolder 4"/>
          <p:cNvSpPr>
            <a:spLocks noGrp="1"/>
          </p:cNvSpPr>
          <p:nvPr>
            <p:ph/>
          </p:nvPr>
        </p:nvSpPr>
        <p:spPr bwMode="auto">
          <a:xfrm>
            <a:off x="53008" y="1008720"/>
            <a:ext cx="6365880" cy="64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Мероприятие в формате завтрака</a:t>
            </a:r>
            <a:br>
              <a:rPr sz="2000"/>
            </a:b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с участием бьюти-бренда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6" name="PlaceHolder 5"/>
          <p:cNvSpPr>
            <a:spLocks noGrp="1"/>
          </p:cNvSpPr>
          <p:nvPr>
            <p:ph/>
          </p:nvPr>
        </p:nvSpPr>
        <p:spPr bwMode="auto">
          <a:xfrm>
            <a:off x="45949" y="5983920"/>
            <a:ext cx="5968800" cy="26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Дедлайн по подтверждению: за 2 месяца до даты мероприятия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7" name="Google Shape;1777;p114"/>
          <p:cNvSpPr/>
          <p:nvPr/>
        </p:nvSpPr>
        <p:spPr bwMode="auto">
          <a:xfrm>
            <a:off x="182580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2 000 000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78" name="Google Shape;1778;p114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Мероприятия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79" name="Google Shape;1779;p114"/>
          <p:cNvPicPr/>
          <p:nvPr/>
        </p:nvPicPr>
        <p:blipFill>
          <a:blip r:embed="rId2"/>
          <a:stretch/>
        </p:blipFill>
        <p:spPr bwMode="auto">
          <a:xfrm>
            <a:off x="2010960" y="6294240"/>
            <a:ext cx="381240" cy="365760"/>
          </a:xfrm>
          <a:prstGeom prst="rect">
            <a:avLst/>
          </a:prstGeom>
          <a:ln w="0">
            <a:noFill/>
          </a:ln>
        </p:spPr>
      </p:pic>
      <p:sp>
        <p:nvSpPr>
          <p:cNvPr id="1480" name="Google Shape;1780;p114"/>
          <p:cNvSpPr/>
          <p:nvPr/>
        </p:nvSpPr>
        <p:spPr bwMode="auto">
          <a:xfrm>
            <a:off x="9837360" y="1099440"/>
            <a:ext cx="1863000" cy="2795760"/>
          </a:xfrm>
          <a:prstGeom prst="roundRect">
            <a:avLst>
              <a:gd name="adj" fmla="val 1666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1" name="Google Shape;1781;p114"/>
          <p:cNvSpPr/>
          <p:nvPr/>
        </p:nvSpPr>
        <p:spPr bwMode="auto">
          <a:xfrm>
            <a:off x="7597800" y="1099440"/>
            <a:ext cx="1863000" cy="2795760"/>
          </a:xfrm>
          <a:prstGeom prst="roundRect">
            <a:avLst>
              <a:gd name="adj" fmla="val 16667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2" name="Google Shape;1782;p114"/>
          <p:cNvSpPr/>
          <p:nvPr/>
        </p:nvSpPr>
        <p:spPr bwMode="auto">
          <a:xfrm>
            <a:off x="6256800" y="3321720"/>
            <a:ext cx="1863000" cy="2795760"/>
          </a:xfrm>
          <a:prstGeom prst="roundRect">
            <a:avLst>
              <a:gd name="adj" fmla="val 16667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9762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3" name="Google Shape;1783;p114"/>
          <p:cNvSpPr/>
          <p:nvPr/>
        </p:nvSpPr>
        <p:spPr bwMode="auto">
          <a:xfrm>
            <a:off x="8492760" y="3321720"/>
            <a:ext cx="1863000" cy="2795760"/>
          </a:xfrm>
          <a:prstGeom prst="roundRect">
            <a:avLst>
              <a:gd name="adj" fmla="val 16667"/>
            </a:avLst>
          </a:prstGeom>
          <a:blipFill>
            <a:blip r:embed="rId6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9762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4" name="Google Shape;1788;p115"/>
          <p:cNvSpPr/>
          <p:nvPr/>
        </p:nvSpPr>
        <p:spPr bwMode="auto">
          <a:xfrm>
            <a:off x="6332400" y="1097640"/>
            <a:ext cx="2299320" cy="3631680"/>
          </a:xfrm>
          <a:prstGeom prst="roundRect">
            <a:avLst>
              <a:gd name="adj" fmla="val 11075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5" name="Google Shape;1789;p115"/>
          <p:cNvSpPr/>
          <p:nvPr/>
        </p:nvSpPr>
        <p:spPr bwMode="auto">
          <a:xfrm>
            <a:off x="8852400" y="1115280"/>
            <a:ext cx="2570760" cy="3704040"/>
          </a:xfrm>
          <a:prstGeom prst="roundRect">
            <a:avLst>
              <a:gd name="adj" fmla="val 9069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6" name="Google Shape;1790;p115"/>
          <p:cNvSpPr/>
          <p:nvPr/>
        </p:nvSpPr>
        <p:spPr bwMode="auto">
          <a:xfrm>
            <a:off x="7075080" y="4602414"/>
            <a:ext cx="2753640" cy="1836000"/>
          </a:xfrm>
          <a:prstGeom prst="roundRect">
            <a:avLst>
              <a:gd name="adj" fmla="val 12440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19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87" name="PlaceHolder 1"/>
          <p:cNvSpPr>
            <a:spLocks noGrp="1"/>
          </p:cNvSpPr>
          <p:nvPr>
            <p:ph type="sldNum" idx="89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3F7F3FFF-0C61-47B9-9751-71893D71024C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88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7453800" cy="670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Кобрендинговые офлайн-мероприятия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/>
          </p:nvPr>
        </p:nvSpPr>
        <p:spPr bwMode="auto">
          <a:xfrm>
            <a:off x="267736" y="1545120"/>
            <a:ext cx="5226120" cy="353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Возможность организации показа, блогерского дня, анонса новой коллекции, паблик-тока и т.д.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150000"/>
              </a:lnSpc>
              <a:buNone/>
              <a:tabLst>
                <a:tab pos="0" algn="l"/>
              </a:tabLst>
              <a:defRPr/>
            </a:pPr>
            <a:r>
              <a:rPr lang="en-GB" sz="1700" b="1" strike="noStrike" spc="-1">
                <a:solidFill>
                  <a:schemeClr val="dk1"/>
                </a:solidFill>
                <a:latin typeface="Arial"/>
                <a:ea typeface="Arial"/>
              </a:rPr>
              <a:t>Составляющие мероприятия: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Креативная идея для мероприятия бренда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Общение со всеми подрядчиками — на стороне Lamoda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Медиа поддержка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Поддержка от знаменитостей 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Поддержка блогеров и инфлюенсеров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  <a:p>
            <a:pPr marL="360000" indent="-336600">
              <a:lnSpc>
                <a:spcPct val="114999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●"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Фото и видеоотчет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0" name="Google Shape;1794;p115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Мероприятия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91" name="Google Shape;1795;p115"/>
          <p:cNvPicPr/>
          <p:nvPr/>
        </p:nvPicPr>
        <p:blipFill>
          <a:blip r:embed="rId5"/>
          <a:stretch/>
        </p:blipFill>
        <p:spPr bwMode="auto">
          <a:xfrm>
            <a:off x="2010960" y="6294240"/>
            <a:ext cx="381240" cy="365760"/>
          </a:xfrm>
          <a:prstGeom prst="rect">
            <a:avLst/>
          </a:prstGeom>
          <a:ln w="0">
            <a:noFill/>
          </a:ln>
        </p:spPr>
      </p:pic>
      <p:sp>
        <p:nvSpPr>
          <p:cNvPr id="1492" name="PlaceHolder 4"/>
          <p:cNvSpPr>
            <a:spLocks noGrp="1"/>
          </p:cNvSpPr>
          <p:nvPr>
            <p:ph/>
          </p:nvPr>
        </p:nvSpPr>
        <p:spPr bwMode="auto">
          <a:xfrm>
            <a:off x="39600" y="5983920"/>
            <a:ext cx="5968800" cy="26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Дедлайн по подтверждению: за 2 месяца до даты мероприятия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3" name="Google Shape;1797;p115"/>
          <p:cNvSpPr/>
          <p:nvPr/>
        </p:nvSpPr>
        <p:spPr bwMode="auto">
          <a:xfrm>
            <a:off x="190548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1 000 000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4" name="PlaceHolder 5"/>
          <p:cNvSpPr>
            <a:spLocks noGrp="1"/>
          </p:cNvSpPr>
          <p:nvPr>
            <p:ph/>
          </p:nvPr>
        </p:nvSpPr>
        <p:spPr bwMode="auto">
          <a:xfrm>
            <a:off x="39600" y="1008720"/>
            <a:ext cx="636588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Отдельные мероприятия для брендов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5" name="Google Shape;1803;p116"/>
          <p:cNvSpPr/>
          <p:nvPr/>
        </p:nvSpPr>
        <p:spPr bwMode="auto">
          <a:xfrm>
            <a:off x="288000" y="1321920"/>
            <a:ext cx="2581920" cy="3972240"/>
          </a:xfrm>
          <a:prstGeom prst="roundRect">
            <a:avLst>
              <a:gd name="adj" fmla="val 10451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6" name="Google Shape;1804;p116"/>
          <p:cNvSpPr/>
          <p:nvPr/>
        </p:nvSpPr>
        <p:spPr bwMode="auto">
          <a:xfrm>
            <a:off x="3131640" y="1321920"/>
            <a:ext cx="3837960" cy="2558880"/>
          </a:xfrm>
          <a:prstGeom prst="roundRect">
            <a:avLst>
              <a:gd name="adj" fmla="val 1104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7" name="Google Shape;1805;p116"/>
          <p:cNvSpPr/>
          <p:nvPr/>
        </p:nvSpPr>
        <p:spPr bwMode="auto">
          <a:xfrm>
            <a:off x="9423360" y="1311480"/>
            <a:ext cx="2435040" cy="3972240"/>
          </a:xfrm>
          <a:prstGeom prst="roundRect">
            <a:avLst>
              <a:gd name="adj" fmla="val 10835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98" name="PlaceHolder 1"/>
          <p:cNvSpPr>
            <a:spLocks noGrp="1"/>
          </p:cNvSpPr>
          <p:nvPr>
            <p:ph type="sldNum" idx="90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2F6E25A-B2F4-41C3-81CE-FA381975E488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99" name="Google Shape;1807;p116"/>
          <p:cNvSpPr/>
          <p:nvPr/>
        </p:nvSpPr>
        <p:spPr bwMode="auto">
          <a:xfrm>
            <a:off x="5316120" y="2725200"/>
            <a:ext cx="3837960" cy="2558519"/>
          </a:xfrm>
          <a:prstGeom prst="roundRect">
            <a:avLst>
              <a:gd name="adj" fmla="val 11675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9897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00" name="PlaceHolder 2"/>
          <p:cNvSpPr>
            <a:spLocks noGrp="1"/>
          </p:cNvSpPr>
          <p:nvPr>
            <p:ph type="sldNum" idx="91"/>
          </p:nvPr>
        </p:nvSpPr>
        <p:spPr bwMode="auto">
          <a:xfrm>
            <a:off x="9198000" y="6325920"/>
            <a:ext cx="2742840" cy="36612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3C75232-700C-47FF-A429-9E9E835DCD85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13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501" name="PlaceHolder 3"/>
          <p:cNvSpPr>
            <a:spLocks noGrp="1"/>
          </p:cNvSpPr>
          <p:nvPr>
            <p:ph type="title"/>
          </p:nvPr>
        </p:nvSpPr>
        <p:spPr bwMode="auto">
          <a:xfrm>
            <a:off x="288000" y="237960"/>
            <a:ext cx="10075680" cy="7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Интеграция на мероприятие в зону Lamoda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2" name="Google Shape;1810;p116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Мероприятия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03" name="Google Shape;1811;p116"/>
          <p:cNvPicPr/>
          <p:nvPr/>
        </p:nvPicPr>
        <p:blipFill>
          <a:blip r:embed="rId6"/>
          <a:stretch/>
        </p:blipFill>
        <p:spPr bwMode="auto">
          <a:xfrm>
            <a:off x="2010960" y="6294240"/>
            <a:ext cx="381240" cy="365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sldNum" idx="9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CD783112-6D1C-475E-90DC-46ACD9A6F438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14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505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rgbClr val="181818"/>
                </a:solidFill>
                <a:latin typeface="Arial"/>
                <a:ea typeface="Arial"/>
              </a:rPr>
              <a:t>Мероприятия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6" name="Google Shape;1818;p117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Мероприятия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507" name="Google Shape;1819;p117"/>
          <p:cNvPicPr/>
          <p:nvPr/>
        </p:nvPicPr>
        <p:blipFill>
          <a:blip r:embed="rId2"/>
          <a:stretch/>
        </p:blipFill>
        <p:spPr bwMode="auto">
          <a:xfrm>
            <a:off x="2010960" y="6294240"/>
            <a:ext cx="381240" cy="365760"/>
          </a:xfrm>
          <a:prstGeom prst="rect">
            <a:avLst/>
          </a:prstGeom>
          <a:ln w="0">
            <a:noFill/>
          </a:ln>
        </p:spPr>
      </p:pic>
      <p:sp>
        <p:nvSpPr>
          <p:cNvPr id="1508" name="PlaceHolder 3"/>
          <p:cNvSpPr>
            <a:spLocks noGrp="1"/>
          </p:cNvSpPr>
          <p:nvPr>
            <p:ph/>
          </p:nvPr>
        </p:nvSpPr>
        <p:spPr bwMode="auto">
          <a:xfrm>
            <a:off x="62359" y="1008720"/>
            <a:ext cx="6365880" cy="3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Брендированная фото-зона на катке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9" name="PlaceHolder 4"/>
          <p:cNvSpPr>
            <a:spLocks noGrp="1"/>
          </p:cNvSpPr>
          <p:nvPr>
            <p:ph/>
          </p:nvPr>
        </p:nvSpPr>
        <p:spPr bwMode="auto">
          <a:xfrm>
            <a:off x="62359" y="1545120"/>
            <a:ext cx="5226120" cy="1603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Кобрендинговая рекламная кампания на катке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в парке ВДНХ. Фото-зона с инсталляцией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и товарами бренда, а также специальные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подарки для каждого гостя катка в период рекламной кампании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0" name="PlaceHolder 5"/>
          <p:cNvSpPr>
            <a:spLocks noGrp="1"/>
          </p:cNvSpPr>
          <p:nvPr>
            <p:ph/>
          </p:nvPr>
        </p:nvSpPr>
        <p:spPr bwMode="auto">
          <a:xfrm>
            <a:off x="62359" y="5983920"/>
            <a:ext cx="5968800" cy="267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050" b="0" i="1" strike="noStrike" spc="-1">
                <a:solidFill>
                  <a:schemeClr val="dk1"/>
                </a:solidFill>
                <a:latin typeface="Arial"/>
                <a:ea typeface="Arial"/>
              </a:rPr>
              <a:t>Дедлайн по подтверждению: за 2 месяца до даты мероприятия</a:t>
            </a:r>
            <a:endParaRPr lang="ru-RU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1" name="Google Shape;1823;p117"/>
          <p:cNvSpPr/>
          <p:nvPr/>
        </p:nvSpPr>
        <p:spPr bwMode="auto">
          <a:xfrm>
            <a:off x="182207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3 000 000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12" name="Google Shape;1824;p117"/>
          <p:cNvSpPr/>
          <p:nvPr/>
        </p:nvSpPr>
        <p:spPr bwMode="auto">
          <a:xfrm>
            <a:off x="7824240" y="944280"/>
            <a:ext cx="3614400" cy="4895280"/>
          </a:xfrm>
          <a:prstGeom prst="roundRect">
            <a:avLst>
              <a:gd name="adj" fmla="val 8026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513" name="Google Shape;1825;p117"/>
          <p:cNvSpPr/>
          <p:nvPr/>
        </p:nvSpPr>
        <p:spPr bwMode="auto">
          <a:xfrm>
            <a:off x="5635080" y="2634480"/>
            <a:ext cx="2612160" cy="3483000"/>
          </a:xfrm>
          <a:prstGeom prst="roundRect">
            <a:avLst>
              <a:gd name="adj" fmla="val 10349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0" name="PlaceHolder 1"/>
          <p:cNvSpPr>
            <a:spLocks noGrp="1"/>
          </p:cNvSpPr>
          <p:nvPr>
            <p:ph/>
          </p:nvPr>
        </p:nvSpPr>
        <p:spPr bwMode="auto">
          <a:xfrm>
            <a:off x="13252" y="216788"/>
            <a:ext cx="7468634" cy="118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brand_solutions@lamoda.ru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8" name="PlaceHolder 1"/>
          <p:cNvSpPr>
            <a:spLocks noGrp="1"/>
          </p:cNvSpPr>
          <p:nvPr>
            <p:ph type="sldNum" idx="82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CFB7622-BCB5-4F93-9ECB-A446F98EFE46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2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09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7960"/>
            <a:ext cx="11368079" cy="65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14999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Спецпроекты на сайте Lamoda для внешних брендов 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0" name="PlaceHolder 3"/>
          <p:cNvSpPr>
            <a:spLocks noGrp="1"/>
          </p:cNvSpPr>
          <p:nvPr>
            <p:ph/>
          </p:nvPr>
        </p:nvSpPr>
        <p:spPr bwMode="auto">
          <a:xfrm>
            <a:off x="46404" y="1944360"/>
            <a:ext cx="4462200" cy="167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Все анонсирующие материалы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проекта ведут на специальный лендинг</a:t>
            </a:r>
            <a:br>
              <a:rPr sz="1700"/>
            </a:br>
            <a:r>
              <a:rPr lang="en-GB" sz="1700" b="0" strike="noStrike" spc="-1">
                <a:solidFill>
                  <a:schemeClr val="dk1"/>
                </a:solidFill>
                <a:latin typeface="Arial"/>
                <a:ea typeface="Arial"/>
              </a:rPr>
              <a:t>на сайте Lamoda</a:t>
            </a:r>
            <a:endParaRPr lang="ru-RU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1" name="Google Shape;1675;p105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Спецпроекты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12" name="Google Shape;1676;p105"/>
          <p:cNvPicPr/>
          <p:nvPr/>
        </p:nvPicPr>
        <p:blipFill>
          <a:blip r:embed="rId2"/>
          <a:stretch/>
        </p:blipFill>
        <p:spPr bwMode="auto">
          <a:xfrm>
            <a:off x="1959480" y="6224039"/>
            <a:ext cx="427680" cy="433439"/>
          </a:xfrm>
          <a:prstGeom prst="rect">
            <a:avLst/>
          </a:prstGeom>
          <a:ln w="0">
            <a:noFill/>
          </a:ln>
        </p:spPr>
      </p:pic>
      <p:sp>
        <p:nvSpPr>
          <p:cNvPr id="1413" name="PlaceHolder 4"/>
          <p:cNvSpPr>
            <a:spLocks noGrp="1"/>
          </p:cNvSpPr>
          <p:nvPr>
            <p:ph/>
          </p:nvPr>
        </p:nvSpPr>
        <p:spPr bwMode="auto">
          <a:xfrm>
            <a:off x="44244" y="100872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Разработка нестандартных проектов</a:t>
            </a:r>
            <a:br>
              <a:rPr sz="2000"/>
            </a:b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на базе рекламных инструментов Lamoda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" name="Google Shape;1678;p105"/>
          <p:cNvSpPr/>
          <p:nvPr/>
        </p:nvSpPr>
        <p:spPr bwMode="auto">
          <a:xfrm>
            <a:off x="186924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EDEDED"/>
                </a:highlight>
                <a:uLnTx/>
                <a:uFillTx/>
                <a:latin typeface="Arial"/>
                <a:ea typeface="Arial"/>
                <a:cs typeface="Arial"/>
              </a:rPr>
              <a:t>Минимальный бюджет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ru-RU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5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15" name="Google Shape;1679;p105"/>
          <p:cNvSpPr/>
          <p:nvPr/>
        </p:nvSpPr>
        <p:spPr bwMode="auto">
          <a:xfrm>
            <a:off x="6643800" y="6252480"/>
            <a:ext cx="460584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Срок реализации: от 1 месяца. 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Финальная стоимость, сроки и концепция проекта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16" name="Google Shape;1680;p105"/>
          <p:cNvSpPr/>
          <p:nvPr/>
        </p:nvSpPr>
        <p:spPr bwMode="auto">
          <a:xfrm>
            <a:off x="6654240" y="1008720"/>
            <a:ext cx="3744720" cy="4644720"/>
          </a:xfrm>
          <a:prstGeom prst="roundRect">
            <a:avLst>
              <a:gd name="adj" fmla="val 6343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075" dir="125851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7" name="Google Shape;1685;p106"/>
          <p:cNvSpPr/>
          <p:nvPr/>
        </p:nvSpPr>
        <p:spPr bwMode="auto">
          <a:xfrm>
            <a:off x="0" y="6248880"/>
            <a:ext cx="1998360" cy="60876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ru-RU" sz="14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1418" name="Google Shape;1686;p106"/>
          <p:cNvPicPr/>
          <p:nvPr/>
        </p:nvPicPr>
        <p:blipFill>
          <a:blip r:embed="rId2"/>
          <a:stretch/>
        </p:blipFill>
        <p:spPr bwMode="auto">
          <a:xfrm>
            <a:off x="279000" y="6345000"/>
            <a:ext cx="1297440" cy="311760"/>
          </a:xfrm>
          <a:prstGeom prst="rect">
            <a:avLst/>
          </a:prstGeom>
          <a:ln w="0">
            <a:noFill/>
          </a:ln>
        </p:spPr>
      </p:pic>
      <p:sp>
        <p:nvSpPr>
          <p:cNvPr id="1419" name="PlaceHolder 1"/>
          <p:cNvSpPr>
            <a:spLocks noGrp="1"/>
          </p:cNvSpPr>
          <p:nvPr>
            <p:ph/>
          </p:nvPr>
        </p:nvSpPr>
        <p:spPr bwMode="auto">
          <a:xfrm>
            <a:off x="22532" y="230040"/>
            <a:ext cx="6647039" cy="160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4200" b="0" strike="noStrike" spc="-1">
                <a:solidFill>
                  <a:srgbClr val="FFFFFF"/>
                </a:solidFill>
                <a:latin typeface="Arial"/>
                <a:ea typeface="Arial"/>
              </a:rPr>
              <a:t>Нестандартные запросы: фотосессии</a:t>
            </a: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4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0" name="Google Shape;1688;p106"/>
          <p:cNvPicPr/>
          <p:nvPr/>
        </p:nvPicPr>
        <p:blipFill>
          <a:blip r:embed="rId3"/>
          <a:stretch/>
        </p:blipFill>
        <p:spPr bwMode="auto">
          <a:xfrm>
            <a:off x="6654240" y="-45360"/>
            <a:ext cx="5587200" cy="691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/>
          </p:cNvSpPr>
          <p:nvPr>
            <p:ph type="sldNum" idx="83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1C765EBB-FD74-468A-A0A1-334AB1116AE4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4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22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58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50" b="0" strike="noStrike" spc="-1">
                <a:solidFill>
                  <a:schemeClr val="dk1"/>
                </a:solidFill>
                <a:latin typeface="Arial"/>
                <a:ea typeface="Arial"/>
              </a:rPr>
              <a:t>Still life</a:t>
            </a:r>
            <a:endParaRPr lang="ru-RU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3" name="Google Shape;1695;p107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Фотосъемка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24" name="Google Shape;1696;p107"/>
          <p:cNvPicPr/>
          <p:nvPr/>
        </p:nvPicPr>
        <p:blipFill>
          <a:blip r:embed="rId2"/>
          <a:stretch/>
        </p:blipFill>
        <p:spPr bwMode="auto">
          <a:xfrm>
            <a:off x="1959480" y="6226920"/>
            <a:ext cx="427680" cy="427680"/>
          </a:xfrm>
          <a:prstGeom prst="rect">
            <a:avLst/>
          </a:prstGeom>
          <a:ln w="0">
            <a:noFill/>
          </a:ln>
        </p:spPr>
      </p:pic>
      <p:sp>
        <p:nvSpPr>
          <p:cNvPr id="1425" name="Google Shape;1697;p107"/>
          <p:cNvSpPr/>
          <p:nvPr/>
        </p:nvSpPr>
        <p:spPr bwMode="auto"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Финальная стоимость, сроки и концепция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6" name="Google Shape;1698;p107"/>
          <p:cNvSpPr/>
          <p:nvPr/>
        </p:nvSpPr>
        <p:spPr bwMode="auto">
          <a:xfrm>
            <a:off x="186924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Цена*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120 000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7" name="Google Shape;1699;p107"/>
          <p:cNvSpPr/>
          <p:nvPr/>
        </p:nvSpPr>
        <p:spPr bwMode="auto">
          <a:xfrm>
            <a:off x="7578720" y="1061640"/>
            <a:ext cx="3742920" cy="2894760"/>
          </a:xfrm>
          <a:prstGeom prst="roundRect">
            <a:avLst>
              <a:gd name="adj" fmla="val 9833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986368" dist="190292" dir="1194541" sx="1000" sy="1000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8" name="Google Shape;1700;p107"/>
          <p:cNvSpPr/>
          <p:nvPr/>
        </p:nvSpPr>
        <p:spPr bwMode="auto">
          <a:xfrm>
            <a:off x="3692567" y="2766240"/>
            <a:ext cx="3438360" cy="2658960"/>
          </a:xfrm>
          <a:prstGeom prst="roundRect">
            <a:avLst>
              <a:gd name="adj" fmla="val 9441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29" name="Google Shape;1701;p107"/>
          <p:cNvSpPr/>
          <p:nvPr/>
        </p:nvSpPr>
        <p:spPr bwMode="auto">
          <a:xfrm>
            <a:off x="288000" y="1061640"/>
            <a:ext cx="3655440" cy="2894760"/>
          </a:xfrm>
          <a:prstGeom prst="roundRect">
            <a:avLst>
              <a:gd name="adj" fmla="val 9985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0" name="PlaceHolder 1"/>
          <p:cNvSpPr>
            <a:spLocks noGrp="1"/>
          </p:cNvSpPr>
          <p:nvPr>
            <p:ph type="sldNum" idx="84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96F5D789-51C2-474C-9BC3-F50EF9011BEF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5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31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50" b="0" strike="noStrike" spc="-1">
                <a:solidFill>
                  <a:schemeClr val="dk1"/>
                </a:solidFill>
                <a:latin typeface="Arial"/>
                <a:ea typeface="Arial"/>
              </a:rPr>
              <a:t>Still life на модели</a:t>
            </a:r>
            <a:endParaRPr lang="ru-RU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2" name="Google Shape;1708;p108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Фотосъемка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33" name="Google Shape;1709;p108"/>
          <p:cNvPicPr/>
          <p:nvPr/>
        </p:nvPicPr>
        <p:blipFill>
          <a:blip r:embed="rId2"/>
          <a:stretch/>
        </p:blipFill>
        <p:spPr bwMode="auto">
          <a:xfrm>
            <a:off x="1959480" y="6226920"/>
            <a:ext cx="427680" cy="427680"/>
          </a:xfrm>
          <a:prstGeom prst="rect">
            <a:avLst/>
          </a:prstGeom>
          <a:ln w="0">
            <a:noFill/>
          </a:ln>
        </p:spPr>
      </p:pic>
      <p:sp>
        <p:nvSpPr>
          <p:cNvPr id="1434" name="Google Shape;1710;p108"/>
          <p:cNvSpPr/>
          <p:nvPr/>
        </p:nvSpPr>
        <p:spPr bwMode="auto"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Финальная стоимость, сроки и концепция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35" name="Google Shape;1711;p108"/>
          <p:cNvSpPr/>
          <p:nvPr/>
        </p:nvSpPr>
        <p:spPr bwMode="auto">
          <a:xfrm>
            <a:off x="179123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Цена*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200 000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36" name="Google Shape;1712;p108"/>
          <p:cNvSpPr/>
          <p:nvPr/>
        </p:nvSpPr>
        <p:spPr bwMode="auto">
          <a:xfrm>
            <a:off x="290160" y="1171080"/>
            <a:ext cx="3107160" cy="3883680"/>
          </a:xfrm>
          <a:prstGeom prst="roundRect">
            <a:avLst>
              <a:gd name="adj" fmla="val 741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37" name="Google Shape;1713;p108"/>
          <p:cNvSpPr/>
          <p:nvPr/>
        </p:nvSpPr>
        <p:spPr bwMode="auto">
          <a:xfrm>
            <a:off x="3708360" y="1165680"/>
            <a:ext cx="2913120" cy="3883680"/>
          </a:xfrm>
          <a:prstGeom prst="roundRect">
            <a:avLst>
              <a:gd name="adj" fmla="val 6382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38" name="Google Shape;1714;p108"/>
          <p:cNvSpPr/>
          <p:nvPr/>
        </p:nvSpPr>
        <p:spPr bwMode="auto">
          <a:xfrm>
            <a:off x="6932880" y="1165680"/>
            <a:ext cx="3107160" cy="3883680"/>
          </a:xfrm>
          <a:prstGeom prst="roundRect">
            <a:avLst>
              <a:gd name="adj" fmla="val 6270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4280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9" name="PlaceHolder 1"/>
          <p:cNvSpPr>
            <a:spLocks noGrp="1"/>
          </p:cNvSpPr>
          <p:nvPr>
            <p:ph type="sldNum" idx="85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5958ED11-AC06-45E7-8C5D-386225D223BA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6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40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50" b="0" strike="noStrike" spc="-1">
                <a:solidFill>
                  <a:schemeClr val="dk1"/>
                </a:solidFill>
                <a:latin typeface="Arial"/>
                <a:ea typeface="Arial"/>
              </a:rPr>
              <a:t>Съемка на моделях</a:t>
            </a:r>
            <a:endParaRPr lang="ru-RU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1" name="Google Shape;1721;p109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Фотосъемка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42" name="Google Shape;1722;p109"/>
          <p:cNvPicPr/>
          <p:nvPr/>
        </p:nvPicPr>
        <p:blipFill>
          <a:blip r:embed="rId2"/>
          <a:stretch/>
        </p:blipFill>
        <p:spPr bwMode="auto">
          <a:xfrm>
            <a:off x="1959480" y="6226920"/>
            <a:ext cx="427680" cy="427680"/>
          </a:xfrm>
          <a:prstGeom prst="rect">
            <a:avLst/>
          </a:prstGeom>
          <a:ln w="0">
            <a:noFill/>
          </a:ln>
        </p:spPr>
      </p:pic>
      <p:sp>
        <p:nvSpPr>
          <p:cNvPr id="1443" name="Google Shape;1723;p109"/>
          <p:cNvSpPr/>
          <p:nvPr/>
        </p:nvSpPr>
        <p:spPr bwMode="auto">
          <a:xfrm>
            <a:off x="9615600" y="1212840"/>
            <a:ext cx="2325240" cy="3616560"/>
          </a:xfrm>
          <a:prstGeom prst="roundRect">
            <a:avLst>
              <a:gd name="adj" fmla="val 5938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44" name="Google Shape;1724;p109"/>
          <p:cNvSpPr/>
          <p:nvPr/>
        </p:nvSpPr>
        <p:spPr bwMode="auto">
          <a:xfrm>
            <a:off x="3637800" y="1212840"/>
            <a:ext cx="5721840" cy="3616560"/>
          </a:xfrm>
          <a:prstGeom prst="roundRect">
            <a:avLst>
              <a:gd name="adj" fmla="val 7465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45" name="Google Shape;1725;p109"/>
          <p:cNvSpPr/>
          <p:nvPr/>
        </p:nvSpPr>
        <p:spPr bwMode="auto">
          <a:xfrm>
            <a:off x="288000" y="1212840"/>
            <a:ext cx="3094200" cy="3616560"/>
          </a:xfrm>
          <a:prstGeom prst="roundRect">
            <a:avLst>
              <a:gd name="adj" fmla="val 8865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46" name="Google Shape;1726;p109"/>
          <p:cNvSpPr/>
          <p:nvPr/>
        </p:nvSpPr>
        <p:spPr bwMode="auto"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Финальная стоимость, сроки и концепция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47" name="Google Shape;1727;p109"/>
          <p:cNvSpPr/>
          <p:nvPr/>
        </p:nvSpPr>
        <p:spPr bwMode="auto">
          <a:xfrm>
            <a:off x="191684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Цена*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500 000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/>
          </p:cNvSpPr>
          <p:nvPr>
            <p:ph type="sldNum" idx="86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4CE413D8-420A-44C0-9563-79077E8FCA8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7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49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574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50" b="0" strike="noStrike" spc="-1">
                <a:solidFill>
                  <a:schemeClr val="dk1"/>
                </a:solidFill>
                <a:latin typeface="Arial"/>
                <a:ea typeface="Arial"/>
              </a:rPr>
              <a:t>Съемка с детьми</a:t>
            </a:r>
            <a:endParaRPr lang="ru-RU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0" name="Google Shape;1734;p110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Фотосъемка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51" name="Google Shape;1735;p110"/>
          <p:cNvPicPr/>
          <p:nvPr/>
        </p:nvPicPr>
        <p:blipFill>
          <a:blip r:embed="rId2"/>
          <a:stretch/>
        </p:blipFill>
        <p:spPr bwMode="auto">
          <a:xfrm>
            <a:off x="1959480" y="6226920"/>
            <a:ext cx="427680" cy="427680"/>
          </a:xfrm>
          <a:prstGeom prst="rect">
            <a:avLst/>
          </a:prstGeom>
          <a:ln w="0">
            <a:noFill/>
          </a:ln>
        </p:spPr>
      </p:pic>
      <p:sp>
        <p:nvSpPr>
          <p:cNvPr id="1452" name="Google Shape;1736;p110"/>
          <p:cNvSpPr/>
          <p:nvPr/>
        </p:nvSpPr>
        <p:spPr bwMode="auto"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Финальная стоимость, сроки и концепция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53" name="Google Shape;1737;p110"/>
          <p:cNvSpPr/>
          <p:nvPr/>
        </p:nvSpPr>
        <p:spPr bwMode="auto">
          <a:xfrm>
            <a:off x="177616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Цена*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500 000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54" name="Google Shape;1738;p110"/>
          <p:cNvSpPr/>
          <p:nvPr/>
        </p:nvSpPr>
        <p:spPr bwMode="auto">
          <a:xfrm>
            <a:off x="4332960" y="1788120"/>
            <a:ext cx="2824920" cy="4185360"/>
          </a:xfrm>
          <a:prstGeom prst="roundRect">
            <a:avLst>
              <a:gd name="adj" fmla="val 9307"/>
            </a:avLst>
          </a:prstGeom>
          <a:blipFill>
            <a:blip r:embed="rId3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55" name="Google Shape;1739;p110"/>
          <p:cNvSpPr/>
          <p:nvPr/>
        </p:nvSpPr>
        <p:spPr bwMode="auto">
          <a:xfrm>
            <a:off x="7387560" y="1099440"/>
            <a:ext cx="4354200" cy="2731680"/>
          </a:xfrm>
          <a:prstGeom prst="roundRect">
            <a:avLst>
              <a:gd name="adj" fmla="val 9480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56" name="Google Shape;1740;p110"/>
          <p:cNvSpPr/>
          <p:nvPr/>
        </p:nvSpPr>
        <p:spPr bwMode="auto">
          <a:xfrm>
            <a:off x="290160" y="1099440"/>
            <a:ext cx="4354200" cy="2731680"/>
          </a:xfrm>
          <a:prstGeom prst="roundRect">
            <a:avLst>
              <a:gd name="adj" fmla="val 8960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1000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7" name="Google Shape;1745;p111"/>
          <p:cNvSpPr/>
          <p:nvPr/>
        </p:nvSpPr>
        <p:spPr bwMode="auto">
          <a:xfrm>
            <a:off x="7353360" y="600120"/>
            <a:ext cx="4382280" cy="2468160"/>
          </a:xfrm>
          <a:prstGeom prst="roundRect">
            <a:avLst>
              <a:gd name="adj" fmla="val 11261"/>
            </a:avLst>
          </a:prstGeom>
          <a:blipFill>
            <a:blip r:embed="rId2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58" name="PlaceHolder 1"/>
          <p:cNvSpPr>
            <a:spLocks noGrp="1"/>
          </p:cNvSpPr>
          <p:nvPr>
            <p:ph type="sldNum" idx="87"/>
          </p:nvPr>
        </p:nvSpPr>
        <p:spPr bwMode="auto">
          <a:xfrm>
            <a:off x="9198000" y="6325920"/>
            <a:ext cx="2742840" cy="365760"/>
          </a:xfrm>
          <a:prstGeom prst="rect">
            <a:avLst/>
          </a:prstGeom>
          <a:noFill/>
          <a:ln w="0">
            <a:noFill/>
          </a:ln>
        </p:spPr>
        <p:txBody>
          <a:bodyPr lIns="122040" tIns="60840" rIns="122040" bIns="608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GB" sz="1600" b="0" strike="noStrike" spc="-1">
                <a:solidFill>
                  <a:srgbClr val="888888"/>
                </a:solidFill>
                <a:latin typeface="Arial"/>
                <a:ea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fld id="{F66757C1-2C64-406E-983E-49BF309750B3}" type="slidenum">
              <a:rPr kumimoji="0" lang="en-GB" sz="1600" b="0" i="0" u="none" strike="noStrike" kern="0" cap="none" spc="-1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</a:tabLst>
                <a:defRPr/>
              </a:pPr>
              <a:t>8</a:t>
            </a:fld>
            <a:endParaRPr kumimoji="0" lang="ru-RU" sz="16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cs typeface="Arial"/>
            </a:endParaRPr>
          </a:p>
        </p:txBody>
      </p:sp>
      <p:sp>
        <p:nvSpPr>
          <p:cNvPr id="1459" name="PlaceHolder 2"/>
          <p:cNvSpPr>
            <a:spLocks noGrp="1"/>
          </p:cNvSpPr>
          <p:nvPr>
            <p:ph type="title"/>
          </p:nvPr>
        </p:nvSpPr>
        <p:spPr bwMode="auto">
          <a:xfrm>
            <a:off x="288000" y="230040"/>
            <a:ext cx="11671920" cy="555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Съемка видео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0" name="Google Shape;1748;p111"/>
          <p:cNvSpPr/>
          <p:nvPr/>
        </p:nvSpPr>
        <p:spPr bwMode="auto">
          <a:xfrm>
            <a:off x="2581200" y="6320880"/>
            <a:ext cx="2684519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3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Видеосъемка</a:t>
            </a:r>
            <a:endParaRPr kumimoji="0" lang="ru-RU" sz="13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461" name="Google Shape;1749;p111"/>
          <p:cNvPicPr/>
          <p:nvPr/>
        </p:nvPicPr>
        <p:blipFill>
          <a:blip r:embed="rId3"/>
          <a:stretch/>
        </p:blipFill>
        <p:spPr bwMode="auto">
          <a:xfrm>
            <a:off x="1959480" y="6336360"/>
            <a:ext cx="482400" cy="281160"/>
          </a:xfrm>
          <a:prstGeom prst="rect">
            <a:avLst/>
          </a:prstGeom>
          <a:ln w="0">
            <a:noFill/>
          </a:ln>
        </p:spPr>
      </p:pic>
      <p:sp>
        <p:nvSpPr>
          <p:cNvPr id="1462" name="Google Shape;1750;p111"/>
          <p:cNvSpPr/>
          <p:nvPr/>
        </p:nvSpPr>
        <p:spPr bwMode="auto">
          <a:xfrm>
            <a:off x="7353720" y="3297960"/>
            <a:ext cx="4382280" cy="2455920"/>
          </a:xfrm>
          <a:prstGeom prst="roundRect">
            <a:avLst>
              <a:gd name="adj" fmla="val 10822"/>
            </a:avLst>
          </a:prstGeom>
          <a:blipFill>
            <a:blip r:embed="rId4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63" name="Google Shape;1751;p111"/>
          <p:cNvSpPr/>
          <p:nvPr/>
        </p:nvSpPr>
        <p:spPr bwMode="auto">
          <a:xfrm>
            <a:off x="6643800" y="6252480"/>
            <a:ext cx="4526280" cy="312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* Финальная стоимость, сроки и концепция обсуждаются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050" b="0" i="1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 в индивидуальном порядке при получении детального брифа</a:t>
            </a:r>
            <a:endParaRPr kumimoji="0" lang="ru-RU" sz="105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64" name="PlaceHolder 3"/>
          <p:cNvSpPr>
            <a:spLocks noGrp="1"/>
          </p:cNvSpPr>
          <p:nvPr>
            <p:ph/>
          </p:nvPr>
        </p:nvSpPr>
        <p:spPr bwMode="auto">
          <a:xfrm>
            <a:off x="62916" y="1008720"/>
            <a:ext cx="6365880" cy="93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Производство видео контента</a:t>
            </a:r>
            <a:br>
              <a:rPr sz="2000"/>
            </a:br>
            <a:r>
              <a:rPr lang="en-GB" sz="2000" b="1" strike="noStrike" spc="-1">
                <a:solidFill>
                  <a:schemeClr val="accent3"/>
                </a:solidFill>
                <a:latin typeface="Arial"/>
                <a:ea typeface="Arial"/>
              </a:rPr>
              <a:t>для разных целей: рекламные кампании, перформанс маркетинг, для блогов и др.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5" name="Google Shape;1753;p111"/>
          <p:cNvSpPr/>
          <p:nvPr/>
        </p:nvSpPr>
        <p:spPr bwMode="auto">
          <a:xfrm>
            <a:off x="191684" y="5605200"/>
            <a:ext cx="6278400" cy="441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tIns="91440" bIns="9144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GB" sz="1450" b="0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Цена*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400" b="0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—</a:t>
            </a:r>
            <a:r>
              <a:rPr kumimoji="0" lang="en-GB" sz="1400" b="1" i="0" u="none" strike="noStrike" kern="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от 1 000 000 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oboto"/>
                <a:ea typeface="Roboto"/>
                <a:cs typeface="Arial"/>
              </a:rPr>
              <a:t>₽</a:t>
            </a:r>
            <a:r>
              <a:rPr kumimoji="0" lang="en-GB" sz="1700" b="1" i="0" u="none" strike="noStrike" kern="0" cap="none" spc="-1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t> (до НДС)</a:t>
            </a:r>
            <a:endParaRPr kumimoji="0" lang="ru-RU" sz="17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466" name="Google Shape;1754;p111"/>
          <p:cNvSpPr/>
          <p:nvPr/>
        </p:nvSpPr>
        <p:spPr bwMode="auto">
          <a:xfrm>
            <a:off x="3245856" y="2497681"/>
            <a:ext cx="4610520" cy="2584080"/>
          </a:xfrm>
          <a:prstGeom prst="roundRect">
            <a:avLst>
              <a:gd name="adj" fmla="val 10962"/>
            </a:avLst>
          </a:prstGeom>
          <a:blipFill>
            <a:blip r:embed="rId5"/>
            <a:stretch/>
          </a:blipFill>
          <a:ln w="0">
            <a:noFill/>
          </a:ln>
          <a:effectLst>
            <a:outerShdw blurRad="428760" dist="190292" dir="1194541" algn="bl" rotWithShape="0">
              <a:srgbClr val="000000">
                <a:alpha val="0"/>
              </a:srgbClr>
            </a:outerShdw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" name="PlaceHolder 1"/>
          <p:cNvSpPr>
            <a:spLocks noGrp="1"/>
          </p:cNvSpPr>
          <p:nvPr>
            <p:ph/>
          </p:nvPr>
        </p:nvSpPr>
        <p:spPr bwMode="auto">
          <a:xfrm>
            <a:off x="38280" y="254066"/>
            <a:ext cx="6057720" cy="73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Стандартные права</a:t>
            </a:r>
            <a:br>
              <a:rPr sz="3200"/>
            </a:b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на использование контента включают в себя размещение на всех поддоменных сайтах,</a:t>
            </a:r>
            <a:br>
              <a:rPr sz="3200"/>
            </a:br>
            <a:r>
              <a:rPr lang="en-GB" sz="3200" b="0" strike="noStrike" spc="-1">
                <a:solidFill>
                  <a:schemeClr val="dk1"/>
                </a:solidFill>
                <a:latin typeface="Arial"/>
                <a:ea typeface="Arial"/>
              </a:rPr>
              <a:t>в аккаунтах социальных медиа, а также рассылке Lamoda</a:t>
            </a:r>
            <a:endParaRPr lang="ru-RU" sz="375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GB" sz="2000" strike="noStrike" spc="-1">
                <a:solidFill>
                  <a:schemeClr val="dk1"/>
                </a:solidFill>
                <a:latin typeface="Arial"/>
                <a:ea typeface="Arial"/>
              </a:rPr>
              <a:t>Условия передачи прав на дополнительное размещение. Согласовываются по каждому отдельному запросу</a:t>
            </a:r>
            <a:endParaRPr lang="ru-RU" sz="200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ложки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Контент">
  <a:themeElements>
    <a:clrScheme name="lamoda color">
      <a:dk1>
        <a:srgbClr val="000000"/>
      </a:dk1>
      <a:lt1>
        <a:srgbClr val="FFFFFF"/>
      </a:lt1>
      <a:dk2>
        <a:srgbClr val="969696"/>
      </a:dk2>
      <a:lt2>
        <a:srgbClr val="EDEDED"/>
      </a:lt2>
      <a:accent1>
        <a:srgbClr val="FA3C00"/>
      </a:accent1>
      <a:accent2>
        <a:srgbClr val="FFD7D2"/>
      </a:accent2>
      <a:accent3>
        <a:srgbClr val="A5825F"/>
      </a:accent3>
      <a:accent4>
        <a:srgbClr val="A5D2A0"/>
      </a:accent4>
      <a:accent5>
        <a:srgbClr val="CDE6FF"/>
      </a:accent5>
      <a:accent6>
        <a:srgbClr val="C2C2C2"/>
      </a:accent6>
      <a:hlink>
        <a:srgbClr val="969696"/>
      </a:hlink>
      <a:folHlink>
        <a:srgbClr val="C2C2C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502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Roboto</vt:lpstr>
      <vt:lpstr>Symbol</vt:lpstr>
      <vt:lpstr>Times New Roman</vt:lpstr>
      <vt:lpstr>Wingdings</vt:lpstr>
      <vt:lpstr>Контент</vt:lpstr>
      <vt:lpstr>1_Контент</vt:lpstr>
      <vt:lpstr>Обложки</vt:lpstr>
      <vt:lpstr>2_Контент</vt:lpstr>
      <vt:lpstr>Презентация PowerPoint</vt:lpstr>
      <vt:lpstr>Спецпроекты на сайте Lamoda для внешних брендов  </vt:lpstr>
      <vt:lpstr>Презентация PowerPoint</vt:lpstr>
      <vt:lpstr>Still life</vt:lpstr>
      <vt:lpstr>Still life на модели</vt:lpstr>
      <vt:lpstr>Съемка на моделях</vt:lpstr>
      <vt:lpstr>Съемка с детьми</vt:lpstr>
      <vt:lpstr>Съемка видео</vt:lpstr>
      <vt:lpstr>Презентация PowerPoint</vt:lpstr>
      <vt:lpstr>Презентация PowerPoint</vt:lpstr>
      <vt:lpstr>Специальное мероприятие для бьюти-блогеров</vt:lpstr>
      <vt:lpstr>Кобрендинговые офлайн-мероприятия</vt:lpstr>
      <vt:lpstr>Интеграция на мероприятие в зону Lamoda</vt:lpstr>
      <vt:lpstr>Мероприятия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Mironova</dc:creator>
  <cp:lastModifiedBy>Marina Mironova</cp:lastModifiedBy>
  <cp:revision>2</cp:revision>
  <dcterms:created xsi:type="dcterms:W3CDTF">2025-06-25T14:23:14Z</dcterms:created>
  <dcterms:modified xsi:type="dcterms:W3CDTF">2025-06-25T14:26:36Z</dcterms:modified>
</cp:coreProperties>
</file>