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sldIdLst>
    <p:sldId id="343" r:id="rId4"/>
    <p:sldId id="344" r:id="rId5"/>
    <p:sldId id="345" r:id="rId6"/>
    <p:sldId id="37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66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867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917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9699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E4BF866-7B19-45EE-9598-A8ACFC13F53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6648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265F0FAB-BA43-4016-8BC7-E0BC61148FA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7452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7DF7685-0D2F-4562-B012-B8F703816A5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708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C1F0360-CE23-4AEC-8E75-E152EEDEB3E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414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74DBCD8A-6B63-49B9-992F-1045BBD657D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888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2FBE0D9-B94A-4F17-9977-7E7850B1FA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898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7EA2DD37-2729-4056-A114-07CC0B689D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556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40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6292693A-7A21-4961-9AFD-B0995AD71DC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68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66297DC-13A6-4328-A683-18D69BD3FAD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6435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863AD625-5C9B-4E0B-97A6-7B26B3FC8A1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837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28ED7F35-1D44-4DFC-BB32-C2395DF806C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781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D7BCEB5-CC65-4093-BCA8-232A7D63E58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472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239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1176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055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841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27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869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8280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0504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5714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071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044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091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696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999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510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65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462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95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815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Google Shape;55;p12"/>
          <p:cNvSpPr/>
          <p:nvPr/>
        </p:nvSpPr>
        <p:spPr bwMode="auto">
          <a:xfrm>
            <a:off x="6771960" y="4608360"/>
            <a:ext cx="2806200" cy="330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body"/>
          </p:nvPr>
        </p:nvSpPr>
        <p:spPr bwMode="auto">
          <a:xfrm>
            <a:off x="239040" y="192960"/>
            <a:ext cx="9199080" cy="5408280"/>
          </a:xfrm>
          <a:prstGeom prst="rect">
            <a:avLst/>
          </a:prstGeom>
          <a:noFill/>
          <a:ln w="0">
            <a:noFill/>
          </a:ln>
        </p:spPr>
        <p:txBody>
          <a:bodyPr lIns="0" tIns="0" rIns="119880" bIns="608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  <p:pic>
        <p:nvPicPr>
          <p:cNvPr id="84" name="Google Shape;92;p21"/>
          <p:cNvPicPr/>
          <p:nvPr/>
        </p:nvPicPr>
        <p:blipFill>
          <a:blip r:embed="rId14"/>
          <a:stretch/>
        </p:blipFill>
        <p:spPr bwMode="auto">
          <a:xfrm>
            <a:off x="290160" y="6363000"/>
            <a:ext cx="1244160" cy="240840"/>
          </a:xfrm>
          <a:prstGeom prst="rect">
            <a:avLst/>
          </a:prstGeom>
          <a:ln w="0">
            <a:noFill/>
          </a:ln>
        </p:spPr>
      </p:pic>
      <p:pic>
        <p:nvPicPr>
          <p:cNvPr id="85" name="Google Shape;93;p21"/>
          <p:cNvPicPr/>
          <p:nvPr/>
        </p:nvPicPr>
        <p:blipFill>
          <a:blip r:embed="rId15"/>
          <a:stretch/>
        </p:blipFill>
        <p:spPr bwMode="auto">
          <a:xfrm>
            <a:off x="216360" y="6342120"/>
            <a:ext cx="1321560" cy="31176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2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0960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55;p12"/>
          <p:cNvSpPr/>
          <p:nvPr/>
        </p:nvSpPr>
        <p:spPr bwMode="auto">
          <a:xfrm>
            <a:off x="6771960" y="4608360"/>
            <a:ext cx="2806200" cy="330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sldNum" idx="1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C9493832-39FB-436C-B2E5-9253652F4EE3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>‹#›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 bwMode="auto">
          <a:xfrm>
            <a:off x="290160" y="1333800"/>
            <a:ext cx="5664600" cy="4739760"/>
          </a:xfrm>
          <a:prstGeom prst="rect">
            <a:avLst/>
          </a:prstGeom>
          <a:noFill/>
          <a:ln w="0">
            <a:noFill/>
          </a:ln>
        </p:spPr>
        <p:txBody>
          <a:bodyPr lIns="0" tIns="60840" rIns="122040" bIns="608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 bwMode="auto">
          <a:xfrm>
            <a:off x="290160" y="23796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  <p:pic>
        <p:nvPicPr>
          <p:cNvPr id="45" name="Google Shape;61;p13"/>
          <p:cNvPicPr/>
          <p:nvPr/>
        </p:nvPicPr>
        <p:blipFill>
          <a:blip r:embed="rId14"/>
          <a:stretch/>
        </p:blipFill>
        <p:spPr bwMode="auto">
          <a:xfrm>
            <a:off x="107640" y="6248880"/>
            <a:ext cx="1616400" cy="519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20153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50;p11"/>
          <p:cNvSpPr/>
          <p:nvPr/>
        </p:nvSpPr>
        <p:spPr bwMode="auto"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  <a:defRPr/>
            </a:pPr>
            <a:r>
              <a:rPr lang="ru-RU" sz="43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  <p:pic>
        <p:nvPicPr>
          <p:cNvPr id="2" name="Google Shape;52;p11"/>
          <p:cNvPicPr/>
          <p:nvPr/>
        </p:nvPicPr>
        <p:blipFill>
          <a:blip r:embed="rId14"/>
          <a:stretch/>
        </p:blipFill>
        <p:spPr bwMode="auto">
          <a:xfrm rot="16199999">
            <a:off x="10425960" y="1595160"/>
            <a:ext cx="2628000" cy="212040"/>
          </a:xfrm>
          <a:prstGeom prst="rect">
            <a:avLst/>
          </a:prstGeom>
          <a:ln w="0">
            <a:noFill/>
          </a:ln>
        </p:spPr>
      </p:pic>
      <p:pic>
        <p:nvPicPr>
          <p:cNvPr id="3" name="Google Shape;53;p11"/>
          <p:cNvPicPr/>
          <p:nvPr/>
        </p:nvPicPr>
        <p:blipFill>
          <a:blip r:embed="rId15"/>
          <a:stretch/>
        </p:blipFill>
        <p:spPr bwMode="auto">
          <a:xfrm>
            <a:off x="-1267560" y="3058560"/>
            <a:ext cx="14737320" cy="47386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1637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3" name="Google Shape;1559;p98"/>
          <p:cNvSpPr/>
          <p:nvPr/>
        </p:nvSpPr>
        <p:spPr bwMode="auto">
          <a:xfrm>
            <a:off x="0" y="6248880"/>
            <a:ext cx="1998360" cy="6087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324" name="Google Shape;1560;p98"/>
          <p:cNvPicPr/>
          <p:nvPr/>
        </p:nvPicPr>
        <p:blipFill>
          <a:blip r:embed="rId2"/>
          <a:stretch/>
        </p:blipFill>
        <p:spPr bwMode="auto">
          <a:xfrm>
            <a:off x="279000" y="6345000"/>
            <a:ext cx="1297440" cy="311760"/>
          </a:xfrm>
          <a:prstGeom prst="rect">
            <a:avLst/>
          </a:prstGeom>
          <a:ln w="0">
            <a:noFill/>
          </a:ln>
        </p:spPr>
      </p:pic>
      <p:pic>
        <p:nvPicPr>
          <p:cNvPr id="1325" name="Google Shape;1561;p98"/>
          <p:cNvPicPr/>
          <p:nvPr/>
        </p:nvPicPr>
        <p:blipFill>
          <a:blip r:embed="rId3"/>
          <a:stretch/>
        </p:blipFill>
        <p:spPr bwMode="auto">
          <a:xfrm>
            <a:off x="-219240" y="-63360"/>
            <a:ext cx="12539160" cy="6925680"/>
          </a:xfrm>
          <a:prstGeom prst="rect">
            <a:avLst/>
          </a:prstGeom>
          <a:ln w="0">
            <a:noFill/>
          </a:ln>
        </p:spPr>
      </p:pic>
      <p:sp>
        <p:nvSpPr>
          <p:cNvPr id="1326" name="PlaceHolder 1"/>
          <p:cNvSpPr>
            <a:spLocks noGrp="1"/>
          </p:cNvSpPr>
          <p:nvPr>
            <p:ph/>
          </p:nvPr>
        </p:nvSpPr>
        <p:spPr bwMode="auto">
          <a:xfrm>
            <a:off x="34000" y="242740"/>
            <a:ext cx="6936480" cy="73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4200" b="0" strike="noStrike" spc="-1">
                <a:solidFill>
                  <a:srgbClr val="FFFFFF"/>
                </a:solidFill>
                <a:latin typeface="Arial"/>
                <a:ea typeface="Arial"/>
              </a:rPr>
              <a:t>Офлайн-инструменты</a:t>
            </a:r>
            <a:endParaRPr lang="ru-RU" sz="4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27" name="Google Shape;1567;p99"/>
          <p:cNvGrpSpPr/>
          <p:nvPr/>
        </p:nvGrpSpPr>
        <p:grpSpPr bwMode="auto">
          <a:xfrm>
            <a:off x="288000" y="3862440"/>
            <a:ext cx="741240" cy="741240"/>
            <a:chOff x="288000" y="3862440"/>
            <a:chExt cx="741240" cy="741240"/>
          </a:xfrm>
        </p:grpSpPr>
        <p:pic>
          <p:nvPicPr>
            <p:cNvPr id="1328" name="Google Shape;1568;p99"/>
            <p:cNvPicPr/>
            <p:nvPr/>
          </p:nvPicPr>
          <p:blipFill>
            <a:blip r:embed="rId2"/>
            <a:stretch/>
          </p:blipFill>
          <p:spPr bwMode="auto">
            <a:xfrm>
              <a:off x="288000" y="386244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29" name="Google Shape;1569;p99"/>
            <p:cNvPicPr/>
            <p:nvPr/>
          </p:nvPicPr>
          <p:blipFill>
            <a:blip r:embed="rId3"/>
            <a:stretch/>
          </p:blipFill>
          <p:spPr bwMode="auto">
            <a:xfrm>
              <a:off x="460080" y="4117320"/>
              <a:ext cx="421920" cy="2458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30" name="PlaceHolder 1"/>
          <p:cNvSpPr>
            <a:spLocks noGrp="1"/>
          </p:cNvSpPr>
          <p:nvPr>
            <p:ph type="sldNum" idx="78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BE0B721A-EB68-47A0-A664-FDEFFB517664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2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331" name="Google Shape;1571;p99"/>
          <p:cNvSpPr/>
          <p:nvPr/>
        </p:nvSpPr>
        <p:spPr bwMode="auto">
          <a:xfrm>
            <a:off x="5386680" y="6193080"/>
            <a:ext cx="2999519" cy="399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32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Реклама на ТВ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3" name="PlaceHolder 3"/>
          <p:cNvSpPr>
            <a:spLocks noGrp="1"/>
          </p:cNvSpPr>
          <p:nvPr>
            <p:ph/>
          </p:nvPr>
        </p:nvSpPr>
        <p:spPr bwMode="auto">
          <a:xfrm>
            <a:off x="47420" y="5825802"/>
            <a:ext cx="3796983" cy="26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Точная стоимость зависит от формата, объема, географии, задач и целевой аудитории.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4" name="Google Shape;1574;p99"/>
          <p:cNvSpPr/>
          <p:nvPr/>
        </p:nvSpPr>
        <p:spPr bwMode="auto">
          <a:xfrm>
            <a:off x="2581200" y="6320880"/>
            <a:ext cx="2684519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Реклама на ТВ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335" name="Google Shape;1575;p99"/>
          <p:cNvPicPr/>
          <p:nvPr/>
        </p:nvPicPr>
        <p:blipFill>
          <a:blip r:embed="rId4"/>
          <a:stretch/>
        </p:blipFill>
        <p:spPr bwMode="auto">
          <a:xfrm>
            <a:off x="2010960" y="6282000"/>
            <a:ext cx="396360" cy="330120"/>
          </a:xfrm>
          <a:prstGeom prst="rect">
            <a:avLst/>
          </a:prstGeom>
          <a:ln w="0">
            <a:noFill/>
          </a:ln>
        </p:spPr>
      </p:pic>
      <p:sp>
        <p:nvSpPr>
          <p:cNvPr id="1336" name="Google Shape;1576;p99"/>
          <p:cNvSpPr/>
          <p:nvPr/>
        </p:nvSpPr>
        <p:spPr bwMode="auto">
          <a:xfrm>
            <a:off x="7499520" y="1008720"/>
            <a:ext cx="3960360" cy="2223720"/>
          </a:xfrm>
          <a:prstGeom prst="roundRect">
            <a:avLst>
              <a:gd name="adj" fmla="val 6103"/>
            </a:avLst>
          </a:prstGeom>
          <a:blipFill>
            <a:blip r:embed="rId5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37" name="Google Shape;1577;p99"/>
          <p:cNvSpPr/>
          <p:nvPr/>
        </p:nvSpPr>
        <p:spPr bwMode="auto">
          <a:xfrm>
            <a:off x="7499520" y="3491280"/>
            <a:ext cx="3960360" cy="2209680"/>
          </a:xfrm>
          <a:prstGeom prst="roundRect">
            <a:avLst>
              <a:gd name="adj" fmla="val 6103"/>
            </a:avLst>
          </a:prstGeom>
          <a:blipFill>
            <a:blip r:embed="rId6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38" name="Google Shape;1578;p99"/>
          <p:cNvSpPr/>
          <p:nvPr/>
        </p:nvSpPr>
        <p:spPr bwMode="auto">
          <a:xfrm>
            <a:off x="12390840" y="1855440"/>
            <a:ext cx="4520160" cy="30743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39" name="PlaceHolder 4"/>
          <p:cNvSpPr>
            <a:spLocks noGrp="1"/>
          </p:cNvSpPr>
          <p:nvPr>
            <p:ph/>
          </p:nvPr>
        </p:nvSpPr>
        <p:spPr bwMode="auto">
          <a:xfrm>
            <a:off x="46700" y="1008720"/>
            <a:ext cx="7207200" cy="62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000" b="1" strike="noStrike" spc="-1">
                <a:solidFill>
                  <a:schemeClr val="accent3"/>
                </a:solidFill>
                <a:latin typeface="Arial"/>
                <a:ea typeface="Arial"/>
              </a:rPr>
              <a:t>Интеграция в ТВ рекламные кампании позволяет рассказать о вашем бренде широкой аудитории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0" name="Google Shape;1580;p99"/>
          <p:cNvSpPr/>
          <p:nvPr/>
        </p:nvSpPr>
        <p:spPr bwMode="auto">
          <a:xfrm>
            <a:off x="1127620" y="1885136"/>
            <a:ext cx="5222880" cy="1646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Рекламная кампания на ТВ зачастую имеет высокий порог входа. Благодаря кобрендинговым  рекламным кампаниям с Lamoda вы можете получить выгодное ценовое предложение, широкий охват и размещение на федеральных ТВ-каналах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41" name="Google Shape;1581;p99"/>
          <p:cNvSpPr/>
          <p:nvPr/>
        </p:nvSpPr>
        <p:spPr bwMode="auto">
          <a:xfrm>
            <a:off x="1127620" y="3799592"/>
            <a:ext cx="5186880" cy="609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Съемка видео и фото материалов 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на стороне Lamoda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342" name="Google Shape;1582;p99"/>
          <p:cNvGrpSpPr/>
          <p:nvPr/>
        </p:nvGrpSpPr>
        <p:grpSpPr bwMode="auto">
          <a:xfrm>
            <a:off x="288000" y="1971360"/>
            <a:ext cx="741240" cy="741240"/>
            <a:chOff x="288000" y="1971360"/>
            <a:chExt cx="741240" cy="741240"/>
          </a:xfrm>
        </p:grpSpPr>
        <p:pic>
          <p:nvPicPr>
            <p:cNvPr id="1343" name="Google Shape;1583;p99"/>
            <p:cNvPicPr/>
            <p:nvPr/>
          </p:nvPicPr>
          <p:blipFill>
            <a:blip r:embed="rId2"/>
            <a:stretch/>
          </p:blipFill>
          <p:spPr bwMode="auto">
            <a:xfrm>
              <a:off x="288000" y="197136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44" name="Google Shape;1584;p99" descr="Google Shape;145;p4"/>
            <p:cNvPicPr/>
            <p:nvPr/>
          </p:nvPicPr>
          <p:blipFill>
            <a:blip r:embed="rId7"/>
            <a:stretch/>
          </p:blipFill>
          <p:spPr bwMode="auto">
            <a:xfrm>
              <a:off x="502560" y="2166480"/>
              <a:ext cx="350640" cy="350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45" name="Google Shape;1585;p99"/>
          <p:cNvSpPr/>
          <p:nvPr/>
        </p:nvSpPr>
        <p:spPr bwMode="auto">
          <a:xfrm>
            <a:off x="182895" y="5452380"/>
            <a:ext cx="6278400" cy="44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Минимальный бюджет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3 000 000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(с НДС)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46" name="Google Shape;1590;p100"/>
          <p:cNvGrpSpPr/>
          <p:nvPr/>
        </p:nvGrpSpPr>
        <p:grpSpPr bwMode="auto">
          <a:xfrm>
            <a:off x="288000" y="4025880"/>
            <a:ext cx="741240" cy="741240"/>
            <a:chOff x="288000" y="4025880"/>
            <a:chExt cx="741240" cy="741240"/>
          </a:xfrm>
        </p:grpSpPr>
        <p:pic>
          <p:nvPicPr>
            <p:cNvPr id="1347" name="Google Shape;1591;p100"/>
            <p:cNvPicPr/>
            <p:nvPr/>
          </p:nvPicPr>
          <p:blipFill>
            <a:blip r:embed="rId2"/>
            <a:stretch/>
          </p:blipFill>
          <p:spPr bwMode="auto">
            <a:xfrm>
              <a:off x="288000" y="402588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48" name="Google Shape;1592;p100"/>
            <p:cNvPicPr/>
            <p:nvPr/>
          </p:nvPicPr>
          <p:blipFill>
            <a:blip r:embed="rId3"/>
            <a:stretch/>
          </p:blipFill>
          <p:spPr bwMode="auto">
            <a:xfrm>
              <a:off x="482760" y="4196520"/>
              <a:ext cx="407880" cy="3999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349" name="Google Shape;1593;p100"/>
          <p:cNvPicPr/>
          <p:nvPr/>
        </p:nvPicPr>
        <p:blipFill>
          <a:blip r:embed="rId2"/>
          <a:stretch/>
        </p:blipFill>
        <p:spPr bwMode="auto">
          <a:xfrm>
            <a:off x="288000" y="1971360"/>
            <a:ext cx="741240" cy="741240"/>
          </a:xfrm>
          <a:prstGeom prst="rect">
            <a:avLst/>
          </a:prstGeom>
          <a:ln w="0">
            <a:noFill/>
          </a:ln>
        </p:spPr>
      </p:pic>
      <p:pic>
        <p:nvPicPr>
          <p:cNvPr id="1350" name="Google Shape;1594;p100"/>
          <p:cNvPicPr/>
          <p:nvPr/>
        </p:nvPicPr>
        <p:blipFill>
          <a:blip r:embed="rId4"/>
          <a:stretch/>
        </p:blipFill>
        <p:spPr bwMode="auto">
          <a:xfrm>
            <a:off x="454680" y="2135880"/>
            <a:ext cx="407880" cy="412200"/>
          </a:xfrm>
          <a:prstGeom prst="rect">
            <a:avLst/>
          </a:prstGeom>
          <a:ln w="0">
            <a:noFill/>
          </a:ln>
        </p:spPr>
      </p:pic>
      <p:sp>
        <p:nvSpPr>
          <p:cNvPr id="1351" name="PlaceHolder 1"/>
          <p:cNvSpPr>
            <a:spLocks noGrp="1"/>
          </p:cNvSpPr>
          <p:nvPr>
            <p:ph type="sldNum" idx="79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9E384C93-9BCE-4CBA-B51B-18071BA0B758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3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352" name="Google Shape;1596;p100"/>
          <p:cNvSpPr/>
          <p:nvPr/>
        </p:nvSpPr>
        <p:spPr bwMode="auto">
          <a:xfrm>
            <a:off x="5386680" y="6193080"/>
            <a:ext cx="2999519" cy="399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53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4379400" cy="56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Спецпроекты в медиа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4" name="Google Shape;1598;p100"/>
          <p:cNvSpPr/>
          <p:nvPr/>
        </p:nvSpPr>
        <p:spPr bwMode="auto">
          <a:xfrm>
            <a:off x="2581200" y="6320880"/>
            <a:ext cx="2684519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Спецпроекты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355" name="Google Shape;1599;p100"/>
          <p:cNvGrpSpPr/>
          <p:nvPr/>
        </p:nvGrpSpPr>
        <p:grpSpPr bwMode="auto">
          <a:xfrm>
            <a:off x="288000" y="3005640"/>
            <a:ext cx="741240" cy="741240"/>
            <a:chOff x="288000" y="3005640"/>
            <a:chExt cx="741240" cy="741240"/>
          </a:xfrm>
        </p:grpSpPr>
        <p:pic>
          <p:nvPicPr>
            <p:cNvPr id="1356" name="Google Shape;1600;p100"/>
            <p:cNvPicPr/>
            <p:nvPr/>
          </p:nvPicPr>
          <p:blipFill>
            <a:blip r:embed="rId2"/>
            <a:stretch/>
          </p:blipFill>
          <p:spPr bwMode="auto">
            <a:xfrm>
              <a:off x="288000" y="300564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57" name="Google Shape;1601;p100"/>
            <p:cNvPicPr/>
            <p:nvPr/>
          </p:nvPicPr>
          <p:blipFill>
            <a:blip r:embed="rId5"/>
            <a:stretch/>
          </p:blipFill>
          <p:spPr bwMode="auto">
            <a:xfrm>
              <a:off x="438840" y="3173400"/>
              <a:ext cx="439200" cy="4392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358" name="Google Shape;1602;p100"/>
          <p:cNvPicPr/>
          <p:nvPr/>
        </p:nvPicPr>
        <p:blipFill>
          <a:blip r:embed="rId6"/>
          <a:stretch/>
        </p:blipFill>
        <p:spPr bwMode="auto">
          <a:xfrm>
            <a:off x="1959480" y="6224039"/>
            <a:ext cx="427680" cy="433439"/>
          </a:xfrm>
          <a:prstGeom prst="rect">
            <a:avLst/>
          </a:prstGeom>
          <a:ln w="0">
            <a:noFill/>
          </a:ln>
        </p:spPr>
      </p:pic>
      <p:pic>
        <p:nvPicPr>
          <p:cNvPr id="1359" name="Google Shape;1603;p100"/>
          <p:cNvPicPr/>
          <p:nvPr/>
        </p:nvPicPr>
        <p:blipFill>
          <a:blip r:embed="rId7"/>
          <a:stretch/>
        </p:blipFill>
        <p:spPr bwMode="auto">
          <a:xfrm>
            <a:off x="8361000" y="0"/>
            <a:ext cx="3953519" cy="5800680"/>
          </a:xfrm>
          <a:prstGeom prst="rect">
            <a:avLst/>
          </a:prstGeom>
          <a:ln w="0">
            <a:noFill/>
          </a:ln>
        </p:spPr>
      </p:pic>
      <p:pic>
        <p:nvPicPr>
          <p:cNvPr id="1360" name="Google Shape;1604;p100"/>
          <p:cNvPicPr/>
          <p:nvPr/>
        </p:nvPicPr>
        <p:blipFill>
          <a:blip r:embed="rId8"/>
          <a:stretch/>
        </p:blipFill>
        <p:spPr bwMode="auto">
          <a:xfrm>
            <a:off x="6463800" y="2025360"/>
            <a:ext cx="3531240" cy="4452120"/>
          </a:xfrm>
          <a:prstGeom prst="rect">
            <a:avLst/>
          </a:prstGeom>
          <a:ln w="0">
            <a:noFill/>
          </a:ln>
        </p:spPr>
      </p:pic>
      <p:sp>
        <p:nvSpPr>
          <p:cNvPr id="1361" name="PlaceHolder 3"/>
          <p:cNvSpPr>
            <a:spLocks noGrp="1"/>
          </p:cNvSpPr>
          <p:nvPr>
            <p:ph/>
          </p:nvPr>
        </p:nvSpPr>
        <p:spPr bwMode="auto">
          <a:xfrm>
            <a:off x="42864" y="1008720"/>
            <a:ext cx="7207200" cy="62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en-GB" sz="2000" b="1" strike="noStrike" spc="-1">
                <a:solidFill>
                  <a:schemeClr val="accent3"/>
                </a:solidFill>
                <a:latin typeface="Arial"/>
                <a:ea typeface="Arial"/>
              </a:rPr>
              <a:t>Ко-брендинговые проекты на площадках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en-GB" sz="2000" b="1" strike="noStrike" spc="-1">
                <a:solidFill>
                  <a:schemeClr val="accent3"/>
                </a:solidFill>
                <a:latin typeface="Arial"/>
                <a:ea typeface="Arial"/>
              </a:rPr>
              <a:t>ведущих digital-медиа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2" name="Google Shape;1606;p100"/>
          <p:cNvSpPr/>
          <p:nvPr/>
        </p:nvSpPr>
        <p:spPr bwMode="auto">
          <a:xfrm>
            <a:off x="1094712" y="1906020"/>
            <a:ext cx="5222880" cy="609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Медиа-поддержка площадки проекта и с помощью собственных каналов Lamoda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63" name="Google Shape;1607;p100"/>
          <p:cNvSpPr/>
          <p:nvPr/>
        </p:nvSpPr>
        <p:spPr bwMode="auto">
          <a:xfrm>
            <a:off x="1099032" y="4000140"/>
            <a:ext cx="4386960" cy="609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Поддержка проекта блогерами</a:t>
            </a:r>
            <a:br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и медийными героями</a:t>
            </a: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64" name="Google Shape;1608;p100"/>
          <p:cNvSpPr/>
          <p:nvPr/>
        </p:nvSpPr>
        <p:spPr bwMode="auto">
          <a:xfrm>
            <a:off x="1099032" y="2981295"/>
            <a:ext cx="5217120" cy="388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7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Креативная идея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65" name="Google Shape;1609;p100"/>
          <p:cNvSpPr/>
          <p:nvPr/>
        </p:nvSpPr>
        <p:spPr bwMode="auto">
          <a:xfrm>
            <a:off x="204432" y="5605200"/>
            <a:ext cx="6278400" cy="44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Минимальный бюджет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1 000 000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(с НДС)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0" name="PlaceHolder 1"/>
          <p:cNvSpPr>
            <a:spLocks noGrp="1"/>
          </p:cNvSpPr>
          <p:nvPr>
            <p:ph/>
          </p:nvPr>
        </p:nvSpPr>
        <p:spPr bwMode="auto">
          <a:xfrm>
            <a:off x="13252" y="216788"/>
            <a:ext cx="7468634" cy="118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4200" b="0" strike="noStrike" spc="-1">
                <a:solidFill>
                  <a:srgbClr val="FFFFFF"/>
                </a:solidFill>
                <a:latin typeface="Arial"/>
                <a:ea typeface="Arial"/>
              </a:rPr>
              <a:t>brand_solutions@lamoda.ru</a:t>
            </a:r>
            <a:endParaRPr lang="ru-RU" sz="4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онтент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онтент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ложки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Широкоэкранный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Roboto</vt:lpstr>
      <vt:lpstr>Symbol</vt:lpstr>
      <vt:lpstr>Times New Roman</vt:lpstr>
      <vt:lpstr>Wingdings</vt:lpstr>
      <vt:lpstr>Контент</vt:lpstr>
      <vt:lpstr>1_Контент</vt:lpstr>
      <vt:lpstr>Обложки</vt:lpstr>
      <vt:lpstr>Презентация PowerPoint</vt:lpstr>
      <vt:lpstr>Реклама на ТВ</vt:lpstr>
      <vt:lpstr>Спецпроекты в медиа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Mironova</dc:creator>
  <cp:lastModifiedBy>Marina Mironova</cp:lastModifiedBy>
  <cp:revision>1</cp:revision>
  <dcterms:created xsi:type="dcterms:W3CDTF">2025-06-25T14:21:32Z</dcterms:created>
  <dcterms:modified xsi:type="dcterms:W3CDTF">2025-06-25T14:22:02Z</dcterms:modified>
</cp:coreProperties>
</file>