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</p:sldMasterIdLst>
  <p:sldIdLst>
    <p:sldId id="312" r:id="rId4"/>
    <p:sldId id="370" r:id="rId5"/>
    <p:sldId id="372" r:id="rId6"/>
    <p:sldId id="313" r:id="rId7"/>
    <p:sldId id="369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EDEDED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5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2662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3756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 bwMode="auto"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6150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 bwMode="auto"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 bwMode="auto"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 bwMode="auto"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 bwMode="auto"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457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CE4BF866-7B19-45EE-9598-A8ACFC13F53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7908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265F0FAB-BA43-4016-8BC7-E0BC61148FA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5091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57DF7685-0D2F-4562-B012-B8F703816A5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9647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CC1F0360-CE23-4AEC-8E75-E152EEDEB3E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33498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74DBCD8A-6B63-49B9-992F-1045BBD657D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75477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 bwMode="auto">
          <a:xfrm>
            <a:off x="365760" y="1572840"/>
            <a:ext cx="7598520" cy="1371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52FBE0D9-B94A-4F17-9977-7E7850B1FA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5759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7EA2DD37-2729-4056-A114-07CC0B689D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204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17940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 bwMode="auto"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6292693A-7A21-4961-9AFD-B0995AD71DC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14461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566297DC-13A6-4328-A683-18D69BD3FAD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0610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863AD625-5C9B-4E0B-97A6-7B26B3FC8A1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72978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 bwMode="auto"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28ED7F35-1D44-4DFC-BB32-C2395DF806C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09977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 bwMode="auto"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 bwMode="auto"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 bwMode="auto"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 bwMode="auto"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CD7BCEB5-CC65-4093-BCA8-232A7D63E58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89996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88388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33404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33651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09398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6108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76213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 bwMode="auto">
          <a:xfrm>
            <a:off x="365760" y="1572840"/>
            <a:ext cx="7598520" cy="1371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39416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8844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 bwMode="auto"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1244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23291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53742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 bwMode="auto"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13353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 bwMode="auto"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 bwMode="auto"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 bwMode="auto"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 bwMode="auto"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3334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9833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92290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 bwMode="auto">
          <a:xfrm>
            <a:off x="365760" y="1572840"/>
            <a:ext cx="7598520" cy="1371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5566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5204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 bwMode="auto"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2723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4624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2" name="Google Shape;55;p12"/>
          <p:cNvSpPr/>
          <p:nvPr/>
        </p:nvSpPr>
        <p:spPr bwMode="auto">
          <a:xfrm>
            <a:off x="6771960" y="4608360"/>
            <a:ext cx="2806200" cy="330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60840" rIns="122040" bIns="6084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400" b="0" strike="noStrike" spc="-1">
              <a:solidFill>
                <a:schemeClr val="dk1"/>
              </a:solidFill>
              <a:latin typeface="Arial"/>
              <a:ea typeface="Arial"/>
            </a:endParaRPr>
          </a:p>
        </p:txBody>
      </p:sp>
      <p:sp>
        <p:nvSpPr>
          <p:cNvPr id="83" name="PlaceHolder 1"/>
          <p:cNvSpPr>
            <a:spLocks noGrp="1"/>
          </p:cNvSpPr>
          <p:nvPr>
            <p:ph type="body"/>
          </p:nvPr>
        </p:nvSpPr>
        <p:spPr bwMode="auto">
          <a:xfrm>
            <a:off x="239040" y="192960"/>
            <a:ext cx="9199080" cy="5408280"/>
          </a:xfrm>
          <a:prstGeom prst="rect">
            <a:avLst/>
          </a:prstGeom>
          <a:noFill/>
          <a:ln w="0">
            <a:noFill/>
          </a:ln>
        </p:spPr>
        <p:txBody>
          <a:bodyPr lIns="0" tIns="0" rIns="119880" bIns="6084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56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/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56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/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56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/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56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/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56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/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56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/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56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/>
          </a:p>
        </p:txBody>
      </p:sp>
      <p:pic>
        <p:nvPicPr>
          <p:cNvPr id="84" name="Google Shape;92;p21"/>
          <p:cNvPicPr/>
          <p:nvPr/>
        </p:nvPicPr>
        <p:blipFill>
          <a:blip r:embed="rId14"/>
          <a:stretch/>
        </p:blipFill>
        <p:spPr bwMode="auto">
          <a:xfrm>
            <a:off x="290160" y="6363000"/>
            <a:ext cx="1244160" cy="240840"/>
          </a:xfrm>
          <a:prstGeom prst="rect">
            <a:avLst/>
          </a:prstGeom>
          <a:ln w="0">
            <a:noFill/>
          </a:ln>
        </p:spPr>
      </p:pic>
      <p:pic>
        <p:nvPicPr>
          <p:cNvPr id="85" name="Google Shape;93;p21"/>
          <p:cNvPicPr/>
          <p:nvPr/>
        </p:nvPicPr>
        <p:blipFill>
          <a:blip r:embed="rId15"/>
          <a:stretch/>
        </p:blipFill>
        <p:spPr bwMode="auto">
          <a:xfrm>
            <a:off x="216360" y="6342120"/>
            <a:ext cx="1321560" cy="311760"/>
          </a:xfrm>
          <a:prstGeom prst="rect">
            <a:avLst/>
          </a:prstGeom>
          <a:ln w="0">
            <a:noFill/>
          </a:ln>
        </p:spPr>
      </p:pic>
      <p:sp>
        <p:nvSpPr>
          <p:cNvPr id="86" name="PlaceHolder 2"/>
          <p:cNvSpPr>
            <a:spLocks noGrp="1"/>
          </p:cNvSpPr>
          <p:nvPr>
            <p:ph type="title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10095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1" name="Google Shape;55;p12"/>
          <p:cNvSpPr/>
          <p:nvPr/>
        </p:nvSpPr>
        <p:spPr bwMode="auto">
          <a:xfrm>
            <a:off x="6771960" y="4608360"/>
            <a:ext cx="2806200" cy="330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60840" rIns="122040" bIns="6084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400" b="0" strike="noStrike" spc="-1">
              <a:solidFill>
                <a:schemeClr val="dk1"/>
              </a:solidFill>
              <a:latin typeface="Arial"/>
              <a:ea typeface="Arial"/>
            </a:endParaRPr>
          </a:p>
        </p:txBody>
      </p:sp>
      <p:sp>
        <p:nvSpPr>
          <p:cNvPr id="42" name="PlaceHolder 1"/>
          <p:cNvSpPr>
            <a:spLocks noGrp="1"/>
          </p:cNvSpPr>
          <p:nvPr>
            <p:ph type="sldNum" idx="1"/>
          </p:nvPr>
        </p:nvSpPr>
        <p:spPr bwMode="auto">
          <a:xfrm>
            <a:off x="9198000" y="6325920"/>
            <a:ext cx="2742840" cy="36576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600" b="0" strike="noStrike" spc="-1">
                <a:solidFill>
                  <a:srgbClr val="888888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  <a:defRPr/>
            </a:pPr>
            <a:fld id="{C9493832-39FB-436C-B2E5-9253652F4EE3}" type="slidenum">
              <a:rPr lang="en-GB" sz="1600" b="0" strike="noStrike" spc="-1">
                <a:solidFill>
                  <a:srgbClr val="888888"/>
                </a:solidFill>
                <a:latin typeface="Arial"/>
                <a:ea typeface="Arial"/>
              </a:rPr>
              <a:t>‹#›</a:t>
            </a:fld>
            <a:endParaRPr lang="ru-RU" sz="1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 bwMode="auto">
          <a:xfrm>
            <a:off x="290160" y="1333800"/>
            <a:ext cx="5664600" cy="4739760"/>
          </a:xfrm>
          <a:prstGeom prst="rect">
            <a:avLst/>
          </a:prstGeom>
          <a:noFill/>
          <a:ln w="0">
            <a:noFill/>
          </a:ln>
        </p:spPr>
        <p:txBody>
          <a:bodyPr lIns="0" tIns="60840" rIns="122040" bIns="6084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19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/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19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/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19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/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19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/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19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/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19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/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19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title"/>
          </p:nvPr>
        </p:nvSpPr>
        <p:spPr bwMode="auto">
          <a:xfrm>
            <a:off x="290160" y="237960"/>
            <a:ext cx="11671920" cy="93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  <a:defRPr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/>
          </a:p>
        </p:txBody>
      </p:sp>
      <p:pic>
        <p:nvPicPr>
          <p:cNvPr id="45" name="Google Shape;61;p13"/>
          <p:cNvPicPr/>
          <p:nvPr/>
        </p:nvPicPr>
        <p:blipFill>
          <a:blip r:embed="rId14"/>
          <a:stretch/>
        </p:blipFill>
        <p:spPr bwMode="auto">
          <a:xfrm>
            <a:off x="107640" y="6248880"/>
            <a:ext cx="1616400" cy="51948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933289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Google Shape;50;p11"/>
          <p:cNvSpPr/>
          <p:nvPr/>
        </p:nvSpPr>
        <p:spPr bwMode="auto">
          <a:xfrm>
            <a:off x="0" y="0"/>
            <a:ext cx="12191760" cy="685764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6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  <a:defRPr/>
            </a:pPr>
            <a:r>
              <a:rPr lang="ru-RU" sz="43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/>
          </a:p>
        </p:txBody>
      </p:sp>
      <p:pic>
        <p:nvPicPr>
          <p:cNvPr id="2" name="Google Shape;52;p11"/>
          <p:cNvPicPr/>
          <p:nvPr/>
        </p:nvPicPr>
        <p:blipFill>
          <a:blip r:embed="rId14"/>
          <a:stretch/>
        </p:blipFill>
        <p:spPr bwMode="auto">
          <a:xfrm rot="16199999">
            <a:off x="10425960" y="1595160"/>
            <a:ext cx="2628000" cy="212040"/>
          </a:xfrm>
          <a:prstGeom prst="rect">
            <a:avLst/>
          </a:prstGeom>
          <a:ln w="0">
            <a:noFill/>
          </a:ln>
        </p:spPr>
      </p:pic>
      <p:pic>
        <p:nvPicPr>
          <p:cNvPr id="3" name="Google Shape;53;p11"/>
          <p:cNvPicPr/>
          <p:nvPr/>
        </p:nvPicPr>
        <p:blipFill>
          <a:blip r:embed="rId15"/>
          <a:stretch/>
        </p:blipFill>
        <p:spPr bwMode="auto">
          <a:xfrm>
            <a:off x="-1267560" y="3058560"/>
            <a:ext cx="14737320" cy="473868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2"/>
          <p:cNvSpPr>
            <a:spLocks noGrp="1"/>
          </p:cNvSpPr>
          <p:nvPr>
            <p:ph type="body"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/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/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/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/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/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/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81622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6" name="Google Shape;1008;p67"/>
          <p:cNvSpPr/>
          <p:nvPr/>
        </p:nvSpPr>
        <p:spPr bwMode="auto">
          <a:xfrm>
            <a:off x="288000" y="230040"/>
            <a:ext cx="5029200" cy="23083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4200" b="0" i="0" u="none" strike="noStrike" kern="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Продвижение</a:t>
            </a:r>
            <a:endParaRPr kumimoji="0" lang="ru-RU" sz="42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4200" b="0" i="0" u="none" strike="noStrike" kern="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товаров в каталоге</a:t>
            </a:r>
            <a:endParaRPr kumimoji="0" lang="ru-RU" sz="42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897" name="Google Shape;1009;p67"/>
          <p:cNvPicPr/>
          <p:nvPr/>
        </p:nvPicPr>
        <p:blipFill>
          <a:blip r:embed="rId2"/>
          <a:stretch/>
        </p:blipFill>
        <p:spPr bwMode="auto">
          <a:xfrm>
            <a:off x="6646680" y="-55440"/>
            <a:ext cx="5621400" cy="6938640"/>
          </a:xfrm>
          <a:prstGeom prst="rect">
            <a:avLst/>
          </a:prstGeom>
          <a:ln w="0">
            <a:noFill/>
          </a:ln>
        </p:spPr>
      </p:pic>
      <p:sp>
        <p:nvSpPr>
          <p:cNvPr id="898" name="Google Shape;1010;p67"/>
          <p:cNvSpPr/>
          <p:nvPr/>
        </p:nvSpPr>
        <p:spPr bwMode="auto">
          <a:xfrm>
            <a:off x="0" y="6248880"/>
            <a:ext cx="1998360" cy="60876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tIns="91440" bIns="91440" anchor="ctr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ru-RU" sz="14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</a:endParaRPr>
          </a:p>
        </p:txBody>
      </p:sp>
      <p:pic>
        <p:nvPicPr>
          <p:cNvPr id="899" name="Google Shape;1011;p67"/>
          <p:cNvPicPr/>
          <p:nvPr/>
        </p:nvPicPr>
        <p:blipFill>
          <a:blip r:embed="rId3"/>
          <a:stretch/>
        </p:blipFill>
        <p:spPr bwMode="auto">
          <a:xfrm>
            <a:off x="279000" y="6345000"/>
            <a:ext cx="1297440" cy="311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9C9963C-8795-47F3-AFD6-6E7BB68AC33C}"/>
              </a:ext>
            </a:extLst>
          </p:cNvPr>
          <p:cNvSpPr/>
          <p:nvPr/>
        </p:nvSpPr>
        <p:spPr>
          <a:xfrm>
            <a:off x="304799" y="2046744"/>
            <a:ext cx="102774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Graphik App"/>
              </a:rPr>
              <a:t>возможность поднять карточки товара в каталоге, перебивая механизмы и алгоритмы ранжирования товаров, которое персонализировано для каждого пользователя в каталоге Lamoda</a:t>
            </a:r>
            <a:endParaRPr lang="ru-RU" dirty="0">
              <a:effectLst/>
            </a:endParaRPr>
          </a:p>
          <a:p>
            <a:endParaRPr lang="ru-RU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Graphik App"/>
              </a:rPr>
              <a:t>карточки товара получают больше показов в сравнении с конкурентами, которые НЕ используют рекламные инструменты на Lamoda</a:t>
            </a:r>
          </a:p>
          <a:p>
            <a:endParaRPr lang="ru-RU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Graphik App"/>
              </a:rPr>
              <a:t>увеличение количества показов карточек товара = увеличение количества кликов и заказов продвигаемой карточки + рост ассоциированных заказов бренда</a:t>
            </a:r>
            <a:br>
              <a:rPr lang="ru-RU" dirty="0">
                <a:solidFill>
                  <a:srgbClr val="000000"/>
                </a:solidFill>
                <a:latin typeface="Graphik App"/>
              </a:rPr>
            </a:br>
            <a:r>
              <a:rPr lang="ru-RU" dirty="0">
                <a:solidFill>
                  <a:srgbClr val="000000"/>
                </a:solidFill>
                <a:latin typeface="Graphik App"/>
              </a:rPr>
              <a:t> </a:t>
            </a:r>
            <a:endParaRPr lang="ru-RU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Graphik App"/>
              </a:rPr>
              <a:t>бренды, которые используют товарное продвижение, </a:t>
            </a:r>
            <a:br>
              <a:rPr lang="ru-RU" dirty="0">
                <a:solidFill>
                  <a:srgbClr val="000000"/>
                </a:solidFill>
                <a:latin typeface="Graphik App"/>
              </a:rPr>
            </a:br>
            <a:r>
              <a:rPr lang="ru-RU" dirty="0">
                <a:solidFill>
                  <a:srgbClr val="000000"/>
                </a:solidFill>
                <a:latin typeface="Graphik App"/>
              </a:rPr>
              <a:t> занимают 2-3, 10-11 и 18-19 места в каталожной и поисковых выдачах</a:t>
            </a:r>
            <a:endParaRPr lang="ru-RU" dirty="0">
              <a:effectLst/>
            </a:endParaRPr>
          </a:p>
        </p:txBody>
      </p:sp>
      <p:sp>
        <p:nvSpPr>
          <p:cNvPr id="7" name="PlaceHolder 2">
            <a:extLst>
              <a:ext uri="{FF2B5EF4-FFF2-40B4-BE49-F238E27FC236}">
                <a16:creationId xmlns:a16="http://schemas.microsoft.com/office/drawing/2014/main" id="{66222123-3E07-46D5-A0A0-7FFD154E4461}"/>
              </a:ext>
            </a:extLst>
          </p:cNvPr>
          <p:cNvSpPr txBox="1">
            <a:spLocks/>
          </p:cNvSpPr>
          <p:nvPr/>
        </p:nvSpPr>
        <p:spPr bwMode="auto">
          <a:xfrm>
            <a:off x="287999" y="230040"/>
            <a:ext cx="7741575" cy="74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3200" kern="0" spc="-1" dirty="0">
                <a:solidFill>
                  <a:schemeClr val="dk1"/>
                </a:solidFill>
                <a:latin typeface="Arial"/>
              </a:rPr>
              <a:t>Что такое Товарное продвижение</a:t>
            </a:r>
            <a:endParaRPr lang="ru-RU" sz="3200" kern="0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7026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2">
            <a:extLst>
              <a:ext uri="{FF2B5EF4-FFF2-40B4-BE49-F238E27FC236}">
                <a16:creationId xmlns:a16="http://schemas.microsoft.com/office/drawing/2014/main" id="{66222123-3E07-46D5-A0A0-7FFD154E4461}"/>
              </a:ext>
            </a:extLst>
          </p:cNvPr>
          <p:cNvSpPr txBox="1">
            <a:spLocks/>
          </p:cNvSpPr>
          <p:nvPr/>
        </p:nvSpPr>
        <p:spPr bwMode="auto">
          <a:xfrm>
            <a:off x="287999" y="230040"/>
            <a:ext cx="9503701" cy="74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kern="0" spc="-1" dirty="0">
                <a:solidFill>
                  <a:schemeClr val="dk1"/>
                </a:solidFill>
                <a:latin typeface="Arial"/>
              </a:rPr>
              <a:t>Пользователь не отличает товарное продвижение от органической выдачи в каталоге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DD8ED01-957E-425B-ADC8-C3DBBBC78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452563"/>
            <a:ext cx="2828925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5B72A8E-D799-42BD-A660-9992934A2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959" y="1452563"/>
            <a:ext cx="4343481" cy="5296928"/>
          </a:xfrm>
          <a:prstGeom prst="rect">
            <a:avLst/>
          </a:prstGeom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7139F9D0-BE36-4182-BFEB-76260747A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3075" y="1847850"/>
            <a:ext cx="1676400" cy="158115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526126-89A2-4275-8368-64405CD0E5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9475" y="1484976"/>
            <a:ext cx="3908505" cy="5264516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773D9906-6107-460E-8FFF-DD0236205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00586"/>
            <a:ext cx="1447800" cy="1365539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322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00" name="Google Shape;1016;p68"/>
          <p:cNvPicPr/>
          <p:nvPr/>
        </p:nvPicPr>
        <p:blipFill>
          <a:blip r:embed="rId2"/>
          <a:stretch/>
        </p:blipFill>
        <p:spPr bwMode="auto">
          <a:xfrm>
            <a:off x="3619800" y="3887154"/>
            <a:ext cx="741240" cy="741240"/>
          </a:xfrm>
          <a:prstGeom prst="rect">
            <a:avLst/>
          </a:prstGeom>
          <a:ln w="0">
            <a:noFill/>
          </a:ln>
        </p:spPr>
      </p:pic>
      <p:grpSp>
        <p:nvGrpSpPr>
          <p:cNvPr id="901" name="Google Shape;1017;p68"/>
          <p:cNvGrpSpPr/>
          <p:nvPr/>
        </p:nvGrpSpPr>
        <p:grpSpPr bwMode="auto">
          <a:xfrm>
            <a:off x="288000" y="2720343"/>
            <a:ext cx="741240" cy="741240"/>
            <a:chOff x="288000" y="2196360"/>
            <a:chExt cx="741240" cy="741240"/>
          </a:xfrm>
        </p:grpSpPr>
        <p:pic>
          <p:nvPicPr>
            <p:cNvPr id="902" name="Google Shape;1018;p68"/>
            <p:cNvPicPr/>
            <p:nvPr/>
          </p:nvPicPr>
          <p:blipFill>
            <a:blip r:embed="rId2"/>
            <a:stretch/>
          </p:blipFill>
          <p:spPr bwMode="auto">
            <a:xfrm>
              <a:off x="288000" y="2196360"/>
              <a:ext cx="741240" cy="741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03" name="Google Shape;1019;p68"/>
            <p:cNvPicPr/>
            <p:nvPr/>
          </p:nvPicPr>
          <p:blipFill>
            <a:blip r:embed="rId3"/>
            <a:stretch/>
          </p:blipFill>
          <p:spPr bwMode="auto">
            <a:xfrm>
              <a:off x="478800" y="2358000"/>
              <a:ext cx="397439" cy="41760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904" name="Google Shape;1020;p68"/>
          <p:cNvGrpSpPr/>
          <p:nvPr/>
        </p:nvGrpSpPr>
        <p:grpSpPr bwMode="auto">
          <a:xfrm>
            <a:off x="3619800" y="2752383"/>
            <a:ext cx="741240" cy="741240"/>
            <a:chOff x="3296880" y="2228400"/>
            <a:chExt cx="741240" cy="741240"/>
          </a:xfrm>
        </p:grpSpPr>
        <p:pic>
          <p:nvPicPr>
            <p:cNvPr id="905" name="Google Shape;1021;p68"/>
            <p:cNvPicPr/>
            <p:nvPr/>
          </p:nvPicPr>
          <p:blipFill>
            <a:blip r:embed="rId2"/>
            <a:stretch/>
          </p:blipFill>
          <p:spPr bwMode="auto">
            <a:xfrm>
              <a:off x="3296880" y="2228400"/>
              <a:ext cx="741240" cy="741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06" name="Google Shape;1022;p68"/>
            <p:cNvPicPr/>
            <p:nvPr/>
          </p:nvPicPr>
          <p:blipFill>
            <a:blip r:embed="rId4"/>
            <a:stretch/>
          </p:blipFill>
          <p:spPr bwMode="auto">
            <a:xfrm>
              <a:off x="3467160" y="2414519"/>
              <a:ext cx="421560" cy="3690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907" name="PlaceHolder 1"/>
          <p:cNvSpPr>
            <a:spLocks noGrp="1"/>
          </p:cNvSpPr>
          <p:nvPr>
            <p:ph type="sldNum" idx="45"/>
          </p:nvPr>
        </p:nvSpPr>
        <p:spPr bwMode="auto">
          <a:xfrm>
            <a:off x="9198000" y="6325920"/>
            <a:ext cx="2742840" cy="36576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600" b="0" strike="noStrike" spc="-1">
                <a:solidFill>
                  <a:srgbClr val="888888"/>
                </a:solidFill>
                <a:latin typeface="Arial"/>
                <a:ea typeface="Arial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735F781A-8E8F-432D-B6A1-00587A152B93}" type="slidenum">
              <a:rPr kumimoji="0" lang="en-GB" sz="1600" b="0" i="0" u="none" strike="noStrike" kern="0" cap="none" spc="-1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4</a:t>
            </a:fld>
            <a:endParaRPr kumimoji="0" lang="ru-RU" sz="16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Arial"/>
            </a:endParaRPr>
          </a:p>
        </p:txBody>
      </p:sp>
      <p:sp>
        <p:nvSpPr>
          <p:cNvPr id="908" name="PlaceHolder 2"/>
          <p:cNvSpPr>
            <a:spLocks noGrp="1"/>
          </p:cNvSpPr>
          <p:nvPr>
            <p:ph type="title"/>
          </p:nvPr>
        </p:nvSpPr>
        <p:spPr bwMode="auto">
          <a:xfrm>
            <a:off x="288000" y="230040"/>
            <a:ext cx="6068160" cy="74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ru-RU" sz="3200" b="0" strike="noStrike" spc="-1" dirty="0">
                <a:solidFill>
                  <a:schemeClr val="dk1"/>
                </a:solidFill>
                <a:latin typeface="Arial"/>
                <a:ea typeface="Arial"/>
              </a:rPr>
              <a:t>Товарное продвижение</a:t>
            </a:r>
            <a:endParaRPr lang="ru-RU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9" name="Google Shape;1025;p68"/>
          <p:cNvSpPr/>
          <p:nvPr/>
        </p:nvSpPr>
        <p:spPr bwMode="auto">
          <a:xfrm>
            <a:off x="1125360" y="2663643"/>
            <a:ext cx="2494440" cy="954107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anchor="t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Товары бренда отображаются</a:t>
            </a:r>
            <a:endParaRPr kumimoji="0" lang="ru-RU" sz="14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в релевант</a:t>
            </a:r>
            <a:r>
              <a:rPr kumimoji="0" lang="ru-RU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ной каталожной и поисковой выдаче</a:t>
            </a:r>
            <a:endParaRPr kumimoji="0" lang="ru-RU" sz="14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910" name="Google Shape;1026;p68"/>
          <p:cNvSpPr/>
          <p:nvPr/>
        </p:nvSpPr>
        <p:spPr bwMode="auto">
          <a:xfrm>
            <a:off x="4443721" y="2869983"/>
            <a:ext cx="1774080" cy="5180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anchor="t">
            <a:spAutoFit/>
          </a:bodyPr>
          <a:lstStyle/>
          <a:p>
            <a:pPr marL="504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400" b="0" i="0" u="none" strike="noStrike" kern="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Таргетирование</a:t>
            </a:r>
            <a:endParaRPr kumimoji="0" lang="ru-RU" sz="1400" b="0" i="0" u="none" strike="noStrike" kern="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504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400" b="0" i="0" u="none" strike="noStrike" kern="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на</a:t>
            </a:r>
            <a:r>
              <a:rPr kumimoji="0" lang="en-GB" sz="14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</a:t>
            </a:r>
            <a:r>
              <a:rPr kumimoji="0" lang="en-GB" sz="1400" b="0" i="0" u="none" strike="noStrike" kern="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всю</a:t>
            </a:r>
            <a:r>
              <a:rPr kumimoji="0" lang="en-GB" sz="14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</a:t>
            </a:r>
            <a:r>
              <a:rPr kumimoji="0" lang="en-GB" sz="1400" b="0" i="0" u="none" strike="noStrike" kern="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аудиторию</a:t>
            </a:r>
            <a:endParaRPr kumimoji="0" lang="ru-RU" sz="1400" b="0" i="0" u="none" strike="noStrike" kern="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911" name="Google Shape;1027;p68"/>
          <p:cNvSpPr/>
          <p:nvPr/>
        </p:nvSpPr>
        <p:spPr bwMode="auto">
          <a:xfrm>
            <a:off x="1125359" y="3827993"/>
            <a:ext cx="2100481" cy="1247521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anchor="t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400" b="0" i="0" u="none" strike="noStrike" kern="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Доступно</a:t>
            </a:r>
            <a:r>
              <a:rPr kumimoji="0" lang="en-GB" sz="14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</a:t>
            </a:r>
            <a:r>
              <a:rPr kumimoji="0" lang="en-GB" sz="1400" b="0" i="0" u="none" strike="noStrike" kern="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на</a:t>
            </a:r>
            <a:r>
              <a:rPr kumimoji="0" lang="en-GB" sz="14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</a:t>
            </a:r>
            <a:r>
              <a:rPr kumimoji="0" lang="en-GB" sz="1400" b="0" i="0" u="none" strike="noStrike" kern="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сайте</a:t>
            </a:r>
            <a:r>
              <a:rPr kumimoji="0" lang="en-GB" sz="14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и в </a:t>
            </a:r>
            <a:r>
              <a:rPr kumimoji="0" lang="en-GB" sz="1400" b="0" i="0" u="none" strike="noStrike" kern="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приложении</a:t>
            </a:r>
            <a:r>
              <a:rPr kumimoji="0" lang="ru-RU" sz="14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: в поисковой и каталожных выдачах</a:t>
            </a:r>
            <a:endParaRPr kumimoji="0" lang="ru-RU" sz="1400" b="0" i="0" u="none" strike="noStrike" kern="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5040" marR="0" lvl="0" indent="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ru-RU" sz="1450" b="0" i="0" u="none" strike="noStrike" kern="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912" name="Google Shape;1028;p68"/>
          <p:cNvSpPr/>
          <p:nvPr/>
        </p:nvSpPr>
        <p:spPr bwMode="auto">
          <a:xfrm>
            <a:off x="4448041" y="4113743"/>
            <a:ext cx="1812240" cy="318998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anchor="t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400" b="0" i="0" u="none" strike="noStrike" kern="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Детальный</a:t>
            </a:r>
            <a:r>
              <a:rPr kumimoji="0" lang="en-GB" sz="14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</a:t>
            </a:r>
            <a:r>
              <a:rPr kumimoji="0" lang="en-GB" sz="1400" b="0" i="0" u="none" strike="noStrike" kern="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отчет</a:t>
            </a:r>
            <a:endParaRPr kumimoji="0" lang="ru-RU" sz="1400" b="0" i="0" u="none" strike="noStrike" kern="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913" name="PlaceHolder 3"/>
          <p:cNvSpPr>
            <a:spLocks noGrp="1"/>
          </p:cNvSpPr>
          <p:nvPr>
            <p:ph/>
          </p:nvPr>
        </p:nvSpPr>
        <p:spPr bwMode="auto">
          <a:xfrm>
            <a:off x="9817" y="1002780"/>
            <a:ext cx="5979236" cy="1024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2000" b="1" strike="noStrike" spc="-1" dirty="0" err="1">
                <a:solidFill>
                  <a:schemeClr val="accent3"/>
                </a:solidFill>
                <a:latin typeface="Arial"/>
                <a:ea typeface="Arial"/>
              </a:rPr>
              <a:t>Продвижение</a:t>
            </a:r>
            <a:r>
              <a:rPr lang="en-GB" sz="2000" b="1" strike="noStrike" spc="-1" dirty="0">
                <a:solidFill>
                  <a:schemeClr val="accent3"/>
                </a:solidFill>
                <a:latin typeface="Arial"/>
                <a:ea typeface="Arial"/>
              </a:rPr>
              <a:t> </a:t>
            </a:r>
            <a:r>
              <a:rPr lang="en-GB" sz="2000" b="1" strike="noStrike" spc="-1" dirty="0" err="1">
                <a:solidFill>
                  <a:schemeClr val="accent3"/>
                </a:solidFill>
                <a:latin typeface="Arial"/>
                <a:ea typeface="Arial"/>
              </a:rPr>
              <a:t>товаров</a:t>
            </a:r>
            <a:r>
              <a:rPr lang="en-GB" sz="2000" b="1" strike="noStrike" spc="-1" dirty="0">
                <a:solidFill>
                  <a:schemeClr val="accent3"/>
                </a:solidFill>
                <a:latin typeface="Arial"/>
                <a:ea typeface="Arial"/>
              </a:rPr>
              <a:t> в </a:t>
            </a:r>
            <a:r>
              <a:rPr lang="en-GB" sz="2000" b="1" strike="noStrike" spc="-1" dirty="0" err="1">
                <a:solidFill>
                  <a:schemeClr val="accent3"/>
                </a:solidFill>
                <a:latin typeface="Arial"/>
                <a:ea typeface="Arial"/>
              </a:rPr>
              <a:t>каталоге</a:t>
            </a:r>
            <a:r>
              <a:rPr lang="en-GB" sz="2000" b="1" strike="noStrike" spc="-1" dirty="0">
                <a:solidFill>
                  <a:schemeClr val="accent3"/>
                </a:solidFill>
                <a:latin typeface="Arial"/>
                <a:ea typeface="Arial"/>
              </a:rPr>
              <a:t> Lamoda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2000" b="1" strike="noStrike" spc="-1" dirty="0" err="1">
                <a:solidFill>
                  <a:schemeClr val="accent3"/>
                </a:solidFill>
                <a:latin typeface="Arial"/>
                <a:ea typeface="Arial"/>
              </a:rPr>
              <a:t>Ваши</a:t>
            </a:r>
            <a:r>
              <a:rPr lang="en-GB" sz="2000" b="1" strike="noStrike" spc="-1" dirty="0">
                <a:solidFill>
                  <a:schemeClr val="accent3"/>
                </a:solidFill>
                <a:latin typeface="Arial"/>
                <a:ea typeface="Arial"/>
              </a:rPr>
              <a:t> </a:t>
            </a:r>
            <a:r>
              <a:rPr lang="en-GB" sz="2000" b="1" strike="noStrike" spc="-1" dirty="0" err="1">
                <a:solidFill>
                  <a:schemeClr val="accent3"/>
                </a:solidFill>
                <a:latin typeface="Arial"/>
                <a:ea typeface="Arial"/>
              </a:rPr>
              <a:t>товары</a:t>
            </a:r>
            <a:r>
              <a:rPr lang="en-GB" sz="2000" b="1" strike="noStrike" spc="-1" dirty="0">
                <a:solidFill>
                  <a:schemeClr val="accent3"/>
                </a:solidFill>
                <a:latin typeface="Arial"/>
                <a:ea typeface="Arial"/>
              </a:rPr>
              <a:t> </a:t>
            </a:r>
            <a:r>
              <a:rPr lang="en-GB" sz="2000" b="1" strike="noStrike" spc="-1" dirty="0" err="1">
                <a:solidFill>
                  <a:schemeClr val="accent3"/>
                </a:solidFill>
                <a:latin typeface="Arial"/>
                <a:ea typeface="Arial"/>
              </a:rPr>
              <a:t>размещаются</a:t>
            </a:r>
            <a:r>
              <a:rPr lang="ru-RU" sz="2000" b="1" strike="noStrike" spc="-1" dirty="0">
                <a:solidFill>
                  <a:schemeClr val="accent3"/>
                </a:solidFill>
                <a:latin typeface="Arial"/>
                <a:ea typeface="Arial"/>
              </a:rPr>
              <a:t> в верхней выдаче</a:t>
            </a:r>
            <a:r>
              <a:rPr lang="ru-RU" sz="20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2000" b="1" strike="noStrike" spc="-1" dirty="0" err="1">
                <a:solidFill>
                  <a:schemeClr val="accent3"/>
                </a:solidFill>
                <a:latin typeface="Arial"/>
                <a:ea typeface="Arial"/>
              </a:rPr>
              <a:t>каталога</a:t>
            </a:r>
            <a:r>
              <a:rPr lang="ru-RU" sz="2000" b="1" strike="noStrike" spc="-1" dirty="0">
                <a:solidFill>
                  <a:schemeClr val="accent3"/>
                </a:solidFill>
                <a:latin typeface="Arial"/>
                <a:ea typeface="Arial"/>
              </a:rPr>
              <a:t> и в поиске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914" name="Google Shape;1030;p68"/>
          <p:cNvGrpSpPr/>
          <p:nvPr/>
        </p:nvGrpSpPr>
        <p:grpSpPr bwMode="auto">
          <a:xfrm>
            <a:off x="299880" y="3861806"/>
            <a:ext cx="741240" cy="741240"/>
            <a:chOff x="288000" y="3444120"/>
            <a:chExt cx="741240" cy="741240"/>
          </a:xfrm>
        </p:grpSpPr>
        <p:pic>
          <p:nvPicPr>
            <p:cNvPr id="915" name="Google Shape;1031;p68"/>
            <p:cNvPicPr/>
            <p:nvPr/>
          </p:nvPicPr>
          <p:blipFill>
            <a:blip r:embed="rId2"/>
            <a:stretch/>
          </p:blipFill>
          <p:spPr bwMode="auto">
            <a:xfrm>
              <a:off x="288000" y="3444120"/>
              <a:ext cx="741240" cy="741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16" name="Google Shape;1032;p68"/>
            <p:cNvPicPr/>
            <p:nvPr/>
          </p:nvPicPr>
          <p:blipFill>
            <a:blip r:embed="rId5"/>
            <a:stretch/>
          </p:blipFill>
          <p:spPr bwMode="auto">
            <a:xfrm>
              <a:off x="539280" y="3628080"/>
              <a:ext cx="238680" cy="40320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917" name="Google Shape;1033;p68"/>
          <p:cNvPicPr/>
          <p:nvPr/>
        </p:nvPicPr>
        <p:blipFill>
          <a:blip r:embed="rId6"/>
          <a:stretch/>
        </p:blipFill>
        <p:spPr bwMode="auto">
          <a:xfrm>
            <a:off x="1947240" y="6320880"/>
            <a:ext cx="451439" cy="312120"/>
          </a:xfrm>
          <a:prstGeom prst="rect">
            <a:avLst/>
          </a:prstGeom>
          <a:ln w="0">
            <a:noFill/>
          </a:ln>
        </p:spPr>
      </p:pic>
      <p:sp>
        <p:nvSpPr>
          <p:cNvPr id="918" name="Google Shape;1034;p68"/>
          <p:cNvSpPr/>
          <p:nvPr/>
        </p:nvSpPr>
        <p:spPr bwMode="auto">
          <a:xfrm>
            <a:off x="2581200" y="6320880"/>
            <a:ext cx="3082320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350" b="0" i="1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Продвижение в каталоге</a:t>
            </a:r>
            <a:endParaRPr kumimoji="0" lang="ru-RU" sz="135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919" name="Google Shape;1035;p68"/>
          <p:cNvSpPr/>
          <p:nvPr/>
        </p:nvSpPr>
        <p:spPr bwMode="auto">
          <a:xfrm>
            <a:off x="7748280" y="512640"/>
            <a:ext cx="3779640" cy="5494320"/>
          </a:xfrm>
          <a:prstGeom prst="roundRect">
            <a:avLst>
              <a:gd name="adj" fmla="val 7420"/>
            </a:avLst>
          </a:prstGeom>
          <a:blipFill>
            <a:blip r:embed="rId7"/>
            <a:stretch/>
          </a:blipFill>
          <a:ln w="0">
            <a:noFill/>
          </a:ln>
          <a:effectLst>
            <a:outerShdw blurRad="428760" dist="190292" dir="1194541" algn="bl" rotWithShape="0">
              <a:srgbClr val="000000">
                <a:alpha val="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920" name="Google Shape;1036;p68"/>
          <p:cNvPicPr/>
          <p:nvPr/>
        </p:nvPicPr>
        <p:blipFill>
          <a:blip r:embed="rId8"/>
          <a:stretch/>
        </p:blipFill>
        <p:spPr bwMode="auto">
          <a:xfrm>
            <a:off x="3788280" y="4095954"/>
            <a:ext cx="404280" cy="353520"/>
          </a:xfrm>
          <a:prstGeom prst="rect">
            <a:avLst/>
          </a:prstGeom>
          <a:ln w="0">
            <a:noFill/>
          </a:ln>
        </p:spPr>
      </p:pic>
      <p:sp>
        <p:nvSpPr>
          <p:cNvPr id="921" name="Google Shape;1037;p68"/>
          <p:cNvSpPr/>
          <p:nvPr/>
        </p:nvSpPr>
        <p:spPr bwMode="auto">
          <a:xfrm>
            <a:off x="178861" y="5605200"/>
            <a:ext cx="6278400" cy="446276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tIns="91440" bIns="91440" anchor="t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Минимальный бюджет</a:t>
            </a:r>
            <a:r>
              <a:rPr kumimoji="0" lang="en-GB" sz="1400" b="1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</a:t>
            </a: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—</a:t>
            </a:r>
            <a:r>
              <a:rPr kumimoji="0" lang="en-GB" sz="1400" b="1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</a:t>
            </a:r>
            <a:r>
              <a:rPr kumimoji="0" lang="en-GB" sz="1700" b="1" i="0" u="none" strike="noStrike" kern="0" cap="none" spc="-1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1</a:t>
            </a:r>
            <a:r>
              <a:rPr kumimoji="0" lang="en-GB" sz="1700" b="1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00</a:t>
            </a:r>
            <a:r>
              <a:rPr kumimoji="0" lang="ru-RU" sz="1700" b="1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0 </a:t>
            </a:r>
            <a:r>
              <a:rPr kumimoji="0" lang="en-GB" sz="1700" b="1" i="0" u="none" strike="noStrike" kern="0" cap="none" spc="-1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Roboto"/>
                <a:ea typeface="Roboto"/>
                <a:cs typeface="Arial"/>
              </a:rPr>
              <a:t>₽</a:t>
            </a:r>
            <a:r>
              <a:rPr kumimoji="0" lang="ru-RU" sz="1700" b="1" i="0" u="none" strike="noStrike" kern="0" cap="none" spc="-1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Roboto"/>
                <a:ea typeface="Roboto"/>
                <a:cs typeface="Arial"/>
              </a:rPr>
              <a:t> в день</a:t>
            </a:r>
            <a:r>
              <a:rPr kumimoji="0" lang="en-GB" sz="1700" b="1" i="0" u="none" strike="noStrike" kern="0" cap="none" spc="-1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</a:t>
            </a:r>
            <a:r>
              <a:rPr kumimoji="0" lang="en-GB" sz="1700" b="1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(с НДС)</a:t>
            </a:r>
            <a:endParaRPr kumimoji="0" lang="ru-RU" sz="17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922" name="Google Shape;1038;p68"/>
          <p:cNvSpPr/>
          <p:nvPr/>
        </p:nvSpPr>
        <p:spPr bwMode="auto">
          <a:xfrm>
            <a:off x="6654240" y="2768040"/>
            <a:ext cx="1608480" cy="3483000"/>
          </a:xfrm>
          <a:prstGeom prst="roundRect">
            <a:avLst>
              <a:gd name="adj" fmla="val 16667"/>
            </a:avLst>
          </a:prstGeom>
          <a:blipFill>
            <a:blip r:embed="rId9"/>
            <a:stretch/>
          </a:blipFill>
          <a:ln w="0">
            <a:noFill/>
          </a:ln>
          <a:effectLst>
            <a:outerShdw blurRad="428760" dist="190292" dir="1194541" algn="bl" rotWithShape="0">
              <a:srgbClr val="000000">
                <a:alpha val="9731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90" name="PlaceHolder 1"/>
          <p:cNvSpPr>
            <a:spLocks noGrp="1"/>
          </p:cNvSpPr>
          <p:nvPr>
            <p:ph/>
          </p:nvPr>
        </p:nvSpPr>
        <p:spPr bwMode="auto">
          <a:xfrm>
            <a:off x="0" y="216788"/>
            <a:ext cx="7468634" cy="1180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4200" b="0" strike="noStrike" spc="-1" dirty="0">
                <a:solidFill>
                  <a:srgbClr val="FFFFFF"/>
                </a:solidFill>
                <a:latin typeface="Arial"/>
                <a:ea typeface="Arial"/>
              </a:rPr>
              <a:t>Ad_platform@lamoda.ru</a:t>
            </a:r>
            <a:endParaRPr lang="ru-RU" sz="4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Контент">
  <a:themeElements>
    <a:clrScheme name="lamoda color">
      <a:dk1>
        <a:srgbClr val="000000"/>
      </a:dk1>
      <a:lt1>
        <a:srgbClr val="FFFFFF"/>
      </a:lt1>
      <a:dk2>
        <a:srgbClr val="969696"/>
      </a:dk2>
      <a:lt2>
        <a:srgbClr val="EDEDED"/>
      </a:lt2>
      <a:accent1>
        <a:srgbClr val="FA3C00"/>
      </a:accent1>
      <a:accent2>
        <a:srgbClr val="FFD7D2"/>
      </a:accent2>
      <a:accent3>
        <a:srgbClr val="A5825F"/>
      </a:accent3>
      <a:accent4>
        <a:srgbClr val="A5D2A0"/>
      </a:accent4>
      <a:accent5>
        <a:srgbClr val="CDE6FF"/>
      </a:accent5>
      <a:accent6>
        <a:srgbClr val="C2C2C2"/>
      </a:accent6>
      <a:hlink>
        <a:srgbClr val="969696"/>
      </a:hlink>
      <a:folHlink>
        <a:srgbClr val="C2C2C2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Контент">
  <a:themeElements>
    <a:clrScheme name="lamoda color">
      <a:dk1>
        <a:srgbClr val="000000"/>
      </a:dk1>
      <a:lt1>
        <a:srgbClr val="FFFFFF"/>
      </a:lt1>
      <a:dk2>
        <a:srgbClr val="969696"/>
      </a:dk2>
      <a:lt2>
        <a:srgbClr val="EDEDED"/>
      </a:lt2>
      <a:accent1>
        <a:srgbClr val="FA3C00"/>
      </a:accent1>
      <a:accent2>
        <a:srgbClr val="FFD7D2"/>
      </a:accent2>
      <a:accent3>
        <a:srgbClr val="A5825F"/>
      </a:accent3>
      <a:accent4>
        <a:srgbClr val="A5D2A0"/>
      </a:accent4>
      <a:accent5>
        <a:srgbClr val="CDE6FF"/>
      </a:accent5>
      <a:accent6>
        <a:srgbClr val="C2C2C2"/>
      </a:accent6>
      <a:hlink>
        <a:srgbClr val="969696"/>
      </a:hlink>
      <a:folHlink>
        <a:srgbClr val="C2C2C2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бложки">
  <a:themeElements>
    <a:clrScheme name="lamoda color">
      <a:dk1>
        <a:srgbClr val="000000"/>
      </a:dk1>
      <a:lt1>
        <a:srgbClr val="FFFFFF"/>
      </a:lt1>
      <a:dk2>
        <a:srgbClr val="969696"/>
      </a:dk2>
      <a:lt2>
        <a:srgbClr val="EDEDED"/>
      </a:lt2>
      <a:accent1>
        <a:srgbClr val="FA3C00"/>
      </a:accent1>
      <a:accent2>
        <a:srgbClr val="FFD7D2"/>
      </a:accent2>
      <a:accent3>
        <a:srgbClr val="A5825F"/>
      </a:accent3>
      <a:accent4>
        <a:srgbClr val="A5D2A0"/>
      </a:accent4>
      <a:accent5>
        <a:srgbClr val="CDE6FF"/>
      </a:accent5>
      <a:accent6>
        <a:srgbClr val="C2C2C2"/>
      </a:accent6>
      <a:hlink>
        <a:srgbClr val="969696"/>
      </a:hlink>
      <a:folHlink>
        <a:srgbClr val="C2C2C2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200</Words>
  <Application>Microsoft Office PowerPoint</Application>
  <PresentationFormat>Широкоэкранный</PresentationFormat>
  <Paragraphs>23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Arial</vt:lpstr>
      <vt:lpstr>Graphik App</vt:lpstr>
      <vt:lpstr>Roboto</vt:lpstr>
      <vt:lpstr>Symbol</vt:lpstr>
      <vt:lpstr>Times New Roman</vt:lpstr>
      <vt:lpstr>Wingdings</vt:lpstr>
      <vt:lpstr>Контент</vt:lpstr>
      <vt:lpstr>1_Контент</vt:lpstr>
      <vt:lpstr>Обложки</vt:lpstr>
      <vt:lpstr>Презентация PowerPoint</vt:lpstr>
      <vt:lpstr>Презентация PowerPoint</vt:lpstr>
      <vt:lpstr>Презентация PowerPoint</vt:lpstr>
      <vt:lpstr>Товарное продвижение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Marina Mironova</dc:creator>
  <cp:lastModifiedBy>Marina Mironova</cp:lastModifiedBy>
  <cp:revision>7</cp:revision>
  <dcterms:created xsi:type="dcterms:W3CDTF">2025-06-25T13:15:03Z</dcterms:created>
  <dcterms:modified xsi:type="dcterms:W3CDTF">2025-06-25T13:42:28Z</dcterms:modified>
</cp:coreProperties>
</file>