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334" r:id="rId4"/>
    <p:sldId id="335" r:id="rId5"/>
    <p:sldId id="336" r:id="rId6"/>
    <p:sldId id="337" r:id="rId7"/>
    <p:sldId id="338" r:id="rId8"/>
    <p:sldId id="3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66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05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31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13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E4BF866-7B19-45EE-9598-A8ACFC13F53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38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65F0FAB-BA43-4016-8BC7-E0BC61148FA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56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7DF7685-0D2F-4562-B012-B8F703816A5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92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C1F0360-CE23-4AEC-8E75-E152EEDEB3E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76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4DBCD8A-6B63-49B9-992F-1045BBD657D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41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2FBE0D9-B94A-4F17-9977-7E7850B1FA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710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EA2DD37-2729-4056-A114-07CC0B689D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6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10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6292693A-7A21-4961-9AFD-B0995AD71DC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334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66297DC-13A6-4328-A683-18D69BD3FAD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4469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863AD625-5C9B-4E0B-97A6-7B26B3FC8A1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9671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8ED7F35-1D44-4DFC-BB32-C2395DF806C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4814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D7BCEB5-CC65-4093-BCA8-232A7D63E58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110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12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10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350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46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21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840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096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870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688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374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892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231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88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8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2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91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03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98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40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body"/>
          </p:nvPr>
        </p:nvSpPr>
        <p:spPr bwMode="auto">
          <a:xfrm>
            <a:off x="239040" y="192960"/>
            <a:ext cx="9199080" cy="5408280"/>
          </a:xfrm>
          <a:prstGeom prst="rect">
            <a:avLst/>
          </a:prstGeom>
          <a:noFill/>
          <a:ln w="0">
            <a:noFill/>
          </a:ln>
        </p:spPr>
        <p:txBody>
          <a:bodyPr lIns="0" tIns="0" rIns="11988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pic>
        <p:nvPicPr>
          <p:cNvPr id="84" name="Google Shape;92;p21"/>
          <p:cNvPicPr/>
          <p:nvPr/>
        </p:nvPicPr>
        <p:blipFill>
          <a:blip r:embed="rId14"/>
          <a:stretch/>
        </p:blipFill>
        <p:spPr bwMode="auto">
          <a:xfrm>
            <a:off x="290160" y="6363000"/>
            <a:ext cx="1244160" cy="2408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93;p21"/>
          <p:cNvPicPr/>
          <p:nvPr/>
        </p:nvPicPr>
        <p:blipFill>
          <a:blip r:embed="rId15"/>
          <a:stretch/>
        </p:blipFill>
        <p:spPr bwMode="auto">
          <a:xfrm>
            <a:off x="216360" y="6342120"/>
            <a:ext cx="1321560" cy="3117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005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9493832-39FB-436C-B2E5-9253652F4EE3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‹#›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 bwMode="auto">
          <a:xfrm>
            <a:off x="290160" y="1333800"/>
            <a:ext cx="5664600" cy="4739760"/>
          </a:xfrm>
          <a:prstGeom prst="rect">
            <a:avLst/>
          </a:prstGeom>
          <a:noFill/>
          <a:ln w="0">
            <a:noFill/>
          </a:ln>
        </p:spPr>
        <p:txBody>
          <a:bodyPr lIns="0" tIns="60840" rIns="12204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 bwMode="auto">
          <a:xfrm>
            <a:off x="290160" y="23796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45" name="Google Shape;61;p13"/>
          <p:cNvPicPr/>
          <p:nvPr/>
        </p:nvPicPr>
        <p:blipFill>
          <a:blip r:embed="rId14"/>
          <a:stretch/>
        </p:blipFill>
        <p:spPr bwMode="auto">
          <a:xfrm>
            <a:off x="107640" y="6248880"/>
            <a:ext cx="1616400" cy="519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7721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50;p11"/>
          <p:cNvSpPr/>
          <p:nvPr/>
        </p:nvSpPr>
        <p:spPr bwMode="auto"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2" name="Google Shape;52;p11"/>
          <p:cNvPicPr/>
          <p:nvPr/>
        </p:nvPicPr>
        <p:blipFill>
          <a:blip r:embed="rId14"/>
          <a:stretch/>
        </p:blipFill>
        <p:spPr bwMode="auto">
          <a:xfrm rot="16199999">
            <a:off x="10425960" y="1595160"/>
            <a:ext cx="2628000" cy="21204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53;p11"/>
          <p:cNvPicPr/>
          <p:nvPr/>
        </p:nvPicPr>
        <p:blipFill>
          <a:blip r:embed="rId15"/>
          <a:stretch/>
        </p:blipFill>
        <p:spPr bwMode="auto">
          <a:xfrm>
            <a:off x="-1267560" y="3058560"/>
            <a:ext cx="14737320" cy="4738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237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7" name="Google Shape;1397;p89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198" name="Google Shape;1398;p89"/>
          <p:cNvPicPr/>
          <p:nvPr/>
        </p:nvPicPr>
        <p:blipFill>
          <a:blip r:embed="rId2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  <p:pic>
        <p:nvPicPr>
          <p:cNvPr id="1199" name="Google Shape;1399;p89"/>
          <p:cNvPicPr/>
          <p:nvPr/>
        </p:nvPicPr>
        <p:blipFill>
          <a:blip r:embed="rId3"/>
          <a:stretch/>
        </p:blipFill>
        <p:spPr bwMode="auto">
          <a:xfrm>
            <a:off x="-92160" y="-64080"/>
            <a:ext cx="12312720" cy="6928560"/>
          </a:xfrm>
          <a:prstGeom prst="rect">
            <a:avLst/>
          </a:prstGeom>
          <a:ln w="0">
            <a:noFill/>
          </a:ln>
        </p:spPr>
      </p:pic>
      <p:sp>
        <p:nvSpPr>
          <p:cNvPr id="2" name="Google Shape;1008;p67"/>
          <p:cNvSpPr/>
          <p:nvPr/>
        </p:nvSpPr>
        <p:spPr bwMode="auto">
          <a:xfrm>
            <a:off x="288000" y="230040"/>
            <a:ext cx="5808000" cy="2308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40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Публикации</a:t>
            </a:r>
            <a:br>
              <a:rPr kumimoji="0" lang="ru-RU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40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 соцсетях </a:t>
            </a:r>
            <a:r>
              <a:rPr kumimoji="0" lang="en-GB" sz="40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Lamoda </a:t>
            </a:r>
            <a:endParaRPr kumimoji="0" lang="en-GB" sz="40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1" name="PlaceHolder 1"/>
          <p:cNvSpPr>
            <a:spLocks noGrp="1"/>
          </p:cNvSpPr>
          <p:nvPr>
            <p:ph type="sldNum" idx="7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947B8265-1401-4B10-A0CA-27F0E6039F64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202" name="Google Shape;1406;p90"/>
          <p:cNvSpPr/>
          <p:nvPr/>
        </p:nvSpPr>
        <p:spPr bwMode="auto">
          <a:xfrm>
            <a:off x="287280" y="3320280"/>
            <a:ext cx="40399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5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Общее число подписчиков:</a:t>
            </a:r>
            <a:r>
              <a:rPr kumimoji="0" lang="en-GB" sz="1750" b="0" i="0" u="none" strike="noStrike" kern="0" cap="none" spc="-1" normalizeH="0" baseline="0" noProof="0">
                <a:ln>
                  <a:noFill/>
                </a:ln>
                <a:solidFill>
                  <a:srgbClr val="A5825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6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&gt; 1 млн</a:t>
            </a:r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03" name="Google Shape;1407;p90"/>
          <p:cNvSpPr/>
          <p:nvPr/>
        </p:nvSpPr>
        <p:spPr bwMode="auto">
          <a:xfrm>
            <a:off x="3480480" y="3738240"/>
            <a:ext cx="2378519" cy="1015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География: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21% Москва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5% Санкт-Петербург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74% Регионы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04" name="Google Shape;1408;p90"/>
          <p:cNvSpPr/>
          <p:nvPr/>
        </p:nvSpPr>
        <p:spPr bwMode="auto">
          <a:xfrm>
            <a:off x="2154960" y="3738240"/>
            <a:ext cx="975240" cy="6220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Возраст: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25 – 34 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05" name="Google Shape;1409;p90"/>
          <p:cNvSpPr/>
          <p:nvPr/>
        </p:nvSpPr>
        <p:spPr bwMode="auto">
          <a:xfrm>
            <a:off x="287280" y="3738240"/>
            <a:ext cx="15174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Аудитория: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64% женщины</a:t>
            </a:r>
            <a:b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36% мужчины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06" name="PlaceHolder 2"/>
          <p:cNvSpPr>
            <a:spLocks noGrp="1"/>
          </p:cNvSpPr>
          <p:nvPr>
            <p:ph type="title"/>
          </p:nvPr>
        </p:nvSpPr>
        <p:spPr bwMode="auto">
          <a:xfrm>
            <a:off x="287280" y="230040"/>
            <a:ext cx="604584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Посты в социальных сетях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7" name="Google Shape;1411;p90"/>
          <p:cNvPicPr/>
          <p:nvPr/>
        </p:nvPicPr>
        <p:blipFill>
          <a:blip r:embed="rId2"/>
          <a:stretch/>
        </p:blipFill>
        <p:spPr bwMode="auto">
          <a:xfrm>
            <a:off x="2057040" y="6212520"/>
            <a:ext cx="286560" cy="430200"/>
          </a:xfrm>
          <a:prstGeom prst="rect">
            <a:avLst/>
          </a:prstGeom>
          <a:ln w="0">
            <a:noFill/>
          </a:ln>
        </p:spPr>
      </p:pic>
      <p:sp>
        <p:nvSpPr>
          <p:cNvPr id="1208" name="Google Shape;1412;p90"/>
          <p:cNvSpPr/>
          <p:nvPr/>
        </p:nvSpPr>
        <p:spPr bwMode="auto">
          <a:xfrm>
            <a:off x="842760" y="2252160"/>
            <a:ext cx="3820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2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@lamodaru</a:t>
            </a:r>
            <a:endParaRPr kumimoji="0" lang="ru-RU" sz="2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09" name="Google Shape;1413;p90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Публикации в соцсетях Lamoda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210" name="Google Shape;1414;p90"/>
          <p:cNvPicPr/>
          <p:nvPr/>
        </p:nvPicPr>
        <p:blipFill>
          <a:blip r:embed="rId3"/>
          <a:stretch/>
        </p:blipFill>
        <p:spPr bwMode="auto">
          <a:xfrm>
            <a:off x="287280" y="1008720"/>
            <a:ext cx="379080" cy="379080"/>
          </a:xfrm>
          <a:prstGeom prst="rect">
            <a:avLst/>
          </a:prstGeom>
          <a:ln w="0">
            <a:noFill/>
          </a:ln>
        </p:spPr>
      </p:pic>
      <p:sp>
        <p:nvSpPr>
          <p:cNvPr id="1211" name="PlaceHolder 3"/>
          <p:cNvSpPr>
            <a:spLocks noGrp="1"/>
          </p:cNvSpPr>
          <p:nvPr>
            <p:ph type="title"/>
          </p:nvPr>
        </p:nvSpPr>
        <p:spPr bwMode="auto">
          <a:xfrm>
            <a:off x="853200" y="1008720"/>
            <a:ext cx="151740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400" b="0" strike="noStrike" spc="-1">
                <a:solidFill>
                  <a:schemeClr val="dk1"/>
                </a:solidFill>
                <a:latin typeface="Arial"/>
                <a:ea typeface="Arial"/>
              </a:rPr>
              <a:t>lamoda vk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2" name="Google Shape;1416;p90"/>
          <p:cNvPicPr/>
          <p:nvPr/>
        </p:nvPicPr>
        <p:blipFill>
          <a:blip r:embed="rId4"/>
          <a:stretch/>
        </p:blipFill>
        <p:spPr bwMode="auto">
          <a:xfrm>
            <a:off x="287280" y="1633680"/>
            <a:ext cx="371880" cy="371880"/>
          </a:xfrm>
          <a:prstGeom prst="rect">
            <a:avLst/>
          </a:prstGeom>
          <a:ln w="0">
            <a:noFill/>
          </a:ln>
        </p:spPr>
      </p:pic>
      <p:sp>
        <p:nvSpPr>
          <p:cNvPr id="1213" name="PlaceHolder 4"/>
          <p:cNvSpPr>
            <a:spLocks noGrp="1"/>
          </p:cNvSpPr>
          <p:nvPr>
            <p:ph type="title"/>
          </p:nvPr>
        </p:nvSpPr>
        <p:spPr bwMode="auto">
          <a:xfrm>
            <a:off x="842760" y="1630440"/>
            <a:ext cx="364896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400" b="0" strike="noStrike" spc="-1">
                <a:solidFill>
                  <a:schemeClr val="dk1"/>
                </a:solidFill>
                <a:latin typeface="Arial"/>
                <a:ea typeface="Arial"/>
              </a:rPr>
              <a:t>lamoda на связи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4" name="Google Shape;1418;p90"/>
          <p:cNvSpPr/>
          <p:nvPr/>
        </p:nvSpPr>
        <p:spPr bwMode="auto">
          <a:xfrm>
            <a:off x="8829720" y="877680"/>
            <a:ext cx="2419920" cy="5239440"/>
          </a:xfrm>
          <a:prstGeom prst="roundRect">
            <a:avLst>
              <a:gd name="adj" fmla="val 11857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15" name="Google Shape;1419;p90"/>
          <p:cNvSpPr/>
          <p:nvPr/>
        </p:nvSpPr>
        <p:spPr bwMode="auto">
          <a:xfrm>
            <a:off x="6095880" y="877680"/>
            <a:ext cx="2419920" cy="5239440"/>
          </a:xfrm>
          <a:prstGeom prst="roundRect">
            <a:avLst>
              <a:gd name="adj" fmla="val 11479"/>
            </a:avLst>
          </a:prstGeom>
          <a:blipFill>
            <a:blip r:embed="rId6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6" name="PlaceHolder 1"/>
          <p:cNvSpPr>
            <a:spLocks noGrp="1"/>
          </p:cNvSpPr>
          <p:nvPr>
            <p:ph type="sldNum" idx="72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19E17514-45AB-4E55-93B8-ED6A26F6231A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3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217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43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Варианты интеграции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8" name="Google Shape;1426;p91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Публикации в соцсетях Lamoda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219" name="Google Shape;1427;p91"/>
          <p:cNvPicPr/>
          <p:nvPr/>
        </p:nvPicPr>
        <p:blipFill>
          <a:blip r:embed="rId2"/>
          <a:stretch/>
        </p:blipFill>
        <p:spPr bwMode="auto">
          <a:xfrm>
            <a:off x="2057040" y="6212520"/>
            <a:ext cx="286560" cy="430200"/>
          </a:xfrm>
          <a:prstGeom prst="rect">
            <a:avLst/>
          </a:prstGeom>
          <a:ln w="0">
            <a:noFill/>
          </a:ln>
        </p:spPr>
      </p:pic>
      <p:sp>
        <p:nvSpPr>
          <p:cNvPr id="1220" name="PlaceHolder 3"/>
          <p:cNvSpPr>
            <a:spLocks noGrp="1"/>
          </p:cNvSpPr>
          <p:nvPr>
            <p:ph type="title"/>
          </p:nvPr>
        </p:nvSpPr>
        <p:spPr bwMode="auto">
          <a:xfrm>
            <a:off x="288000" y="1008720"/>
            <a:ext cx="6804720" cy="31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450" b="0" strike="noStrike" spc="-1">
                <a:solidFill>
                  <a:schemeClr val="dk1"/>
                </a:solidFill>
                <a:latin typeface="Arial"/>
                <a:ea typeface="Arial"/>
              </a:rPr>
              <a:t>Фото и видео с контентом от бренда</a:t>
            </a:r>
            <a:endParaRPr lang="ru-RU" sz="24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1" name="Google Shape;1429;p91"/>
          <p:cNvSpPr/>
          <p:nvPr/>
        </p:nvSpPr>
        <p:spPr bwMode="auto">
          <a:xfrm>
            <a:off x="288000" y="1545120"/>
            <a:ext cx="3578760" cy="3418200"/>
          </a:xfrm>
          <a:prstGeom prst="roundRect">
            <a:avLst>
              <a:gd name="adj" fmla="val 5915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22" name="Google Shape;1430;p91"/>
          <p:cNvSpPr/>
          <p:nvPr/>
        </p:nvSpPr>
        <p:spPr bwMode="auto">
          <a:xfrm>
            <a:off x="8117280" y="1545120"/>
            <a:ext cx="3695400" cy="4012200"/>
          </a:xfrm>
          <a:prstGeom prst="roundRect">
            <a:avLst>
              <a:gd name="adj" fmla="val 8294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23" name="Google Shape;1431;p91"/>
          <p:cNvSpPr/>
          <p:nvPr/>
        </p:nvSpPr>
        <p:spPr bwMode="auto">
          <a:xfrm>
            <a:off x="4099680" y="2634480"/>
            <a:ext cx="3784320" cy="3483000"/>
          </a:xfrm>
          <a:prstGeom prst="roundRect">
            <a:avLst>
              <a:gd name="adj" fmla="val 5196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4" name="PlaceHolder 1"/>
          <p:cNvSpPr>
            <a:spLocks noGrp="1"/>
          </p:cNvSpPr>
          <p:nvPr>
            <p:ph type="sldNum" idx="73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BBCC3CA-310D-493F-944D-49B4343DCCE2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4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225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4037040" cy="43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Stories / Розыгрыши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6" name="Google Shape;1438;p92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Публикации в соцсетях Lamoda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227" name="Google Shape;1439;p92"/>
          <p:cNvPicPr/>
          <p:nvPr/>
        </p:nvPicPr>
        <p:blipFill>
          <a:blip r:embed="rId2"/>
          <a:stretch/>
        </p:blipFill>
        <p:spPr bwMode="auto">
          <a:xfrm>
            <a:off x="2057040" y="6212520"/>
            <a:ext cx="286560" cy="430200"/>
          </a:xfrm>
          <a:prstGeom prst="rect">
            <a:avLst/>
          </a:prstGeom>
          <a:ln w="0">
            <a:noFill/>
          </a:ln>
        </p:spPr>
      </p:pic>
      <p:sp>
        <p:nvSpPr>
          <p:cNvPr id="1228" name="Google Shape;1440;p92"/>
          <p:cNvSpPr/>
          <p:nvPr/>
        </p:nvSpPr>
        <p:spPr bwMode="auto">
          <a:xfrm>
            <a:off x="288000" y="1008720"/>
            <a:ext cx="2194200" cy="4749120"/>
          </a:xfrm>
          <a:prstGeom prst="roundRect">
            <a:avLst>
              <a:gd name="adj" fmla="val 11211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29" name="Google Shape;1441;p92"/>
          <p:cNvSpPr/>
          <p:nvPr/>
        </p:nvSpPr>
        <p:spPr bwMode="auto">
          <a:xfrm>
            <a:off x="5828760" y="1008720"/>
            <a:ext cx="2194200" cy="4749120"/>
          </a:xfrm>
          <a:prstGeom prst="roundRect">
            <a:avLst>
              <a:gd name="adj" fmla="val 12170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30" name="Google Shape;1442;p92"/>
          <p:cNvSpPr/>
          <p:nvPr/>
        </p:nvSpPr>
        <p:spPr bwMode="auto">
          <a:xfrm>
            <a:off x="8599320" y="1008720"/>
            <a:ext cx="2194200" cy="4749120"/>
          </a:xfrm>
          <a:prstGeom prst="roundRect">
            <a:avLst>
              <a:gd name="adj" fmla="val 11007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31" name="Google Shape;1443;p92"/>
          <p:cNvSpPr/>
          <p:nvPr/>
        </p:nvSpPr>
        <p:spPr bwMode="auto">
          <a:xfrm>
            <a:off x="3058200" y="1008720"/>
            <a:ext cx="2194200" cy="4749120"/>
          </a:xfrm>
          <a:prstGeom prst="roundRect">
            <a:avLst>
              <a:gd name="adj" fmla="val 11143"/>
            </a:avLst>
          </a:prstGeom>
          <a:blipFill>
            <a:blip r:embed="rId6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2" name="PlaceHolder 1"/>
          <p:cNvSpPr>
            <a:spLocks noGrp="1"/>
          </p:cNvSpPr>
          <p:nvPr>
            <p:ph type="sldNum" idx="74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CDF31E8-607C-43C8-9362-FAAE47A1F223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5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233" name="PlaceHolder 2"/>
          <p:cNvSpPr>
            <a:spLocks noGrp="1"/>
          </p:cNvSpPr>
          <p:nvPr>
            <p:ph/>
          </p:nvPr>
        </p:nvSpPr>
        <p:spPr bwMode="auto">
          <a:xfrm>
            <a:off x="288000" y="1008720"/>
            <a:ext cx="6695640" cy="88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Lamoda сотрудничает с более чем 250 героями в различных категориях fashion, beauty, детская категория, lifestyle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4" name="PlaceHolder 3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9023040" cy="69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Контент от блогеров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" name="Google Shape;1451;p93"/>
          <p:cNvSpPr/>
          <p:nvPr/>
        </p:nvSpPr>
        <p:spPr bwMode="auto">
          <a:xfrm>
            <a:off x="158376" y="2071440"/>
            <a:ext cx="514260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Возможные форматы для интеграции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36" name="Google Shape;1452;p93"/>
          <p:cNvSpPr/>
          <p:nvPr/>
        </p:nvSpPr>
        <p:spPr bwMode="auto">
          <a:xfrm>
            <a:off x="154464" y="3741120"/>
            <a:ext cx="6425640" cy="1907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marL="150120" marR="0" lvl="0" indent="-25092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Распаковка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50120" marR="0" lvl="0" indent="-25092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Примерка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50120" marR="0" lvl="0" indent="-25092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Подборка товаров с рекомендациями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50120" marR="0" lvl="0" indent="-25092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Идеи для шопинга и подарков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50120" marR="0" lvl="0" indent="-25092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●"/>
              <a:tabLst/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Интеграция товаров бренда в креативный</a:t>
            </a:r>
            <a:b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контент героя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37" name="Google Shape;1453;p93"/>
          <p:cNvSpPr/>
          <p:nvPr/>
        </p:nvSpPr>
        <p:spPr bwMode="auto">
          <a:xfrm>
            <a:off x="5386680" y="6193080"/>
            <a:ext cx="2999519" cy="399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238" name="Google Shape;1454;p93"/>
          <p:cNvPicPr/>
          <p:nvPr/>
        </p:nvPicPr>
        <p:blipFill>
          <a:blip r:embed="rId2"/>
          <a:stretch/>
        </p:blipFill>
        <p:spPr bwMode="auto">
          <a:xfrm>
            <a:off x="2057040" y="6212520"/>
            <a:ext cx="286560" cy="430200"/>
          </a:xfrm>
          <a:prstGeom prst="rect">
            <a:avLst/>
          </a:prstGeom>
          <a:ln w="0">
            <a:noFill/>
          </a:ln>
        </p:spPr>
      </p:pic>
      <p:sp>
        <p:nvSpPr>
          <p:cNvPr id="1239" name="Google Shape;1455;p93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Публикации в соцсетях Lamoda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40" name="Google Shape;1456;p93"/>
          <p:cNvSpPr/>
          <p:nvPr/>
        </p:nvSpPr>
        <p:spPr bwMode="auto">
          <a:xfrm>
            <a:off x="185652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Пакетное размещение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 375 000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(c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41" name="Google Shape;1457;p93"/>
          <p:cNvSpPr/>
          <p:nvPr/>
        </p:nvSpPr>
        <p:spPr bwMode="auto">
          <a:xfrm>
            <a:off x="186972" y="3272760"/>
            <a:ext cx="94428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Сторис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42" name="Google Shape;1458;p93"/>
          <p:cNvSpPr/>
          <p:nvPr/>
        </p:nvSpPr>
        <p:spPr bwMode="auto">
          <a:xfrm>
            <a:off x="2026752" y="3272760"/>
            <a:ext cx="157932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Серия сторис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243" name="Google Shape;1459;p93"/>
          <p:cNvGrpSpPr/>
          <p:nvPr/>
        </p:nvGrpSpPr>
        <p:grpSpPr bwMode="auto">
          <a:xfrm>
            <a:off x="2098752" y="2544840"/>
            <a:ext cx="741240" cy="741240"/>
            <a:chOff x="1878840" y="2544840"/>
            <a:chExt cx="741240" cy="741240"/>
          </a:xfrm>
        </p:grpSpPr>
        <p:pic>
          <p:nvPicPr>
            <p:cNvPr id="1244" name="Google Shape;1460;p93"/>
            <p:cNvPicPr/>
            <p:nvPr/>
          </p:nvPicPr>
          <p:blipFill>
            <a:blip r:embed="rId3"/>
            <a:stretch/>
          </p:blipFill>
          <p:spPr bwMode="auto">
            <a:xfrm>
              <a:off x="1878840" y="254484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45" name="Google Shape;1461;p93"/>
            <p:cNvSpPr/>
            <p:nvPr/>
          </p:nvSpPr>
          <p:spPr bwMode="auto">
            <a:xfrm>
              <a:off x="2035068" y="2669400"/>
              <a:ext cx="443160" cy="48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122040" tIns="60840" rIns="122040" bIns="60840" anchor="t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2400" b="1" i="0" u="none" strike="noStrike" kern="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2</a:t>
              </a:r>
              <a:endParaRPr kumimoji="0" lang="ru-RU" sz="2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1246" name="Google Shape;1462;p93"/>
          <p:cNvGrpSpPr/>
          <p:nvPr/>
        </p:nvGrpSpPr>
        <p:grpSpPr bwMode="auto">
          <a:xfrm>
            <a:off x="4013052" y="2544840"/>
            <a:ext cx="741240" cy="741240"/>
            <a:chOff x="3622320" y="2544840"/>
            <a:chExt cx="741240" cy="741240"/>
          </a:xfrm>
        </p:grpSpPr>
        <p:pic>
          <p:nvPicPr>
            <p:cNvPr id="1247" name="Google Shape;1463;p93"/>
            <p:cNvPicPr/>
            <p:nvPr/>
          </p:nvPicPr>
          <p:blipFill>
            <a:blip r:embed="rId3"/>
            <a:stretch/>
          </p:blipFill>
          <p:spPr bwMode="auto">
            <a:xfrm>
              <a:off x="3622320" y="254484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48" name="Google Shape;1464;p93"/>
            <p:cNvSpPr/>
            <p:nvPr/>
          </p:nvSpPr>
          <p:spPr bwMode="auto">
            <a:xfrm>
              <a:off x="3771360" y="2671920"/>
              <a:ext cx="443160" cy="48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122040" tIns="60840" rIns="122040" bIns="60840" anchor="t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2400" b="1" i="0" u="none" strike="noStrike" kern="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3</a:t>
              </a:r>
              <a:endParaRPr kumimoji="0" lang="ru-RU" sz="2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1249" name="Google Shape;1465;p93"/>
          <p:cNvGrpSpPr/>
          <p:nvPr/>
        </p:nvGrpSpPr>
        <p:grpSpPr bwMode="auto">
          <a:xfrm>
            <a:off x="258972" y="2544840"/>
            <a:ext cx="741240" cy="741240"/>
            <a:chOff x="288000" y="2544840"/>
            <a:chExt cx="741240" cy="741240"/>
          </a:xfrm>
        </p:grpSpPr>
        <p:pic>
          <p:nvPicPr>
            <p:cNvPr id="1250" name="Google Shape;1466;p93"/>
            <p:cNvPicPr/>
            <p:nvPr/>
          </p:nvPicPr>
          <p:blipFill>
            <a:blip r:embed="rId3"/>
            <a:stretch/>
          </p:blipFill>
          <p:spPr bwMode="auto">
            <a:xfrm>
              <a:off x="288000" y="254484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51" name="Google Shape;1467;p93"/>
            <p:cNvSpPr/>
            <p:nvPr/>
          </p:nvSpPr>
          <p:spPr bwMode="auto">
            <a:xfrm>
              <a:off x="437040" y="2669400"/>
              <a:ext cx="443160" cy="48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122040" tIns="60840" rIns="122040" bIns="60840" anchor="t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2400" b="1" i="0" u="none" strike="noStrike" kern="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1</a:t>
              </a:r>
              <a:endParaRPr kumimoji="0" lang="ru-RU" sz="2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1252" name="Google Shape;1468;p93"/>
          <p:cNvSpPr/>
          <p:nvPr/>
        </p:nvSpPr>
        <p:spPr bwMode="auto">
          <a:xfrm>
            <a:off x="3970080" y="3272760"/>
            <a:ext cx="1787759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Пост + сторис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53" name="Google Shape;1469;p93"/>
          <p:cNvSpPr/>
          <p:nvPr/>
        </p:nvSpPr>
        <p:spPr bwMode="auto">
          <a:xfrm>
            <a:off x="9897480" y="308520"/>
            <a:ext cx="1915200" cy="3483720"/>
          </a:xfrm>
          <a:prstGeom prst="roundRect">
            <a:avLst>
              <a:gd name="adj" fmla="val 12513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54" name="Google Shape;1470;p93"/>
          <p:cNvSpPr/>
          <p:nvPr/>
        </p:nvSpPr>
        <p:spPr bwMode="auto">
          <a:xfrm>
            <a:off x="7386120" y="308520"/>
            <a:ext cx="1927440" cy="3483720"/>
          </a:xfrm>
          <a:prstGeom prst="roundRect">
            <a:avLst>
              <a:gd name="adj" fmla="val 12437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55" name="Google Shape;1471;p93"/>
          <p:cNvSpPr/>
          <p:nvPr/>
        </p:nvSpPr>
        <p:spPr bwMode="auto">
          <a:xfrm>
            <a:off x="6095880" y="2634480"/>
            <a:ext cx="1915200" cy="3482640"/>
          </a:xfrm>
          <a:prstGeom prst="roundRect">
            <a:avLst>
              <a:gd name="adj" fmla="val 12730"/>
            </a:avLst>
          </a:prstGeom>
          <a:blipFill>
            <a:blip r:embed="rId6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1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56" name="Google Shape;1472;p93"/>
          <p:cNvSpPr/>
          <p:nvPr/>
        </p:nvSpPr>
        <p:spPr bwMode="auto">
          <a:xfrm>
            <a:off x="8727120" y="2634480"/>
            <a:ext cx="1946880" cy="3482640"/>
          </a:xfrm>
          <a:prstGeom prst="roundRect">
            <a:avLst>
              <a:gd name="adj" fmla="val 13055"/>
            </a:avLst>
          </a:prstGeom>
          <a:blipFill>
            <a:blip r:embed="rId7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1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" name="PlaceHolder 1"/>
          <p:cNvSpPr>
            <a:spLocks noGrp="1"/>
          </p:cNvSpPr>
          <p:nvPr>
            <p:ph/>
          </p:nvPr>
        </p:nvSpPr>
        <p:spPr bwMode="auto">
          <a:xfrm>
            <a:off x="13252" y="216788"/>
            <a:ext cx="7468634" cy="11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brand_solutions@lamoda.ru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ложки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154</Words>
  <Application>Microsoft Office PowerPoint</Application>
  <PresentationFormat>Широкоэкранный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Roboto</vt:lpstr>
      <vt:lpstr>Symbol</vt:lpstr>
      <vt:lpstr>Times New Roman</vt:lpstr>
      <vt:lpstr>Wingdings</vt:lpstr>
      <vt:lpstr>Контент</vt:lpstr>
      <vt:lpstr>1_Контент</vt:lpstr>
      <vt:lpstr>Обложки</vt:lpstr>
      <vt:lpstr>Презентация PowerPoint</vt:lpstr>
      <vt:lpstr>Посты в социальных сетях</vt:lpstr>
      <vt:lpstr>Варианты интеграции</vt:lpstr>
      <vt:lpstr>Stories / Розыгрыши</vt:lpstr>
      <vt:lpstr>Контент от блогеров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Mironova</dc:creator>
  <cp:lastModifiedBy>Marina Mironova</cp:lastModifiedBy>
  <cp:revision>1</cp:revision>
  <dcterms:created xsi:type="dcterms:W3CDTF">2025-06-25T14:10:43Z</dcterms:created>
  <dcterms:modified xsi:type="dcterms:W3CDTF">2025-06-25T14:11:56Z</dcterms:modified>
</cp:coreProperties>
</file>