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</p:sldMasterIdLst>
  <p:sldIdLst>
    <p:sldId id="314" r:id="rId4"/>
    <p:sldId id="315" r:id="rId5"/>
    <p:sldId id="316" r:id="rId6"/>
    <p:sldId id="317" r:id="rId7"/>
    <p:sldId id="318" r:id="rId8"/>
    <p:sldId id="319" r:id="rId9"/>
    <p:sldId id="369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91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5105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07206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 bwMode="auto"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 bwMode="auto"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 bwMode="auto"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 bwMode="auto"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450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CE4BF866-7B19-45EE-9598-A8ACFC13F53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9054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265F0FAB-BA43-4016-8BC7-E0BC61148FA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36878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57DF7685-0D2F-4562-B012-B8F703816A5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475074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CC1F0360-CE23-4AEC-8E75-E152EEDEB3E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3529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74DBCD8A-6B63-49B9-992F-1045BBD657D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25163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 bwMode="auto">
          <a:xfrm>
            <a:off x="365760" y="1572840"/>
            <a:ext cx="759852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52FBE0D9-B94A-4F17-9977-7E7850B1FA8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3554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7EA2DD37-2729-4056-A114-07CC0B689DC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5052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7399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6292693A-7A21-4961-9AFD-B0995AD71DC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86798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566297DC-13A6-4328-A683-18D69BD3FAD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810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863AD625-5C9B-4E0B-97A6-7B26B3FC8A1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02985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28ED7F35-1D44-4DFC-BB32-C2395DF806C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421297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 bwMode="auto"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 bwMode="auto"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 bwMode="auto"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 bwMode="auto"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 bwMode="auto"/>
        <p:txBody>
          <a:bodyPr/>
          <a:lstStyle/>
          <a:p>
            <a:pPr>
              <a:defRPr/>
            </a:pPr>
            <a:fld id="{CD7BCEB5-CC65-4093-BCA8-232A7D63E58E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26093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3863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x" preserve="1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34077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43569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67225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8888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8125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365760" y="1572840"/>
            <a:ext cx="759852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137815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672242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306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80068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verTx" preserve="1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17674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fourObj" preserve="1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658531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101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751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20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Only" preserve="1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 bwMode="auto">
          <a:xfrm>
            <a:off x="365760" y="1572840"/>
            <a:ext cx="7598520" cy="1371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64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AndObj" preserve="1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4266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AndTwoObj" preserve="1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 bwMode="auto"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551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OverTx" preserve="1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 bwMode="auto"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 bwMode="auto"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 bwMode="auto"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671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2" name="Google Shape;55;p12"/>
          <p:cNvSpPr/>
          <p:nvPr/>
        </p:nvSpPr>
        <p:spPr bwMode="auto">
          <a:xfrm>
            <a:off x="6771960" y="4608360"/>
            <a:ext cx="2806200" cy="330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60840" rIns="122040" bIns="60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  <a:defRPr/>
            </a:pPr>
            <a:endParaRPr lang="ru-RU" sz="1400" b="0" strike="noStrike" spc="-1">
              <a:solidFill>
                <a:schemeClr val="dk1"/>
              </a:solidFill>
              <a:latin typeface="Arial"/>
              <a:ea typeface="Arial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body"/>
          </p:nvPr>
        </p:nvSpPr>
        <p:spPr bwMode="auto">
          <a:xfrm>
            <a:off x="239040" y="192960"/>
            <a:ext cx="9199080" cy="5408280"/>
          </a:xfrm>
          <a:prstGeom prst="rect">
            <a:avLst/>
          </a:prstGeom>
          <a:noFill/>
          <a:ln w="0">
            <a:noFill/>
          </a:ln>
        </p:spPr>
        <p:txBody>
          <a:bodyPr lIns="0" tIns="0" rIns="119880" bIns="608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  <p:pic>
        <p:nvPicPr>
          <p:cNvPr id="84" name="Google Shape;92;p21"/>
          <p:cNvPicPr/>
          <p:nvPr/>
        </p:nvPicPr>
        <p:blipFill>
          <a:blip r:embed="rId14"/>
          <a:stretch/>
        </p:blipFill>
        <p:spPr bwMode="auto">
          <a:xfrm>
            <a:off x="290160" y="6363000"/>
            <a:ext cx="1244160" cy="240840"/>
          </a:xfrm>
          <a:prstGeom prst="rect">
            <a:avLst/>
          </a:prstGeom>
          <a:ln w="0">
            <a:noFill/>
          </a:ln>
        </p:spPr>
      </p:pic>
      <p:pic>
        <p:nvPicPr>
          <p:cNvPr id="85" name="Google Shape;93;p21"/>
          <p:cNvPicPr/>
          <p:nvPr/>
        </p:nvPicPr>
        <p:blipFill>
          <a:blip r:embed="rId15"/>
          <a:stretch/>
        </p:blipFill>
        <p:spPr bwMode="auto">
          <a:xfrm>
            <a:off x="216360" y="6342120"/>
            <a:ext cx="1321560" cy="311760"/>
          </a:xfrm>
          <a:prstGeom prst="rect">
            <a:avLst/>
          </a:prstGeom>
          <a:ln w="0">
            <a:noFill/>
          </a:ln>
        </p:spPr>
      </p:pic>
      <p:sp>
        <p:nvSpPr>
          <p:cNvPr id="86" name="PlaceHolder 2"/>
          <p:cNvSpPr>
            <a:spLocks noGrp="1"/>
          </p:cNvSpPr>
          <p:nvPr>
            <p:ph type="title"/>
          </p:nvPr>
        </p:nvSpPr>
        <p:spPr bwMode="auto"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4000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Google Shape;55;p12"/>
          <p:cNvSpPr/>
          <p:nvPr/>
        </p:nvSpPr>
        <p:spPr bwMode="auto">
          <a:xfrm>
            <a:off x="6771960" y="4608360"/>
            <a:ext cx="2806200" cy="330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60840" rIns="122040" bIns="60840" anchor="t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  <a:defRPr/>
            </a:pPr>
            <a:endParaRPr lang="ru-RU" sz="1400" b="0" strike="noStrike" spc="-1">
              <a:solidFill>
                <a:schemeClr val="dk1"/>
              </a:solidFill>
              <a:latin typeface="Arial"/>
              <a:ea typeface="Arial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sldNum" idx="1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  <a:defRPr/>
            </a:pPr>
            <a:fld id="{C9493832-39FB-436C-B2E5-9253652F4EE3}" type="slidenum">
              <a:rPr lang="en-GB" sz="16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ru-RU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 bwMode="auto">
          <a:xfrm>
            <a:off x="290160" y="1333800"/>
            <a:ext cx="5664600" cy="4739760"/>
          </a:xfrm>
          <a:prstGeom prst="rect">
            <a:avLst/>
          </a:prstGeom>
          <a:noFill/>
          <a:ln w="0">
            <a:noFill/>
          </a:ln>
        </p:spPr>
        <p:txBody>
          <a:bodyPr lIns="0" tIns="60840" rIns="122040" bIns="6084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 bwMode="auto">
          <a:xfrm>
            <a:off x="290160" y="237960"/>
            <a:ext cx="11671920" cy="93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pic>
        <p:nvPicPr>
          <p:cNvPr id="45" name="Google Shape;61;p13"/>
          <p:cNvPicPr/>
          <p:nvPr/>
        </p:nvPicPr>
        <p:blipFill>
          <a:blip r:embed="rId14"/>
          <a:stretch/>
        </p:blipFill>
        <p:spPr bwMode="auto">
          <a:xfrm>
            <a:off x="107640" y="6248880"/>
            <a:ext cx="1616400" cy="51948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96898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Google Shape;50;p11"/>
          <p:cNvSpPr/>
          <p:nvPr/>
        </p:nvSpPr>
        <p:spPr bwMode="auto">
          <a:xfrm>
            <a:off x="0" y="0"/>
            <a:ext cx="12191760" cy="6857640"/>
          </a:xfrm>
          <a:prstGeom prst="rect">
            <a:avLst/>
          </a:prstGeom>
          <a:solidFill>
            <a:schemeClr val="accen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  <a:defRPr/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 bwMode="auto">
          <a:xfrm>
            <a:off x="365760" y="285120"/>
            <a:ext cx="7598520" cy="3514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  <a:defRPr/>
            </a:pPr>
            <a:r>
              <a:rPr lang="ru-RU" sz="43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/>
          </a:p>
        </p:txBody>
      </p:sp>
      <p:pic>
        <p:nvPicPr>
          <p:cNvPr id="2" name="Google Shape;52;p11"/>
          <p:cNvPicPr/>
          <p:nvPr/>
        </p:nvPicPr>
        <p:blipFill>
          <a:blip r:embed="rId14"/>
          <a:stretch/>
        </p:blipFill>
        <p:spPr bwMode="auto">
          <a:xfrm rot="16199999">
            <a:off x="10425960" y="1595160"/>
            <a:ext cx="2628000" cy="212040"/>
          </a:xfrm>
          <a:prstGeom prst="rect">
            <a:avLst/>
          </a:prstGeom>
          <a:ln w="0">
            <a:noFill/>
          </a:ln>
        </p:spPr>
      </p:pic>
      <p:pic>
        <p:nvPicPr>
          <p:cNvPr id="3" name="Google Shape;53;p11"/>
          <p:cNvPicPr/>
          <p:nvPr/>
        </p:nvPicPr>
        <p:blipFill>
          <a:blip r:embed="rId15"/>
          <a:stretch/>
        </p:blipFill>
        <p:spPr bwMode="auto">
          <a:xfrm>
            <a:off x="-1267560" y="3058560"/>
            <a:ext cx="14737320" cy="473868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body"/>
          </p:nvPr>
        </p:nvSpPr>
        <p:spPr bwMode="auto"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/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/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/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/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/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/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8497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23" name="Google Shape;1043;p69"/>
          <p:cNvPicPr/>
          <p:nvPr/>
        </p:nvPicPr>
        <p:blipFill>
          <a:blip r:embed="rId2"/>
          <a:stretch/>
        </p:blipFill>
        <p:spPr bwMode="auto">
          <a:xfrm>
            <a:off x="-106920" y="-78480"/>
            <a:ext cx="12334320" cy="6940440"/>
          </a:xfrm>
          <a:prstGeom prst="rect">
            <a:avLst/>
          </a:prstGeom>
          <a:ln w="0">
            <a:noFill/>
          </a:ln>
        </p:spPr>
      </p:pic>
      <p:sp>
        <p:nvSpPr>
          <p:cNvPr id="925" name="Google Shape;1045;p69"/>
          <p:cNvSpPr/>
          <p:nvPr/>
        </p:nvSpPr>
        <p:spPr bwMode="auto">
          <a:xfrm>
            <a:off x="0" y="6248880"/>
            <a:ext cx="1998360" cy="608760"/>
          </a:xfrm>
          <a:prstGeom prst="rect">
            <a:avLst/>
          </a:prstGeom>
          <a:solidFill>
            <a:schemeClr val="accen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pic>
        <p:nvPicPr>
          <p:cNvPr id="926" name="Google Shape;1046;p69"/>
          <p:cNvPicPr/>
          <p:nvPr/>
        </p:nvPicPr>
        <p:blipFill>
          <a:blip r:embed="rId3"/>
          <a:stretch/>
        </p:blipFill>
        <p:spPr bwMode="auto">
          <a:xfrm>
            <a:off x="279000" y="6345000"/>
            <a:ext cx="1297440" cy="311760"/>
          </a:xfrm>
          <a:prstGeom prst="rect">
            <a:avLst/>
          </a:prstGeom>
          <a:ln w="0">
            <a:noFill/>
          </a:ln>
        </p:spPr>
      </p:pic>
      <p:sp>
        <p:nvSpPr>
          <p:cNvPr id="2" name="Google Shape;1008;p67"/>
          <p:cNvSpPr/>
          <p:nvPr/>
        </p:nvSpPr>
        <p:spPr bwMode="auto">
          <a:xfrm>
            <a:off x="288000" y="230040"/>
            <a:ext cx="5029200" cy="23083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4000" b="0" i="0" u="none" strike="noStrike" kern="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Lamoda </a:t>
            </a:r>
            <a:endParaRPr kumimoji="0" lang="ru-RU" sz="4000" b="0" i="0" u="none" strike="noStrike" kern="0" cap="none" spc="-1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4000" b="0" i="0" u="none" strike="noStrike" kern="0" cap="none" spc="-1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Direct Marketing</a:t>
            </a:r>
            <a:endParaRPr kumimoji="0" lang="ru-RU" sz="40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27" name="Google Shape;1051;p70"/>
          <p:cNvPicPr/>
          <p:nvPr/>
        </p:nvPicPr>
        <p:blipFill>
          <a:blip r:embed="rId2"/>
          <a:stretch/>
        </p:blipFill>
        <p:spPr bwMode="auto">
          <a:xfrm>
            <a:off x="2010960" y="6311160"/>
            <a:ext cx="379080" cy="331560"/>
          </a:xfrm>
          <a:prstGeom prst="rect">
            <a:avLst/>
          </a:prstGeom>
          <a:ln w="0">
            <a:noFill/>
          </a:ln>
        </p:spPr>
      </p:pic>
      <p:sp>
        <p:nvSpPr>
          <p:cNvPr id="928" name="PlaceHolder 1"/>
          <p:cNvSpPr>
            <a:spLocks noGrp="1"/>
          </p:cNvSpPr>
          <p:nvPr>
            <p:ph type="sldNum" idx="46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1A47FD5C-8629-4D24-93D8-10088847CD59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2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sp>
        <p:nvSpPr>
          <p:cNvPr id="929" name="PlaceHolder 2"/>
          <p:cNvSpPr>
            <a:spLocks noGrp="1"/>
          </p:cNvSpPr>
          <p:nvPr>
            <p:ph type="title"/>
          </p:nvPr>
        </p:nvSpPr>
        <p:spPr bwMode="auto">
          <a:xfrm>
            <a:off x="288000" y="230040"/>
            <a:ext cx="6315840" cy="93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strike="noStrike" spc="-1">
                <a:solidFill>
                  <a:schemeClr val="dk1"/>
                </a:solidFill>
                <a:latin typeface="Arial"/>
                <a:ea typeface="Arial"/>
              </a:rPr>
              <a:t>Рассылка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i="1" strike="noStrike" spc="-1">
                <a:solidFill>
                  <a:schemeClr val="dk1"/>
                </a:solidFill>
                <a:latin typeface="Arial"/>
                <a:ea typeface="Arial"/>
              </a:rPr>
              <a:t>на женскую аудиторию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0" name="Google Shape;1054;p70"/>
          <p:cNvSpPr/>
          <p:nvPr/>
        </p:nvSpPr>
        <p:spPr bwMode="auto">
          <a:xfrm>
            <a:off x="288000" y="1545120"/>
            <a:ext cx="4709520" cy="2961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Рассылка отправляется еженедельно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База по России: &gt; 1,5 млн пользователей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ТОП-баннер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рассылки: 192 000 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Промо-баннер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рассылки: 160 000 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31" name="Google Shape;1055;p70"/>
          <p:cNvSpPr/>
          <p:nvPr/>
        </p:nvSpPr>
        <p:spPr bwMode="auto">
          <a:xfrm>
            <a:off x="2581200" y="6284880"/>
            <a:ext cx="21808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Размещение в рассылках Lamoda (Direct marketing)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932" name="Google Shape;1056;p70"/>
          <p:cNvPicPr/>
          <p:nvPr/>
        </p:nvPicPr>
        <p:blipFill>
          <a:blip r:embed="rId3"/>
          <a:stretch/>
        </p:blipFill>
        <p:spPr bwMode="auto">
          <a:xfrm>
            <a:off x="9451322" y="308880"/>
            <a:ext cx="1319040" cy="6282720"/>
          </a:xfrm>
          <a:prstGeom prst="rect">
            <a:avLst/>
          </a:prstGeom>
          <a:ln w="0">
            <a:noFill/>
          </a:ln>
          <a:effectLst>
            <a:outerShdw blurRad="428760" dist="190075" dir="1258510" algn="bl" rotWithShape="0">
              <a:srgbClr val="000000">
                <a:alpha val="0"/>
              </a:srgbClr>
            </a:outerShdw>
          </a:effectLst>
        </p:spPr>
      </p:pic>
      <p:pic>
        <p:nvPicPr>
          <p:cNvPr id="933" name="Google Shape;1057;p70"/>
          <p:cNvPicPr/>
          <p:nvPr/>
        </p:nvPicPr>
        <p:blipFill>
          <a:blip r:embed="rId4"/>
          <a:stretch/>
        </p:blipFill>
        <p:spPr bwMode="auto">
          <a:xfrm>
            <a:off x="7429922" y="308880"/>
            <a:ext cx="1723680" cy="6282720"/>
          </a:xfrm>
          <a:prstGeom prst="rect">
            <a:avLst/>
          </a:prstGeom>
          <a:ln w="0">
            <a:noFill/>
          </a:ln>
          <a:effectLst>
            <a:outerShdw blurRad="428760" dist="190075" dir="1258510" algn="bl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5" name="PlaceHolder 1"/>
          <p:cNvSpPr>
            <a:spLocks noGrp="1"/>
          </p:cNvSpPr>
          <p:nvPr>
            <p:ph type="sldNum" idx="47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DB25F8E9-97C3-41B9-A59F-906B97A2CA34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3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sp>
        <p:nvSpPr>
          <p:cNvPr id="936" name="PlaceHolder 2"/>
          <p:cNvSpPr>
            <a:spLocks noGrp="1"/>
          </p:cNvSpPr>
          <p:nvPr>
            <p:ph type="title"/>
          </p:nvPr>
        </p:nvSpPr>
        <p:spPr bwMode="auto">
          <a:xfrm>
            <a:off x="288000" y="230040"/>
            <a:ext cx="7510680" cy="93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strike="noStrike" spc="-1">
                <a:solidFill>
                  <a:schemeClr val="dk1"/>
                </a:solidFill>
                <a:latin typeface="Arial"/>
                <a:ea typeface="Arial"/>
              </a:rPr>
              <a:t>Рассылка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i="1" strike="noStrike" spc="-1">
                <a:solidFill>
                  <a:schemeClr val="dk1"/>
                </a:solidFill>
                <a:latin typeface="Arial"/>
                <a:ea typeface="Arial"/>
              </a:rPr>
              <a:t>на мужскую аудиторию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7" name="Google Shape;1065;p71"/>
          <p:cNvSpPr/>
          <p:nvPr/>
        </p:nvSpPr>
        <p:spPr bwMode="auto">
          <a:xfrm>
            <a:off x="288000" y="1545120"/>
            <a:ext cx="4584960" cy="2961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Рассылка отправляется еженедельно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База по России: &gt; 400 тыс. пользователей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ТОП-баннер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рассылки: 95 000 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Промо-баннер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рассылки: 70 000 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38" name="PlaceHolder 3"/>
          <p:cNvSpPr>
            <a:spLocks noGrp="1"/>
          </p:cNvSpPr>
          <p:nvPr>
            <p:ph type="sldNum" idx="48"/>
          </p:nvPr>
        </p:nvSpPr>
        <p:spPr bwMode="auto">
          <a:xfrm>
            <a:off x="11086920" y="6325920"/>
            <a:ext cx="85392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354C90A6-F222-4F3D-B578-F95DFA307189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3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pic>
        <p:nvPicPr>
          <p:cNvPr id="939" name="Google Shape;1067;p71"/>
          <p:cNvPicPr/>
          <p:nvPr/>
        </p:nvPicPr>
        <p:blipFill>
          <a:blip r:embed="rId2"/>
          <a:stretch/>
        </p:blipFill>
        <p:spPr bwMode="auto">
          <a:xfrm>
            <a:off x="9451322" y="308880"/>
            <a:ext cx="1319040" cy="6282720"/>
          </a:xfrm>
          <a:prstGeom prst="rect">
            <a:avLst/>
          </a:prstGeom>
          <a:ln w="0">
            <a:noFill/>
          </a:ln>
          <a:effectLst>
            <a:outerShdw blurRad="428760" dist="190075" dir="1258510" algn="bl" rotWithShape="0">
              <a:srgbClr val="000000">
                <a:alpha val="0"/>
              </a:srgbClr>
            </a:outerShdw>
          </a:effectLst>
        </p:spPr>
      </p:pic>
      <p:pic>
        <p:nvPicPr>
          <p:cNvPr id="940" name="Google Shape;1068;p71"/>
          <p:cNvPicPr/>
          <p:nvPr/>
        </p:nvPicPr>
        <p:blipFill>
          <a:blip r:embed="rId3"/>
          <a:stretch/>
        </p:blipFill>
        <p:spPr bwMode="auto">
          <a:xfrm>
            <a:off x="7429922" y="308880"/>
            <a:ext cx="1723680" cy="6282720"/>
          </a:xfrm>
          <a:prstGeom prst="rect">
            <a:avLst/>
          </a:prstGeom>
          <a:ln w="0">
            <a:noFill/>
          </a:ln>
          <a:effectLst>
            <a:outerShdw blurRad="428760" dist="190075" dir="1258510" algn="bl" rotWithShape="0">
              <a:srgbClr val="000000">
                <a:alpha val="0"/>
              </a:srgbClr>
            </a:outerShdw>
          </a:effectLst>
        </p:spPr>
      </p:pic>
      <p:pic>
        <p:nvPicPr>
          <p:cNvPr id="941" name="Google Shape;1069;p71"/>
          <p:cNvPicPr/>
          <p:nvPr/>
        </p:nvPicPr>
        <p:blipFill>
          <a:blip r:embed="rId4"/>
          <a:stretch/>
        </p:blipFill>
        <p:spPr bwMode="auto">
          <a:xfrm>
            <a:off x="2010960" y="6311160"/>
            <a:ext cx="379080" cy="331560"/>
          </a:xfrm>
          <a:prstGeom prst="rect">
            <a:avLst/>
          </a:prstGeom>
          <a:ln w="0">
            <a:noFill/>
          </a:ln>
        </p:spPr>
      </p:pic>
      <p:sp>
        <p:nvSpPr>
          <p:cNvPr id="942" name="Google Shape;1070;p71"/>
          <p:cNvSpPr/>
          <p:nvPr/>
        </p:nvSpPr>
        <p:spPr bwMode="auto">
          <a:xfrm>
            <a:off x="2581200" y="6284880"/>
            <a:ext cx="21808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Размещение в рассылках Lamoda (Direct marketing)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44" name="Google Shape;1076;p72"/>
          <p:cNvPicPr/>
          <p:nvPr/>
        </p:nvPicPr>
        <p:blipFill>
          <a:blip r:embed="rId2"/>
          <a:stretch/>
        </p:blipFill>
        <p:spPr bwMode="auto">
          <a:xfrm>
            <a:off x="8677080" y="6181920"/>
            <a:ext cx="1319040" cy="415439"/>
          </a:xfrm>
          <a:prstGeom prst="rect">
            <a:avLst/>
          </a:prstGeom>
          <a:ln w="0">
            <a:noFill/>
          </a:ln>
          <a:effectLst>
            <a:outerShdw blurRad="428760" dist="190292" dir="1194541" algn="bl" rotWithShape="0">
              <a:srgbClr val="000000">
                <a:alpha val="30000"/>
              </a:srgbClr>
            </a:outerShdw>
          </a:effectLst>
        </p:spPr>
      </p:pic>
      <p:sp>
        <p:nvSpPr>
          <p:cNvPr id="945" name="PlaceHolder 1"/>
          <p:cNvSpPr>
            <a:spLocks noGrp="1"/>
          </p:cNvSpPr>
          <p:nvPr>
            <p:ph type="sldNum" idx="49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A75BA1E6-74BF-4BEE-B0D5-BE5E0C74B8F4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4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pic>
        <p:nvPicPr>
          <p:cNvPr id="946" name="Google Shape;1078;p72"/>
          <p:cNvPicPr/>
          <p:nvPr/>
        </p:nvPicPr>
        <p:blipFill>
          <a:blip r:embed="rId3"/>
          <a:stretch/>
        </p:blipFill>
        <p:spPr bwMode="auto">
          <a:xfrm>
            <a:off x="8675640" y="308880"/>
            <a:ext cx="1319040" cy="5886000"/>
          </a:xfrm>
          <a:prstGeom prst="rect">
            <a:avLst/>
          </a:prstGeom>
          <a:ln w="0">
            <a:noFill/>
          </a:ln>
          <a:effectLst>
            <a:outerShdw blurRad="428760" dist="190292" dir="1194541" algn="bl" rotWithShape="0">
              <a:srgbClr val="000000">
                <a:alpha val="0"/>
              </a:srgbClr>
            </a:outerShdw>
          </a:effectLst>
        </p:spPr>
      </p:pic>
      <p:sp>
        <p:nvSpPr>
          <p:cNvPr id="947" name="PlaceHolder 2"/>
          <p:cNvSpPr>
            <a:spLocks noGrp="1"/>
          </p:cNvSpPr>
          <p:nvPr>
            <p:ph type="title"/>
          </p:nvPr>
        </p:nvSpPr>
        <p:spPr bwMode="auto">
          <a:xfrm>
            <a:off x="288000" y="230040"/>
            <a:ext cx="7483320" cy="935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strike="noStrike" spc="-1">
                <a:solidFill>
                  <a:schemeClr val="dk1"/>
                </a:solidFill>
                <a:latin typeface="Arial"/>
                <a:ea typeface="Arial"/>
              </a:rPr>
              <a:t>Рассылка</a:t>
            </a:r>
            <a:br>
              <a:rPr sz="3200"/>
            </a:br>
            <a:r>
              <a:rPr lang="en-GB" sz="3200" b="0" i="1" strike="noStrike" spc="-1">
                <a:solidFill>
                  <a:schemeClr val="dk1"/>
                </a:solidFill>
                <a:latin typeface="Arial"/>
                <a:ea typeface="Arial"/>
              </a:rPr>
              <a:t>детская категория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8" name="Google Shape;1080;p72"/>
          <p:cNvSpPr/>
          <p:nvPr/>
        </p:nvSpPr>
        <p:spPr bwMode="auto">
          <a:xfrm>
            <a:off x="8677080" y="5946120"/>
            <a:ext cx="1319040" cy="650879"/>
          </a:xfrm>
          <a:prstGeom prst="roundRect">
            <a:avLst>
              <a:gd name="adj" fmla="val 11753"/>
            </a:avLst>
          </a:prstGeom>
          <a:solidFill>
            <a:schemeClr val="l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49" name="Google Shape;1081;p72"/>
          <p:cNvSpPr/>
          <p:nvPr/>
        </p:nvSpPr>
        <p:spPr bwMode="auto">
          <a:xfrm>
            <a:off x="288000" y="1545120"/>
            <a:ext cx="6131880" cy="2961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Рассылка отправляется</a:t>
            </a:r>
            <a:br>
              <a:rPr kumimoji="0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не чаще, чем один раз в неделю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База по России: &gt; 700 тыс. пользователей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Промо-баннер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рассылки: 80 000 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950" name="Google Shape;1082;p72"/>
          <p:cNvPicPr/>
          <p:nvPr/>
        </p:nvPicPr>
        <p:blipFill>
          <a:blip r:embed="rId4"/>
          <a:stretch/>
        </p:blipFill>
        <p:spPr bwMode="auto">
          <a:xfrm>
            <a:off x="2010960" y="6311160"/>
            <a:ext cx="379080" cy="331560"/>
          </a:xfrm>
          <a:prstGeom prst="rect">
            <a:avLst/>
          </a:prstGeom>
          <a:ln w="0">
            <a:noFill/>
          </a:ln>
        </p:spPr>
      </p:pic>
      <p:sp>
        <p:nvSpPr>
          <p:cNvPr id="951" name="Google Shape;1083;p72"/>
          <p:cNvSpPr/>
          <p:nvPr/>
        </p:nvSpPr>
        <p:spPr bwMode="auto">
          <a:xfrm>
            <a:off x="2581200" y="6284880"/>
            <a:ext cx="21808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Размещение в рассылках Lamoda (Direct marketing)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52" name="Google Shape;1084;p72"/>
          <p:cNvSpPr/>
          <p:nvPr/>
        </p:nvSpPr>
        <p:spPr bwMode="auto">
          <a:xfrm>
            <a:off x="8677080" y="5937840"/>
            <a:ext cx="1319040" cy="33696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53" name="Google Shape;1085;p72"/>
          <p:cNvSpPr/>
          <p:nvPr/>
        </p:nvSpPr>
        <p:spPr bwMode="auto">
          <a:xfrm>
            <a:off x="8677080" y="5725440"/>
            <a:ext cx="1318680" cy="37224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4" name="Google Shape;1090;p73"/>
          <p:cNvSpPr/>
          <p:nvPr/>
        </p:nvSpPr>
        <p:spPr bwMode="auto">
          <a:xfrm>
            <a:off x="6633360" y="1066800"/>
            <a:ext cx="2389320" cy="4572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8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55" name="Google Shape;1091;p73"/>
          <p:cNvSpPr/>
          <p:nvPr/>
        </p:nvSpPr>
        <p:spPr bwMode="auto">
          <a:xfrm>
            <a:off x="6633360" y="1066800"/>
            <a:ext cx="2389320" cy="713520"/>
          </a:xfrm>
          <a:prstGeom prst="rect">
            <a:avLst/>
          </a:prstGeom>
          <a:solidFill>
            <a:schemeClr val="accent5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8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56" name="Google Shape;1092;p73"/>
          <p:cNvSpPr/>
          <p:nvPr/>
        </p:nvSpPr>
        <p:spPr bwMode="auto">
          <a:xfrm>
            <a:off x="3886200" y="1066800"/>
            <a:ext cx="2389320" cy="4572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8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57" name="Google Shape;1093;p73"/>
          <p:cNvSpPr/>
          <p:nvPr/>
        </p:nvSpPr>
        <p:spPr bwMode="auto">
          <a:xfrm>
            <a:off x="3886200" y="1066800"/>
            <a:ext cx="2389320" cy="713520"/>
          </a:xfrm>
          <a:prstGeom prst="rect">
            <a:avLst/>
          </a:prstGeom>
          <a:solidFill>
            <a:schemeClr val="accent2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8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  <p:sp>
        <p:nvSpPr>
          <p:cNvPr id="958" name="Google Shape;1094;p73"/>
          <p:cNvSpPr/>
          <p:nvPr/>
        </p:nvSpPr>
        <p:spPr bwMode="auto">
          <a:xfrm>
            <a:off x="4057200" y="1165080"/>
            <a:ext cx="2120040" cy="61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ЖЕНСКАЯ </a:t>
            </a:r>
            <a:endParaRPr kumimoji="0" lang="ru-RU" sz="14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АУДИТОРИЯ</a:t>
            </a:r>
            <a:endParaRPr kumimoji="0" lang="ru-RU" sz="14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59" name="Google Shape;1095;p73"/>
          <p:cNvSpPr/>
          <p:nvPr/>
        </p:nvSpPr>
        <p:spPr bwMode="auto">
          <a:xfrm>
            <a:off x="6833520" y="1165080"/>
            <a:ext cx="1920600" cy="612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МУЖСКАЯ </a:t>
            </a:r>
            <a:endParaRPr kumimoji="0" lang="ru-RU" sz="14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АУДИТОРИЯ</a:t>
            </a:r>
            <a:endParaRPr kumimoji="0" lang="ru-RU" sz="14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0" name="PlaceHolder 1"/>
          <p:cNvSpPr>
            <a:spLocks noGrp="1"/>
          </p:cNvSpPr>
          <p:nvPr>
            <p:ph type="sldNum" idx="50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953D72E7-96E1-4299-BDB4-18F736F0A9F0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5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sp>
        <p:nvSpPr>
          <p:cNvPr id="961" name="PlaceHolder 2"/>
          <p:cNvSpPr>
            <a:spLocks noGrp="1"/>
          </p:cNvSpPr>
          <p:nvPr>
            <p:ph type="title"/>
          </p:nvPr>
        </p:nvSpPr>
        <p:spPr bwMode="auto">
          <a:xfrm>
            <a:off x="288000" y="230040"/>
            <a:ext cx="11671920" cy="713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strike="noStrike" spc="-1">
                <a:solidFill>
                  <a:schemeClr val="dk1"/>
                </a:solidFill>
                <a:latin typeface="Arial"/>
                <a:ea typeface="Arial"/>
              </a:rPr>
              <a:t>Тематические рассылки 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2" name="Google Shape;1098;p73"/>
          <p:cNvSpPr/>
          <p:nvPr/>
        </p:nvSpPr>
        <p:spPr bwMode="auto">
          <a:xfrm>
            <a:off x="266700" y="997350"/>
            <a:ext cx="3606480" cy="30960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5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Рассылки отправляются</a:t>
            </a:r>
            <a:br>
              <a:rPr kumimoji="0" sz="17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75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 таргетингом на категории:</a:t>
            </a: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60000" marR="0" lvl="0" indent="-33876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Tx/>
              <a:buFont typeface="Arial"/>
              <a:buChar char="●"/>
              <a:tabLst>
                <a:tab pos="0" algn="l"/>
              </a:tabLst>
              <a:defRPr/>
            </a:pPr>
            <a:r>
              <a:rPr kumimoji="0" lang="en-GB" sz="17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Premium</a:t>
            </a: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60000" marR="0" lvl="0" indent="-33876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Tx/>
              <a:buFont typeface="Arial"/>
              <a:buChar char="●"/>
              <a:tabLst>
                <a:tab pos="0" algn="l"/>
              </a:tabLst>
              <a:defRPr/>
            </a:pPr>
            <a:r>
              <a:rPr kumimoji="0" lang="en-GB" sz="17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Спорт</a:t>
            </a: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60000" marR="0" lvl="0" indent="-33876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Tx/>
              <a:buFont typeface="Arial"/>
              <a:buChar char="●"/>
              <a:tabLst>
                <a:tab pos="0" algn="l"/>
              </a:tabLst>
              <a:defRPr/>
            </a:pPr>
            <a:r>
              <a:rPr kumimoji="0" lang="en-GB" sz="17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Тренды</a:t>
            </a: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360000" marR="0" lvl="0" indent="-33876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Tx/>
              <a:buFont typeface="Arial"/>
              <a:buChar char="●"/>
              <a:tabLst>
                <a:tab pos="0" algn="l"/>
              </a:tabLst>
              <a:defRPr/>
            </a:pPr>
            <a:r>
              <a:rPr kumimoji="0" lang="en-GB" sz="17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Красота</a:t>
            </a: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457200" marR="0" lvl="0" indent="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00" b="0" i="1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Рассылка отправляется </a:t>
            </a:r>
            <a:br>
              <a: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400" b="0" i="1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 отдельному графику</a:t>
            </a: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7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3" name="Google Shape;1099;p73"/>
          <p:cNvSpPr/>
          <p:nvPr/>
        </p:nvSpPr>
        <p:spPr bwMode="auto">
          <a:xfrm>
            <a:off x="4057200" y="1881840"/>
            <a:ext cx="2180880" cy="3565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Premium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600 000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70 000 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Спорт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800 000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120 000 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Тренды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700 000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85 000 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Красота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729 000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105 000 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1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4" name="Google Shape;1100;p73"/>
          <p:cNvSpPr/>
          <p:nvPr/>
        </p:nvSpPr>
        <p:spPr bwMode="auto">
          <a:xfrm>
            <a:off x="6833520" y="1881840"/>
            <a:ext cx="2180880" cy="27061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Premium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260 000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40 000 </a:t>
            </a:r>
            <a:r>
              <a:rPr kumimoji="0" lang="en-GB" sz="12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2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Спорт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700 000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65 000 </a:t>
            </a:r>
            <a:r>
              <a:rPr kumimoji="0" lang="en-GB" sz="12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2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Тренды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Пользователи: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229 000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Цена*:</a:t>
            </a:r>
            <a:r>
              <a:rPr kumimoji="0" lang="en-GB" sz="135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50 000 </a:t>
            </a:r>
            <a:r>
              <a:rPr kumimoji="0" lang="en-GB" sz="125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endParaRPr kumimoji="0" lang="ru-RU" sz="12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965" name="Google Shape;1101;p73"/>
          <p:cNvPicPr/>
          <p:nvPr/>
        </p:nvPicPr>
        <p:blipFill>
          <a:blip r:embed="rId2"/>
          <a:stretch/>
        </p:blipFill>
        <p:spPr bwMode="auto">
          <a:xfrm>
            <a:off x="9840600" y="308880"/>
            <a:ext cx="1409040" cy="6288120"/>
          </a:xfrm>
          <a:prstGeom prst="rect">
            <a:avLst/>
          </a:prstGeom>
          <a:ln w="0">
            <a:noFill/>
          </a:ln>
          <a:effectLst>
            <a:outerShdw blurRad="428760" dist="190292" dir="1194541" algn="bl" rotWithShape="0">
              <a:srgbClr val="000000">
                <a:alpha val="0"/>
              </a:srgbClr>
            </a:outerShdw>
          </a:effectLst>
        </p:spPr>
      </p:pic>
      <p:pic>
        <p:nvPicPr>
          <p:cNvPr id="966" name="Google Shape;1102;p73"/>
          <p:cNvPicPr/>
          <p:nvPr/>
        </p:nvPicPr>
        <p:blipFill>
          <a:blip r:embed="rId3"/>
          <a:stretch/>
        </p:blipFill>
        <p:spPr bwMode="auto">
          <a:xfrm>
            <a:off x="2010960" y="6311160"/>
            <a:ext cx="379080" cy="331560"/>
          </a:xfrm>
          <a:prstGeom prst="rect">
            <a:avLst/>
          </a:prstGeom>
          <a:ln w="0">
            <a:noFill/>
          </a:ln>
        </p:spPr>
      </p:pic>
      <p:sp>
        <p:nvSpPr>
          <p:cNvPr id="967" name="Google Shape;1103;p73"/>
          <p:cNvSpPr/>
          <p:nvPr/>
        </p:nvSpPr>
        <p:spPr bwMode="auto">
          <a:xfrm>
            <a:off x="2581200" y="6284880"/>
            <a:ext cx="21808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Размещение в рассылках Lamoda (Direct marketing)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8" name="Google Shape;1104;p73"/>
          <p:cNvSpPr/>
          <p:nvPr/>
        </p:nvSpPr>
        <p:spPr bwMode="auto">
          <a:xfrm>
            <a:off x="6643800" y="6252480"/>
            <a:ext cx="308232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2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* </a:t>
            </a:r>
            <a:r>
              <a:rPr kumimoji="0" lang="en-GB" sz="10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 разовой рассылки</a:t>
            </a:r>
            <a:endParaRPr kumimoji="0" lang="ru-RU" sz="10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0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 с промо баннером (c НДС)</a:t>
            </a:r>
            <a:endParaRPr kumimoji="0" lang="ru-RU" sz="10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69" name="Google Shape;1105;p73"/>
          <p:cNvSpPr/>
          <p:nvPr/>
        </p:nvSpPr>
        <p:spPr bwMode="auto">
          <a:xfrm>
            <a:off x="9840600" y="6066360"/>
            <a:ext cx="1409040" cy="372240"/>
          </a:xfrm>
          <a:prstGeom prst="rect">
            <a:avLst/>
          </a:prstGeom>
          <a:solidFill>
            <a:schemeClr val="lt1"/>
          </a:solidFill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endParaRPr kumimoji="0" lang="ru-RU" sz="14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lt2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70" name="Google Shape;1110;p74"/>
          <p:cNvGrpSpPr/>
          <p:nvPr/>
        </p:nvGrpSpPr>
        <p:grpSpPr bwMode="auto">
          <a:xfrm>
            <a:off x="288000" y="1543320"/>
            <a:ext cx="741240" cy="741240"/>
            <a:chOff x="288000" y="1543320"/>
            <a:chExt cx="741240" cy="741240"/>
          </a:xfrm>
        </p:grpSpPr>
        <p:pic>
          <p:nvPicPr>
            <p:cNvPr id="971" name="Google Shape;1111;p74"/>
            <p:cNvPicPr/>
            <p:nvPr/>
          </p:nvPicPr>
          <p:blipFill>
            <a:blip r:embed="rId2"/>
            <a:stretch/>
          </p:blipFill>
          <p:spPr bwMode="auto">
            <a:xfrm>
              <a:off x="288000" y="1543320"/>
              <a:ext cx="741240" cy="741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72" name="Google Shape;1112;p74"/>
            <p:cNvPicPr/>
            <p:nvPr/>
          </p:nvPicPr>
          <p:blipFill>
            <a:blip r:embed="rId3"/>
            <a:stretch/>
          </p:blipFill>
          <p:spPr bwMode="auto">
            <a:xfrm>
              <a:off x="447840" y="1671840"/>
              <a:ext cx="421560" cy="42156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973" name="Google Shape;1113;p74"/>
          <p:cNvGrpSpPr/>
          <p:nvPr/>
        </p:nvGrpSpPr>
        <p:grpSpPr bwMode="auto">
          <a:xfrm>
            <a:off x="288000" y="2548080"/>
            <a:ext cx="741240" cy="741240"/>
            <a:chOff x="288000" y="2548080"/>
            <a:chExt cx="741240" cy="741240"/>
          </a:xfrm>
        </p:grpSpPr>
        <p:pic>
          <p:nvPicPr>
            <p:cNvPr id="974" name="Google Shape;1114;p74"/>
            <p:cNvPicPr/>
            <p:nvPr/>
          </p:nvPicPr>
          <p:blipFill>
            <a:blip r:embed="rId2"/>
            <a:stretch/>
          </p:blipFill>
          <p:spPr bwMode="auto">
            <a:xfrm>
              <a:off x="288000" y="2548080"/>
              <a:ext cx="741240" cy="741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75" name="Google Shape;1115;p74"/>
            <p:cNvPicPr/>
            <p:nvPr/>
          </p:nvPicPr>
          <p:blipFill>
            <a:blip r:embed="rId4"/>
            <a:stretch/>
          </p:blipFill>
          <p:spPr bwMode="auto">
            <a:xfrm>
              <a:off x="559800" y="2707560"/>
              <a:ext cx="210960" cy="421920"/>
            </a:xfrm>
            <a:prstGeom prst="rect">
              <a:avLst/>
            </a:prstGeom>
            <a:ln w="0">
              <a:noFill/>
            </a:ln>
          </p:spPr>
        </p:pic>
      </p:grpSp>
      <p:grpSp>
        <p:nvGrpSpPr>
          <p:cNvPr id="976" name="Google Shape;1116;p74"/>
          <p:cNvGrpSpPr/>
          <p:nvPr/>
        </p:nvGrpSpPr>
        <p:grpSpPr bwMode="auto">
          <a:xfrm>
            <a:off x="288000" y="3568320"/>
            <a:ext cx="741240" cy="741240"/>
            <a:chOff x="288000" y="3568320"/>
            <a:chExt cx="741240" cy="741240"/>
          </a:xfrm>
        </p:grpSpPr>
        <p:pic>
          <p:nvPicPr>
            <p:cNvPr id="977" name="Google Shape;1117;p74"/>
            <p:cNvPicPr/>
            <p:nvPr/>
          </p:nvPicPr>
          <p:blipFill>
            <a:blip r:embed="rId2"/>
            <a:stretch/>
          </p:blipFill>
          <p:spPr bwMode="auto">
            <a:xfrm>
              <a:off x="288000" y="3568320"/>
              <a:ext cx="741240" cy="741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78" name="Google Shape;1118;p74"/>
            <p:cNvPicPr/>
            <p:nvPr/>
          </p:nvPicPr>
          <p:blipFill>
            <a:blip r:embed="rId5"/>
            <a:stretch/>
          </p:blipFill>
          <p:spPr bwMode="auto">
            <a:xfrm>
              <a:off x="489600" y="3762000"/>
              <a:ext cx="353520" cy="353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79" name="PlaceHolder 1"/>
          <p:cNvSpPr>
            <a:spLocks noGrp="1"/>
          </p:cNvSpPr>
          <p:nvPr>
            <p:ph type="sldNum" idx="51"/>
          </p:nvPr>
        </p:nvSpPr>
        <p:spPr bwMode="auto">
          <a:xfrm>
            <a:off x="9198000" y="6325920"/>
            <a:ext cx="2742840" cy="365760"/>
          </a:xfrm>
          <a:prstGeom prst="rect">
            <a:avLst/>
          </a:prstGeom>
          <a:noFill/>
          <a:ln w="0">
            <a:noFill/>
          </a:ln>
        </p:spPr>
        <p:txBody>
          <a:bodyPr lIns="122040" tIns="60840" rIns="122040" bIns="608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en-GB" sz="16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fld id="{8B04B02E-26A5-4495-AE50-752FD01C2AE1}" type="slidenum">
              <a:rPr kumimoji="0" lang="en-GB" sz="1600" b="0" i="0" u="none" strike="noStrike" kern="0" cap="none" spc="-1" normalizeH="0" baseline="0" noProof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</a:tabLst>
                <a:defRPr/>
              </a:pPr>
              <a:t>6</a:t>
            </a:fld>
            <a:endParaRPr kumimoji="0" lang="ru-RU" sz="16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cs typeface="Arial"/>
            </a:endParaRPr>
          </a:p>
        </p:txBody>
      </p:sp>
      <p:sp>
        <p:nvSpPr>
          <p:cNvPr id="980" name="PlaceHolder 2"/>
          <p:cNvSpPr>
            <a:spLocks noGrp="1"/>
          </p:cNvSpPr>
          <p:nvPr>
            <p:ph type="title"/>
          </p:nvPr>
        </p:nvSpPr>
        <p:spPr bwMode="auto">
          <a:xfrm>
            <a:off x="286560" y="230040"/>
            <a:ext cx="5856480" cy="85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3200" b="0" strike="noStrike" spc="-1">
                <a:solidFill>
                  <a:schemeClr val="dk1"/>
                </a:solidFill>
                <a:latin typeface="Arial"/>
                <a:ea typeface="Arial"/>
              </a:rPr>
              <a:t>Монобрендовая рассылка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1" name="Google Shape;1121;p74"/>
          <p:cNvSpPr/>
          <p:nvPr/>
        </p:nvSpPr>
        <p:spPr bwMode="auto">
          <a:xfrm>
            <a:off x="1141200" y="1483920"/>
            <a:ext cx="5396400" cy="60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anchor="t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Создание индивидуального</a:t>
            </a:r>
            <a:br>
              <a:rPr kumimoji="0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макета рассылки*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2" name="Google Shape;1122;p74"/>
          <p:cNvSpPr/>
          <p:nvPr/>
        </p:nvSpPr>
        <p:spPr bwMode="auto">
          <a:xfrm>
            <a:off x="1141200" y="3506040"/>
            <a:ext cx="4386960" cy="60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anchor="t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Монобрендовая рассылка</a:t>
            </a:r>
            <a:br>
              <a:rPr kumimoji="0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отправляется 1 раз в неделю 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3" name="Google Shape;1123;p74"/>
          <p:cNvSpPr/>
          <p:nvPr/>
        </p:nvSpPr>
        <p:spPr bwMode="auto">
          <a:xfrm>
            <a:off x="1141200" y="2482920"/>
            <a:ext cx="5217120" cy="60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anchor="t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Возможность таргетинга</a:t>
            </a:r>
            <a:br>
              <a:rPr kumimoji="0" sz="17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</a:br>
            <a:r>
              <a:rPr kumimoji="0" lang="en-GB" sz="1700" b="0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на сегмент аудитории*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984" name="Google Shape;1124;p74"/>
          <p:cNvPicPr/>
          <p:nvPr/>
        </p:nvPicPr>
        <p:blipFill>
          <a:blip r:embed="rId6"/>
          <a:stretch/>
        </p:blipFill>
        <p:spPr bwMode="auto">
          <a:xfrm>
            <a:off x="2010960" y="6311160"/>
            <a:ext cx="379080" cy="331560"/>
          </a:xfrm>
          <a:prstGeom prst="rect">
            <a:avLst/>
          </a:prstGeom>
          <a:ln w="0">
            <a:noFill/>
          </a:ln>
        </p:spPr>
      </p:pic>
      <p:sp>
        <p:nvSpPr>
          <p:cNvPr id="985" name="Google Shape;1125;p74"/>
          <p:cNvSpPr/>
          <p:nvPr/>
        </p:nvSpPr>
        <p:spPr bwMode="auto">
          <a:xfrm>
            <a:off x="2581200" y="6284880"/>
            <a:ext cx="21808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3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Размещение в рассылках Lamoda (Direct marketing)</a:t>
            </a:r>
            <a:endParaRPr kumimoji="0" lang="ru-RU" sz="13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6" name="Google Shape;1126;p74"/>
          <p:cNvSpPr/>
          <p:nvPr/>
        </p:nvSpPr>
        <p:spPr bwMode="auto">
          <a:xfrm>
            <a:off x="6643800" y="6252480"/>
            <a:ext cx="4513680" cy="312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2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* </a:t>
            </a:r>
            <a:r>
              <a:rPr kumimoji="0" lang="en-GB" sz="10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Сроки и таргетинг обсуждаются дополнительно</a:t>
            </a:r>
            <a:endParaRPr kumimoji="0" lang="ru-RU" sz="10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050" b="0" i="1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** Разработка дизайн-макета от 10-ти рабочих дней</a:t>
            </a:r>
            <a:endParaRPr kumimoji="0" lang="ru-RU" sz="105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7" name="Google Shape;1127;p74"/>
          <p:cNvSpPr/>
          <p:nvPr/>
        </p:nvSpPr>
        <p:spPr bwMode="auto">
          <a:xfrm>
            <a:off x="191304" y="5620320"/>
            <a:ext cx="6278400" cy="44172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tIns="91440" bIns="91440" anchor="t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kumimoji="0" lang="en-GB" sz="14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Цена</a:t>
            </a:r>
            <a:r>
              <a:rPr kumimoji="0" lang="en-GB" sz="14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</a:t>
            </a:r>
            <a:r>
              <a:rPr kumimoji="0" lang="en-GB" sz="1400" b="0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—</a:t>
            </a:r>
            <a:r>
              <a:rPr kumimoji="0" lang="en-GB" sz="14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</a:t>
            </a: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3</a:t>
            </a: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00 000 </a:t>
            </a: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/>
                <a:ea typeface="Roboto"/>
                <a:cs typeface="Arial"/>
              </a:rPr>
              <a:t>₽</a:t>
            </a: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 </a:t>
            </a:r>
            <a:r>
              <a:rPr kumimoji="0" lang="en-GB" sz="1700" b="1" i="0" u="none" strike="noStrike" kern="0" cap="none" spc="-1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</a:rPr>
              <a:t>(с НДС)</a:t>
            </a:r>
            <a:endParaRPr kumimoji="0" lang="ru-RU" sz="17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8" name="Google Shape;1128;p74"/>
          <p:cNvSpPr/>
          <p:nvPr/>
        </p:nvSpPr>
        <p:spPr bwMode="auto">
          <a:xfrm>
            <a:off x="7853039" y="308880"/>
            <a:ext cx="978120" cy="5808240"/>
          </a:xfrm>
          <a:prstGeom prst="roundRect">
            <a:avLst>
              <a:gd name="adj" fmla="val 17667"/>
            </a:avLst>
          </a:prstGeom>
          <a:blipFill>
            <a:blip r:embed="rId7"/>
            <a:stretch/>
          </a:blipFill>
          <a:ln w="0">
            <a:noFill/>
          </a:ln>
          <a:effectLst>
            <a:outerShdw blurRad="442800" dist="50800" dir="5400000" algn="bl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89" name="Google Shape;1129;p74"/>
          <p:cNvSpPr/>
          <p:nvPr/>
        </p:nvSpPr>
        <p:spPr bwMode="auto">
          <a:xfrm>
            <a:off x="6654240" y="309240"/>
            <a:ext cx="915840" cy="5808240"/>
          </a:xfrm>
          <a:prstGeom prst="roundRect">
            <a:avLst>
              <a:gd name="adj" fmla="val 16667"/>
            </a:avLst>
          </a:prstGeom>
          <a:blipFill>
            <a:blip r:embed="rId8"/>
            <a:stretch/>
          </a:blipFill>
          <a:ln w="0">
            <a:noFill/>
          </a:ln>
          <a:effectLst>
            <a:outerShdw blurRad="442800" dist="50800" dir="5400000" algn="bl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990" name="Google Shape;1130;p74"/>
          <p:cNvSpPr/>
          <p:nvPr/>
        </p:nvSpPr>
        <p:spPr bwMode="auto">
          <a:xfrm>
            <a:off x="9114480" y="309240"/>
            <a:ext cx="1321560" cy="5808240"/>
          </a:xfrm>
          <a:prstGeom prst="roundRect">
            <a:avLst>
              <a:gd name="adj" fmla="val 13618"/>
            </a:avLst>
          </a:prstGeom>
          <a:blipFill>
            <a:blip r:embed="rId9"/>
            <a:stretch/>
          </a:blipFill>
          <a:ln w="0">
            <a:noFill/>
          </a:ln>
          <a:effectLst>
            <a:outerShdw blurRad="442800" dist="50800" dir="5400000" algn="bl" rotWithShape="0">
              <a:srgbClr val="000000">
                <a:alpha val="0"/>
              </a:srgbClr>
            </a:outerShdw>
          </a:effectLst>
        </p:spPr>
        <p:style>
          <a:lnRef idx="0">
            <a:srgbClr val="000000"/>
          </a:lnRef>
          <a:fillRef idx="0">
            <a:srgbClr val="000000"/>
          </a:fillRef>
          <a:effectRef idx="0">
            <a:srgbClr val="00000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-1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0" name="PlaceHolder 1"/>
          <p:cNvSpPr>
            <a:spLocks noGrp="1"/>
          </p:cNvSpPr>
          <p:nvPr>
            <p:ph/>
          </p:nvPr>
        </p:nvSpPr>
        <p:spPr bwMode="auto">
          <a:xfrm>
            <a:off x="13252" y="216788"/>
            <a:ext cx="7468634" cy="1180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en-GB" sz="4200" b="0" strike="noStrike" spc="-1">
                <a:solidFill>
                  <a:srgbClr val="FFFFFF"/>
                </a:solidFill>
                <a:latin typeface="Arial"/>
                <a:ea typeface="Arial"/>
              </a:rPr>
              <a:t>brand_solutions@lamoda.ru</a:t>
            </a:r>
            <a:endParaRPr lang="ru-RU" sz="4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онтент">
  <a:themeElements>
    <a:clrScheme name="lamoda color">
      <a:dk1>
        <a:srgbClr val="000000"/>
      </a:dk1>
      <a:lt1>
        <a:srgbClr val="FFFFFF"/>
      </a:lt1>
      <a:dk2>
        <a:srgbClr val="969696"/>
      </a:dk2>
      <a:lt2>
        <a:srgbClr val="EDEDED"/>
      </a:lt2>
      <a:accent1>
        <a:srgbClr val="FA3C00"/>
      </a:accent1>
      <a:accent2>
        <a:srgbClr val="FFD7D2"/>
      </a:accent2>
      <a:accent3>
        <a:srgbClr val="A5825F"/>
      </a:accent3>
      <a:accent4>
        <a:srgbClr val="A5D2A0"/>
      </a:accent4>
      <a:accent5>
        <a:srgbClr val="CDE6FF"/>
      </a:accent5>
      <a:accent6>
        <a:srgbClr val="C2C2C2"/>
      </a:accent6>
      <a:hlink>
        <a:srgbClr val="969696"/>
      </a:hlink>
      <a:folHlink>
        <a:srgbClr val="C2C2C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Контент">
  <a:themeElements>
    <a:clrScheme name="lamoda color">
      <a:dk1>
        <a:srgbClr val="000000"/>
      </a:dk1>
      <a:lt1>
        <a:srgbClr val="FFFFFF"/>
      </a:lt1>
      <a:dk2>
        <a:srgbClr val="969696"/>
      </a:dk2>
      <a:lt2>
        <a:srgbClr val="EDEDED"/>
      </a:lt2>
      <a:accent1>
        <a:srgbClr val="FA3C00"/>
      </a:accent1>
      <a:accent2>
        <a:srgbClr val="FFD7D2"/>
      </a:accent2>
      <a:accent3>
        <a:srgbClr val="A5825F"/>
      </a:accent3>
      <a:accent4>
        <a:srgbClr val="A5D2A0"/>
      </a:accent4>
      <a:accent5>
        <a:srgbClr val="CDE6FF"/>
      </a:accent5>
      <a:accent6>
        <a:srgbClr val="C2C2C2"/>
      </a:accent6>
      <a:hlink>
        <a:srgbClr val="969696"/>
      </a:hlink>
      <a:folHlink>
        <a:srgbClr val="C2C2C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бложки">
  <a:themeElements>
    <a:clrScheme name="lamoda color">
      <a:dk1>
        <a:srgbClr val="000000"/>
      </a:dk1>
      <a:lt1>
        <a:srgbClr val="FFFFFF"/>
      </a:lt1>
      <a:dk2>
        <a:srgbClr val="969696"/>
      </a:dk2>
      <a:lt2>
        <a:srgbClr val="EDEDED"/>
      </a:lt2>
      <a:accent1>
        <a:srgbClr val="FA3C00"/>
      </a:accent1>
      <a:accent2>
        <a:srgbClr val="FFD7D2"/>
      </a:accent2>
      <a:accent3>
        <a:srgbClr val="A5825F"/>
      </a:accent3>
      <a:accent4>
        <a:srgbClr val="A5D2A0"/>
      </a:accent4>
      <a:accent5>
        <a:srgbClr val="CDE6FF"/>
      </a:accent5>
      <a:accent6>
        <a:srgbClr val="C2C2C2"/>
      </a:accent6>
      <a:hlink>
        <a:srgbClr val="969696"/>
      </a:hlink>
      <a:folHlink>
        <a:srgbClr val="C2C2C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323</Words>
  <Application>Microsoft Office PowerPoint</Application>
  <PresentationFormat>Широкоэкранный</PresentationFormat>
  <Paragraphs>88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Roboto</vt:lpstr>
      <vt:lpstr>Symbol</vt:lpstr>
      <vt:lpstr>Times New Roman</vt:lpstr>
      <vt:lpstr>Wingdings</vt:lpstr>
      <vt:lpstr>Контент</vt:lpstr>
      <vt:lpstr>1_Контент</vt:lpstr>
      <vt:lpstr>Обложки</vt:lpstr>
      <vt:lpstr>Презентация PowerPoint</vt:lpstr>
      <vt:lpstr>Рассылка на женскую аудиторию</vt:lpstr>
      <vt:lpstr>Рассылка на мужскую аудиторию</vt:lpstr>
      <vt:lpstr>Рассылка детская категория</vt:lpstr>
      <vt:lpstr>Тематические рассылки </vt:lpstr>
      <vt:lpstr>Монобрендовая рассылка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Marina Mironova</dc:creator>
  <cp:lastModifiedBy>Marina Mironova</cp:lastModifiedBy>
  <cp:revision>1</cp:revision>
  <dcterms:created xsi:type="dcterms:W3CDTF">2025-06-25T14:02:30Z</dcterms:created>
  <dcterms:modified xsi:type="dcterms:W3CDTF">2025-06-25T14:03:25Z</dcterms:modified>
</cp:coreProperties>
</file>