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</p:sldMasterIdLst>
  <p:sldIdLst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916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0318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1209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 bwMode="auto"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 bwMode="auto"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 bwMode="auto"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 bwMode="auto"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9006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CE4BF866-7B19-45EE-9598-A8ACFC13F53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7129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265F0FAB-BA43-4016-8BC7-E0BC61148FA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6675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57DF7685-0D2F-4562-B012-B8F703816A5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6729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CC1F0360-CE23-4AEC-8E75-E152EEDEB3E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9212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74DBCD8A-6B63-49B9-992F-1045BBD657D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4275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 bwMode="auto">
          <a:xfrm>
            <a:off x="365760" y="1572840"/>
            <a:ext cx="7598520" cy="137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52FBE0D9-B94A-4F17-9977-7E7850B1FA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0769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7EA2DD37-2729-4056-A114-07CC0B689D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612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53187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6292693A-7A21-4961-9AFD-B0995AD71DC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1333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566297DC-13A6-4328-A683-18D69BD3FAD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4720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863AD625-5C9B-4E0B-97A6-7B26B3FC8A1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8104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28ED7F35-1D44-4DFC-BB32-C2395DF806C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2406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 bwMode="auto"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 bwMode="auto"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 bwMode="auto"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 bwMode="auto"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CD7BCEB5-CC65-4093-BCA8-232A7D63E58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1878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3160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0921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08331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50959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7869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02279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 bwMode="auto">
          <a:xfrm>
            <a:off x="365760" y="1572840"/>
            <a:ext cx="7598520" cy="137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71165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63899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3267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6263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10639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96986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 bwMode="auto"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 bwMode="auto"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 bwMode="auto"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 bwMode="auto"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8949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74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5000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 bwMode="auto">
          <a:xfrm>
            <a:off x="365760" y="1572840"/>
            <a:ext cx="7598520" cy="137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7182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4455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2265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3634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" name="Google Shape;55;p12"/>
          <p:cNvSpPr/>
          <p:nvPr/>
        </p:nvSpPr>
        <p:spPr bwMode="auto">
          <a:xfrm>
            <a:off x="6771960" y="4608360"/>
            <a:ext cx="2806200" cy="330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60840" rIns="122040" bIns="6084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400" b="0" strike="noStrike" spc="-1">
              <a:solidFill>
                <a:schemeClr val="dk1"/>
              </a:solidFill>
              <a:latin typeface="Arial"/>
              <a:ea typeface="Arial"/>
            </a:endParaRPr>
          </a:p>
        </p:txBody>
      </p:sp>
      <p:sp>
        <p:nvSpPr>
          <p:cNvPr id="83" name="PlaceHolder 1"/>
          <p:cNvSpPr>
            <a:spLocks noGrp="1"/>
          </p:cNvSpPr>
          <p:nvPr>
            <p:ph type="body"/>
          </p:nvPr>
        </p:nvSpPr>
        <p:spPr bwMode="auto">
          <a:xfrm>
            <a:off x="239040" y="192960"/>
            <a:ext cx="9199080" cy="5408280"/>
          </a:xfrm>
          <a:prstGeom prst="rect">
            <a:avLst/>
          </a:prstGeom>
          <a:noFill/>
          <a:ln w="0">
            <a:noFill/>
          </a:ln>
        </p:spPr>
        <p:txBody>
          <a:bodyPr lIns="0" tIns="0" rIns="119880" bIns="608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/>
          </a:p>
        </p:txBody>
      </p:sp>
      <p:pic>
        <p:nvPicPr>
          <p:cNvPr id="84" name="Google Shape;92;p21"/>
          <p:cNvPicPr/>
          <p:nvPr/>
        </p:nvPicPr>
        <p:blipFill>
          <a:blip r:embed="rId14"/>
          <a:stretch/>
        </p:blipFill>
        <p:spPr bwMode="auto">
          <a:xfrm>
            <a:off x="290160" y="6363000"/>
            <a:ext cx="1244160" cy="240840"/>
          </a:xfrm>
          <a:prstGeom prst="rect">
            <a:avLst/>
          </a:prstGeom>
          <a:ln w="0">
            <a:noFill/>
          </a:ln>
        </p:spPr>
      </p:pic>
      <p:pic>
        <p:nvPicPr>
          <p:cNvPr id="85" name="Google Shape;93;p21"/>
          <p:cNvPicPr/>
          <p:nvPr/>
        </p:nvPicPr>
        <p:blipFill>
          <a:blip r:embed="rId15"/>
          <a:stretch/>
        </p:blipFill>
        <p:spPr bwMode="auto">
          <a:xfrm>
            <a:off x="216360" y="6342120"/>
            <a:ext cx="1321560" cy="311760"/>
          </a:xfrm>
          <a:prstGeom prst="rect">
            <a:avLst/>
          </a:prstGeom>
          <a:ln w="0">
            <a:noFill/>
          </a:ln>
        </p:spPr>
      </p:pic>
      <p:sp>
        <p:nvSpPr>
          <p:cNvPr id="86" name="PlaceHolder 2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6688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" name="Google Shape;55;p12"/>
          <p:cNvSpPr/>
          <p:nvPr/>
        </p:nvSpPr>
        <p:spPr bwMode="auto">
          <a:xfrm>
            <a:off x="6771960" y="4608360"/>
            <a:ext cx="2806200" cy="330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60840" rIns="122040" bIns="6084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400" b="0" strike="noStrike" spc="-1">
              <a:solidFill>
                <a:schemeClr val="dk1"/>
              </a:solidFill>
              <a:latin typeface="Arial"/>
              <a:ea typeface="Arial"/>
            </a:endParaRPr>
          </a:p>
        </p:txBody>
      </p:sp>
      <p:sp>
        <p:nvSpPr>
          <p:cNvPr id="42" name="PlaceHolder 1"/>
          <p:cNvSpPr>
            <a:spLocks noGrp="1"/>
          </p:cNvSpPr>
          <p:nvPr>
            <p:ph type="sldNum" idx="1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C9493832-39FB-436C-B2E5-9253652F4EE3}" type="slidenum">
              <a:rPr lang="en-GB" sz="1600" b="0" strike="noStrike" spc="-1">
                <a:solidFill>
                  <a:srgbClr val="888888"/>
                </a:solidFill>
                <a:latin typeface="Arial"/>
                <a:ea typeface="Arial"/>
              </a:rPr>
              <a:t>‹#›</a:t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 bwMode="auto">
          <a:xfrm>
            <a:off x="290160" y="1333800"/>
            <a:ext cx="5664600" cy="4739760"/>
          </a:xfrm>
          <a:prstGeom prst="rect">
            <a:avLst/>
          </a:prstGeom>
          <a:noFill/>
          <a:ln w="0">
            <a:noFill/>
          </a:ln>
        </p:spPr>
        <p:txBody>
          <a:bodyPr lIns="0" tIns="60840" rIns="122040" bIns="608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title"/>
          </p:nvPr>
        </p:nvSpPr>
        <p:spPr bwMode="auto">
          <a:xfrm>
            <a:off x="290160" y="237960"/>
            <a:ext cx="11671920" cy="93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  <a:defRPr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/>
          </a:p>
        </p:txBody>
      </p:sp>
      <p:pic>
        <p:nvPicPr>
          <p:cNvPr id="45" name="Google Shape;61;p13"/>
          <p:cNvPicPr/>
          <p:nvPr/>
        </p:nvPicPr>
        <p:blipFill>
          <a:blip r:embed="rId14"/>
          <a:stretch/>
        </p:blipFill>
        <p:spPr bwMode="auto">
          <a:xfrm>
            <a:off x="107640" y="6248880"/>
            <a:ext cx="1616400" cy="5194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66711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Google Shape;50;p11"/>
          <p:cNvSpPr/>
          <p:nvPr/>
        </p:nvSpPr>
        <p:spPr bwMode="auto">
          <a:xfrm>
            <a:off x="0" y="0"/>
            <a:ext cx="12191760" cy="685764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  <a:defRPr/>
            </a:pPr>
            <a:r>
              <a:rPr lang="ru-RU" sz="43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/>
          </a:p>
        </p:txBody>
      </p:sp>
      <p:pic>
        <p:nvPicPr>
          <p:cNvPr id="2" name="Google Shape;52;p11"/>
          <p:cNvPicPr/>
          <p:nvPr/>
        </p:nvPicPr>
        <p:blipFill>
          <a:blip r:embed="rId14"/>
          <a:stretch/>
        </p:blipFill>
        <p:spPr bwMode="auto">
          <a:xfrm rot="16199999">
            <a:off x="10425960" y="1595160"/>
            <a:ext cx="2628000" cy="212040"/>
          </a:xfrm>
          <a:prstGeom prst="rect">
            <a:avLst/>
          </a:prstGeom>
          <a:ln w="0">
            <a:noFill/>
          </a:ln>
        </p:spPr>
      </p:pic>
      <p:pic>
        <p:nvPicPr>
          <p:cNvPr id="3" name="Google Shape;53;p11"/>
          <p:cNvPicPr/>
          <p:nvPr/>
        </p:nvPicPr>
        <p:blipFill>
          <a:blip r:embed="rId15"/>
          <a:stretch/>
        </p:blipFill>
        <p:spPr bwMode="auto">
          <a:xfrm>
            <a:off x="-1267560" y="3058560"/>
            <a:ext cx="14737320" cy="473868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6897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27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2.png"/><Relationship Id="rId7" Type="http://schemas.openxmlformats.org/officeDocument/2006/relationships/image" Target="../media/image4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7.png"/><Relationship Id="rId7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3.png"/><Relationship Id="rId7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27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27.png"/><Relationship Id="rId4" Type="http://schemas.openxmlformats.org/officeDocument/2006/relationships/image" Target="../media/image3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Google Shape;1008;p67"/>
          <p:cNvSpPr/>
          <p:nvPr/>
        </p:nvSpPr>
        <p:spPr bwMode="auto">
          <a:xfrm>
            <a:off x="288000" y="230040"/>
            <a:ext cx="5808000" cy="23083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4000" b="0" i="0" u="none" strike="noStrike" kern="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Performance marketing</a:t>
            </a:r>
            <a:endParaRPr kumimoji="0" lang="ru-RU" sz="4000" b="0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21" name="Google Shape;1177;p78"/>
          <p:cNvSpPr/>
          <p:nvPr/>
        </p:nvSpPr>
        <p:spPr bwMode="auto">
          <a:xfrm>
            <a:off x="0" y="6248880"/>
            <a:ext cx="1998360" cy="60876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1022" name="Google Shape;1178;p78"/>
          <p:cNvPicPr/>
          <p:nvPr/>
        </p:nvPicPr>
        <p:blipFill>
          <a:blip r:embed="rId2"/>
          <a:stretch/>
        </p:blipFill>
        <p:spPr bwMode="auto">
          <a:xfrm>
            <a:off x="279000" y="6345000"/>
            <a:ext cx="1297440" cy="311760"/>
          </a:xfrm>
          <a:prstGeom prst="rect">
            <a:avLst/>
          </a:prstGeom>
          <a:ln w="0">
            <a:noFill/>
          </a:ln>
        </p:spPr>
      </p:pic>
      <p:pic>
        <p:nvPicPr>
          <p:cNvPr id="1023" name="Google Shape;1179;p78"/>
          <p:cNvPicPr/>
          <p:nvPr/>
        </p:nvPicPr>
        <p:blipFill>
          <a:blip r:embed="rId3"/>
          <a:stretch/>
        </p:blipFill>
        <p:spPr bwMode="auto">
          <a:xfrm>
            <a:off x="6518880" y="-71280"/>
            <a:ext cx="5703480" cy="6933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6" name="PlaceHolder 1"/>
          <p:cNvSpPr>
            <a:spLocks noGrp="1"/>
          </p:cNvSpPr>
          <p:nvPr>
            <p:ph type="sldNum" idx="67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4F846DAB-60F1-4B6D-B3A5-B928F5335133}" type="slidenum">
              <a:rPr kumimoji="0" lang="en-GB" sz="1600" b="0" i="0" u="none" strike="noStrike" kern="0" cap="none" spc="-1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10</a:t>
            </a:fld>
            <a:endParaRPr kumimoji="0" lang="ru-RU" sz="16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Arial"/>
            </a:endParaRPr>
          </a:p>
        </p:txBody>
      </p:sp>
      <p:sp>
        <p:nvSpPr>
          <p:cNvPr id="1167" name="PlaceHolder 2"/>
          <p:cNvSpPr>
            <a:spLocks noGrp="1"/>
          </p:cNvSpPr>
          <p:nvPr>
            <p:ph type="sldNum" idx="68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2F664EC0-3911-4807-97DB-26603636F92C}" type="slidenum">
              <a:rPr kumimoji="0" lang="en-GB" sz="1600" b="0" i="0" u="none" strike="noStrike" kern="0" cap="none" spc="-1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10</a:t>
            </a:fld>
            <a:endParaRPr kumimoji="0" lang="ru-RU" sz="16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Arial"/>
            </a:endParaRPr>
          </a:p>
        </p:txBody>
      </p:sp>
      <p:sp>
        <p:nvSpPr>
          <p:cNvPr id="1168" name="Google Shape;1360;p87"/>
          <p:cNvSpPr/>
          <p:nvPr/>
        </p:nvSpPr>
        <p:spPr bwMode="auto">
          <a:xfrm>
            <a:off x="2581200" y="6320880"/>
            <a:ext cx="218088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3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Перформанс-маркетинг</a:t>
            </a:r>
            <a:endParaRPr kumimoji="0" lang="ru-RU" sz="13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69" name="Google Shape;1361;p87"/>
          <p:cNvSpPr/>
          <p:nvPr/>
        </p:nvSpPr>
        <p:spPr bwMode="auto">
          <a:xfrm>
            <a:off x="9888840" y="5789160"/>
            <a:ext cx="1923840" cy="2448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122040" bIns="12204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2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Video in-Stream Яндекс</a:t>
            </a:r>
            <a:endParaRPr kumimoji="0" lang="ru-RU" sz="12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70" name="PlaceHolder 3"/>
          <p:cNvSpPr>
            <a:spLocks noGrp="1"/>
          </p:cNvSpPr>
          <p:nvPr>
            <p:ph type="title"/>
          </p:nvPr>
        </p:nvSpPr>
        <p:spPr bwMode="auto">
          <a:xfrm>
            <a:off x="287280" y="230040"/>
            <a:ext cx="5823000" cy="38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14999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Цель охват / Яндекс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71" name="Google Shape;1363;p87"/>
          <p:cNvPicPr/>
          <p:nvPr/>
        </p:nvPicPr>
        <p:blipFill>
          <a:blip r:embed="rId2"/>
          <a:stretch/>
        </p:blipFill>
        <p:spPr bwMode="auto">
          <a:xfrm>
            <a:off x="2010960" y="6276960"/>
            <a:ext cx="379080" cy="384120"/>
          </a:xfrm>
          <a:prstGeom prst="rect">
            <a:avLst/>
          </a:prstGeom>
          <a:ln w="0">
            <a:noFill/>
          </a:ln>
        </p:spPr>
      </p:pic>
      <p:sp>
        <p:nvSpPr>
          <p:cNvPr id="1172" name="Google Shape;1364;p87"/>
          <p:cNvSpPr/>
          <p:nvPr/>
        </p:nvSpPr>
        <p:spPr bwMode="auto">
          <a:xfrm>
            <a:off x="6643800" y="6252480"/>
            <a:ext cx="3082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0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* Средние показатели </a:t>
            </a:r>
            <a:endParaRPr kumimoji="0" lang="ru-RU" sz="10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0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 Доступно в России, Казахстане и Беларуси</a:t>
            </a:r>
            <a:endParaRPr kumimoji="0" lang="ru-RU" sz="10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73" name="PlaceHolder 4"/>
          <p:cNvSpPr>
            <a:spLocks noGrp="1"/>
          </p:cNvSpPr>
          <p:nvPr>
            <p:ph type="title"/>
          </p:nvPr>
        </p:nvSpPr>
        <p:spPr bwMode="auto">
          <a:xfrm>
            <a:off x="766800" y="1008720"/>
            <a:ext cx="6891120" cy="31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2400" b="0" strike="noStrike" spc="-1">
                <a:solidFill>
                  <a:schemeClr val="dk1"/>
                </a:solidFill>
                <a:latin typeface="Arial"/>
                <a:ea typeface="Arial"/>
              </a:rPr>
              <a:t>Video in-Stream Яндекс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4" name="Google Shape;1366;p87"/>
          <p:cNvSpPr/>
          <p:nvPr/>
        </p:nvSpPr>
        <p:spPr bwMode="auto">
          <a:xfrm>
            <a:off x="204815" y="5605200"/>
            <a:ext cx="627840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DEDED"/>
                </a:highlight>
                <a:uLnTx/>
                <a:uFillTx/>
                <a:latin typeface="Arial"/>
                <a:ea typeface="Arial"/>
                <a:cs typeface="Arial"/>
              </a:rPr>
              <a:t>Минимальный бюджет</a:t>
            </a:r>
            <a:r>
              <a:rPr kumimoji="0" lang="en-GB" sz="14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—</a:t>
            </a:r>
            <a:r>
              <a:rPr kumimoji="0" lang="en-GB" sz="14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8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DEDED"/>
                </a:highlight>
                <a:uLnTx/>
                <a:uFillTx/>
                <a:latin typeface="Arial"/>
                <a:ea typeface="Arial"/>
                <a:cs typeface="Arial"/>
              </a:rPr>
              <a:t>300 000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oboto"/>
                <a:ea typeface="Roboto"/>
                <a:cs typeface="Arial"/>
              </a:rPr>
              <a:t>₽</a:t>
            </a:r>
            <a:r>
              <a:rPr kumimoji="0" lang="en-GB" sz="18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DEDED"/>
                </a:highlight>
                <a:uLnTx/>
                <a:uFillTx/>
                <a:latin typeface="Arial"/>
                <a:ea typeface="Arial"/>
                <a:cs typeface="Arial"/>
              </a:rPr>
              <a:t> (до НДС)</a:t>
            </a: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75" name="Google Shape;1367;p87"/>
          <p:cNvSpPr/>
          <p:nvPr/>
        </p:nvSpPr>
        <p:spPr bwMode="auto">
          <a:xfrm>
            <a:off x="6654240" y="1532160"/>
            <a:ext cx="2971800" cy="3793320"/>
          </a:xfrm>
          <a:prstGeom prst="roundRect">
            <a:avLst>
              <a:gd name="adj" fmla="val 8163"/>
            </a:avLst>
          </a:prstGeom>
          <a:blipFill>
            <a:blip r:embed="rId3"/>
            <a:stretch/>
          </a:blipFill>
          <a:ln w="0">
            <a:noFill/>
          </a:ln>
          <a:effectLst>
            <a:outerShdw blurRad="428760" dist="190292" dir="1194541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76" name="Google Shape;1368;p87"/>
          <p:cNvSpPr/>
          <p:nvPr/>
        </p:nvSpPr>
        <p:spPr bwMode="auto">
          <a:xfrm>
            <a:off x="9888840" y="1545120"/>
            <a:ext cx="1923840" cy="4057200"/>
          </a:xfrm>
          <a:prstGeom prst="roundRect">
            <a:avLst>
              <a:gd name="adj" fmla="val 10870"/>
            </a:avLst>
          </a:prstGeom>
          <a:blipFill>
            <a:blip r:embed="rId4"/>
            <a:stretch/>
          </a:blipFill>
          <a:ln w="0">
            <a:noFill/>
          </a:ln>
          <a:effectLst>
            <a:outerShdw blurRad="428760" dist="190292" dir="1194541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177" name="Google Shape;1369;p87"/>
          <p:cNvPicPr/>
          <p:nvPr/>
        </p:nvPicPr>
        <p:blipFill>
          <a:blip r:embed="rId5"/>
          <a:stretch/>
        </p:blipFill>
        <p:spPr bwMode="auto">
          <a:xfrm>
            <a:off x="11374920" y="230040"/>
            <a:ext cx="565920" cy="565920"/>
          </a:xfrm>
          <a:prstGeom prst="rect">
            <a:avLst/>
          </a:prstGeom>
          <a:ln w="0">
            <a:noFill/>
          </a:ln>
        </p:spPr>
      </p:pic>
      <p:pic>
        <p:nvPicPr>
          <p:cNvPr id="1178" name="Google Shape;1370;p87"/>
          <p:cNvPicPr/>
          <p:nvPr/>
        </p:nvPicPr>
        <p:blipFill>
          <a:blip r:embed="rId6"/>
          <a:stretch/>
        </p:blipFill>
        <p:spPr bwMode="auto">
          <a:xfrm>
            <a:off x="11490120" y="345240"/>
            <a:ext cx="335160" cy="335160"/>
          </a:xfrm>
          <a:prstGeom prst="rect">
            <a:avLst/>
          </a:prstGeom>
          <a:ln w="0">
            <a:noFill/>
          </a:ln>
        </p:spPr>
      </p:pic>
      <p:pic>
        <p:nvPicPr>
          <p:cNvPr id="1179" name="Google Shape;1371;p87"/>
          <p:cNvPicPr/>
          <p:nvPr/>
        </p:nvPicPr>
        <p:blipFill>
          <a:blip r:embed="rId7"/>
          <a:stretch/>
        </p:blipFill>
        <p:spPr bwMode="auto">
          <a:xfrm>
            <a:off x="250560" y="986040"/>
            <a:ext cx="401400" cy="40140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180" name="Google Shape;1372;p87"/>
          <p:cNvGraphicFramePr>
            <a:graphicFrameLocks/>
          </p:cNvGraphicFramePr>
          <p:nvPr/>
        </p:nvGraphicFramePr>
        <p:xfrm>
          <a:off x="290160" y="1630440"/>
          <a:ext cx="6113520" cy="3826800"/>
        </p:xfrm>
        <a:graphic>
          <a:graphicData uri="http://schemas.openxmlformats.org/drawingml/2006/table">
            <a:tbl>
              <a:tblPr/>
              <a:tblGrid>
                <a:gridCol w="1694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9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Что это?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9360" algn="ctr">
                      <a:noFill/>
                    </a:lnL>
                    <a:lnR w="19050" algn="ctr">
                      <a:solidFill>
                        <a:schemeClr val="tx1"/>
                      </a:solidFill>
                    </a:lnR>
                    <a:lnT w="9360" algn="ctr">
                      <a:noFill/>
                    </a:lnT>
                    <a:lnB w="19050" algn="ctr">
                      <a:solidFill>
                        <a:schemeClr val="bg2">
                          <a:lumMod val="75000"/>
                        </a:schemeClr>
                      </a:solidFill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Видеореклама «Яндекс» — продвижение 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на площадках видеосети «Яндекса» и партнеров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19050" algn="ctr">
                      <a:solidFill>
                        <a:schemeClr val="tx1"/>
                      </a:solidFill>
                    </a:lnL>
                    <a:lnR w="9360" algn="ctr">
                      <a:noFill/>
                    </a:lnR>
                    <a:lnT w="9360" algn="ctr">
                      <a:noFill/>
                    </a:lnT>
                    <a:lnB w="19050" algn="ctr">
                      <a:solidFill>
                        <a:schemeClr val="bg2">
                          <a:lumMod val="75000"/>
                        </a:scheme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2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66"/>
                        </a:spcBef>
                        <a:spcAft>
                          <a:spcPts val="666"/>
                        </a:spcAft>
                        <a:tabLst>
                          <a:tab pos="0" algn="l"/>
                        </a:tabLst>
                        <a:defRPr/>
                      </a:pP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Преимущества: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9360" algn="ctr">
                      <a:noFill/>
                    </a:lnL>
                    <a:lnR w="19050" algn="ctr">
                      <a:solidFill>
                        <a:schemeClr val="tx1"/>
                      </a:solidFill>
                    </a:lnR>
                    <a:lnT w="19050" algn="ctr">
                      <a:solidFill>
                        <a:schemeClr val="bg2">
                          <a:lumMod val="75000"/>
                        </a:schemeClr>
                      </a:solidFill>
                    </a:lnT>
                    <a:lnB w="19050" algn="ctr">
                      <a:solidFill>
                        <a:schemeClr val="bg2">
                          <a:lumMod val="75000"/>
                        </a:schemeClr>
                      </a:solidFill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41920" indent="-3175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●"/>
                        <a:defRPr/>
                      </a:pP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Многомиллионная аудитория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41920" indent="-3175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●"/>
                        <a:defRPr/>
                      </a:pP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Возможность встроить кликабельные элементы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41920" indent="-3175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●"/>
                        <a:defRPr/>
                      </a:pP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Brand Lift — Инструмент для оценки влияния рекламной кампании на интерес к бренду, узнаваемость и запоминаемость бренда </a:t>
                      </a:r>
                      <a:br>
                        <a:rPr sz="1400"/>
                      </a:b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(от 1 млн. ₽)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19050" algn="ctr">
                      <a:solidFill>
                        <a:schemeClr val="tx1"/>
                      </a:solidFill>
                    </a:lnL>
                    <a:lnR w="9360" algn="ctr">
                      <a:noFill/>
                    </a:lnR>
                    <a:lnT w="19050" algn="ctr">
                      <a:solidFill>
                        <a:schemeClr val="bg2">
                          <a:lumMod val="75000"/>
                        </a:schemeClr>
                      </a:solidFill>
                    </a:lnT>
                    <a:lnB w="19050" algn="ctr">
                      <a:solidFill>
                        <a:schemeClr val="bg2">
                          <a:lumMod val="75000"/>
                        </a:scheme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4240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Виды таргета: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9360" algn="ctr">
                      <a:noFill/>
                    </a:lnL>
                    <a:lnR w="19050" algn="ctr">
                      <a:solidFill>
                        <a:schemeClr val="tx1"/>
                      </a:solidFill>
                    </a:lnR>
                    <a:lnT w="19050" algn="ctr">
                      <a:solidFill>
                        <a:schemeClr val="bg2">
                          <a:lumMod val="75000"/>
                        </a:schemeClr>
                      </a:solidFill>
                    </a:lnT>
                    <a:lnB w="19050" algn="ctr">
                      <a:solidFill>
                        <a:schemeClr val="bg2">
                          <a:lumMod val="75000"/>
                        </a:schemeClr>
                      </a:solidFill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41920" indent="-3175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●"/>
                        <a:defRPr/>
                      </a:pP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Cоц. дем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41920" indent="-3175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●"/>
                        <a:defRPr/>
                      </a:pP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Интересы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41920" indent="-3175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●"/>
                        <a:defRPr/>
                      </a:pP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Привычки и поведение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41920" indent="-3175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●"/>
                        <a:defRPr/>
                      </a:pP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Сегменты (CRM, LAL)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19050" algn="ctr">
                      <a:solidFill>
                        <a:schemeClr val="tx1"/>
                      </a:solidFill>
                    </a:lnL>
                    <a:lnR w="9360" algn="ctr">
                      <a:noFill/>
                    </a:lnR>
                    <a:lnT w="19050" algn="ctr">
                      <a:solidFill>
                        <a:schemeClr val="bg2">
                          <a:lumMod val="75000"/>
                        </a:schemeClr>
                      </a:solidFill>
                    </a:lnT>
                    <a:lnB w="19050" algn="ctr">
                      <a:solidFill>
                        <a:schemeClr val="bg2">
                          <a:lumMod val="75000"/>
                        </a:scheme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560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Модель оплаты: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9360" algn="ctr">
                      <a:noFill/>
                    </a:lnL>
                    <a:lnR w="19050" algn="ctr">
                      <a:solidFill>
                        <a:schemeClr val="tx1"/>
                      </a:solidFill>
                    </a:lnR>
                    <a:lnT w="19050" algn="ctr">
                      <a:solidFill>
                        <a:schemeClr val="bg2">
                          <a:lumMod val="75000"/>
                        </a:schemeClr>
                      </a:solidFill>
                    </a:lnT>
                    <a:lnB w="9360" algn="ctr"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CPM — cost per 1000 impressions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Стоимость за 1000 показов — </a:t>
                      </a: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от 200 ₽*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19050" algn="ctr">
                      <a:solidFill>
                        <a:schemeClr val="tx1"/>
                      </a:solidFill>
                    </a:lnL>
                    <a:lnR w="9360" algn="ctr">
                      <a:noFill/>
                    </a:lnR>
                    <a:lnT w="19050" algn="ctr">
                      <a:solidFill>
                        <a:schemeClr val="bg2">
                          <a:lumMod val="75000"/>
                        </a:schemeClr>
                      </a:solidFill>
                    </a:lnT>
                    <a:lnB w="936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1" name="PlaceHolder 1"/>
          <p:cNvSpPr>
            <a:spLocks noGrp="1"/>
          </p:cNvSpPr>
          <p:nvPr>
            <p:ph type="sldNum" idx="69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C7AB724A-664E-43BD-B635-B918528FDA52}" type="slidenum">
              <a:rPr kumimoji="0" lang="en-GB" sz="1600" b="0" i="0" u="none" strike="noStrike" kern="0" cap="none" spc="-1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11</a:t>
            </a:fld>
            <a:endParaRPr kumimoji="0" lang="ru-RU" sz="16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Arial"/>
            </a:endParaRPr>
          </a:p>
        </p:txBody>
      </p:sp>
      <p:sp>
        <p:nvSpPr>
          <p:cNvPr id="1182" name="PlaceHolder 2"/>
          <p:cNvSpPr>
            <a:spLocks noGrp="1"/>
          </p:cNvSpPr>
          <p:nvPr>
            <p:ph type="sldNum" idx="70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FAC3DD0C-0AA7-495A-8DAA-5E79F67CC9B1}" type="slidenum">
              <a:rPr kumimoji="0" lang="en-GB" sz="1600" b="0" i="0" u="none" strike="noStrike" kern="0" cap="none" spc="-1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11</a:t>
            </a:fld>
            <a:endParaRPr kumimoji="0" lang="ru-RU" sz="16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Arial"/>
            </a:endParaRPr>
          </a:p>
        </p:txBody>
      </p:sp>
      <p:sp>
        <p:nvSpPr>
          <p:cNvPr id="1183" name="Google Shape;1379;p88"/>
          <p:cNvSpPr/>
          <p:nvPr/>
        </p:nvSpPr>
        <p:spPr bwMode="auto">
          <a:xfrm>
            <a:off x="2581200" y="6320880"/>
            <a:ext cx="218088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3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Перформанс-маркетинг</a:t>
            </a:r>
            <a:endParaRPr kumimoji="0" lang="ru-RU" sz="13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84" name="Google Shape;1380;p88"/>
          <p:cNvSpPr/>
          <p:nvPr/>
        </p:nvSpPr>
        <p:spPr bwMode="auto">
          <a:xfrm>
            <a:off x="9159120" y="5506200"/>
            <a:ext cx="2781720" cy="2631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122040" bIns="12204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2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Видео в рекламной записи VK Ads</a:t>
            </a:r>
            <a:endParaRPr kumimoji="0" lang="ru-RU" sz="12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ru-RU" sz="12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85" name="PlaceHolder 3"/>
          <p:cNvSpPr>
            <a:spLocks noGrp="1"/>
          </p:cNvSpPr>
          <p:nvPr>
            <p:ph type="title"/>
          </p:nvPr>
        </p:nvSpPr>
        <p:spPr bwMode="auto">
          <a:xfrm>
            <a:off x="287280" y="230040"/>
            <a:ext cx="5823000" cy="38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14999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Цель охват / VK Ads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86" name="Google Shape;1382;p88"/>
          <p:cNvPicPr/>
          <p:nvPr/>
        </p:nvPicPr>
        <p:blipFill>
          <a:blip r:embed="rId2"/>
          <a:stretch/>
        </p:blipFill>
        <p:spPr bwMode="auto">
          <a:xfrm>
            <a:off x="2010960" y="6276960"/>
            <a:ext cx="379080" cy="384120"/>
          </a:xfrm>
          <a:prstGeom prst="rect">
            <a:avLst/>
          </a:prstGeom>
          <a:ln w="0">
            <a:noFill/>
          </a:ln>
        </p:spPr>
      </p:pic>
      <p:sp>
        <p:nvSpPr>
          <p:cNvPr id="1187" name="Google Shape;1383;p88"/>
          <p:cNvSpPr/>
          <p:nvPr/>
        </p:nvSpPr>
        <p:spPr bwMode="auto">
          <a:xfrm>
            <a:off x="6643800" y="6252480"/>
            <a:ext cx="3082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0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* Средние показатели </a:t>
            </a:r>
            <a:endParaRPr kumimoji="0" lang="ru-RU" sz="10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0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 Доступно в России, Казахстане и Беларуси</a:t>
            </a:r>
            <a:endParaRPr kumimoji="0" lang="ru-RU" sz="10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88" name="PlaceHolder 4"/>
          <p:cNvSpPr>
            <a:spLocks noGrp="1"/>
          </p:cNvSpPr>
          <p:nvPr>
            <p:ph type="title"/>
          </p:nvPr>
        </p:nvSpPr>
        <p:spPr bwMode="auto">
          <a:xfrm>
            <a:off x="766800" y="1008720"/>
            <a:ext cx="6891120" cy="31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2450" b="0" strike="noStrike" spc="-1">
                <a:solidFill>
                  <a:schemeClr val="dk1"/>
                </a:solidFill>
                <a:latin typeface="Arial"/>
                <a:ea typeface="Arial"/>
              </a:rPr>
              <a:t>Видео в рекламной записи VK Ads</a:t>
            </a:r>
            <a:endParaRPr lang="ru-RU" sz="24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9" name="Google Shape;1385;p88"/>
          <p:cNvSpPr/>
          <p:nvPr/>
        </p:nvSpPr>
        <p:spPr bwMode="auto">
          <a:xfrm>
            <a:off x="192623" y="5605200"/>
            <a:ext cx="627840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DEDED"/>
                </a:highlight>
                <a:uLnTx/>
                <a:uFillTx/>
                <a:latin typeface="Arial"/>
                <a:ea typeface="Arial"/>
                <a:cs typeface="Arial"/>
              </a:rPr>
              <a:t>Минимальный бюджет</a:t>
            </a:r>
            <a:r>
              <a:rPr kumimoji="0" lang="en-GB" sz="14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—</a:t>
            </a:r>
            <a:r>
              <a:rPr kumimoji="0" lang="en-GB" sz="14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8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DEDED"/>
                </a:highlight>
                <a:uLnTx/>
                <a:uFillTx/>
                <a:latin typeface="Arial"/>
                <a:ea typeface="Arial"/>
                <a:cs typeface="Arial"/>
              </a:rPr>
              <a:t>300 000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oboto"/>
                <a:ea typeface="Roboto"/>
                <a:cs typeface="Arial"/>
              </a:rPr>
              <a:t>₽</a:t>
            </a:r>
            <a:r>
              <a:rPr kumimoji="0" lang="en-GB" sz="18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DEDED"/>
                </a:highlight>
                <a:uLnTx/>
                <a:uFillTx/>
                <a:latin typeface="Arial"/>
                <a:ea typeface="Arial"/>
                <a:cs typeface="Arial"/>
              </a:rPr>
              <a:t> (до НДС)</a:t>
            </a: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90" name="Google Shape;1386;p88"/>
          <p:cNvSpPr/>
          <p:nvPr/>
        </p:nvSpPr>
        <p:spPr bwMode="auto">
          <a:xfrm>
            <a:off x="6643800" y="1630440"/>
            <a:ext cx="2229120" cy="4023000"/>
          </a:xfrm>
          <a:prstGeom prst="roundRect">
            <a:avLst>
              <a:gd name="adj" fmla="val 11131"/>
            </a:avLst>
          </a:prstGeom>
          <a:blipFill>
            <a:blip r:embed="rId3"/>
            <a:stretch/>
          </a:blipFill>
          <a:ln w="0">
            <a:noFill/>
          </a:ln>
          <a:effectLst>
            <a:outerShdw blurRad="428760" dist="190292" dir="1194541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91" name="Google Shape;1387;p88"/>
          <p:cNvSpPr/>
          <p:nvPr/>
        </p:nvSpPr>
        <p:spPr bwMode="auto">
          <a:xfrm>
            <a:off x="9159120" y="1008720"/>
            <a:ext cx="2653920" cy="2644560"/>
          </a:xfrm>
          <a:prstGeom prst="roundRect">
            <a:avLst>
              <a:gd name="adj" fmla="val 9288"/>
            </a:avLst>
          </a:prstGeom>
          <a:blipFill>
            <a:blip r:embed="rId4"/>
            <a:stretch/>
          </a:blipFill>
          <a:ln w="0">
            <a:noFill/>
          </a:ln>
          <a:effectLst>
            <a:outerShdw blurRad="428760" dist="190292" dir="1194541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92" name="Google Shape;1388;p88"/>
          <p:cNvSpPr/>
          <p:nvPr/>
        </p:nvSpPr>
        <p:spPr bwMode="auto">
          <a:xfrm>
            <a:off x="9159120" y="3918960"/>
            <a:ext cx="2653920" cy="1476360"/>
          </a:xfrm>
          <a:prstGeom prst="roundRect">
            <a:avLst>
              <a:gd name="adj" fmla="val 12738"/>
            </a:avLst>
          </a:prstGeom>
          <a:blipFill>
            <a:blip r:embed="rId5"/>
            <a:stretch/>
          </a:blipFill>
          <a:ln w="0">
            <a:noFill/>
          </a:ln>
          <a:effectLst>
            <a:outerShdw blurRad="428760" dist="190292" dir="1194541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193" name="Google Shape;1389;p88"/>
          <p:cNvPicPr/>
          <p:nvPr/>
        </p:nvPicPr>
        <p:blipFill>
          <a:blip r:embed="rId6"/>
          <a:stretch/>
        </p:blipFill>
        <p:spPr bwMode="auto">
          <a:xfrm>
            <a:off x="11374920" y="230040"/>
            <a:ext cx="565920" cy="565920"/>
          </a:xfrm>
          <a:prstGeom prst="rect">
            <a:avLst/>
          </a:prstGeom>
          <a:ln w="0">
            <a:noFill/>
          </a:ln>
        </p:spPr>
      </p:pic>
      <p:pic>
        <p:nvPicPr>
          <p:cNvPr id="1194" name="Google Shape;1390;p88"/>
          <p:cNvPicPr/>
          <p:nvPr/>
        </p:nvPicPr>
        <p:blipFill>
          <a:blip r:embed="rId7"/>
          <a:stretch/>
        </p:blipFill>
        <p:spPr bwMode="auto">
          <a:xfrm>
            <a:off x="11490120" y="345240"/>
            <a:ext cx="335160" cy="335160"/>
          </a:xfrm>
          <a:prstGeom prst="rect">
            <a:avLst/>
          </a:prstGeom>
          <a:ln w="0">
            <a:noFill/>
          </a:ln>
        </p:spPr>
      </p:pic>
      <p:pic>
        <p:nvPicPr>
          <p:cNvPr id="1195" name="Google Shape;1391;p88"/>
          <p:cNvPicPr/>
          <p:nvPr/>
        </p:nvPicPr>
        <p:blipFill>
          <a:blip r:embed="rId8"/>
          <a:stretch/>
        </p:blipFill>
        <p:spPr bwMode="auto">
          <a:xfrm>
            <a:off x="290160" y="1032480"/>
            <a:ext cx="314280" cy="3142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196" name="Google Shape;1392;p88"/>
          <p:cNvGraphicFramePr>
            <a:graphicFrameLocks/>
          </p:cNvGraphicFramePr>
          <p:nvPr/>
        </p:nvGraphicFramePr>
        <p:xfrm>
          <a:off x="290160" y="1630440"/>
          <a:ext cx="5910480" cy="3289080"/>
        </p:xfrm>
        <a:graphic>
          <a:graphicData uri="http://schemas.openxmlformats.org/drawingml/2006/table">
            <a:tbl>
              <a:tblPr/>
              <a:tblGrid>
                <a:gridCol w="1694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6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9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Что это?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9360" algn="ctr">
                      <a:noFill/>
                    </a:lnL>
                    <a:lnR w="19050" algn="ctr">
                      <a:solidFill>
                        <a:schemeClr val="tx1"/>
                      </a:solidFill>
                    </a:lnR>
                    <a:lnT w="9360" algn="ctr">
                      <a:noFill/>
                    </a:lnT>
                    <a:lnB w="19050" algn="ctr">
                      <a:solidFill>
                        <a:schemeClr val="bg2">
                          <a:lumMod val="75000"/>
                        </a:schemeClr>
                      </a:solidFill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Формат похожий на стандартную рекламную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запись, но с добавлением видео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19050" algn="ctr">
                      <a:solidFill>
                        <a:schemeClr val="tx1"/>
                      </a:solidFill>
                    </a:lnL>
                    <a:lnR w="9360" algn="ctr">
                      <a:noFill/>
                    </a:lnR>
                    <a:lnT w="9360" algn="ctr">
                      <a:noFill/>
                    </a:lnT>
                    <a:lnB w="19050" algn="ctr">
                      <a:solidFill>
                        <a:schemeClr val="bg2">
                          <a:lumMod val="75000"/>
                        </a:scheme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9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66"/>
                        </a:spcBef>
                        <a:spcAft>
                          <a:spcPts val="666"/>
                        </a:spcAft>
                        <a:tabLst>
                          <a:tab pos="0" algn="l"/>
                        </a:tabLst>
                        <a:defRPr/>
                      </a:pP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Преимущества: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9360" algn="ctr">
                      <a:noFill/>
                    </a:lnL>
                    <a:lnR w="19050" algn="ctr">
                      <a:solidFill>
                        <a:schemeClr val="tx1"/>
                      </a:solidFill>
                    </a:lnR>
                    <a:lnT w="19050" algn="ctr">
                      <a:solidFill>
                        <a:schemeClr val="bg2">
                          <a:lumMod val="75000"/>
                        </a:schemeClr>
                      </a:solidFill>
                    </a:lnT>
                    <a:lnB w="19050" algn="ctr">
                      <a:solidFill>
                        <a:schemeClr val="bg2">
                          <a:lumMod val="75000"/>
                        </a:schemeClr>
                      </a:solidFill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40120" indent="-3175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●"/>
                        <a:defRPr/>
                      </a:pP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Ежемесячная многомиллионная аудитория 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40120" indent="-3175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●"/>
                        <a:defRPr/>
                      </a:pP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Широкий таргетинг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40120" indent="-3175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●"/>
                        <a:defRPr/>
                      </a:pP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Проведение Brand Lift (от 300 000 ₽)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19050" algn="ctr">
                      <a:solidFill>
                        <a:schemeClr val="tx1"/>
                      </a:solidFill>
                    </a:lnL>
                    <a:lnR w="9360" algn="ctr">
                      <a:noFill/>
                    </a:lnR>
                    <a:lnT w="19050" algn="ctr">
                      <a:solidFill>
                        <a:schemeClr val="bg2">
                          <a:lumMod val="75000"/>
                        </a:schemeClr>
                      </a:solidFill>
                    </a:lnT>
                    <a:lnB w="19050" algn="ctr">
                      <a:solidFill>
                        <a:schemeClr val="bg2">
                          <a:lumMod val="75000"/>
                        </a:scheme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2160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Виды таргета: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9360" algn="ctr">
                      <a:noFill/>
                    </a:lnL>
                    <a:lnR w="19050" algn="ctr">
                      <a:solidFill>
                        <a:schemeClr val="tx1"/>
                      </a:solidFill>
                    </a:lnR>
                    <a:lnT w="19050" algn="ctr">
                      <a:solidFill>
                        <a:schemeClr val="bg2">
                          <a:lumMod val="75000"/>
                        </a:schemeClr>
                      </a:solidFill>
                    </a:lnT>
                    <a:lnB w="19050" algn="ctr">
                      <a:solidFill>
                        <a:schemeClr val="bg2">
                          <a:lumMod val="75000"/>
                        </a:schemeClr>
                      </a:solidFill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40120" indent="-3175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●"/>
                        <a:defRPr/>
                      </a:pP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Интересы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40120" indent="-3175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●"/>
                        <a:defRPr/>
                      </a:pP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Сообщества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40120" indent="-3175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●"/>
                        <a:defRPr/>
                      </a:pP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Использование аудиторных</a:t>
                      </a:r>
                      <a:br>
                        <a:rPr sz="1400"/>
                      </a:b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сегментов Lamoda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40120" indent="-3175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●"/>
                        <a:defRPr/>
                      </a:pP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LAL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19050" algn="ctr">
                      <a:solidFill>
                        <a:schemeClr val="tx1"/>
                      </a:solidFill>
                    </a:lnL>
                    <a:lnR w="9360" algn="ctr">
                      <a:noFill/>
                    </a:lnR>
                    <a:lnT w="19050" algn="ctr">
                      <a:solidFill>
                        <a:schemeClr val="bg2">
                          <a:lumMod val="75000"/>
                        </a:schemeClr>
                      </a:solidFill>
                    </a:lnT>
                    <a:lnB w="19050" algn="ctr">
                      <a:solidFill>
                        <a:schemeClr val="bg2">
                          <a:lumMod val="75000"/>
                        </a:scheme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560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Модель оплаты: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9360" algn="ctr">
                      <a:noFill/>
                    </a:lnL>
                    <a:lnR w="19050" algn="ctr">
                      <a:solidFill>
                        <a:schemeClr val="tx1"/>
                      </a:solidFill>
                    </a:lnR>
                    <a:lnT w="19050" algn="ctr">
                      <a:solidFill>
                        <a:schemeClr val="bg2">
                          <a:lumMod val="75000"/>
                        </a:schemeClr>
                      </a:solidFill>
                    </a:lnT>
                    <a:lnB w="9360" algn="ctr"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CPС — Cost per click</a:t>
                      </a:r>
                      <a:br>
                        <a:rPr sz="1400"/>
                      </a:b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Стоимость клика — </a:t>
                      </a: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от 40 ₽*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19050" algn="ctr">
                      <a:solidFill>
                        <a:schemeClr val="tx1"/>
                      </a:solidFill>
                    </a:lnL>
                    <a:lnR w="9360" algn="ctr">
                      <a:noFill/>
                    </a:lnR>
                    <a:lnT w="19050" algn="ctr">
                      <a:solidFill>
                        <a:schemeClr val="bg2">
                          <a:lumMod val="75000"/>
                        </a:schemeClr>
                      </a:solidFill>
                    </a:lnT>
                    <a:lnB w="936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0" name="PlaceHolder 1"/>
          <p:cNvSpPr>
            <a:spLocks noGrp="1"/>
          </p:cNvSpPr>
          <p:nvPr>
            <p:ph/>
          </p:nvPr>
        </p:nvSpPr>
        <p:spPr bwMode="auto">
          <a:xfrm>
            <a:off x="13252" y="216788"/>
            <a:ext cx="7468634" cy="1180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4200" b="0" strike="noStrike" spc="-1">
                <a:solidFill>
                  <a:srgbClr val="FFFFFF"/>
                </a:solidFill>
                <a:latin typeface="Arial"/>
                <a:ea typeface="Arial"/>
              </a:rPr>
              <a:t>brand_solutions@lamoda.ru</a:t>
            </a:r>
            <a:endParaRPr lang="ru-RU" sz="4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5" name="Google Shape;1185;p79"/>
          <p:cNvSpPr/>
          <p:nvPr/>
        </p:nvSpPr>
        <p:spPr bwMode="auto">
          <a:xfrm>
            <a:off x="201501" y="5656320"/>
            <a:ext cx="11524680" cy="3589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anchor="b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Независимо от набора инструментов минимальный бюджет перформанс-кампании</a:t>
            </a:r>
            <a:r>
              <a:rPr kumimoji="0" lang="en-GB" sz="14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—</a:t>
            </a:r>
            <a:r>
              <a:rPr kumimoji="0" lang="en-GB" sz="14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200 000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oboto"/>
                <a:ea typeface="Roboto"/>
                <a:cs typeface="Arial"/>
              </a:rPr>
              <a:t>₽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(с НДС) на 1 бренд и 1 месяц </a:t>
            </a:r>
            <a:endParaRPr kumimoji="0" lang="ru-RU" sz="17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26" name="PlaceHolder 1"/>
          <p:cNvSpPr>
            <a:spLocks noGrp="1"/>
          </p:cNvSpPr>
          <p:nvPr>
            <p:ph type="sldNum" idx="55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DA4BD737-D511-4B5F-853F-A8E8BAA0403F}" type="slidenum">
              <a:rPr kumimoji="0" lang="en-GB" sz="1600" b="0" i="0" u="none" strike="noStrike" kern="0" cap="none" spc="-1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2</a:t>
            </a:fld>
            <a:endParaRPr kumimoji="0" lang="ru-RU" sz="16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Arial"/>
            </a:endParaRPr>
          </a:p>
        </p:txBody>
      </p:sp>
      <p:sp>
        <p:nvSpPr>
          <p:cNvPr id="1027" name="PlaceHolder 2"/>
          <p:cNvSpPr>
            <a:spLocks noGrp="1"/>
          </p:cNvSpPr>
          <p:nvPr>
            <p:ph/>
          </p:nvPr>
        </p:nvSpPr>
        <p:spPr bwMode="auto">
          <a:xfrm>
            <a:off x="39240" y="1545120"/>
            <a:ext cx="7469280" cy="73187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1750" b="1" strike="noStrike" spc="-1">
                <a:solidFill>
                  <a:schemeClr val="dk1"/>
                </a:solidFill>
                <a:latin typeface="Arial"/>
                <a:ea typeface="Arial"/>
              </a:rPr>
              <a:t>Lamoda представляет перфоманс-маркетинг на внешних ресурсах. Процесс запуска рекламных кампаний включает</a:t>
            </a:r>
            <a:r>
              <a:rPr lang="en-GB" sz="1750" b="0" strike="noStrike" spc="-1">
                <a:solidFill>
                  <a:schemeClr val="dk1"/>
                </a:solidFill>
                <a:latin typeface="Arial"/>
                <a:ea typeface="Arial"/>
              </a:rPr>
              <a:t>:</a:t>
            </a:r>
            <a:endParaRPr lang="ru-RU" sz="17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8" name="PlaceHolder 3"/>
          <p:cNvSpPr>
            <a:spLocks noGrp="1"/>
          </p:cNvSpPr>
          <p:nvPr>
            <p:ph type="title"/>
          </p:nvPr>
        </p:nvSpPr>
        <p:spPr bwMode="auto">
          <a:xfrm>
            <a:off x="290160" y="230040"/>
            <a:ext cx="11671920" cy="93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Перформанс-маркетинг направлен на стимулирование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продаж и достижение конкретных финансовых показателей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Google Shape;1189;p79"/>
          <p:cNvSpPr/>
          <p:nvPr/>
        </p:nvSpPr>
        <p:spPr bwMode="auto">
          <a:xfrm>
            <a:off x="288000" y="3580560"/>
            <a:ext cx="2323800" cy="731879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Выбор подходящих инструментов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30" name="Google Shape;1190;p79"/>
          <p:cNvSpPr/>
          <p:nvPr/>
        </p:nvSpPr>
        <p:spPr bwMode="auto">
          <a:xfrm>
            <a:off x="2683440" y="3580560"/>
            <a:ext cx="2180880" cy="8632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Подготовку 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медиаплана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31" name="Google Shape;1191;p79"/>
          <p:cNvSpPr/>
          <p:nvPr/>
        </p:nvSpPr>
        <p:spPr bwMode="auto">
          <a:xfrm>
            <a:off x="5009475" y="3580560"/>
            <a:ext cx="2917800" cy="9900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6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З</a:t>
            </a: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апуск, оптимизация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и контроль кампаний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(без предоставления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доступа к кабинетам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и аналитике)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32" name="Google Shape;1192;p79"/>
          <p:cNvSpPr/>
          <p:nvPr/>
        </p:nvSpPr>
        <p:spPr bwMode="auto">
          <a:xfrm>
            <a:off x="7529115" y="3580560"/>
            <a:ext cx="2112120" cy="9352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Подготовку отчета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по факту проведения кампании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1033" name="Google Shape;1193;p79"/>
          <p:cNvGrpSpPr/>
          <p:nvPr/>
        </p:nvGrpSpPr>
        <p:grpSpPr bwMode="auto">
          <a:xfrm>
            <a:off x="288000" y="2634480"/>
            <a:ext cx="741240" cy="741240"/>
            <a:chOff x="288000" y="2634480"/>
            <a:chExt cx="741240" cy="741240"/>
          </a:xfrm>
        </p:grpSpPr>
        <p:pic>
          <p:nvPicPr>
            <p:cNvPr id="1034" name="Google Shape;1194;p79"/>
            <p:cNvPicPr/>
            <p:nvPr/>
          </p:nvPicPr>
          <p:blipFill>
            <a:blip r:embed="rId2"/>
            <a:stretch/>
          </p:blipFill>
          <p:spPr bwMode="auto">
            <a:xfrm>
              <a:off x="288000" y="2634480"/>
              <a:ext cx="741240" cy="741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35" name="Google Shape;1195;p79"/>
            <p:cNvPicPr/>
            <p:nvPr/>
          </p:nvPicPr>
          <p:blipFill>
            <a:blip r:embed="rId3"/>
            <a:stretch/>
          </p:blipFill>
          <p:spPr bwMode="auto">
            <a:xfrm>
              <a:off x="437400" y="2786040"/>
              <a:ext cx="442080" cy="43776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1036" name="Google Shape;1196;p79"/>
          <p:cNvGrpSpPr/>
          <p:nvPr/>
        </p:nvGrpSpPr>
        <p:grpSpPr bwMode="auto">
          <a:xfrm>
            <a:off x="2683440" y="2634480"/>
            <a:ext cx="741240" cy="741240"/>
            <a:chOff x="2683440" y="2634480"/>
            <a:chExt cx="741240" cy="741240"/>
          </a:xfrm>
        </p:grpSpPr>
        <p:pic>
          <p:nvPicPr>
            <p:cNvPr id="1037" name="Google Shape;1197;p79"/>
            <p:cNvPicPr/>
            <p:nvPr/>
          </p:nvPicPr>
          <p:blipFill>
            <a:blip r:embed="rId2"/>
            <a:stretch/>
          </p:blipFill>
          <p:spPr bwMode="auto">
            <a:xfrm>
              <a:off x="2683440" y="2634480"/>
              <a:ext cx="741240" cy="741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38" name="Google Shape;1198;p79"/>
            <p:cNvPicPr/>
            <p:nvPr/>
          </p:nvPicPr>
          <p:blipFill>
            <a:blip r:embed="rId4"/>
            <a:stretch/>
          </p:blipFill>
          <p:spPr bwMode="auto">
            <a:xfrm>
              <a:off x="2833200" y="2786040"/>
              <a:ext cx="442080" cy="43776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1039" name="Google Shape;1199;p79"/>
          <p:cNvGrpSpPr/>
          <p:nvPr/>
        </p:nvGrpSpPr>
        <p:grpSpPr bwMode="auto">
          <a:xfrm>
            <a:off x="5009475" y="2634480"/>
            <a:ext cx="741240" cy="741240"/>
            <a:chOff x="5203080" y="2634480"/>
            <a:chExt cx="741240" cy="741240"/>
          </a:xfrm>
        </p:grpSpPr>
        <p:pic>
          <p:nvPicPr>
            <p:cNvPr id="1040" name="Google Shape;1200;p79"/>
            <p:cNvPicPr/>
            <p:nvPr/>
          </p:nvPicPr>
          <p:blipFill>
            <a:blip r:embed="rId2"/>
            <a:stretch/>
          </p:blipFill>
          <p:spPr bwMode="auto">
            <a:xfrm>
              <a:off x="5203080" y="2634480"/>
              <a:ext cx="741240" cy="741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41" name="Google Shape;1201;p79"/>
            <p:cNvPicPr/>
            <p:nvPr/>
          </p:nvPicPr>
          <p:blipFill>
            <a:blip r:embed="rId5"/>
            <a:stretch/>
          </p:blipFill>
          <p:spPr bwMode="auto">
            <a:xfrm>
              <a:off x="5335560" y="2786040"/>
              <a:ext cx="475920" cy="43776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1042" name="Google Shape;1202;p79"/>
          <p:cNvGrpSpPr/>
          <p:nvPr/>
        </p:nvGrpSpPr>
        <p:grpSpPr bwMode="auto">
          <a:xfrm>
            <a:off x="7529115" y="2634480"/>
            <a:ext cx="741240" cy="741240"/>
            <a:chOff x="7722720" y="2634480"/>
            <a:chExt cx="741240" cy="741240"/>
          </a:xfrm>
        </p:grpSpPr>
        <p:pic>
          <p:nvPicPr>
            <p:cNvPr id="1043" name="Google Shape;1203;p79"/>
            <p:cNvPicPr/>
            <p:nvPr/>
          </p:nvPicPr>
          <p:blipFill>
            <a:blip r:embed="rId2"/>
            <a:stretch/>
          </p:blipFill>
          <p:spPr bwMode="auto">
            <a:xfrm>
              <a:off x="7722720" y="2634480"/>
              <a:ext cx="741240" cy="741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44" name="Google Shape;1204;p79"/>
            <p:cNvPicPr/>
            <p:nvPr/>
          </p:nvPicPr>
          <p:blipFill>
            <a:blip r:embed="rId6"/>
            <a:stretch/>
          </p:blipFill>
          <p:spPr bwMode="auto">
            <a:xfrm>
              <a:off x="7882560" y="2796120"/>
              <a:ext cx="421560" cy="4176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045" name="Google Shape;1205;p79"/>
          <p:cNvSpPr/>
          <p:nvPr/>
        </p:nvSpPr>
        <p:spPr bwMode="auto">
          <a:xfrm>
            <a:off x="2581200" y="6320880"/>
            <a:ext cx="218088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3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Перформанс-маркетинг</a:t>
            </a:r>
            <a:endParaRPr kumimoji="0" lang="ru-RU" sz="13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046" name="Google Shape;1206;p79"/>
          <p:cNvPicPr/>
          <p:nvPr/>
        </p:nvPicPr>
        <p:blipFill>
          <a:blip r:embed="rId7"/>
          <a:stretch/>
        </p:blipFill>
        <p:spPr bwMode="auto">
          <a:xfrm>
            <a:off x="2010960" y="6276960"/>
            <a:ext cx="379080" cy="384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7" name="PlaceHolder 1"/>
          <p:cNvSpPr>
            <a:spLocks noGrp="1"/>
          </p:cNvSpPr>
          <p:nvPr>
            <p:ph type="sldNum" idx="56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0E8C2683-874B-48E0-8460-2AF912AF5D9A}" type="slidenum">
              <a:rPr kumimoji="0" lang="en-GB" sz="1600" b="0" i="0" u="none" strike="noStrike" kern="0" cap="none" spc="-1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3</a:t>
            </a:fld>
            <a:endParaRPr kumimoji="0" lang="ru-RU" sz="16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Arial"/>
            </a:endParaRPr>
          </a:p>
        </p:txBody>
      </p:sp>
      <p:sp>
        <p:nvSpPr>
          <p:cNvPr id="1048" name="PlaceHolder 2"/>
          <p:cNvSpPr>
            <a:spLocks noGrp="1"/>
          </p:cNvSpPr>
          <p:nvPr>
            <p:ph type="title"/>
          </p:nvPr>
        </p:nvSpPr>
        <p:spPr bwMode="auto">
          <a:xfrm>
            <a:off x="288000" y="230040"/>
            <a:ext cx="8907480" cy="93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Основные площадки, 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используемые в перформанс-маркетинге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9" name="Google Shape;1213;p80"/>
          <p:cNvSpPr/>
          <p:nvPr/>
        </p:nvSpPr>
        <p:spPr bwMode="auto">
          <a:xfrm>
            <a:off x="2581200" y="6320880"/>
            <a:ext cx="218088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3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Перформанс-маркетинг</a:t>
            </a:r>
            <a:endParaRPr kumimoji="0" lang="ru-RU" sz="13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050" name="Google Shape;1214;p80"/>
          <p:cNvPicPr/>
          <p:nvPr/>
        </p:nvPicPr>
        <p:blipFill>
          <a:blip r:embed="rId2"/>
          <a:stretch/>
        </p:blipFill>
        <p:spPr bwMode="auto">
          <a:xfrm>
            <a:off x="330120" y="1657440"/>
            <a:ext cx="438840" cy="438840"/>
          </a:xfrm>
          <a:prstGeom prst="rect">
            <a:avLst/>
          </a:prstGeom>
          <a:ln w="0">
            <a:noFill/>
          </a:ln>
        </p:spPr>
      </p:pic>
      <p:sp>
        <p:nvSpPr>
          <p:cNvPr id="1051" name="Google Shape;1215;p80"/>
          <p:cNvSpPr/>
          <p:nvPr/>
        </p:nvSpPr>
        <p:spPr bwMode="auto">
          <a:xfrm>
            <a:off x="538560" y="4648320"/>
            <a:ext cx="5430600" cy="9180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t">
            <a:spAutoFit/>
          </a:bodyPr>
          <a:lstStyle/>
          <a:p>
            <a:pPr marL="720000" marR="0" lvl="0" indent="-317520" algn="l" defTabSz="914400" eaLnBrk="1" fontAlgn="auto" latinLnBrk="0" hangingPunct="1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➔"/>
              <a:tabLst/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Крупнейший источник трафика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720000" marR="0" lvl="0" indent="-317520" algn="l" defTabSz="914400" eaLnBrk="1" fontAlgn="auto" latinLnBrk="0" hangingPunct="1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➔"/>
              <a:tabLst/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Кроссплатформенное размещение рекламы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720000" marR="0" lvl="0" indent="-317520" algn="l" defTabSz="914400" eaLnBrk="1" fontAlgn="auto" latinLnBrk="0" hangingPunct="1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➔"/>
              <a:tabLst/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Динамическая реклама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052" name="Google Shape;1216;p80"/>
          <p:cNvPicPr/>
          <p:nvPr/>
        </p:nvPicPr>
        <p:blipFill>
          <a:blip r:embed="rId3"/>
          <a:stretch/>
        </p:blipFill>
        <p:spPr bwMode="auto">
          <a:xfrm>
            <a:off x="6208560" y="1623960"/>
            <a:ext cx="573480" cy="573480"/>
          </a:xfrm>
          <a:prstGeom prst="rect">
            <a:avLst/>
          </a:prstGeom>
          <a:ln w="0">
            <a:noFill/>
          </a:ln>
        </p:spPr>
      </p:pic>
      <p:sp>
        <p:nvSpPr>
          <p:cNvPr id="1053" name="Google Shape;1217;p80"/>
          <p:cNvSpPr/>
          <p:nvPr/>
        </p:nvSpPr>
        <p:spPr bwMode="auto">
          <a:xfrm>
            <a:off x="961308" y="1545120"/>
            <a:ext cx="3476880" cy="960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VK Ads — платформа</a:t>
            </a:r>
            <a:br>
              <a:rPr kumimoji="0" sz="1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для размещения таргетированной рекламы:</a:t>
            </a:r>
            <a:endParaRPr kumimoji="0" lang="ru-RU" sz="17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54" name="Google Shape;1218;p80"/>
          <p:cNvSpPr/>
          <p:nvPr/>
        </p:nvSpPr>
        <p:spPr bwMode="auto">
          <a:xfrm>
            <a:off x="6871200" y="2634480"/>
            <a:ext cx="4756508" cy="18561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457200" marR="0" lvl="0" indent="-317520" algn="l" defTabSz="914400" eaLnBrk="1" fontAlgn="auto" latinLnBrk="0" hangingPunct="1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●"/>
              <a:tabLst/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Проекты Яндекса: погода, почта, видео,</a:t>
            </a:r>
            <a:b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Кинопоиск и другие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57200" marR="0" lvl="0" indent="-317520" algn="l" defTabSz="914400" eaLnBrk="1" fontAlgn="auto" latinLnBrk="0" hangingPunct="1">
              <a:lnSpc>
                <a:spcPct val="114999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●"/>
              <a:tabLst/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Приложения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57200" marR="0" lvl="0" indent="-317520" algn="l" defTabSz="914400" eaLnBrk="1" fontAlgn="auto" latinLnBrk="0" hangingPunct="1">
              <a:lnSpc>
                <a:spcPct val="114999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●"/>
              <a:tabLst/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Сайты партнеры: Авито, Рамблер и другие 40 000+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57200" marR="0" lvl="0" indent="-317520" algn="l" defTabSz="914400" eaLnBrk="1" fontAlgn="auto" latinLnBrk="0" hangingPunct="1">
              <a:lnSpc>
                <a:spcPct val="114999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●"/>
              <a:tabLst/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Smart TV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57200" marR="0" lvl="0" indent="-317520" algn="l" defTabSz="914400" eaLnBrk="1" fontAlgn="auto" latinLnBrk="0" hangingPunct="1">
              <a:lnSpc>
                <a:spcPct val="114999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Char char="●"/>
              <a:tabLst/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Тематические площадки внешних </a:t>
            </a:r>
            <a:b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партнерских сетей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55" name="Google Shape;1219;p80"/>
          <p:cNvSpPr/>
          <p:nvPr/>
        </p:nvSpPr>
        <p:spPr bwMode="auto">
          <a:xfrm>
            <a:off x="6489960" y="4648320"/>
            <a:ext cx="5702039" cy="11631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t">
            <a:spAutoFit/>
          </a:bodyPr>
          <a:lstStyle/>
          <a:p>
            <a:pPr marL="720000" marR="0" lvl="0" indent="-317520" algn="l" defTabSz="914400" eaLnBrk="1" fontAlgn="auto" latinLnBrk="0" hangingPunct="1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➔"/>
              <a:tabLst/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Точность попадания в целевую аудиторию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720000" marR="0" lvl="0" indent="-317520" algn="l" defTabSz="914400" eaLnBrk="1" fontAlgn="auto" latinLnBrk="0" hangingPunct="1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➔"/>
              <a:tabLst/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Динамическая реклама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720000" marR="0" lvl="0" indent="-317520" algn="l" defTabSz="914400" eaLnBrk="1" fontAlgn="auto" latinLnBrk="0" hangingPunct="1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➔"/>
              <a:tabLst/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Показ объявлений более чем </a:t>
            </a:r>
            <a:b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на 50 000 площадках рекламной сети Яндекса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056" name="Google Shape;1220;p80"/>
          <p:cNvPicPr/>
          <p:nvPr/>
        </p:nvPicPr>
        <p:blipFill>
          <a:blip r:embed="rId4"/>
          <a:stretch/>
        </p:blipFill>
        <p:spPr bwMode="auto">
          <a:xfrm>
            <a:off x="2010960" y="6276960"/>
            <a:ext cx="379080" cy="384120"/>
          </a:xfrm>
          <a:prstGeom prst="rect">
            <a:avLst/>
          </a:prstGeom>
          <a:ln w="0">
            <a:noFill/>
          </a:ln>
        </p:spPr>
      </p:pic>
      <p:sp>
        <p:nvSpPr>
          <p:cNvPr id="1057" name="Google Shape;1221;p80"/>
          <p:cNvSpPr/>
          <p:nvPr/>
        </p:nvSpPr>
        <p:spPr bwMode="auto">
          <a:xfrm>
            <a:off x="6924960" y="1545120"/>
            <a:ext cx="3476880" cy="960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Яндекс Директ — платформа для размещения объявлений на поиске и в сетях Яндекса:</a:t>
            </a:r>
            <a:endParaRPr kumimoji="0" lang="ru-RU" sz="17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58" name="Google Shape;1222;p80"/>
          <p:cNvSpPr/>
          <p:nvPr/>
        </p:nvSpPr>
        <p:spPr bwMode="auto">
          <a:xfrm>
            <a:off x="911879" y="2588400"/>
            <a:ext cx="3998880" cy="16808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457200" marR="0" lvl="0" indent="-319680" algn="l" defTabSz="914400" eaLnBrk="1" fontAlgn="auto" latinLnBrk="0" hangingPunct="1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Tx/>
              <a:buFont typeface="Arial"/>
              <a:buChar char="●"/>
              <a:tabLst/>
              <a:defRPr/>
            </a:pPr>
            <a:r>
              <a:rPr kumimoji="0" lang="en-GB" sz="1450" b="0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В соцсетях: Вконтакте, Одноклассники (Реклама в приложениях, историях, клипах, ленте и видеоформаты)</a:t>
            </a:r>
            <a:endParaRPr kumimoji="0" lang="ru-RU" sz="14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57200" marR="0" lvl="0" indent="-319680" algn="l" defTabSz="914400" eaLnBrk="1" fontAlgn="auto" latinLnBrk="0" hangingPunct="1">
              <a:lnSpc>
                <a:spcPct val="114999"/>
              </a:lnSpc>
              <a:spcBef>
                <a:spcPts val="300"/>
              </a:spcBef>
              <a:spcAft>
                <a:spcPts val="0"/>
              </a:spcAft>
              <a:buClr>
                <a:srgbClr val="222222"/>
              </a:buClr>
              <a:buSzTx/>
              <a:buFont typeface="Arial"/>
              <a:buChar char="●"/>
              <a:tabLst/>
              <a:defRPr/>
            </a:pPr>
            <a:r>
              <a:rPr kumimoji="0" lang="en-GB" sz="1450" b="0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На проектах VK (нативная реклама, реклама в приложениях)  </a:t>
            </a:r>
            <a:endParaRPr kumimoji="0" lang="ru-RU" sz="14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57200" marR="0" lvl="0" indent="-319680" algn="l" defTabSz="914400" eaLnBrk="1" fontAlgn="auto" latinLnBrk="0" hangingPunct="1">
              <a:lnSpc>
                <a:spcPct val="114999"/>
              </a:lnSpc>
              <a:spcBef>
                <a:spcPts val="300"/>
              </a:spcBef>
              <a:spcAft>
                <a:spcPts val="300"/>
              </a:spcAft>
              <a:buClr>
                <a:srgbClr val="222222"/>
              </a:buClr>
              <a:buSzTx/>
              <a:buFont typeface="Arial"/>
              <a:buChar char="●"/>
              <a:tabLst/>
              <a:defRPr/>
            </a:pPr>
            <a:r>
              <a:rPr kumimoji="0" lang="en-GB" sz="1450" b="0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В рекламной сети (нативная реклама, реклама в приложениях)</a:t>
            </a:r>
            <a:endParaRPr kumimoji="0" lang="ru-RU" sz="14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59" name="PlaceHolder 1"/>
          <p:cNvSpPr>
            <a:spLocks noGrp="1"/>
          </p:cNvSpPr>
          <p:nvPr>
            <p:ph type="sldNum" idx="57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224FD425-9A81-4CF2-9F1C-8346EC8EC63B}" type="slidenum">
              <a:rPr kumimoji="0" lang="en-GB" sz="1600" b="0" i="0" u="none" strike="noStrike" kern="0" cap="none" spc="-1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4</a:t>
            </a:fld>
            <a:endParaRPr kumimoji="0" lang="ru-RU" sz="16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Arial"/>
            </a:endParaRPr>
          </a:p>
        </p:txBody>
      </p:sp>
      <p:sp>
        <p:nvSpPr>
          <p:cNvPr id="1060" name="PlaceHolder 2"/>
          <p:cNvSpPr>
            <a:spLocks noGrp="1"/>
          </p:cNvSpPr>
          <p:nvPr>
            <p:ph type="title"/>
          </p:nvPr>
        </p:nvSpPr>
        <p:spPr bwMode="auto">
          <a:xfrm>
            <a:off x="290160" y="237960"/>
            <a:ext cx="9418680" cy="495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Performance / Рекомендуемые инструменты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1" name="Google Shape;1229;p81"/>
          <p:cNvSpPr/>
          <p:nvPr/>
        </p:nvSpPr>
        <p:spPr bwMode="auto">
          <a:xfrm>
            <a:off x="2581200" y="6320880"/>
            <a:ext cx="218088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3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Перформанс-маркетинг</a:t>
            </a:r>
            <a:endParaRPr kumimoji="0" lang="ru-RU" sz="13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62" name="PlaceHolder 3"/>
          <p:cNvSpPr>
            <a:spLocks noGrp="1"/>
          </p:cNvSpPr>
          <p:nvPr>
            <p:ph type="title"/>
          </p:nvPr>
        </p:nvSpPr>
        <p:spPr bwMode="auto">
          <a:xfrm>
            <a:off x="288000" y="1008360"/>
            <a:ext cx="2113920" cy="38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14999"/>
              </a:lnSpc>
              <a:buNone/>
              <a:tabLst>
                <a:tab pos="0" algn="l"/>
              </a:tabLst>
              <a:defRPr/>
            </a:pPr>
            <a:r>
              <a:rPr lang="en-GB" sz="2000" b="0" strike="noStrike" spc="-1">
                <a:solidFill>
                  <a:schemeClr val="dk1"/>
                </a:solidFill>
                <a:latin typeface="Arial"/>
                <a:ea typeface="Arial"/>
              </a:rPr>
              <a:t>Цели: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3" name="PlaceHolder 4"/>
          <p:cNvSpPr>
            <a:spLocks noGrp="1"/>
          </p:cNvSpPr>
          <p:nvPr>
            <p:ph type="title"/>
          </p:nvPr>
        </p:nvSpPr>
        <p:spPr bwMode="auto">
          <a:xfrm>
            <a:off x="310680" y="2703240"/>
            <a:ext cx="1479240" cy="66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14999"/>
              </a:lnSpc>
              <a:buNone/>
              <a:tabLst>
                <a:tab pos="0" algn="l"/>
              </a:tabLst>
              <a:defRPr/>
            </a:pPr>
            <a:r>
              <a:rPr lang="en-GB" sz="2000" b="0" strike="noStrike" spc="-1">
                <a:solidFill>
                  <a:schemeClr val="dk1"/>
                </a:solidFill>
                <a:latin typeface="Arial"/>
                <a:ea typeface="Arial"/>
              </a:rPr>
              <a:t>Продажи</a:t>
            </a:r>
            <a:r>
              <a:rPr lang="en-GB" sz="2200" b="0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br>
              <a:rPr sz="2200"/>
            </a:br>
            <a:r>
              <a:rPr lang="en-GB" sz="1200" b="0" strike="noStrike" spc="-1">
                <a:solidFill>
                  <a:schemeClr val="dk1"/>
                </a:solidFill>
                <a:latin typeface="Arial"/>
                <a:ea typeface="Arial"/>
              </a:rPr>
              <a:t>(KPI: заказы, СРО)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4" name="PlaceHolder 5"/>
          <p:cNvSpPr>
            <a:spLocks noGrp="1"/>
          </p:cNvSpPr>
          <p:nvPr>
            <p:ph type="title"/>
          </p:nvPr>
        </p:nvSpPr>
        <p:spPr bwMode="auto">
          <a:xfrm>
            <a:off x="4675440" y="2703240"/>
            <a:ext cx="2472120" cy="74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14999"/>
              </a:lnSpc>
              <a:buNone/>
              <a:tabLst>
                <a:tab pos="0" algn="l"/>
              </a:tabLst>
              <a:defRPr/>
            </a:pPr>
            <a:r>
              <a:rPr lang="en-GB" sz="2000" b="0" strike="noStrike" spc="-1">
                <a:solidFill>
                  <a:schemeClr val="dk1"/>
                </a:solidFill>
                <a:latin typeface="Arial"/>
                <a:ea typeface="Arial"/>
              </a:rPr>
              <a:t>Трафик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4999"/>
              </a:lnSpc>
              <a:buNone/>
              <a:tabLst>
                <a:tab pos="0" algn="l"/>
              </a:tabLst>
              <a:defRPr/>
            </a:pPr>
            <a:r>
              <a:rPr lang="en-GB" sz="1200" b="0" strike="noStrike" spc="-1">
                <a:solidFill>
                  <a:schemeClr val="dk1"/>
                </a:solidFill>
                <a:latin typeface="Arial"/>
                <a:ea typeface="Arial"/>
              </a:rPr>
              <a:t>(KPI: визиты, СРV)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5" name="PlaceHolder 6"/>
          <p:cNvSpPr>
            <a:spLocks noGrp="1"/>
          </p:cNvSpPr>
          <p:nvPr>
            <p:ph type="title"/>
          </p:nvPr>
        </p:nvSpPr>
        <p:spPr bwMode="auto">
          <a:xfrm>
            <a:off x="8618400" y="2703240"/>
            <a:ext cx="2180880" cy="74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14999"/>
              </a:lnSpc>
              <a:buNone/>
              <a:tabLst>
                <a:tab pos="0" algn="l"/>
              </a:tabLst>
              <a:defRPr/>
            </a:pPr>
            <a:r>
              <a:rPr lang="en-GB" sz="2000" b="0" strike="noStrike" spc="-1">
                <a:solidFill>
                  <a:schemeClr val="dk1"/>
                </a:solidFill>
                <a:latin typeface="Arial"/>
                <a:ea typeface="Arial"/>
              </a:rPr>
              <a:t>Имидж (охват)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4999"/>
              </a:lnSpc>
              <a:buNone/>
              <a:tabLst>
                <a:tab pos="0" algn="l"/>
              </a:tabLst>
              <a:defRPr/>
            </a:pPr>
            <a:r>
              <a:rPr lang="en-GB" sz="1200" b="0" strike="noStrike" spc="-1">
                <a:solidFill>
                  <a:schemeClr val="dk1"/>
                </a:solidFill>
                <a:latin typeface="Arial"/>
                <a:ea typeface="Arial"/>
              </a:rPr>
              <a:t>(KPI: визиты, СРV)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6" name="Google Shape;1234;p81"/>
          <p:cNvSpPr/>
          <p:nvPr/>
        </p:nvSpPr>
        <p:spPr bwMode="auto">
          <a:xfrm>
            <a:off x="516479" y="3617979"/>
            <a:ext cx="3711960" cy="907941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t">
            <a:spAutoFit/>
          </a:bodyPr>
          <a:lstStyle/>
          <a:p>
            <a:pPr marL="13968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Смарт-баннеры Яндекс (Feed)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39680" marR="0" lvl="0" indent="0" algn="l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Поисковые кампании Яндекс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39680" marR="0" lvl="0" indent="0" algn="l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Товарная галерея Яндекc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067" name="Google Shape;1235;p81"/>
          <p:cNvPicPr/>
          <p:nvPr/>
        </p:nvPicPr>
        <p:blipFill>
          <a:blip r:embed="rId2"/>
          <a:stretch/>
        </p:blipFill>
        <p:spPr bwMode="auto">
          <a:xfrm>
            <a:off x="251280" y="3655440"/>
            <a:ext cx="358200" cy="358200"/>
          </a:xfrm>
          <a:prstGeom prst="rect">
            <a:avLst/>
          </a:prstGeom>
          <a:ln w="0">
            <a:noFill/>
          </a:ln>
        </p:spPr>
      </p:pic>
      <p:pic>
        <p:nvPicPr>
          <p:cNvPr id="1068" name="Google Shape;1236;p81"/>
          <p:cNvPicPr/>
          <p:nvPr/>
        </p:nvPicPr>
        <p:blipFill>
          <a:blip r:embed="rId3"/>
          <a:stretch/>
        </p:blipFill>
        <p:spPr bwMode="auto">
          <a:xfrm>
            <a:off x="296640" y="5069735"/>
            <a:ext cx="267480" cy="267480"/>
          </a:xfrm>
          <a:prstGeom prst="rect">
            <a:avLst/>
          </a:prstGeom>
          <a:ln w="0">
            <a:noFill/>
          </a:ln>
        </p:spPr>
      </p:pic>
      <p:sp>
        <p:nvSpPr>
          <p:cNvPr id="1069" name="Google Shape;1237;p81"/>
          <p:cNvSpPr/>
          <p:nvPr/>
        </p:nvSpPr>
        <p:spPr bwMode="auto">
          <a:xfrm>
            <a:off x="4885920" y="3617979"/>
            <a:ext cx="3290040" cy="1084912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t">
            <a:spAutoFit/>
          </a:bodyPr>
          <a:lstStyle/>
          <a:p>
            <a:pPr marL="13968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Текстово-графические объявления в Яндекс (РСЯ)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39680" marR="0" lvl="0" indent="0" algn="l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Графические объявления Яндекс (РСЯ)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070" name="Google Shape;1238;p81"/>
          <p:cNvPicPr/>
          <p:nvPr/>
        </p:nvPicPr>
        <p:blipFill>
          <a:blip r:embed="rId4"/>
          <a:stretch/>
        </p:blipFill>
        <p:spPr bwMode="auto">
          <a:xfrm>
            <a:off x="4610280" y="3655440"/>
            <a:ext cx="379080" cy="379080"/>
          </a:xfrm>
          <a:prstGeom prst="rect">
            <a:avLst/>
          </a:prstGeom>
          <a:ln w="0">
            <a:noFill/>
          </a:ln>
        </p:spPr>
      </p:pic>
      <p:pic>
        <p:nvPicPr>
          <p:cNvPr id="1071" name="Google Shape;1239;p81"/>
          <p:cNvPicPr/>
          <p:nvPr/>
        </p:nvPicPr>
        <p:blipFill>
          <a:blip r:embed="rId3"/>
          <a:stretch/>
        </p:blipFill>
        <p:spPr bwMode="auto">
          <a:xfrm>
            <a:off x="4666080" y="5069735"/>
            <a:ext cx="267480" cy="267480"/>
          </a:xfrm>
          <a:prstGeom prst="rect">
            <a:avLst/>
          </a:prstGeom>
          <a:ln w="0">
            <a:noFill/>
          </a:ln>
        </p:spPr>
      </p:pic>
      <p:sp>
        <p:nvSpPr>
          <p:cNvPr id="1072" name="Google Shape;1240;p81"/>
          <p:cNvSpPr/>
          <p:nvPr/>
        </p:nvSpPr>
        <p:spPr bwMode="auto">
          <a:xfrm>
            <a:off x="8852280" y="3625870"/>
            <a:ext cx="3509640" cy="40011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t">
            <a:spAutoFit/>
          </a:bodyPr>
          <a:lstStyle/>
          <a:p>
            <a:pPr marL="13968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Video in-Stream Яндекс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073" name="Google Shape;1241;p81"/>
          <p:cNvPicPr/>
          <p:nvPr/>
        </p:nvPicPr>
        <p:blipFill>
          <a:blip r:embed="rId5"/>
          <a:stretch/>
        </p:blipFill>
        <p:spPr bwMode="auto">
          <a:xfrm>
            <a:off x="8618400" y="3655440"/>
            <a:ext cx="358200" cy="379080"/>
          </a:xfrm>
          <a:prstGeom prst="rect">
            <a:avLst/>
          </a:prstGeom>
          <a:ln w="0">
            <a:noFill/>
          </a:ln>
        </p:spPr>
      </p:pic>
      <p:pic>
        <p:nvPicPr>
          <p:cNvPr id="1074" name="Google Shape;1242;p81"/>
          <p:cNvPicPr/>
          <p:nvPr/>
        </p:nvPicPr>
        <p:blipFill>
          <a:blip r:embed="rId6"/>
          <a:stretch/>
        </p:blipFill>
        <p:spPr bwMode="auto">
          <a:xfrm>
            <a:off x="8670960" y="5069735"/>
            <a:ext cx="253080" cy="267480"/>
          </a:xfrm>
          <a:prstGeom prst="rect">
            <a:avLst/>
          </a:prstGeom>
          <a:ln w="0">
            <a:noFill/>
          </a:ln>
        </p:spPr>
      </p:pic>
      <p:pic>
        <p:nvPicPr>
          <p:cNvPr id="1075" name="Google Shape;1243;p81"/>
          <p:cNvPicPr/>
          <p:nvPr/>
        </p:nvPicPr>
        <p:blipFill>
          <a:blip r:embed="rId7"/>
          <a:stretch/>
        </p:blipFill>
        <p:spPr bwMode="auto">
          <a:xfrm>
            <a:off x="2010960" y="6276960"/>
            <a:ext cx="379080" cy="384120"/>
          </a:xfrm>
          <a:prstGeom prst="rect">
            <a:avLst/>
          </a:prstGeom>
          <a:ln w="0">
            <a:noFill/>
          </a:ln>
        </p:spPr>
      </p:pic>
      <p:grpSp>
        <p:nvGrpSpPr>
          <p:cNvPr id="1076" name="Google Shape;1244;p81"/>
          <p:cNvGrpSpPr/>
          <p:nvPr/>
        </p:nvGrpSpPr>
        <p:grpSpPr bwMode="auto">
          <a:xfrm>
            <a:off x="4675440" y="1773720"/>
            <a:ext cx="741240" cy="741240"/>
            <a:chOff x="5218560" y="1773720"/>
            <a:chExt cx="741240" cy="741240"/>
          </a:xfrm>
        </p:grpSpPr>
        <p:pic>
          <p:nvPicPr>
            <p:cNvPr id="1077" name="Google Shape;1245;p81"/>
            <p:cNvPicPr/>
            <p:nvPr/>
          </p:nvPicPr>
          <p:blipFill>
            <a:blip r:embed="rId8"/>
            <a:stretch/>
          </p:blipFill>
          <p:spPr bwMode="auto">
            <a:xfrm>
              <a:off x="5218560" y="1773720"/>
              <a:ext cx="741240" cy="741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78" name="Google Shape;1246;p81"/>
            <p:cNvPicPr/>
            <p:nvPr/>
          </p:nvPicPr>
          <p:blipFill>
            <a:blip r:embed="rId9"/>
            <a:stretch/>
          </p:blipFill>
          <p:spPr bwMode="auto">
            <a:xfrm>
              <a:off x="5388840" y="1959840"/>
              <a:ext cx="421560" cy="36900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079" name="Google Shape;1247;p81"/>
          <p:cNvPicPr/>
          <p:nvPr/>
        </p:nvPicPr>
        <p:blipFill>
          <a:blip r:embed="rId8"/>
          <a:stretch/>
        </p:blipFill>
        <p:spPr bwMode="auto">
          <a:xfrm>
            <a:off x="310680" y="1769400"/>
            <a:ext cx="741240" cy="741240"/>
          </a:xfrm>
          <a:prstGeom prst="rect">
            <a:avLst/>
          </a:prstGeom>
          <a:ln w="0">
            <a:noFill/>
          </a:ln>
        </p:spPr>
      </p:pic>
      <p:grpSp>
        <p:nvGrpSpPr>
          <p:cNvPr id="1080" name="Google Shape;1248;p81"/>
          <p:cNvGrpSpPr/>
          <p:nvPr/>
        </p:nvGrpSpPr>
        <p:grpSpPr bwMode="auto">
          <a:xfrm>
            <a:off x="8618400" y="1769400"/>
            <a:ext cx="741240" cy="741240"/>
            <a:chOff x="9030240" y="1769400"/>
            <a:chExt cx="741240" cy="741240"/>
          </a:xfrm>
        </p:grpSpPr>
        <p:pic>
          <p:nvPicPr>
            <p:cNvPr id="1081" name="Google Shape;1249;p81"/>
            <p:cNvPicPr/>
            <p:nvPr/>
          </p:nvPicPr>
          <p:blipFill>
            <a:blip r:embed="rId8"/>
            <a:stretch/>
          </p:blipFill>
          <p:spPr bwMode="auto">
            <a:xfrm>
              <a:off x="9030240" y="1769400"/>
              <a:ext cx="741240" cy="741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82" name="Google Shape;1250;p81"/>
            <p:cNvPicPr/>
            <p:nvPr/>
          </p:nvPicPr>
          <p:blipFill>
            <a:blip r:embed="rId10"/>
            <a:stretch/>
          </p:blipFill>
          <p:spPr bwMode="auto">
            <a:xfrm>
              <a:off x="9181440" y="1937520"/>
              <a:ext cx="439200" cy="43920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083" name="Google Shape;1251;p81"/>
          <p:cNvPicPr/>
          <p:nvPr/>
        </p:nvPicPr>
        <p:blipFill>
          <a:blip r:embed="rId11"/>
          <a:stretch/>
        </p:blipFill>
        <p:spPr bwMode="auto">
          <a:xfrm>
            <a:off x="469080" y="1929600"/>
            <a:ext cx="411840" cy="429840"/>
          </a:xfrm>
          <a:prstGeom prst="rect">
            <a:avLst/>
          </a:prstGeom>
          <a:ln w="0">
            <a:noFill/>
          </a:ln>
        </p:spPr>
      </p:pic>
      <p:sp>
        <p:nvSpPr>
          <p:cNvPr id="3" name="Google Shape;1234;p81"/>
          <p:cNvSpPr/>
          <p:nvPr/>
        </p:nvSpPr>
        <p:spPr bwMode="auto">
          <a:xfrm>
            <a:off x="516479" y="4941605"/>
            <a:ext cx="3711960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t">
            <a:spAutoFit/>
          </a:bodyPr>
          <a:lstStyle/>
          <a:p>
            <a:pPr marL="13968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Динамические объявления</a:t>
            </a:r>
            <a:r>
              <a:rPr kumimoji="0" lang="ru-RU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3968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VK Ads (Feed)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" name="Google Shape;1237;p81"/>
          <p:cNvSpPr/>
          <p:nvPr/>
        </p:nvSpPr>
        <p:spPr bwMode="auto">
          <a:xfrm>
            <a:off x="4885920" y="4941605"/>
            <a:ext cx="3290040" cy="40011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t">
            <a:spAutoFit/>
          </a:bodyPr>
          <a:lstStyle/>
          <a:p>
            <a:pPr marL="13968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Запись с кнопкой VK Ads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" name="Google Shape;1240;p81"/>
          <p:cNvSpPr/>
          <p:nvPr/>
        </p:nvSpPr>
        <p:spPr bwMode="auto">
          <a:xfrm>
            <a:off x="8852280" y="4941605"/>
            <a:ext cx="3509640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t">
            <a:spAutoFit/>
          </a:bodyPr>
          <a:lstStyle/>
          <a:p>
            <a:pPr marL="13968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Видео в рекламной записи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3968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VK Ads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4" name="PlaceHolder 1"/>
          <p:cNvSpPr>
            <a:spLocks noGrp="1"/>
          </p:cNvSpPr>
          <p:nvPr>
            <p:ph type="sldNum" idx="58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67DE6EEB-EEBB-4CF2-AA04-26BDB8250D1F}" type="slidenum">
              <a:rPr kumimoji="0" lang="en-GB" sz="1600" b="0" i="0" u="none" strike="noStrike" kern="0" cap="none" spc="-1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5</a:t>
            </a:fld>
            <a:endParaRPr kumimoji="0" lang="ru-RU" sz="16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Arial"/>
            </a:endParaRPr>
          </a:p>
        </p:txBody>
      </p:sp>
      <p:sp>
        <p:nvSpPr>
          <p:cNvPr id="1085" name="Google Shape;1257;p82"/>
          <p:cNvSpPr/>
          <p:nvPr/>
        </p:nvSpPr>
        <p:spPr bwMode="auto">
          <a:xfrm>
            <a:off x="2581200" y="6320880"/>
            <a:ext cx="218088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3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Перформанс-маркетинг</a:t>
            </a:r>
            <a:endParaRPr kumimoji="0" lang="ru-RU" sz="13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086" name="Google Shape;1258;p82"/>
          <p:cNvPicPr/>
          <p:nvPr/>
        </p:nvPicPr>
        <p:blipFill>
          <a:blip r:embed="rId2"/>
          <a:stretch/>
        </p:blipFill>
        <p:spPr bwMode="auto">
          <a:xfrm>
            <a:off x="290160" y="1032480"/>
            <a:ext cx="314280" cy="314280"/>
          </a:xfrm>
          <a:prstGeom prst="rect">
            <a:avLst/>
          </a:prstGeom>
          <a:ln w="0">
            <a:noFill/>
          </a:ln>
        </p:spPr>
      </p:pic>
      <p:sp>
        <p:nvSpPr>
          <p:cNvPr id="1087" name="PlaceHolder 2"/>
          <p:cNvSpPr>
            <a:spLocks noGrp="1"/>
          </p:cNvSpPr>
          <p:nvPr>
            <p:ph type="title"/>
          </p:nvPr>
        </p:nvSpPr>
        <p:spPr bwMode="auto">
          <a:xfrm>
            <a:off x="766800" y="1008720"/>
            <a:ext cx="6804720" cy="31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2400" b="0" strike="noStrike" spc="-1">
                <a:solidFill>
                  <a:schemeClr val="dk1"/>
                </a:solidFill>
                <a:latin typeface="Arial"/>
                <a:ea typeface="Arial"/>
              </a:rPr>
              <a:t>Динамические объявления VK Ads (Feed)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8" name="PlaceHolder 3"/>
          <p:cNvSpPr>
            <a:spLocks noGrp="1"/>
          </p:cNvSpPr>
          <p:nvPr>
            <p:ph type="title"/>
          </p:nvPr>
        </p:nvSpPr>
        <p:spPr bwMode="auto">
          <a:xfrm>
            <a:off x="287280" y="228600"/>
            <a:ext cx="5823000" cy="38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14999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Цель продажи / VK Ads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9" name="Google Shape;1261;p82"/>
          <p:cNvSpPr/>
          <p:nvPr/>
        </p:nvSpPr>
        <p:spPr bwMode="auto">
          <a:xfrm>
            <a:off x="179520" y="5605200"/>
            <a:ext cx="627840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DEDED"/>
                </a:highlight>
                <a:uLnTx/>
                <a:uFillTx/>
                <a:latin typeface="Arial"/>
                <a:ea typeface="Arial"/>
                <a:cs typeface="Arial"/>
              </a:rPr>
              <a:t>Минимальный бюджет</a:t>
            </a:r>
            <a:r>
              <a:rPr kumimoji="0" lang="en-GB" sz="14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—</a:t>
            </a:r>
            <a:r>
              <a:rPr kumimoji="0" lang="en-GB" sz="14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8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DEDED"/>
                </a:highlight>
                <a:uLnTx/>
                <a:uFillTx/>
                <a:latin typeface="Arial"/>
                <a:ea typeface="Arial"/>
                <a:cs typeface="Arial"/>
              </a:rPr>
              <a:t>100 000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oboto"/>
                <a:ea typeface="Roboto"/>
                <a:cs typeface="Arial"/>
              </a:rPr>
              <a:t>₽</a:t>
            </a:r>
            <a:r>
              <a:rPr kumimoji="0" lang="en-GB" sz="18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DEDED"/>
                </a:highlight>
                <a:uLnTx/>
                <a:uFillTx/>
                <a:latin typeface="Arial"/>
                <a:ea typeface="Arial"/>
                <a:cs typeface="Arial"/>
              </a:rPr>
              <a:t> (до НДС)</a:t>
            </a: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090" name="Google Shape;1262;p82"/>
          <p:cNvPicPr/>
          <p:nvPr/>
        </p:nvPicPr>
        <p:blipFill>
          <a:blip r:embed="rId3"/>
          <a:stretch/>
        </p:blipFill>
        <p:spPr bwMode="auto">
          <a:xfrm>
            <a:off x="2010960" y="6276960"/>
            <a:ext cx="379080" cy="384120"/>
          </a:xfrm>
          <a:prstGeom prst="rect">
            <a:avLst/>
          </a:prstGeom>
          <a:ln w="0">
            <a:noFill/>
          </a:ln>
        </p:spPr>
      </p:pic>
      <p:sp>
        <p:nvSpPr>
          <p:cNvPr id="1091" name="Google Shape;1263;p82"/>
          <p:cNvSpPr/>
          <p:nvPr/>
        </p:nvSpPr>
        <p:spPr bwMode="auto">
          <a:xfrm>
            <a:off x="6643800" y="6252480"/>
            <a:ext cx="3082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0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* Средние показатели </a:t>
            </a:r>
            <a:endParaRPr kumimoji="0" lang="ru-RU" sz="10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0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 Доступно в России, Казахстане и Беларуси</a:t>
            </a:r>
            <a:endParaRPr kumimoji="0" lang="ru-RU" sz="10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92" name="Google Shape;1264;p82"/>
          <p:cNvSpPr/>
          <p:nvPr/>
        </p:nvSpPr>
        <p:spPr bwMode="auto">
          <a:xfrm>
            <a:off x="6654240" y="2489760"/>
            <a:ext cx="2914560" cy="3163680"/>
          </a:xfrm>
          <a:prstGeom prst="roundRect">
            <a:avLst>
              <a:gd name="adj" fmla="val 9492"/>
            </a:avLst>
          </a:prstGeom>
          <a:blipFill>
            <a:blip r:embed="rId4"/>
            <a:stretch/>
          </a:blipFill>
          <a:ln w="0">
            <a:noFill/>
          </a:ln>
          <a:effectLst>
            <a:outerShdw blurRad="442800" dist="190292" dir="1194541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93" name="Google Shape;1265;p82"/>
          <p:cNvSpPr/>
          <p:nvPr/>
        </p:nvSpPr>
        <p:spPr bwMode="auto">
          <a:xfrm>
            <a:off x="9850680" y="1008720"/>
            <a:ext cx="1962000" cy="3553560"/>
          </a:xfrm>
          <a:prstGeom prst="roundRect">
            <a:avLst>
              <a:gd name="adj" fmla="val 16667"/>
            </a:avLst>
          </a:prstGeom>
          <a:blipFill>
            <a:blip r:embed="rId5"/>
            <a:stretch/>
          </a:blipFill>
          <a:ln w="0">
            <a:noFill/>
          </a:ln>
          <a:effectLst>
            <a:outerShdw blurRad="442800" dist="190292" dir="1194541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aphicFrame>
        <p:nvGraphicFramePr>
          <p:cNvPr id="1094" name="Google Shape;1266;p82"/>
          <p:cNvGraphicFramePr>
            <a:graphicFrameLocks/>
          </p:cNvGraphicFramePr>
          <p:nvPr/>
        </p:nvGraphicFramePr>
        <p:xfrm>
          <a:off x="290160" y="1630440"/>
          <a:ext cx="5910480" cy="3540000"/>
        </p:xfrm>
        <a:graphic>
          <a:graphicData uri="http://schemas.openxmlformats.org/drawingml/2006/table">
            <a:tbl>
              <a:tblPr/>
              <a:tblGrid>
                <a:gridCol w="1694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6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4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Что это?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6350" algn="ctr">
                      <a:noFill/>
                    </a:lnL>
                    <a:lnR w="19050" algn="ctr">
                      <a:solidFill>
                        <a:schemeClr val="tx1"/>
                      </a:solidFill>
                    </a:lnR>
                    <a:lnT w="6350" algn="ctr">
                      <a:noFill/>
                    </a:lnT>
                    <a:lnB w="19050" algn="ctr">
                      <a:solidFill>
                        <a:schemeClr val="bg2">
                          <a:lumMod val="75000"/>
                        </a:schemeClr>
                      </a:solidFill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Баннеры с динамическим контентом на основе фида данных. Автоматическая генерация объявлений на основе фида данных с ценами, названиями и карточками товаров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19050" algn="ctr">
                      <a:solidFill>
                        <a:schemeClr val="tx1"/>
                      </a:solidFill>
                    </a:lnL>
                    <a:lnR w="6350" algn="ctr">
                      <a:noFill/>
                    </a:lnR>
                    <a:lnT w="6350" algn="ctr">
                      <a:noFill/>
                    </a:lnT>
                    <a:lnB w="19050" algn="ctr">
                      <a:solidFill>
                        <a:schemeClr val="bg2">
                          <a:lumMod val="75000"/>
                        </a:scheme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0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66"/>
                        </a:spcBef>
                        <a:spcAft>
                          <a:spcPts val="666"/>
                        </a:spcAft>
                        <a:tabLst>
                          <a:tab pos="0" algn="l"/>
                        </a:tabLst>
                        <a:defRPr/>
                      </a:pP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Преимущества: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6350" algn="ctr">
                      <a:noFill/>
                    </a:lnL>
                    <a:lnR w="19050" algn="ctr">
                      <a:solidFill>
                        <a:schemeClr val="tx1"/>
                      </a:solidFill>
                    </a:lnR>
                    <a:lnT w="19050" algn="ctr">
                      <a:solidFill>
                        <a:schemeClr val="bg2">
                          <a:lumMod val="75000"/>
                        </a:schemeClr>
                      </a:solidFill>
                    </a:lnT>
                    <a:lnB w="19050" algn="ctr">
                      <a:solidFill>
                        <a:schemeClr val="bg2">
                          <a:lumMod val="75000"/>
                        </a:schemeClr>
                      </a:solidFill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41200" indent="-3193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●"/>
                        <a:defRPr/>
                      </a:pP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Самый транзакционный формат VK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40120" indent="-3175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●"/>
                        <a:defRPr/>
                      </a:pP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Привлекает внимание пользователей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40120" indent="-3175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●"/>
                        <a:defRPr/>
                      </a:pP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Таргет на </a:t>
                      </a:r>
                      <a:r>
                        <a:rPr lang="en-GB" sz="9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«</a:t>
                      </a: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теплую</a:t>
                      </a:r>
                      <a:r>
                        <a:rPr lang="en-GB" sz="9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»</a:t>
                      </a: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 и лояльную аудиторию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19050" algn="ctr">
                      <a:solidFill>
                        <a:schemeClr val="tx1"/>
                      </a:solidFill>
                    </a:lnL>
                    <a:lnR w="6350" algn="ctr">
                      <a:noFill/>
                    </a:lnR>
                    <a:lnT w="19050" algn="ctr">
                      <a:solidFill>
                        <a:schemeClr val="bg2">
                          <a:lumMod val="75000"/>
                        </a:schemeClr>
                      </a:solidFill>
                    </a:lnT>
                    <a:lnB w="19050" algn="ctr">
                      <a:solidFill>
                        <a:schemeClr val="bg2">
                          <a:lumMod val="75000"/>
                        </a:scheme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6840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Виды таргета: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6350" algn="ctr">
                      <a:noFill/>
                    </a:lnL>
                    <a:lnR w="19050" algn="ctr">
                      <a:solidFill>
                        <a:schemeClr val="tx1"/>
                      </a:solidFill>
                    </a:lnR>
                    <a:lnT w="19050" algn="ctr">
                      <a:solidFill>
                        <a:schemeClr val="bg2">
                          <a:lumMod val="75000"/>
                        </a:schemeClr>
                      </a:solidFill>
                    </a:lnT>
                    <a:lnB w="19050" algn="ctr">
                      <a:solidFill>
                        <a:schemeClr val="bg2">
                          <a:lumMod val="75000"/>
                        </a:schemeClr>
                      </a:solidFill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40120" indent="-3175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●"/>
                        <a:defRPr/>
                      </a:pP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Ретаргетинг на посетителей и покупателей</a:t>
                      </a:r>
                      <a:br>
                        <a:rPr sz="1400"/>
                      </a:b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определенных товаров и брендов сайта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40120" indent="-3175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●"/>
                        <a:defRPr/>
                      </a:pP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CRM базы — выгрузка различных сегментов</a:t>
                      </a:r>
                      <a:br>
                        <a:rPr sz="1400"/>
                      </a:b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аудитории сайта + LAL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19050" algn="ctr">
                      <a:solidFill>
                        <a:schemeClr val="tx1"/>
                      </a:solidFill>
                    </a:lnL>
                    <a:lnR w="6350" algn="ctr">
                      <a:noFill/>
                    </a:lnR>
                    <a:lnT w="19050" algn="ctr">
                      <a:solidFill>
                        <a:schemeClr val="bg2">
                          <a:lumMod val="75000"/>
                        </a:schemeClr>
                      </a:solidFill>
                    </a:lnT>
                    <a:lnB w="19050" algn="ctr">
                      <a:solidFill>
                        <a:schemeClr val="bg2">
                          <a:lumMod val="75000"/>
                        </a:scheme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271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Модель оплаты: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6350" algn="ctr">
                      <a:noFill/>
                    </a:lnL>
                    <a:lnR w="19050" algn="ctr">
                      <a:solidFill>
                        <a:schemeClr val="tx1"/>
                      </a:solidFill>
                    </a:lnR>
                    <a:lnT w="19050" algn="ctr">
                      <a:solidFill>
                        <a:schemeClr val="bg2">
                          <a:lumMod val="75000"/>
                        </a:schemeClr>
                      </a:solidFill>
                    </a:lnT>
                    <a:lnB w="6350" algn="ctr"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1"/>
                        </a:spcAft>
                        <a:tabLst>
                          <a:tab pos="0" algn="l"/>
                        </a:tabLst>
                        <a:defRPr/>
                      </a:pP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CPС — Cost per click</a:t>
                      </a:r>
                      <a:br>
                        <a:rPr sz="1400"/>
                      </a:b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Стоимость клика — </a:t>
                      </a: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от 25 ₽*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19050" algn="ctr">
                      <a:solidFill>
                        <a:schemeClr val="tx1"/>
                      </a:solidFill>
                    </a:lnL>
                    <a:lnR w="6350" algn="ctr">
                      <a:noFill/>
                    </a:lnR>
                    <a:lnT w="19050" algn="ctr">
                      <a:solidFill>
                        <a:schemeClr val="bg2">
                          <a:lumMod val="75000"/>
                        </a:schemeClr>
                      </a:solidFill>
                    </a:lnT>
                    <a:lnB w="635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95" name="Google Shape;1267;p82"/>
          <p:cNvPicPr/>
          <p:nvPr/>
        </p:nvPicPr>
        <p:blipFill>
          <a:blip r:embed="rId6"/>
          <a:stretch/>
        </p:blipFill>
        <p:spPr bwMode="auto">
          <a:xfrm>
            <a:off x="11374920" y="230040"/>
            <a:ext cx="565920" cy="565920"/>
          </a:xfrm>
          <a:prstGeom prst="rect">
            <a:avLst/>
          </a:prstGeom>
          <a:ln w="0">
            <a:noFill/>
          </a:ln>
        </p:spPr>
      </p:pic>
      <p:pic>
        <p:nvPicPr>
          <p:cNvPr id="1096" name="Google Shape;1268;p82"/>
          <p:cNvPicPr/>
          <p:nvPr/>
        </p:nvPicPr>
        <p:blipFill>
          <a:blip r:embed="rId7"/>
          <a:stretch/>
        </p:blipFill>
        <p:spPr bwMode="auto">
          <a:xfrm>
            <a:off x="11495880" y="352080"/>
            <a:ext cx="314280" cy="327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97" name="PlaceHolder 1"/>
          <p:cNvSpPr>
            <a:spLocks noGrp="1"/>
          </p:cNvSpPr>
          <p:nvPr>
            <p:ph type="sldNum" idx="59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C1698A3F-106B-4F44-ABE9-51661AAEE342}" type="slidenum">
              <a:rPr kumimoji="0" lang="en-GB" sz="1600" b="0" i="0" u="none" strike="noStrike" kern="0" cap="none" spc="-1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6</a:t>
            </a:fld>
            <a:endParaRPr kumimoji="0" lang="ru-RU" sz="16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Arial"/>
            </a:endParaRPr>
          </a:p>
        </p:txBody>
      </p:sp>
      <p:sp>
        <p:nvSpPr>
          <p:cNvPr id="1098" name="PlaceHolder 2"/>
          <p:cNvSpPr>
            <a:spLocks noGrp="1"/>
          </p:cNvSpPr>
          <p:nvPr>
            <p:ph type="sldNum" idx="60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50DB0735-D5DD-47F3-B0E9-D87F86788901}" type="slidenum">
              <a:rPr kumimoji="0" lang="en-GB" sz="1600" b="0" i="0" u="none" strike="noStrike" kern="0" cap="none" spc="-1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6</a:t>
            </a:fld>
            <a:endParaRPr kumimoji="0" lang="ru-RU" sz="16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Arial"/>
            </a:endParaRPr>
          </a:p>
        </p:txBody>
      </p:sp>
      <p:sp>
        <p:nvSpPr>
          <p:cNvPr id="1099" name="Google Shape;1275;p83"/>
          <p:cNvSpPr/>
          <p:nvPr/>
        </p:nvSpPr>
        <p:spPr bwMode="auto">
          <a:xfrm>
            <a:off x="2581200" y="6320880"/>
            <a:ext cx="218088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3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Перформанс-маркетинг</a:t>
            </a:r>
            <a:endParaRPr kumimoji="0" lang="ru-RU" sz="13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00" name="PlaceHolder 3"/>
          <p:cNvSpPr>
            <a:spLocks noGrp="1"/>
          </p:cNvSpPr>
          <p:nvPr>
            <p:ph type="title"/>
          </p:nvPr>
        </p:nvSpPr>
        <p:spPr bwMode="auto">
          <a:xfrm>
            <a:off x="287280" y="230040"/>
            <a:ext cx="7731720" cy="436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14999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Цель продажи / Яндекс Директ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01" name="Google Shape;1277;p83"/>
          <p:cNvPicPr/>
          <p:nvPr/>
        </p:nvPicPr>
        <p:blipFill>
          <a:blip r:embed="rId2"/>
          <a:stretch/>
        </p:blipFill>
        <p:spPr bwMode="auto">
          <a:xfrm>
            <a:off x="250560" y="986040"/>
            <a:ext cx="401400" cy="401400"/>
          </a:xfrm>
          <a:prstGeom prst="rect">
            <a:avLst/>
          </a:prstGeom>
          <a:ln w="0">
            <a:noFill/>
          </a:ln>
        </p:spPr>
      </p:pic>
      <p:pic>
        <p:nvPicPr>
          <p:cNvPr id="1102" name="Google Shape;1278;p83"/>
          <p:cNvPicPr/>
          <p:nvPr/>
        </p:nvPicPr>
        <p:blipFill>
          <a:blip r:embed="rId3"/>
          <a:stretch/>
        </p:blipFill>
        <p:spPr bwMode="auto">
          <a:xfrm>
            <a:off x="2010960" y="6276960"/>
            <a:ext cx="379080" cy="384120"/>
          </a:xfrm>
          <a:prstGeom prst="rect">
            <a:avLst/>
          </a:prstGeom>
          <a:ln w="0">
            <a:noFill/>
          </a:ln>
        </p:spPr>
      </p:pic>
      <p:sp>
        <p:nvSpPr>
          <p:cNvPr id="1103" name="Google Shape;1279;p83"/>
          <p:cNvSpPr/>
          <p:nvPr/>
        </p:nvSpPr>
        <p:spPr bwMode="auto">
          <a:xfrm>
            <a:off x="6643800" y="6252480"/>
            <a:ext cx="3082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0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* Средние показатели </a:t>
            </a:r>
            <a:endParaRPr kumimoji="0" lang="ru-RU" sz="10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0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 Доступно в России, Казахстане и Беларуси</a:t>
            </a:r>
            <a:endParaRPr kumimoji="0" lang="ru-RU" sz="10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04" name="PlaceHolder 4"/>
          <p:cNvSpPr>
            <a:spLocks noGrp="1"/>
          </p:cNvSpPr>
          <p:nvPr>
            <p:ph type="title"/>
          </p:nvPr>
        </p:nvSpPr>
        <p:spPr bwMode="auto">
          <a:xfrm>
            <a:off x="766800" y="1008720"/>
            <a:ext cx="6891120" cy="31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2450" b="0" strike="noStrike" spc="-1">
                <a:solidFill>
                  <a:schemeClr val="dk1"/>
                </a:solidFill>
                <a:latin typeface="Arial"/>
                <a:ea typeface="Arial"/>
              </a:rPr>
              <a:t>Смарт-Баннеры</a:t>
            </a:r>
            <a:endParaRPr lang="ru-RU" sz="24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5" name="Google Shape;1281;p83"/>
          <p:cNvSpPr/>
          <p:nvPr/>
        </p:nvSpPr>
        <p:spPr bwMode="auto">
          <a:xfrm>
            <a:off x="201672" y="5605200"/>
            <a:ext cx="627840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DEDED"/>
                </a:highlight>
                <a:uLnTx/>
                <a:uFillTx/>
                <a:latin typeface="Arial"/>
                <a:ea typeface="Arial"/>
                <a:cs typeface="Arial"/>
              </a:rPr>
              <a:t>Минимальный бюджет</a:t>
            </a:r>
            <a:r>
              <a:rPr kumimoji="0" lang="en-GB" sz="14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—</a:t>
            </a:r>
            <a:r>
              <a:rPr kumimoji="0" lang="en-GB" sz="14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8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DEDED"/>
                </a:highlight>
                <a:uLnTx/>
                <a:uFillTx/>
                <a:latin typeface="Arial"/>
                <a:ea typeface="Arial"/>
                <a:cs typeface="Arial"/>
              </a:rPr>
              <a:t>200 000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oboto"/>
                <a:ea typeface="Roboto"/>
                <a:cs typeface="Arial"/>
              </a:rPr>
              <a:t>₽</a:t>
            </a:r>
            <a:r>
              <a:rPr kumimoji="0" lang="en-GB" sz="175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8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DEDED"/>
                </a:highlight>
                <a:uLnTx/>
                <a:uFillTx/>
                <a:latin typeface="Arial"/>
                <a:ea typeface="Arial"/>
                <a:cs typeface="Arial"/>
              </a:rPr>
              <a:t>(до НДС)</a:t>
            </a: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106" name="Google Shape;1282;p83"/>
          <p:cNvPicPr/>
          <p:nvPr/>
        </p:nvPicPr>
        <p:blipFill>
          <a:blip r:embed="rId4"/>
          <a:stretch/>
        </p:blipFill>
        <p:spPr bwMode="auto">
          <a:xfrm>
            <a:off x="11374920" y="230040"/>
            <a:ext cx="565920" cy="565920"/>
          </a:xfrm>
          <a:prstGeom prst="rect">
            <a:avLst/>
          </a:prstGeom>
          <a:ln w="0">
            <a:noFill/>
          </a:ln>
        </p:spPr>
      </p:pic>
      <p:pic>
        <p:nvPicPr>
          <p:cNvPr id="1107" name="Google Shape;1283;p83"/>
          <p:cNvPicPr/>
          <p:nvPr/>
        </p:nvPicPr>
        <p:blipFill>
          <a:blip r:embed="rId5"/>
          <a:stretch/>
        </p:blipFill>
        <p:spPr bwMode="auto">
          <a:xfrm>
            <a:off x="11495880" y="352080"/>
            <a:ext cx="314280" cy="327960"/>
          </a:xfrm>
          <a:prstGeom prst="rect">
            <a:avLst/>
          </a:prstGeom>
          <a:ln w="0">
            <a:noFill/>
          </a:ln>
        </p:spPr>
      </p:pic>
      <p:sp>
        <p:nvSpPr>
          <p:cNvPr id="1108" name="Google Shape;1284;p83"/>
          <p:cNvSpPr/>
          <p:nvPr/>
        </p:nvSpPr>
        <p:spPr bwMode="auto">
          <a:xfrm>
            <a:off x="6654240" y="1099440"/>
            <a:ext cx="3183120" cy="4554000"/>
          </a:xfrm>
          <a:prstGeom prst="roundRect">
            <a:avLst>
              <a:gd name="adj" fmla="val 8441"/>
            </a:avLst>
          </a:prstGeom>
          <a:blipFill>
            <a:blip r:embed="rId6"/>
            <a:stretch/>
          </a:blipFill>
          <a:ln w="0">
            <a:noFill/>
          </a:ln>
          <a:effectLst>
            <a:outerShdw blurRad="442800" dist="190292" dir="1194541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09" name="Google Shape;1285;p83"/>
          <p:cNvSpPr/>
          <p:nvPr/>
        </p:nvSpPr>
        <p:spPr bwMode="auto">
          <a:xfrm>
            <a:off x="10125000" y="1099440"/>
            <a:ext cx="1687320" cy="2241000"/>
          </a:xfrm>
          <a:prstGeom prst="roundRect">
            <a:avLst>
              <a:gd name="adj" fmla="val 16667"/>
            </a:avLst>
          </a:prstGeom>
          <a:blipFill>
            <a:blip r:embed="rId7"/>
            <a:stretch/>
          </a:blipFill>
          <a:ln w="0">
            <a:noFill/>
          </a:ln>
          <a:effectLst>
            <a:outerShdw blurRad="442800" dist="190292" dir="1194541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10" name="Google Shape;1286;p83"/>
          <p:cNvSpPr/>
          <p:nvPr/>
        </p:nvSpPr>
        <p:spPr bwMode="auto">
          <a:xfrm>
            <a:off x="10125000" y="3587760"/>
            <a:ext cx="1687320" cy="2065320"/>
          </a:xfrm>
          <a:prstGeom prst="roundRect">
            <a:avLst>
              <a:gd name="adj" fmla="val 16667"/>
            </a:avLst>
          </a:prstGeom>
          <a:blipFill>
            <a:blip r:embed="rId8"/>
            <a:stretch/>
          </a:blipFill>
          <a:ln w="0">
            <a:noFill/>
          </a:ln>
          <a:effectLst>
            <a:outerShdw blurRad="442800" dist="190292" dir="1194541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aphicFrame>
        <p:nvGraphicFramePr>
          <p:cNvPr id="1111" name="Google Shape;1287;p83"/>
          <p:cNvGraphicFramePr>
            <a:graphicFrameLocks/>
          </p:cNvGraphicFramePr>
          <p:nvPr/>
        </p:nvGraphicFramePr>
        <p:xfrm>
          <a:off x="290160" y="1630440"/>
          <a:ext cx="5910480" cy="3607680"/>
        </p:xfrm>
        <a:graphic>
          <a:graphicData uri="http://schemas.openxmlformats.org/drawingml/2006/table">
            <a:tbl>
              <a:tblPr/>
              <a:tblGrid>
                <a:gridCol w="1694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6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9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Что это?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19050" algn="ctr">
                      <a:noFill/>
                    </a:lnL>
                    <a:lnR w="19050" algn="ctr">
                      <a:solidFill>
                        <a:schemeClr val="tx1"/>
                      </a:solidFill>
                    </a:lnR>
                    <a:lnT w="19050" algn="ctr">
                      <a:noFill/>
                    </a:lnT>
                    <a:lnB w="19050" algn="ctr">
                      <a:solidFill>
                        <a:schemeClr val="bg2">
                          <a:lumMod val="75000"/>
                        </a:schemeClr>
                      </a:solidFill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Баннеры с динамическим контентом </a:t>
                      </a:r>
                      <a:br>
                        <a:rPr sz="1400"/>
                      </a:b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на основе фида данных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19050" algn="ctr">
                      <a:solidFill>
                        <a:schemeClr val="tx1"/>
                      </a:solidFill>
                    </a:lnL>
                    <a:lnR w="19050" algn="ctr">
                      <a:noFill/>
                    </a:lnR>
                    <a:lnT w="19050" algn="ctr">
                      <a:noFill/>
                    </a:lnT>
                    <a:lnB w="19050" algn="ctr">
                      <a:solidFill>
                        <a:schemeClr val="bg2">
                          <a:lumMod val="75000"/>
                        </a:scheme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4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66"/>
                        </a:spcBef>
                        <a:spcAft>
                          <a:spcPts val="666"/>
                        </a:spcAft>
                        <a:tabLst>
                          <a:tab pos="0" algn="l"/>
                        </a:tabLst>
                        <a:defRPr/>
                      </a:pP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Преимущества: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19050" algn="ctr">
                      <a:noFill/>
                    </a:lnL>
                    <a:lnR w="19050" algn="ctr">
                      <a:solidFill>
                        <a:schemeClr val="tx1"/>
                      </a:solidFill>
                    </a:lnR>
                    <a:lnT w="19050" algn="ctr">
                      <a:solidFill>
                        <a:schemeClr val="bg2">
                          <a:lumMod val="75000"/>
                        </a:schemeClr>
                      </a:solidFill>
                    </a:lnT>
                    <a:lnB w="19050" algn="ctr">
                      <a:solidFill>
                        <a:schemeClr val="bg2">
                          <a:lumMod val="75000"/>
                        </a:schemeClr>
                      </a:solidFill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40120" indent="-3175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●"/>
                        <a:defRPr/>
                      </a:pP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Самый транзакционный формат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40120" indent="-3175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●"/>
                        <a:defRPr/>
                      </a:pP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Привлекает внимание пользователей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40120" indent="-3175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●"/>
                        <a:defRPr/>
                      </a:pP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Показываются только в сетях</a:t>
                      </a:r>
                      <a:br>
                        <a:rPr sz="1400"/>
                      </a:b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(рекламная сеть Яндекса и внешние сети)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19050" algn="ctr">
                      <a:solidFill>
                        <a:schemeClr val="tx1"/>
                      </a:solidFill>
                    </a:lnL>
                    <a:lnR w="19050" algn="ctr">
                      <a:noFill/>
                    </a:lnR>
                    <a:lnT w="19050" algn="ctr">
                      <a:solidFill>
                        <a:schemeClr val="bg2">
                          <a:lumMod val="75000"/>
                        </a:schemeClr>
                      </a:solidFill>
                    </a:lnT>
                    <a:lnB w="19050" algn="ctr">
                      <a:solidFill>
                        <a:schemeClr val="bg2">
                          <a:lumMod val="75000"/>
                        </a:scheme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5520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Виды таргета: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19050" algn="ctr">
                      <a:noFill/>
                    </a:lnL>
                    <a:lnR w="19050" algn="ctr">
                      <a:solidFill>
                        <a:schemeClr val="tx1"/>
                      </a:solidFill>
                    </a:lnR>
                    <a:lnT w="19050" algn="ctr">
                      <a:solidFill>
                        <a:schemeClr val="bg2">
                          <a:lumMod val="75000"/>
                        </a:schemeClr>
                      </a:solidFill>
                    </a:lnT>
                    <a:lnB w="19050" algn="ctr">
                      <a:solidFill>
                        <a:schemeClr val="bg2">
                          <a:lumMod val="75000"/>
                        </a:schemeClr>
                      </a:solidFill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40120" indent="-3175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●"/>
                        <a:defRPr/>
                      </a:pP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Таргет на пользователей, которые</a:t>
                      </a:r>
                      <a:br>
                        <a:rPr sz="1400"/>
                      </a:b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смотрели и покупали товары сайте</a:t>
                      </a:r>
                      <a:br>
                        <a:rPr sz="1400"/>
                      </a:b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или интересовались похожими</a:t>
                      </a:r>
                      <a:br>
                        <a:rPr sz="1400"/>
                      </a:b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товарами (ретаргетинг)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40120" indent="-3175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●"/>
                        <a:defRPr/>
                      </a:pP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Аудиторные сегменты Lamoda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19050" algn="ctr">
                      <a:solidFill>
                        <a:schemeClr val="tx1"/>
                      </a:solidFill>
                    </a:lnL>
                    <a:lnR w="19050" algn="ctr">
                      <a:noFill/>
                    </a:lnR>
                    <a:lnT w="19050" algn="ctr">
                      <a:solidFill>
                        <a:schemeClr val="bg2">
                          <a:lumMod val="75000"/>
                        </a:schemeClr>
                      </a:solidFill>
                    </a:lnT>
                    <a:lnB w="19050" algn="ctr">
                      <a:solidFill>
                        <a:schemeClr val="bg2">
                          <a:lumMod val="75000"/>
                        </a:scheme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560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Модель оплаты: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19050" algn="ctr">
                      <a:noFill/>
                    </a:lnL>
                    <a:lnR w="19050" algn="ctr">
                      <a:solidFill>
                        <a:schemeClr val="tx1"/>
                      </a:solidFill>
                    </a:lnR>
                    <a:lnT w="19050" algn="ctr">
                      <a:solidFill>
                        <a:schemeClr val="bg2">
                          <a:lumMod val="75000"/>
                        </a:schemeClr>
                      </a:solidFill>
                    </a:lnT>
                    <a:lnB w="19050" algn="ctr"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CPС — Cost per click</a:t>
                      </a:r>
                      <a:br>
                        <a:rPr sz="1400"/>
                      </a:b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Стоимость клика — </a:t>
                      </a: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от 30 ₽*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19050" algn="ctr">
                      <a:solidFill>
                        <a:schemeClr val="tx1"/>
                      </a:solidFill>
                    </a:lnL>
                    <a:lnR w="19050" algn="ctr">
                      <a:noFill/>
                    </a:lnR>
                    <a:lnT w="19050" algn="ctr">
                      <a:solidFill>
                        <a:schemeClr val="bg2">
                          <a:lumMod val="75000"/>
                        </a:schemeClr>
                      </a:solidFill>
                    </a:lnT>
                    <a:lnB w="1905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2" name="PlaceHolder 1"/>
          <p:cNvSpPr>
            <a:spLocks noGrp="1"/>
          </p:cNvSpPr>
          <p:nvPr>
            <p:ph type="sldNum" idx="61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E537D0AC-A7FB-4EBC-A75A-BE165EAF33C0}" type="slidenum">
              <a:rPr kumimoji="0" lang="en-GB" sz="1600" b="0" i="0" u="none" strike="noStrike" kern="0" cap="none" spc="-1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7</a:t>
            </a:fld>
            <a:endParaRPr kumimoji="0" lang="ru-RU" sz="16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Arial"/>
            </a:endParaRPr>
          </a:p>
        </p:txBody>
      </p:sp>
      <p:sp>
        <p:nvSpPr>
          <p:cNvPr id="1113" name="PlaceHolder 2"/>
          <p:cNvSpPr>
            <a:spLocks noGrp="1"/>
          </p:cNvSpPr>
          <p:nvPr>
            <p:ph type="sldNum" idx="62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C273D7C7-7560-4CDF-A3AB-2B28A07314E9}" type="slidenum">
              <a:rPr kumimoji="0" lang="en-GB" sz="1600" b="0" i="0" u="none" strike="noStrike" kern="0" cap="none" spc="-1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7</a:t>
            </a:fld>
            <a:endParaRPr kumimoji="0" lang="ru-RU" sz="16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Arial"/>
            </a:endParaRPr>
          </a:p>
        </p:txBody>
      </p:sp>
      <p:sp>
        <p:nvSpPr>
          <p:cNvPr id="1114" name="Google Shape;1294;p84"/>
          <p:cNvSpPr/>
          <p:nvPr/>
        </p:nvSpPr>
        <p:spPr bwMode="auto">
          <a:xfrm>
            <a:off x="2581200" y="6320880"/>
            <a:ext cx="218088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3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Перформанс-маркетинг</a:t>
            </a:r>
            <a:endParaRPr kumimoji="0" lang="ru-RU" sz="13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15" name="Google Shape;1295;p84"/>
          <p:cNvSpPr/>
          <p:nvPr/>
        </p:nvSpPr>
        <p:spPr bwMode="auto">
          <a:xfrm>
            <a:off x="290160" y="2197558"/>
            <a:ext cx="5231880" cy="1372320"/>
          </a:xfrm>
          <a:prstGeom prst="roundRect">
            <a:avLst>
              <a:gd name="adj" fmla="val 15062"/>
            </a:avLst>
          </a:prstGeom>
          <a:blipFill>
            <a:blip r:embed="rId2"/>
            <a:stretch/>
          </a:blipFill>
          <a:ln w="0">
            <a:noFill/>
          </a:ln>
          <a:effectLst>
            <a:outerShdw blurRad="428760" dist="190292" dir="1194541" algn="bl" rotWithShape="0">
              <a:srgbClr val="000000">
                <a:alpha val="3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16" name="Google Shape;1296;p84"/>
          <p:cNvSpPr/>
          <p:nvPr/>
        </p:nvSpPr>
        <p:spPr bwMode="auto">
          <a:xfrm>
            <a:off x="6654240" y="2197198"/>
            <a:ext cx="3670920" cy="1372320"/>
          </a:xfrm>
          <a:prstGeom prst="roundRect">
            <a:avLst>
              <a:gd name="adj" fmla="val 16667"/>
            </a:avLst>
          </a:prstGeom>
          <a:blipFill>
            <a:blip r:embed="rId3"/>
            <a:stretch/>
          </a:blipFill>
          <a:ln w="0">
            <a:noFill/>
          </a:ln>
          <a:effectLst>
            <a:outerShdw blurRad="428760" dist="190292" dir="1194541" algn="bl" rotWithShape="0">
              <a:srgbClr val="000000">
                <a:alpha val="3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17" name="Google Shape;1297;p84"/>
          <p:cNvSpPr/>
          <p:nvPr/>
        </p:nvSpPr>
        <p:spPr bwMode="auto">
          <a:xfrm>
            <a:off x="1866249" y="4586400"/>
            <a:ext cx="4198320" cy="822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t">
            <a:spAutoFit/>
          </a:bodyPr>
          <a:lstStyle/>
          <a:p>
            <a:pPr marL="240120" marR="0" lvl="0" indent="-3175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●"/>
              <a:tabLst/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Сильная заинтересованность аудитории</a:t>
            </a:r>
            <a:r>
              <a:rPr kumimoji="0" lang="ru-RU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и намерения совершить покупку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40120" marR="0" lvl="0" indent="-3175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●"/>
              <a:tabLst/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Точность попадания в целевую аудиторию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18" name="PlaceHolder 3"/>
          <p:cNvSpPr>
            <a:spLocks noGrp="1"/>
          </p:cNvSpPr>
          <p:nvPr>
            <p:ph type="title"/>
          </p:nvPr>
        </p:nvSpPr>
        <p:spPr bwMode="auto">
          <a:xfrm>
            <a:off x="287280" y="230040"/>
            <a:ext cx="7325280" cy="38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14999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Цель продажи / Яндекс Директ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19" name="Google Shape;1299;p84"/>
          <p:cNvPicPr/>
          <p:nvPr/>
        </p:nvPicPr>
        <p:blipFill>
          <a:blip r:embed="rId4"/>
          <a:stretch/>
        </p:blipFill>
        <p:spPr bwMode="auto">
          <a:xfrm>
            <a:off x="2010960" y="6276960"/>
            <a:ext cx="379080" cy="384120"/>
          </a:xfrm>
          <a:prstGeom prst="rect">
            <a:avLst/>
          </a:prstGeom>
          <a:ln w="0">
            <a:noFill/>
          </a:ln>
        </p:spPr>
      </p:pic>
      <p:sp>
        <p:nvSpPr>
          <p:cNvPr id="1120" name="Google Shape;1300;p84"/>
          <p:cNvSpPr/>
          <p:nvPr/>
        </p:nvSpPr>
        <p:spPr bwMode="auto">
          <a:xfrm>
            <a:off x="6643800" y="6252480"/>
            <a:ext cx="3082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0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* Средние показатели </a:t>
            </a:r>
            <a:endParaRPr kumimoji="0" lang="ru-RU" sz="10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0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 Доступно в России, Казахстане и Беларуси</a:t>
            </a:r>
            <a:endParaRPr kumimoji="0" lang="ru-RU" sz="10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21" name="PlaceHolder 4"/>
          <p:cNvSpPr>
            <a:spLocks noGrp="1"/>
          </p:cNvSpPr>
          <p:nvPr>
            <p:ph type="title"/>
          </p:nvPr>
        </p:nvSpPr>
        <p:spPr bwMode="auto">
          <a:xfrm>
            <a:off x="766800" y="1008720"/>
            <a:ext cx="3344400" cy="31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2400" b="0" strike="noStrike" spc="-1">
                <a:solidFill>
                  <a:schemeClr val="dk1"/>
                </a:solidFill>
                <a:latin typeface="Arial"/>
                <a:ea typeface="Arial"/>
              </a:rPr>
              <a:t>Поисковая реклама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2" name="Google Shape;1302;p84"/>
          <p:cNvSpPr/>
          <p:nvPr/>
        </p:nvSpPr>
        <p:spPr bwMode="auto">
          <a:xfrm>
            <a:off x="250560" y="5605200"/>
            <a:ext cx="627840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DEDED"/>
                </a:highlight>
                <a:uLnTx/>
                <a:uFillTx/>
                <a:latin typeface="Arial"/>
                <a:ea typeface="Arial"/>
                <a:cs typeface="Arial"/>
              </a:rPr>
              <a:t>Минимальный бюджет</a:t>
            </a:r>
            <a:r>
              <a:rPr kumimoji="0" lang="en-GB" sz="14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—</a:t>
            </a:r>
            <a:r>
              <a:rPr kumimoji="0" lang="en-GB" sz="14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8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DEDED"/>
                </a:highlight>
                <a:uLnTx/>
                <a:uFillTx/>
                <a:latin typeface="Arial"/>
                <a:ea typeface="Arial"/>
                <a:cs typeface="Arial"/>
              </a:rPr>
              <a:t>50 000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oboto"/>
                <a:ea typeface="Roboto"/>
                <a:cs typeface="Arial"/>
              </a:rPr>
              <a:t>₽</a:t>
            </a:r>
            <a:r>
              <a:rPr kumimoji="0" lang="en-GB" sz="18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DEDED"/>
                </a:highlight>
                <a:uLnTx/>
                <a:uFillTx/>
                <a:latin typeface="Arial"/>
                <a:ea typeface="Arial"/>
                <a:cs typeface="Arial"/>
              </a:rPr>
              <a:t> (до НДС)</a:t>
            </a: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23" name="PlaceHolder 5"/>
          <p:cNvSpPr>
            <a:spLocks noGrp="1"/>
          </p:cNvSpPr>
          <p:nvPr>
            <p:ph type="title"/>
          </p:nvPr>
        </p:nvSpPr>
        <p:spPr bwMode="auto">
          <a:xfrm>
            <a:off x="290160" y="1607518"/>
            <a:ext cx="1856520" cy="436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14999"/>
              </a:lnSpc>
              <a:buNone/>
              <a:tabLst>
                <a:tab pos="0" algn="l"/>
              </a:tabLst>
              <a:defRPr/>
            </a:pPr>
            <a:r>
              <a:rPr lang="en-GB" sz="1400" b="1" strike="noStrike" spc="-1">
                <a:solidFill>
                  <a:schemeClr val="dk1"/>
                </a:solidFill>
                <a:latin typeface="Arial"/>
                <a:ea typeface="Arial"/>
              </a:rPr>
              <a:t>Что это?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4" name="Google Shape;1304;p84"/>
          <p:cNvSpPr/>
          <p:nvPr/>
        </p:nvSpPr>
        <p:spPr bwMode="auto">
          <a:xfrm>
            <a:off x="1866249" y="1513557"/>
            <a:ext cx="3133440" cy="5659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Реклама на поисковой выдаче</a:t>
            </a:r>
            <a:b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по списку ключевых слов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25" name="PlaceHolder 6"/>
          <p:cNvSpPr>
            <a:spLocks noGrp="1"/>
          </p:cNvSpPr>
          <p:nvPr>
            <p:ph type="title"/>
          </p:nvPr>
        </p:nvSpPr>
        <p:spPr bwMode="auto">
          <a:xfrm>
            <a:off x="766800" y="3996360"/>
            <a:ext cx="5831280" cy="31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2400" b="0" strike="noStrike" spc="-1">
                <a:solidFill>
                  <a:schemeClr val="dk1"/>
                </a:solidFill>
                <a:latin typeface="Arial"/>
                <a:ea typeface="Arial"/>
              </a:rPr>
              <a:t>Общие модели оплаты и виды таргета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6" name="Google Shape;1306;p84"/>
          <p:cNvSpPr/>
          <p:nvPr/>
        </p:nvSpPr>
        <p:spPr bwMode="auto">
          <a:xfrm>
            <a:off x="287280" y="4677840"/>
            <a:ext cx="2102760" cy="384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666"/>
              </a:spcBef>
              <a:spcAft>
                <a:spcPts val="666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Преимущества: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27" name="PlaceHolder 7"/>
          <p:cNvSpPr>
            <a:spLocks noGrp="1"/>
          </p:cNvSpPr>
          <p:nvPr>
            <p:ph type="title"/>
          </p:nvPr>
        </p:nvSpPr>
        <p:spPr bwMode="auto">
          <a:xfrm>
            <a:off x="6654240" y="1607518"/>
            <a:ext cx="1856520" cy="436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14999"/>
              </a:lnSpc>
              <a:buNone/>
              <a:tabLst>
                <a:tab pos="0" algn="l"/>
              </a:tabLst>
              <a:defRPr/>
            </a:pPr>
            <a:r>
              <a:rPr lang="en-GB" sz="1400" b="1" strike="noStrike" spc="-1">
                <a:solidFill>
                  <a:schemeClr val="dk1"/>
                </a:solidFill>
                <a:latin typeface="Arial"/>
                <a:ea typeface="Arial"/>
              </a:rPr>
              <a:t>Что это?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8" name="Google Shape;1308;p84"/>
          <p:cNvSpPr/>
          <p:nvPr/>
        </p:nvSpPr>
        <p:spPr bwMode="auto">
          <a:xfrm>
            <a:off x="8177049" y="1513557"/>
            <a:ext cx="3133440" cy="5659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Карусель с карточками товаров</a:t>
            </a:r>
            <a:b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на поисковой выдаче 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129" name="Google Shape;1309;p84"/>
          <p:cNvPicPr/>
          <p:nvPr/>
        </p:nvPicPr>
        <p:blipFill>
          <a:blip r:embed="rId5"/>
          <a:stretch/>
        </p:blipFill>
        <p:spPr bwMode="auto">
          <a:xfrm>
            <a:off x="11374920" y="230040"/>
            <a:ext cx="565920" cy="565920"/>
          </a:xfrm>
          <a:prstGeom prst="rect">
            <a:avLst/>
          </a:prstGeom>
          <a:ln w="0">
            <a:noFill/>
          </a:ln>
        </p:spPr>
      </p:pic>
      <p:pic>
        <p:nvPicPr>
          <p:cNvPr id="1130" name="Google Shape;1310;p84"/>
          <p:cNvPicPr/>
          <p:nvPr/>
        </p:nvPicPr>
        <p:blipFill>
          <a:blip r:embed="rId6"/>
          <a:stretch/>
        </p:blipFill>
        <p:spPr bwMode="auto">
          <a:xfrm>
            <a:off x="11495880" y="352080"/>
            <a:ext cx="314280" cy="327960"/>
          </a:xfrm>
          <a:prstGeom prst="rect">
            <a:avLst/>
          </a:prstGeom>
          <a:ln w="0">
            <a:noFill/>
          </a:ln>
        </p:spPr>
      </p:pic>
      <p:pic>
        <p:nvPicPr>
          <p:cNvPr id="1131" name="Google Shape;1311;p84"/>
          <p:cNvPicPr/>
          <p:nvPr/>
        </p:nvPicPr>
        <p:blipFill>
          <a:blip r:embed="rId7"/>
          <a:stretch/>
        </p:blipFill>
        <p:spPr bwMode="auto">
          <a:xfrm>
            <a:off x="250560" y="986040"/>
            <a:ext cx="401400" cy="401400"/>
          </a:xfrm>
          <a:prstGeom prst="rect">
            <a:avLst/>
          </a:prstGeom>
          <a:ln w="0">
            <a:noFill/>
          </a:ln>
        </p:spPr>
      </p:pic>
      <p:sp>
        <p:nvSpPr>
          <p:cNvPr id="1132" name="PlaceHolder 8"/>
          <p:cNvSpPr>
            <a:spLocks noGrp="1"/>
          </p:cNvSpPr>
          <p:nvPr>
            <p:ph type="title"/>
          </p:nvPr>
        </p:nvSpPr>
        <p:spPr bwMode="auto">
          <a:xfrm>
            <a:off x="7170480" y="1008720"/>
            <a:ext cx="3344400" cy="31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2400" b="0" strike="noStrike" spc="-1">
                <a:solidFill>
                  <a:schemeClr val="dk1"/>
                </a:solidFill>
                <a:latin typeface="Arial"/>
                <a:ea typeface="Arial"/>
              </a:rPr>
              <a:t>Товарная галерея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33" name="Google Shape;1313;p84"/>
          <p:cNvPicPr/>
          <p:nvPr/>
        </p:nvPicPr>
        <p:blipFill>
          <a:blip r:embed="rId7"/>
          <a:stretch/>
        </p:blipFill>
        <p:spPr bwMode="auto">
          <a:xfrm>
            <a:off x="6654240" y="986040"/>
            <a:ext cx="401400" cy="401400"/>
          </a:xfrm>
          <a:prstGeom prst="rect">
            <a:avLst/>
          </a:prstGeom>
          <a:ln w="0">
            <a:noFill/>
          </a:ln>
        </p:spPr>
      </p:pic>
      <p:pic>
        <p:nvPicPr>
          <p:cNvPr id="1134" name="Google Shape;1314;p84"/>
          <p:cNvPicPr/>
          <p:nvPr/>
        </p:nvPicPr>
        <p:blipFill>
          <a:blip r:embed="rId7"/>
          <a:stretch/>
        </p:blipFill>
        <p:spPr bwMode="auto">
          <a:xfrm>
            <a:off x="250560" y="3967920"/>
            <a:ext cx="401400" cy="40140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135" name="Google Shape;1315;p84"/>
          <p:cNvGraphicFramePr>
            <a:graphicFrameLocks/>
          </p:cNvGraphicFramePr>
          <p:nvPr/>
        </p:nvGraphicFramePr>
        <p:xfrm>
          <a:off x="6643800" y="4586400"/>
          <a:ext cx="4754160" cy="953400"/>
        </p:xfrm>
        <a:graphic>
          <a:graphicData uri="http://schemas.openxmlformats.org/drawingml/2006/table">
            <a:tbl>
              <a:tblPr/>
              <a:tblGrid>
                <a:gridCol w="1694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5240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Виды таргета: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19050" algn="ctr">
                      <a:noFill/>
                    </a:lnL>
                    <a:lnR w="19050" algn="ctr">
                      <a:solidFill>
                        <a:schemeClr val="tx1"/>
                      </a:solidFill>
                    </a:lnR>
                    <a:lnT w="19050" algn="ctr">
                      <a:noFill/>
                    </a:lnT>
                    <a:lnB w="19050" algn="ctr">
                      <a:solidFill>
                        <a:schemeClr val="bg2">
                          <a:lumMod val="75000"/>
                        </a:schemeClr>
                      </a:solidFill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66"/>
                        </a:spcBef>
                        <a:spcAft>
                          <a:spcPts val="666"/>
                        </a:spcAft>
                        <a:tabLst>
                          <a:tab pos="0" algn="l"/>
                        </a:tabLst>
                        <a:defRPr/>
                      </a:pP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Таргет по ключевым словам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19050" algn="ctr">
                      <a:solidFill>
                        <a:schemeClr val="tx1"/>
                      </a:solidFill>
                    </a:lnL>
                    <a:lnR w="19050" algn="ctr">
                      <a:noFill/>
                    </a:lnR>
                    <a:lnT w="19050" algn="ctr">
                      <a:noFill/>
                    </a:lnT>
                    <a:lnB w="19050" algn="ctr">
                      <a:solidFill>
                        <a:schemeClr val="bg2">
                          <a:lumMod val="75000"/>
                        </a:scheme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560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Модель оплаты: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19050" algn="ctr">
                      <a:noFill/>
                    </a:lnL>
                    <a:lnR w="19050" algn="ctr">
                      <a:solidFill>
                        <a:schemeClr val="tx1"/>
                      </a:solidFill>
                    </a:lnR>
                    <a:lnT w="19050" algn="ctr">
                      <a:solidFill>
                        <a:schemeClr val="bg2">
                          <a:lumMod val="75000"/>
                        </a:schemeClr>
                      </a:solidFill>
                    </a:lnT>
                    <a:lnB w="19050" algn="ctr"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CPС — Cost per click</a:t>
                      </a:r>
                      <a:br>
                        <a:rPr sz="1400"/>
                      </a:b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Стоимость клика — </a:t>
                      </a: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от 35 ₽*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19050" algn="ctr">
                      <a:solidFill>
                        <a:schemeClr val="tx1"/>
                      </a:solidFill>
                    </a:lnL>
                    <a:lnR w="19050" algn="ctr">
                      <a:noFill/>
                    </a:lnR>
                    <a:lnT w="19050" algn="ctr">
                      <a:solidFill>
                        <a:schemeClr val="bg2">
                          <a:lumMod val="75000"/>
                        </a:schemeClr>
                      </a:solidFill>
                    </a:lnT>
                    <a:lnB w="1905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6" name="PlaceHolder 1"/>
          <p:cNvSpPr>
            <a:spLocks noGrp="1"/>
          </p:cNvSpPr>
          <p:nvPr>
            <p:ph type="sldNum" idx="63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25141738-D50F-4000-BB43-A6A4B2500384}" type="slidenum">
              <a:rPr kumimoji="0" lang="en-GB" sz="1600" b="0" i="0" u="none" strike="noStrike" kern="0" cap="none" spc="-1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8</a:t>
            </a:fld>
            <a:endParaRPr kumimoji="0" lang="ru-RU" sz="16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Arial"/>
            </a:endParaRPr>
          </a:p>
        </p:txBody>
      </p:sp>
      <p:sp>
        <p:nvSpPr>
          <p:cNvPr id="1137" name="PlaceHolder 2"/>
          <p:cNvSpPr>
            <a:spLocks noGrp="1"/>
          </p:cNvSpPr>
          <p:nvPr>
            <p:ph type="sldNum" idx="64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138AF0A5-B44D-4792-A57C-2ED4CE45FD7C}" type="slidenum">
              <a:rPr kumimoji="0" lang="en-GB" sz="1600" b="0" i="0" u="none" strike="noStrike" kern="0" cap="none" spc="-1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8</a:t>
            </a:fld>
            <a:endParaRPr kumimoji="0" lang="ru-RU" sz="16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Arial"/>
            </a:endParaRPr>
          </a:p>
        </p:txBody>
      </p:sp>
      <p:sp>
        <p:nvSpPr>
          <p:cNvPr id="1138" name="Google Shape;1322;p85"/>
          <p:cNvSpPr/>
          <p:nvPr/>
        </p:nvSpPr>
        <p:spPr bwMode="auto">
          <a:xfrm>
            <a:off x="2581200" y="6320880"/>
            <a:ext cx="218088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3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Перформанс-маркетинг</a:t>
            </a:r>
            <a:endParaRPr kumimoji="0" lang="ru-RU" sz="13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39" name="PlaceHolder 3"/>
          <p:cNvSpPr>
            <a:spLocks noGrp="1"/>
          </p:cNvSpPr>
          <p:nvPr>
            <p:ph type="title"/>
          </p:nvPr>
        </p:nvSpPr>
        <p:spPr bwMode="auto">
          <a:xfrm>
            <a:off x="288000" y="230040"/>
            <a:ext cx="5823000" cy="38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14999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Цель Трафик / VK Ads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40" name="Google Shape;1324;p85"/>
          <p:cNvPicPr/>
          <p:nvPr/>
        </p:nvPicPr>
        <p:blipFill>
          <a:blip r:embed="rId2"/>
          <a:stretch/>
        </p:blipFill>
        <p:spPr bwMode="auto">
          <a:xfrm>
            <a:off x="2010960" y="6276960"/>
            <a:ext cx="379080" cy="384120"/>
          </a:xfrm>
          <a:prstGeom prst="rect">
            <a:avLst/>
          </a:prstGeom>
          <a:ln w="0">
            <a:noFill/>
          </a:ln>
        </p:spPr>
      </p:pic>
      <p:sp>
        <p:nvSpPr>
          <p:cNvPr id="1141" name="Google Shape;1325;p85"/>
          <p:cNvSpPr/>
          <p:nvPr/>
        </p:nvSpPr>
        <p:spPr bwMode="auto">
          <a:xfrm>
            <a:off x="6643800" y="6252480"/>
            <a:ext cx="3082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0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* Средние показатели </a:t>
            </a:r>
            <a:endParaRPr kumimoji="0" lang="ru-RU" sz="10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0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 Доступно в России, Казахстане и Беларуси</a:t>
            </a:r>
            <a:endParaRPr kumimoji="0" lang="ru-RU" sz="10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42" name="PlaceHolder 4"/>
          <p:cNvSpPr>
            <a:spLocks noGrp="1"/>
          </p:cNvSpPr>
          <p:nvPr>
            <p:ph type="title"/>
          </p:nvPr>
        </p:nvSpPr>
        <p:spPr bwMode="auto">
          <a:xfrm>
            <a:off x="766800" y="1008720"/>
            <a:ext cx="6891120" cy="31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2450" b="0" strike="noStrike" spc="-1">
                <a:solidFill>
                  <a:schemeClr val="dk1"/>
                </a:solidFill>
                <a:latin typeface="Arial"/>
                <a:ea typeface="Arial"/>
              </a:rPr>
              <a:t>Запись с кнопкой</a:t>
            </a:r>
            <a:endParaRPr lang="ru-RU" sz="24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3" name="Google Shape;1327;p85"/>
          <p:cNvSpPr/>
          <p:nvPr/>
        </p:nvSpPr>
        <p:spPr bwMode="auto">
          <a:xfrm>
            <a:off x="208272" y="5605200"/>
            <a:ext cx="627840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DEDED"/>
                </a:highlight>
                <a:uLnTx/>
                <a:uFillTx/>
                <a:latin typeface="Arial"/>
                <a:ea typeface="Arial"/>
                <a:cs typeface="Arial"/>
              </a:rPr>
              <a:t>Минимальный бюджет</a:t>
            </a:r>
            <a:r>
              <a:rPr kumimoji="0" lang="en-GB" sz="14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—</a:t>
            </a:r>
            <a:r>
              <a:rPr kumimoji="0" lang="en-GB" sz="14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8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DEDED"/>
                </a:highlight>
                <a:uLnTx/>
                <a:uFillTx/>
                <a:latin typeface="Arial"/>
                <a:ea typeface="Arial"/>
                <a:cs typeface="Arial"/>
              </a:rPr>
              <a:t>100 000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oboto"/>
                <a:ea typeface="Roboto"/>
                <a:cs typeface="Arial"/>
              </a:rPr>
              <a:t>₽ </a:t>
            </a:r>
            <a:r>
              <a:rPr kumimoji="0" lang="en-GB" sz="18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DEDED"/>
                </a:highlight>
                <a:uLnTx/>
                <a:uFillTx/>
                <a:latin typeface="Arial"/>
                <a:ea typeface="Arial"/>
                <a:cs typeface="Arial"/>
              </a:rPr>
              <a:t>(до НДС)</a:t>
            </a: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44" name="Google Shape;1328;p85"/>
          <p:cNvSpPr/>
          <p:nvPr/>
        </p:nvSpPr>
        <p:spPr bwMode="auto">
          <a:xfrm>
            <a:off x="6654240" y="1653120"/>
            <a:ext cx="2853720" cy="3018960"/>
          </a:xfrm>
          <a:prstGeom prst="roundRect">
            <a:avLst>
              <a:gd name="adj" fmla="val 9414"/>
            </a:avLst>
          </a:prstGeom>
          <a:blipFill>
            <a:blip r:embed="rId3"/>
            <a:stretch/>
          </a:blipFill>
          <a:ln w="0">
            <a:noFill/>
          </a:ln>
          <a:effectLst>
            <a:outerShdw blurRad="428760" dist="190075" dir="1258510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45" name="Google Shape;1329;p85"/>
          <p:cNvSpPr/>
          <p:nvPr/>
        </p:nvSpPr>
        <p:spPr bwMode="auto">
          <a:xfrm>
            <a:off x="9761760" y="1626120"/>
            <a:ext cx="2050920" cy="3072600"/>
          </a:xfrm>
          <a:prstGeom prst="roundRect">
            <a:avLst>
              <a:gd name="adj" fmla="val 12354"/>
            </a:avLst>
          </a:prstGeom>
          <a:blipFill>
            <a:blip r:embed="rId4"/>
            <a:stretch/>
          </a:blipFill>
          <a:ln w="0">
            <a:noFill/>
          </a:ln>
          <a:effectLst>
            <a:outerShdw blurRad="428760" dist="190075" dir="1258510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146" name="Google Shape;1330;p85"/>
          <p:cNvPicPr/>
          <p:nvPr/>
        </p:nvPicPr>
        <p:blipFill>
          <a:blip r:embed="rId5"/>
          <a:stretch/>
        </p:blipFill>
        <p:spPr bwMode="auto">
          <a:xfrm>
            <a:off x="11374920" y="230040"/>
            <a:ext cx="565920" cy="565920"/>
          </a:xfrm>
          <a:prstGeom prst="rect">
            <a:avLst/>
          </a:prstGeom>
          <a:ln w="0">
            <a:noFill/>
          </a:ln>
        </p:spPr>
      </p:pic>
      <p:pic>
        <p:nvPicPr>
          <p:cNvPr id="1147" name="Google Shape;1331;p85"/>
          <p:cNvPicPr/>
          <p:nvPr/>
        </p:nvPicPr>
        <p:blipFill>
          <a:blip r:embed="rId6"/>
          <a:stretch/>
        </p:blipFill>
        <p:spPr bwMode="auto">
          <a:xfrm>
            <a:off x="11496960" y="372240"/>
            <a:ext cx="321840" cy="281880"/>
          </a:xfrm>
          <a:prstGeom prst="rect">
            <a:avLst/>
          </a:prstGeom>
          <a:ln w="0">
            <a:noFill/>
          </a:ln>
        </p:spPr>
      </p:pic>
      <p:pic>
        <p:nvPicPr>
          <p:cNvPr id="1148" name="Google Shape;1332;p85"/>
          <p:cNvPicPr/>
          <p:nvPr/>
        </p:nvPicPr>
        <p:blipFill>
          <a:blip r:embed="rId7"/>
          <a:stretch/>
        </p:blipFill>
        <p:spPr bwMode="auto">
          <a:xfrm>
            <a:off x="290160" y="1032480"/>
            <a:ext cx="314280" cy="3142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149" name="Google Shape;1333;p85"/>
          <p:cNvGraphicFramePr>
            <a:graphicFrameLocks/>
          </p:cNvGraphicFramePr>
          <p:nvPr/>
        </p:nvGraphicFramePr>
        <p:xfrm>
          <a:off x="290160" y="1630440"/>
          <a:ext cx="5910480" cy="3749160"/>
        </p:xfrm>
        <a:graphic>
          <a:graphicData uri="http://schemas.openxmlformats.org/drawingml/2006/table">
            <a:tbl>
              <a:tblPr/>
              <a:tblGrid>
                <a:gridCol w="1694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6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9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Что это?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19050" algn="ctr">
                      <a:noFill/>
                    </a:lnL>
                    <a:lnR w="19050" algn="ctr">
                      <a:solidFill>
                        <a:schemeClr val="tx1"/>
                      </a:solidFill>
                    </a:lnR>
                    <a:lnT w="19050" algn="ctr">
                      <a:noFill/>
                    </a:lnT>
                    <a:lnB w="19050" algn="ctr">
                      <a:solidFill>
                        <a:schemeClr val="bg2">
                          <a:lumMod val="75000"/>
                        </a:schemeClr>
                      </a:solidFill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Запись с кнопкой для привлечения</a:t>
                      </a:r>
                      <a:br>
                        <a:rPr sz="1400"/>
                      </a:b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трафика на сайт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19050" algn="ctr">
                      <a:solidFill>
                        <a:schemeClr val="tx1"/>
                      </a:solidFill>
                    </a:lnL>
                    <a:lnR w="19050" algn="ctr">
                      <a:noFill/>
                    </a:lnR>
                    <a:lnT w="19050" algn="ctr">
                      <a:noFill/>
                    </a:lnT>
                    <a:lnB w="19050" algn="ctr">
                      <a:solidFill>
                        <a:schemeClr val="bg2">
                          <a:lumMod val="75000"/>
                        </a:scheme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4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66"/>
                        </a:spcBef>
                        <a:spcAft>
                          <a:spcPts val="666"/>
                        </a:spcAft>
                        <a:tabLst>
                          <a:tab pos="0" algn="l"/>
                        </a:tabLst>
                        <a:defRPr/>
                      </a:pP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Преимущества: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19050" algn="ctr">
                      <a:noFill/>
                    </a:lnL>
                    <a:lnR w="19050" algn="ctr">
                      <a:solidFill>
                        <a:schemeClr val="tx1"/>
                      </a:solidFill>
                    </a:lnR>
                    <a:lnT w="19050" algn="ctr">
                      <a:solidFill>
                        <a:schemeClr val="bg2">
                          <a:lumMod val="75000"/>
                        </a:schemeClr>
                      </a:solidFill>
                    </a:lnT>
                    <a:lnB w="19050" algn="ctr">
                      <a:solidFill>
                        <a:schemeClr val="bg2">
                          <a:lumMod val="75000"/>
                        </a:schemeClr>
                      </a:solidFill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40120" indent="-3175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●"/>
                        <a:defRPr/>
                      </a:pP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Возможность вести на разные</a:t>
                      </a:r>
                      <a:br>
                        <a:rPr sz="1400"/>
                      </a:b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посадочные страницы сайта, в том числе,</a:t>
                      </a:r>
                      <a:br>
                        <a:rPr sz="1400"/>
                      </a:b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отдельные лендинги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40120" indent="-3175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●"/>
                        <a:defRPr/>
                      </a:pP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Побуждение к покупке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40120" indent="-3175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●"/>
                        <a:defRPr/>
                      </a:pP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Использование Call to Action кнопки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19050" algn="ctr">
                      <a:solidFill>
                        <a:schemeClr val="tx1"/>
                      </a:solidFill>
                    </a:lnL>
                    <a:lnR w="19050" algn="ctr">
                      <a:noFill/>
                    </a:lnR>
                    <a:lnT w="19050" algn="ctr">
                      <a:solidFill>
                        <a:schemeClr val="bg2">
                          <a:lumMod val="75000"/>
                        </a:schemeClr>
                      </a:solidFill>
                    </a:lnT>
                    <a:lnB w="19050" algn="ctr">
                      <a:solidFill>
                        <a:schemeClr val="bg2">
                          <a:lumMod val="75000"/>
                        </a:scheme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7080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Виды таргета: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19050" algn="ctr">
                      <a:noFill/>
                    </a:lnL>
                    <a:lnR w="19050" algn="ctr">
                      <a:solidFill>
                        <a:schemeClr val="tx1"/>
                      </a:solidFill>
                    </a:lnR>
                    <a:lnT w="19050" algn="ctr">
                      <a:solidFill>
                        <a:schemeClr val="bg2">
                          <a:lumMod val="75000"/>
                        </a:schemeClr>
                      </a:solidFill>
                    </a:lnT>
                    <a:lnB w="19050" algn="ctr">
                      <a:solidFill>
                        <a:schemeClr val="bg2">
                          <a:lumMod val="75000"/>
                        </a:schemeClr>
                      </a:solidFill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40120" indent="-3175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●"/>
                        <a:defRPr/>
                      </a:pP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Интересы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40120" indent="-3175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●"/>
                        <a:defRPr/>
                      </a:pP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Сообщества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40120" indent="-3175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●"/>
                        <a:defRPr/>
                      </a:pP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Использование аудиторных</a:t>
                      </a:r>
                      <a:br>
                        <a:rPr sz="1400"/>
                      </a:b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сегментов Lamoda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40120" indent="-3175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●"/>
                        <a:defRPr/>
                      </a:pP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LAL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19050" algn="ctr">
                      <a:solidFill>
                        <a:schemeClr val="tx1"/>
                      </a:solidFill>
                    </a:lnL>
                    <a:lnR w="19050" algn="ctr">
                      <a:noFill/>
                    </a:lnR>
                    <a:lnT w="19050" algn="ctr">
                      <a:solidFill>
                        <a:schemeClr val="bg2">
                          <a:lumMod val="75000"/>
                        </a:schemeClr>
                      </a:solidFill>
                    </a:lnT>
                    <a:lnB w="19050" algn="ctr">
                      <a:solidFill>
                        <a:schemeClr val="bg2">
                          <a:lumMod val="75000"/>
                        </a:scheme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560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Модель оплаты: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19050" algn="ctr">
                      <a:noFill/>
                    </a:lnL>
                    <a:lnR w="19050" algn="ctr">
                      <a:solidFill>
                        <a:schemeClr val="tx1"/>
                      </a:solidFill>
                    </a:lnR>
                    <a:lnT w="19050" algn="ctr">
                      <a:solidFill>
                        <a:schemeClr val="bg2">
                          <a:lumMod val="75000"/>
                        </a:schemeClr>
                      </a:solidFill>
                    </a:lnT>
                    <a:lnB w="19050" algn="ctr"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CPС — Cost per click</a:t>
                      </a:r>
                      <a:br>
                        <a:rPr sz="1400"/>
                      </a:b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Стоимость клика — </a:t>
                      </a: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от 25 ₽*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19050" algn="ctr">
                      <a:solidFill>
                        <a:schemeClr val="tx1"/>
                      </a:solidFill>
                    </a:lnL>
                    <a:lnR w="19050" algn="ctr">
                      <a:noFill/>
                    </a:lnR>
                    <a:lnT w="19050" algn="ctr">
                      <a:solidFill>
                        <a:schemeClr val="bg2">
                          <a:lumMod val="75000"/>
                        </a:schemeClr>
                      </a:solidFill>
                    </a:lnT>
                    <a:lnB w="1905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50" name="PlaceHolder 1"/>
          <p:cNvSpPr>
            <a:spLocks noGrp="1"/>
          </p:cNvSpPr>
          <p:nvPr>
            <p:ph type="sldNum" idx="65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6397FFDC-243A-4242-9C5F-6BB763E6EC61}" type="slidenum">
              <a:rPr kumimoji="0" lang="en-GB" sz="1600" b="0" i="0" u="none" strike="noStrike" kern="0" cap="none" spc="-1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9</a:t>
            </a:fld>
            <a:endParaRPr kumimoji="0" lang="ru-RU" sz="16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Arial"/>
            </a:endParaRPr>
          </a:p>
        </p:txBody>
      </p:sp>
      <p:sp>
        <p:nvSpPr>
          <p:cNvPr id="1151" name="PlaceHolder 2"/>
          <p:cNvSpPr>
            <a:spLocks noGrp="1"/>
          </p:cNvSpPr>
          <p:nvPr>
            <p:ph type="sldNum" idx="66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F0AB78FE-ABED-4F40-AEC1-3092949B73BA}" type="slidenum">
              <a:rPr kumimoji="0" lang="en-GB" sz="1600" b="0" i="0" u="none" strike="noStrike" kern="0" cap="none" spc="-1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9</a:t>
            </a:fld>
            <a:endParaRPr kumimoji="0" lang="ru-RU" sz="16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Arial"/>
            </a:endParaRPr>
          </a:p>
        </p:txBody>
      </p:sp>
      <p:sp>
        <p:nvSpPr>
          <p:cNvPr id="1152" name="Google Shape;1340;p86"/>
          <p:cNvSpPr/>
          <p:nvPr/>
        </p:nvSpPr>
        <p:spPr bwMode="auto">
          <a:xfrm>
            <a:off x="2581200" y="6320880"/>
            <a:ext cx="218088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3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Перформанс-маркетинг</a:t>
            </a:r>
            <a:endParaRPr kumimoji="0" lang="ru-RU" sz="13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53" name="PlaceHolder 3"/>
          <p:cNvSpPr>
            <a:spLocks noGrp="1"/>
          </p:cNvSpPr>
          <p:nvPr>
            <p:ph type="title"/>
          </p:nvPr>
        </p:nvSpPr>
        <p:spPr bwMode="auto">
          <a:xfrm>
            <a:off x="288000" y="230040"/>
            <a:ext cx="6780600" cy="38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14999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Цель Трафик / Яндекс Директ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4" name="Google Shape;1342;p86"/>
          <p:cNvSpPr/>
          <p:nvPr/>
        </p:nvSpPr>
        <p:spPr bwMode="auto">
          <a:xfrm>
            <a:off x="6654240" y="5038920"/>
            <a:ext cx="2262240" cy="5659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122040" bIns="12204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2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Текстово-графические объявления в РСЯ</a:t>
            </a:r>
            <a:endParaRPr kumimoji="0" lang="ru-RU" sz="12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ru-RU" sz="12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55" name="Google Shape;1343;p86"/>
          <p:cNvSpPr/>
          <p:nvPr/>
        </p:nvSpPr>
        <p:spPr bwMode="auto">
          <a:xfrm>
            <a:off x="9160560" y="4492440"/>
            <a:ext cx="268956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122040" bIns="12204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2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Графические объявления в РСЯ</a:t>
            </a:r>
            <a:endParaRPr kumimoji="0" lang="ru-RU" sz="12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ru-RU" sz="12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156" name="Google Shape;1344;p86"/>
          <p:cNvPicPr/>
          <p:nvPr/>
        </p:nvPicPr>
        <p:blipFill>
          <a:blip r:embed="rId2"/>
          <a:stretch/>
        </p:blipFill>
        <p:spPr bwMode="auto">
          <a:xfrm>
            <a:off x="2010960" y="6276960"/>
            <a:ext cx="379080" cy="384120"/>
          </a:xfrm>
          <a:prstGeom prst="rect">
            <a:avLst/>
          </a:prstGeom>
          <a:ln w="0">
            <a:noFill/>
          </a:ln>
        </p:spPr>
      </p:pic>
      <p:sp>
        <p:nvSpPr>
          <p:cNvPr id="1157" name="Google Shape;1345;p86"/>
          <p:cNvSpPr/>
          <p:nvPr/>
        </p:nvSpPr>
        <p:spPr bwMode="auto">
          <a:xfrm>
            <a:off x="6643800" y="6252480"/>
            <a:ext cx="3082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0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* Средние показатели </a:t>
            </a:r>
            <a:endParaRPr kumimoji="0" lang="ru-RU" sz="10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0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 Доступно в России, Казахстане и Беларуси</a:t>
            </a:r>
            <a:endParaRPr kumimoji="0" lang="ru-RU" sz="10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58" name="PlaceHolder 4"/>
          <p:cNvSpPr>
            <a:spLocks noGrp="1"/>
          </p:cNvSpPr>
          <p:nvPr>
            <p:ph type="title"/>
          </p:nvPr>
        </p:nvSpPr>
        <p:spPr bwMode="auto">
          <a:xfrm>
            <a:off x="766800" y="1008720"/>
            <a:ext cx="9452520" cy="31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2400" b="0" strike="noStrike" spc="-1">
                <a:solidFill>
                  <a:schemeClr val="dk1"/>
                </a:solidFill>
                <a:latin typeface="Arial"/>
                <a:ea typeface="Arial"/>
              </a:rPr>
              <a:t>Текстово-графические объявления + графические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9" name="Google Shape;1347;p86"/>
          <p:cNvSpPr/>
          <p:nvPr/>
        </p:nvSpPr>
        <p:spPr bwMode="auto">
          <a:xfrm>
            <a:off x="208272" y="5605200"/>
            <a:ext cx="627840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DEDED"/>
                </a:highlight>
                <a:uLnTx/>
                <a:uFillTx/>
                <a:latin typeface="Arial"/>
                <a:ea typeface="Arial"/>
                <a:cs typeface="Arial"/>
              </a:rPr>
              <a:t>Минимальный бюджет</a:t>
            </a:r>
            <a:r>
              <a:rPr kumimoji="0" lang="en-GB" sz="14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—</a:t>
            </a:r>
            <a:r>
              <a:rPr kumimoji="0" lang="en-GB" sz="14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8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DEDED"/>
                </a:highlight>
                <a:uLnTx/>
                <a:uFillTx/>
                <a:latin typeface="Arial"/>
                <a:ea typeface="Arial"/>
                <a:cs typeface="Arial"/>
              </a:rPr>
              <a:t>50 000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oboto"/>
                <a:ea typeface="Roboto"/>
                <a:cs typeface="Arial"/>
              </a:rPr>
              <a:t>₽</a:t>
            </a:r>
            <a:r>
              <a:rPr kumimoji="0" lang="en-GB" sz="18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DEDED"/>
                </a:highlight>
                <a:uLnTx/>
                <a:uFillTx/>
                <a:latin typeface="Arial"/>
                <a:ea typeface="Arial"/>
                <a:cs typeface="Arial"/>
              </a:rPr>
              <a:t> (до НДС)</a:t>
            </a: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60" name="Google Shape;1348;p86"/>
          <p:cNvSpPr/>
          <p:nvPr/>
        </p:nvSpPr>
        <p:spPr bwMode="auto">
          <a:xfrm>
            <a:off x="6654240" y="1715400"/>
            <a:ext cx="2262240" cy="3179160"/>
          </a:xfrm>
          <a:prstGeom prst="roundRect">
            <a:avLst>
              <a:gd name="adj" fmla="val 3207"/>
            </a:avLst>
          </a:prstGeom>
          <a:blipFill>
            <a:blip r:embed="rId3"/>
            <a:stretch/>
          </a:blipFill>
          <a:ln w="0">
            <a:noFill/>
          </a:ln>
          <a:effectLst>
            <a:outerShdw blurRad="428760" dist="190292" dir="1194541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61" name="Google Shape;1349;p86"/>
          <p:cNvSpPr/>
          <p:nvPr/>
        </p:nvSpPr>
        <p:spPr bwMode="auto">
          <a:xfrm>
            <a:off x="9159120" y="1718640"/>
            <a:ext cx="2653560" cy="2657880"/>
          </a:xfrm>
          <a:prstGeom prst="roundRect">
            <a:avLst>
              <a:gd name="adj" fmla="val 9878"/>
            </a:avLst>
          </a:prstGeom>
          <a:blipFill>
            <a:blip r:embed="rId4"/>
            <a:stretch/>
          </a:blipFill>
          <a:ln w="0">
            <a:noFill/>
          </a:ln>
          <a:effectLst>
            <a:outerShdw blurRad="428760" dist="190292" dir="1194541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162" name="Google Shape;1350;p86"/>
          <p:cNvPicPr/>
          <p:nvPr/>
        </p:nvPicPr>
        <p:blipFill>
          <a:blip r:embed="rId5"/>
          <a:stretch/>
        </p:blipFill>
        <p:spPr bwMode="auto">
          <a:xfrm>
            <a:off x="11374920" y="230040"/>
            <a:ext cx="565920" cy="565920"/>
          </a:xfrm>
          <a:prstGeom prst="rect">
            <a:avLst/>
          </a:prstGeom>
          <a:ln w="0">
            <a:noFill/>
          </a:ln>
        </p:spPr>
      </p:pic>
      <p:pic>
        <p:nvPicPr>
          <p:cNvPr id="1163" name="Google Shape;1351;p86"/>
          <p:cNvPicPr/>
          <p:nvPr/>
        </p:nvPicPr>
        <p:blipFill>
          <a:blip r:embed="rId6"/>
          <a:stretch/>
        </p:blipFill>
        <p:spPr bwMode="auto">
          <a:xfrm>
            <a:off x="11496960" y="372240"/>
            <a:ext cx="321840" cy="281880"/>
          </a:xfrm>
          <a:prstGeom prst="rect">
            <a:avLst/>
          </a:prstGeom>
          <a:ln w="0">
            <a:noFill/>
          </a:ln>
        </p:spPr>
      </p:pic>
      <p:pic>
        <p:nvPicPr>
          <p:cNvPr id="1164" name="Google Shape;1352;p86"/>
          <p:cNvPicPr/>
          <p:nvPr/>
        </p:nvPicPr>
        <p:blipFill>
          <a:blip r:embed="rId7"/>
          <a:stretch/>
        </p:blipFill>
        <p:spPr bwMode="auto">
          <a:xfrm>
            <a:off x="250560" y="986040"/>
            <a:ext cx="401400" cy="40140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165" name="Google Shape;1353;p86"/>
          <p:cNvGraphicFramePr>
            <a:graphicFrameLocks/>
          </p:cNvGraphicFramePr>
          <p:nvPr/>
        </p:nvGraphicFramePr>
        <p:xfrm>
          <a:off x="290160" y="1630440"/>
          <a:ext cx="5910480" cy="3120600"/>
        </p:xfrm>
        <a:graphic>
          <a:graphicData uri="http://schemas.openxmlformats.org/drawingml/2006/table">
            <a:tbl>
              <a:tblPr/>
              <a:tblGrid>
                <a:gridCol w="1694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6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9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Что это?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9360" algn="ctr">
                      <a:noFill/>
                    </a:lnL>
                    <a:lnR w="19050" algn="ctr">
                      <a:solidFill>
                        <a:schemeClr val="tx1"/>
                      </a:solidFill>
                    </a:lnR>
                    <a:lnT w="9360" algn="ctr">
                      <a:noFill/>
                    </a:lnT>
                    <a:lnB w="19050" algn="ctr">
                      <a:solidFill>
                        <a:schemeClr val="bg2">
                          <a:lumMod val="75000"/>
                        </a:schemeClr>
                      </a:solidFill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Баннеры с автоматически наложенным</a:t>
                      </a:r>
                      <a:br>
                        <a:rPr sz="1400"/>
                      </a:b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на креативы текстом и графические баннеры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19050" algn="ctr">
                      <a:solidFill>
                        <a:schemeClr val="tx1"/>
                      </a:solidFill>
                    </a:lnL>
                    <a:lnR w="9360" algn="ctr">
                      <a:noFill/>
                    </a:lnR>
                    <a:lnT w="9360" algn="ctr">
                      <a:noFill/>
                    </a:lnT>
                    <a:lnB w="19050" algn="ctr">
                      <a:solidFill>
                        <a:schemeClr val="bg2">
                          <a:lumMod val="75000"/>
                        </a:scheme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4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66"/>
                        </a:spcBef>
                        <a:spcAft>
                          <a:spcPts val="666"/>
                        </a:spcAft>
                        <a:tabLst>
                          <a:tab pos="0" algn="l"/>
                        </a:tabLst>
                        <a:defRPr/>
                      </a:pP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Преимущества: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9360" algn="ctr">
                      <a:noFill/>
                    </a:lnL>
                    <a:lnR w="19050" algn="ctr">
                      <a:solidFill>
                        <a:schemeClr val="tx1"/>
                      </a:solidFill>
                    </a:lnR>
                    <a:lnT w="19050" algn="ctr">
                      <a:solidFill>
                        <a:schemeClr val="bg2">
                          <a:lumMod val="75000"/>
                        </a:schemeClr>
                      </a:solidFill>
                    </a:lnT>
                    <a:lnB w="19050" algn="ctr">
                      <a:solidFill>
                        <a:schemeClr val="bg2">
                          <a:lumMod val="75000"/>
                        </a:schemeClr>
                      </a:solidFill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40120" indent="-3175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●"/>
                        <a:defRPr/>
                      </a:pP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Точность попадания в целевую аудиторию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40120" indent="-3175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●"/>
                        <a:defRPr/>
                      </a:pP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Низкая цена за клик (CPC)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40120" indent="-3175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●"/>
                        <a:defRPr/>
                      </a:pP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Показ объявлений более чем на 50 000</a:t>
                      </a:r>
                      <a:br>
                        <a:rPr sz="1400"/>
                      </a:b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площадках рекламной сети Яндекса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19050" algn="ctr">
                      <a:solidFill>
                        <a:schemeClr val="tx1"/>
                      </a:solidFill>
                    </a:lnL>
                    <a:lnR w="9360" algn="ctr">
                      <a:noFill/>
                    </a:lnR>
                    <a:lnT w="19050" algn="ctr">
                      <a:solidFill>
                        <a:schemeClr val="bg2">
                          <a:lumMod val="75000"/>
                        </a:schemeClr>
                      </a:solidFill>
                    </a:lnT>
                    <a:lnB w="19050" algn="ctr">
                      <a:solidFill>
                        <a:schemeClr val="bg2">
                          <a:lumMod val="75000"/>
                        </a:scheme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8040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Виды таргета: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9360" algn="ctr">
                      <a:noFill/>
                    </a:lnL>
                    <a:lnR w="19050" algn="ctr">
                      <a:solidFill>
                        <a:schemeClr val="tx1"/>
                      </a:solidFill>
                    </a:lnR>
                    <a:lnT w="19050" algn="ctr">
                      <a:solidFill>
                        <a:schemeClr val="bg2">
                          <a:lumMod val="75000"/>
                        </a:schemeClr>
                      </a:solidFill>
                    </a:lnT>
                    <a:lnB w="19050" algn="ctr">
                      <a:solidFill>
                        <a:schemeClr val="bg2">
                          <a:lumMod val="75000"/>
                        </a:schemeClr>
                      </a:solidFill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40120" indent="-3175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●"/>
                        <a:defRPr/>
                      </a:pP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По ключевым словам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40120" indent="-3175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●"/>
                        <a:defRPr/>
                      </a:pP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По краткосрочным интересам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40120" indent="-3175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●"/>
                        <a:defRPr/>
                      </a:pP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Аудитории (ретаргетинг)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19050" algn="ctr">
                      <a:solidFill>
                        <a:schemeClr val="tx1"/>
                      </a:solidFill>
                    </a:lnL>
                    <a:lnR w="9360" algn="ctr">
                      <a:noFill/>
                    </a:lnR>
                    <a:lnT w="19050" algn="ctr">
                      <a:solidFill>
                        <a:schemeClr val="bg2">
                          <a:lumMod val="75000"/>
                        </a:schemeClr>
                      </a:solidFill>
                    </a:lnT>
                    <a:lnB w="19050" algn="ctr">
                      <a:solidFill>
                        <a:schemeClr val="bg2">
                          <a:lumMod val="75000"/>
                        </a:scheme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560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Модель оплаты: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9360" algn="ctr">
                      <a:noFill/>
                    </a:lnL>
                    <a:lnR w="19050" algn="ctr">
                      <a:solidFill>
                        <a:schemeClr val="tx1"/>
                      </a:solidFill>
                    </a:lnR>
                    <a:lnT w="19050" algn="ctr">
                      <a:solidFill>
                        <a:schemeClr val="bg2">
                          <a:lumMod val="75000"/>
                        </a:schemeClr>
                      </a:solidFill>
                    </a:lnT>
                    <a:lnB w="9360" algn="ctr"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CPС — Cost per click</a:t>
                      </a:r>
                      <a:br>
                        <a:rPr sz="1400"/>
                      </a:b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Стоимость клика — </a:t>
                      </a: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от 5 ₽*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19050" algn="ctr">
                      <a:solidFill>
                        <a:schemeClr val="tx1"/>
                      </a:solidFill>
                    </a:lnL>
                    <a:lnR w="9360" algn="ctr">
                      <a:noFill/>
                    </a:lnR>
                    <a:lnT w="19050" algn="ctr">
                      <a:solidFill>
                        <a:schemeClr val="bg2">
                          <a:lumMod val="75000"/>
                        </a:schemeClr>
                      </a:solidFill>
                    </a:lnT>
                    <a:lnB w="936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Контент">
  <a:themeElements>
    <a:clrScheme name="lamoda color">
      <a:dk1>
        <a:srgbClr val="000000"/>
      </a:dk1>
      <a:lt1>
        <a:srgbClr val="FFFFFF"/>
      </a:lt1>
      <a:dk2>
        <a:srgbClr val="969696"/>
      </a:dk2>
      <a:lt2>
        <a:srgbClr val="EDEDED"/>
      </a:lt2>
      <a:accent1>
        <a:srgbClr val="FA3C00"/>
      </a:accent1>
      <a:accent2>
        <a:srgbClr val="FFD7D2"/>
      </a:accent2>
      <a:accent3>
        <a:srgbClr val="A5825F"/>
      </a:accent3>
      <a:accent4>
        <a:srgbClr val="A5D2A0"/>
      </a:accent4>
      <a:accent5>
        <a:srgbClr val="CDE6FF"/>
      </a:accent5>
      <a:accent6>
        <a:srgbClr val="C2C2C2"/>
      </a:accent6>
      <a:hlink>
        <a:srgbClr val="969696"/>
      </a:hlink>
      <a:folHlink>
        <a:srgbClr val="C2C2C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Контент">
  <a:themeElements>
    <a:clrScheme name="lamoda color">
      <a:dk1>
        <a:srgbClr val="000000"/>
      </a:dk1>
      <a:lt1>
        <a:srgbClr val="FFFFFF"/>
      </a:lt1>
      <a:dk2>
        <a:srgbClr val="969696"/>
      </a:dk2>
      <a:lt2>
        <a:srgbClr val="EDEDED"/>
      </a:lt2>
      <a:accent1>
        <a:srgbClr val="FA3C00"/>
      </a:accent1>
      <a:accent2>
        <a:srgbClr val="FFD7D2"/>
      </a:accent2>
      <a:accent3>
        <a:srgbClr val="A5825F"/>
      </a:accent3>
      <a:accent4>
        <a:srgbClr val="A5D2A0"/>
      </a:accent4>
      <a:accent5>
        <a:srgbClr val="CDE6FF"/>
      </a:accent5>
      <a:accent6>
        <a:srgbClr val="C2C2C2"/>
      </a:accent6>
      <a:hlink>
        <a:srgbClr val="969696"/>
      </a:hlink>
      <a:folHlink>
        <a:srgbClr val="C2C2C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бложки">
  <a:themeElements>
    <a:clrScheme name="lamoda color">
      <a:dk1>
        <a:srgbClr val="000000"/>
      </a:dk1>
      <a:lt1>
        <a:srgbClr val="FFFFFF"/>
      </a:lt1>
      <a:dk2>
        <a:srgbClr val="969696"/>
      </a:dk2>
      <a:lt2>
        <a:srgbClr val="EDEDED"/>
      </a:lt2>
      <a:accent1>
        <a:srgbClr val="FA3C00"/>
      </a:accent1>
      <a:accent2>
        <a:srgbClr val="FFD7D2"/>
      </a:accent2>
      <a:accent3>
        <a:srgbClr val="A5825F"/>
      </a:accent3>
      <a:accent4>
        <a:srgbClr val="A5D2A0"/>
      </a:accent4>
      <a:accent5>
        <a:srgbClr val="CDE6FF"/>
      </a:accent5>
      <a:accent6>
        <a:srgbClr val="C2C2C2"/>
      </a:accent6>
      <a:hlink>
        <a:srgbClr val="969696"/>
      </a:hlink>
      <a:folHlink>
        <a:srgbClr val="C2C2C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1047</Words>
  <Application>Microsoft Office PowerPoint</Application>
  <PresentationFormat>Широкоэкранный</PresentationFormat>
  <Paragraphs>207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Roboto</vt:lpstr>
      <vt:lpstr>Symbol</vt:lpstr>
      <vt:lpstr>Times New Roman</vt:lpstr>
      <vt:lpstr>Wingdings</vt:lpstr>
      <vt:lpstr>Контент</vt:lpstr>
      <vt:lpstr>1_Контент</vt:lpstr>
      <vt:lpstr>Обложки</vt:lpstr>
      <vt:lpstr>Презентация PowerPoint</vt:lpstr>
      <vt:lpstr>Перформанс-маркетинг направлен на стимулирование продаж и достижение конкретных финансовых показателей</vt:lpstr>
      <vt:lpstr>Основные площадки,  используемые в перформанс-маркетинге</vt:lpstr>
      <vt:lpstr>Performance / Рекомендуемые инструменты</vt:lpstr>
      <vt:lpstr>Динамические объявления VK Ads (Feed)</vt:lpstr>
      <vt:lpstr>Цель продажи / Яндекс Директ</vt:lpstr>
      <vt:lpstr>Цель продажи / Яндекс Директ</vt:lpstr>
      <vt:lpstr>Цель Трафик / VK Ads</vt:lpstr>
      <vt:lpstr>Цель Трафик / Яндекс Директ</vt:lpstr>
      <vt:lpstr>Цель охват / Яндекс</vt:lpstr>
      <vt:lpstr>Цель охват / VK Ads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 Mironova</dc:creator>
  <cp:lastModifiedBy>Marina Mironova</cp:lastModifiedBy>
  <cp:revision>2</cp:revision>
  <dcterms:created xsi:type="dcterms:W3CDTF">2025-06-25T14:07:56Z</dcterms:created>
  <dcterms:modified xsi:type="dcterms:W3CDTF">2025-06-25T14:09:30Z</dcterms:modified>
</cp:coreProperties>
</file>