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1"/>
  </p:sldMasterIdLst>
  <p:notesMasterIdLst>
    <p:notesMasterId r:id="rId17"/>
  </p:notesMasterIdLst>
  <p:sldIdLst>
    <p:sldId id="311" r:id="rId2"/>
    <p:sldId id="269" r:id="rId3"/>
    <p:sldId id="279" r:id="rId4"/>
    <p:sldId id="313" r:id="rId5"/>
    <p:sldId id="285" r:id="rId6"/>
    <p:sldId id="322" r:id="rId7"/>
    <p:sldId id="312" r:id="rId8"/>
    <p:sldId id="323" r:id="rId9"/>
    <p:sldId id="263" r:id="rId10"/>
    <p:sldId id="316" r:id="rId11"/>
    <p:sldId id="324" r:id="rId12"/>
    <p:sldId id="309" r:id="rId13"/>
    <p:sldId id="318" r:id="rId14"/>
    <p:sldId id="325" r:id="rId15"/>
    <p:sldId id="321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Титульные слайды" id="{B8679B4A-5887-3547-B6C2-B559CA4D893D}">
          <p14:sldIdLst>
            <p14:sldId id="311"/>
            <p14:sldId id="269"/>
            <p14:sldId id="279"/>
            <p14:sldId id="313"/>
            <p14:sldId id="285"/>
            <p14:sldId id="322"/>
            <p14:sldId id="312"/>
            <p14:sldId id="323"/>
            <p14:sldId id="263"/>
            <p14:sldId id="316"/>
            <p14:sldId id="324"/>
            <p14:sldId id="309"/>
            <p14:sldId id="318"/>
            <p14:sldId id="325"/>
            <p14:sldId id="32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1632"/>
    <a:srgbClr val="FFF0D2"/>
    <a:srgbClr val="D8D8D8"/>
    <a:srgbClr val="F5AB1D"/>
    <a:srgbClr val="6ACAC5"/>
    <a:srgbClr val="ADC4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99" autoAdjust="0"/>
    <p:restoredTop sz="94719"/>
  </p:normalViewPr>
  <p:slideViewPr>
    <p:cSldViewPr snapToGrid="0">
      <p:cViewPr varScale="1">
        <p:scale>
          <a:sx n="98" d="100"/>
          <a:sy n="98" d="100"/>
        </p:scale>
        <p:origin x="63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2F1D39-17C6-E945-B53E-BC760F26C310}" type="datetimeFigureOut">
              <a:rPr lang="ru-RU" smtClean="0"/>
              <a:t>11.04.2026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8D3A94-8107-DF46-A1C7-865F9D8AFA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761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884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766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649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532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415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297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180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064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3.png"/><Relationship Id="rId7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 2">
    <p:bg>
      <p:bgPr>
        <a:solidFill>
          <a:srgbClr val="C316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1753802"/>
            <a:ext cx="6858000" cy="1241823"/>
          </a:xfrm>
        </p:spPr>
        <p:txBody>
          <a:bodyPr anchor="b"/>
          <a:lstStyle>
            <a:lvl1pPr algn="l">
              <a:defRPr sz="45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5625"/>
            <a:ext cx="6858000" cy="3762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241DA2F7-2DF3-AC52-4B7A-279B7A0CEF1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43000" y="748915"/>
            <a:ext cx="3921125" cy="204787"/>
          </a:xfr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Год разработки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5E92033-AA3B-60CF-6CDC-EF71DE0CC9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5727" y="4105633"/>
            <a:ext cx="1244236" cy="124423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E758D7E-9BC0-3FDC-B6BE-BD82DCA48D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187712" y="4630927"/>
            <a:ext cx="614896" cy="26447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19" y="4605367"/>
            <a:ext cx="815817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794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E730DB7-F9EB-EFED-4686-559E8CCE6F2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640876" y="4633792"/>
            <a:ext cx="637610" cy="27384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03C8857-7879-B5E4-793A-647E12AC841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057567" y="4103571"/>
            <a:ext cx="1252200" cy="1252200"/>
          </a:xfrm>
          <a:prstGeom prst="rect">
            <a:avLst/>
          </a:prstGeom>
        </p:spPr>
      </p:pic>
      <p:sp>
        <p:nvSpPr>
          <p:cNvPr id="14" name="Текст 13"/>
          <p:cNvSpPr>
            <a:spLocks noGrp="1"/>
          </p:cNvSpPr>
          <p:nvPr>
            <p:ph type="body" sz="quarter" idx="12" hasCustomPrompt="1"/>
          </p:nvPr>
        </p:nvSpPr>
        <p:spPr>
          <a:xfrm>
            <a:off x="3776662" y="2821601"/>
            <a:ext cx="4886745" cy="430840"/>
          </a:xfrm>
          <a:prstGeom prst="roundRect">
            <a:avLst>
              <a:gd name="adj" fmla="val 36306"/>
            </a:avLst>
          </a:prstGeom>
          <a:ln w="28575">
            <a:solidFill>
              <a:srgbClr val="C31632"/>
            </a:solidFill>
          </a:ln>
        </p:spPr>
        <p:txBody>
          <a:bodyPr anchor="ctr" anchorCtr="0">
            <a:spAutoFit/>
          </a:bodyPr>
          <a:lstStyle>
            <a:lvl1pPr>
              <a:defRPr sz="1800" b="1">
                <a:solidFill>
                  <a:srgbClr val="C00000"/>
                </a:solidFill>
                <a:latin typeface="Montserrat" pitchFamily="2" charset="-52"/>
              </a:defRPr>
            </a:lvl1pPr>
          </a:lstStyle>
          <a:p>
            <a:pPr lvl="0"/>
            <a:r>
              <a:rPr lang="ru-RU" dirty="0"/>
              <a:t>Подзаголовок</a:t>
            </a: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3" hasCustomPrompt="1"/>
          </p:nvPr>
        </p:nvSpPr>
        <p:spPr>
          <a:xfrm rot="20876987">
            <a:off x="3412331" y="579952"/>
            <a:ext cx="5405438" cy="1143000"/>
          </a:xfrm>
        </p:spPr>
        <p:txBody>
          <a:bodyPr>
            <a:normAutofit/>
          </a:bodyPr>
          <a:lstStyle>
            <a:lvl1pPr marL="0" indent="0">
              <a:buNone/>
              <a:defRPr sz="4000" baseline="0">
                <a:solidFill>
                  <a:schemeClr val="bg1"/>
                </a:solidFill>
                <a:latin typeface="Marvin Visions Bold" panose="00000900000000000000" pitchFamily="50" charset="-52"/>
              </a:defRPr>
            </a:lvl1pPr>
          </a:lstStyle>
          <a:p>
            <a:pPr lvl="0"/>
            <a:r>
              <a:rPr lang="ru-RU" dirty="0"/>
              <a:t>Заголовок </a:t>
            </a:r>
          </a:p>
          <a:p>
            <a:pPr lvl="0"/>
            <a:r>
              <a:rPr lang="ru-RU" dirty="0"/>
              <a:t>слайда</a:t>
            </a:r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591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63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 + текс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751410"/>
          </a:xfrm>
        </p:spPr>
        <p:txBody>
          <a:bodyPr>
            <a:normAutofit/>
          </a:bodyPr>
          <a:lstStyle>
            <a:lvl1pPr>
              <a:defRPr sz="3200">
                <a:solidFill>
                  <a:srgbClr val="C31632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Montserrat Alternates" pitchFamily="2" charset="0"/>
              </a:defRPr>
            </a:lvl1pPr>
          </a:lstStyle>
          <a:p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Montserrat Alternates" pitchFamily="2" charset="0"/>
              </a:defRPr>
            </a:lvl1pPr>
          </a:lstStyle>
          <a:p>
            <a:endParaRPr lang="ru-RU"/>
          </a:p>
        </p:txBody>
      </p:sp>
      <p:sp>
        <p:nvSpPr>
          <p:cNvPr id="11" name="Диаграмма 10">
            <a:extLst>
              <a:ext uri="{FF2B5EF4-FFF2-40B4-BE49-F238E27FC236}">
                <a16:creationId xmlns:a16="http://schemas.microsoft.com/office/drawing/2014/main" id="{11931139-B92D-872E-A48F-23A0777F2368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628650" y="1025255"/>
            <a:ext cx="3086100" cy="337141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2" name="Текст 21">
            <a:extLst>
              <a:ext uri="{FF2B5EF4-FFF2-40B4-BE49-F238E27FC236}">
                <a16:creationId xmlns:a16="http://schemas.microsoft.com/office/drawing/2014/main" id="{CB2661E5-3693-F9D2-19AB-FEB5B337544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9250" y="1025525"/>
            <a:ext cx="3086099" cy="347662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E730DB7-F9EB-EFED-4686-559E8CCE6F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03C8857-7879-B5E4-793A-647E12AC841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sp>
        <p:nvSpPr>
          <p:cNvPr id="13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bg2">
                  <a:lumMod val="50000"/>
                </a:schemeClr>
              </a:solidFill>
              <a:latin typeface="Montserrat" pitchFamily="2" charset="-52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145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акты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751410"/>
          </a:xfrm>
        </p:spPr>
        <p:txBody>
          <a:bodyPr>
            <a:normAutofit/>
          </a:bodyPr>
          <a:lstStyle>
            <a:lvl1pPr>
              <a:defRPr sz="3200">
                <a:solidFill>
                  <a:srgbClr val="C31632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E730DB7-F9EB-EFED-4686-559E8CCE6F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03C8857-7879-B5E4-793A-647E12AC841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sp>
        <p:nvSpPr>
          <p:cNvPr id="13" name="Рисунок 12">
            <a:extLst>
              <a:ext uri="{FF2B5EF4-FFF2-40B4-BE49-F238E27FC236}">
                <a16:creationId xmlns:a16="http://schemas.microsoft.com/office/drawing/2014/main" id="{799C8085-B949-5638-D8F2-998502E7E05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174875" y="1939925"/>
            <a:ext cx="1560513" cy="17399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bg2">
                  <a:lumMod val="50000"/>
                </a:schemeClr>
              </a:solidFill>
              <a:latin typeface="Montserrat" pitchFamily="2" charset="-52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152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Буллиты1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751410"/>
          </a:xfrm>
        </p:spPr>
        <p:txBody>
          <a:bodyPr>
            <a:normAutofit/>
          </a:bodyPr>
          <a:lstStyle>
            <a:lvl1pPr>
              <a:defRPr sz="3200">
                <a:solidFill>
                  <a:srgbClr val="C31632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D794911-7DA1-34FC-7EEE-E1F4E4625DF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91411" y="4637711"/>
            <a:ext cx="619297" cy="26598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78DAA60-3830-EDD5-70DE-9662A8B685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sp>
        <p:nvSpPr>
          <p:cNvPr id="9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tx1"/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tx1"/>
              </a:solidFill>
              <a:latin typeface="Montserrat" pitchFamily="2" charset="-52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989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Буллиты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751410"/>
          </a:xfrm>
        </p:spPr>
        <p:txBody>
          <a:bodyPr>
            <a:normAutofit/>
          </a:bodyPr>
          <a:lstStyle>
            <a:lvl1pPr>
              <a:defRPr sz="3200">
                <a:solidFill>
                  <a:srgbClr val="C31632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7494AD6-6B0C-F686-D64C-1D33FA490D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E6FC5FC-8548-05AC-B942-9A3E206EB1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sp>
        <p:nvSpPr>
          <p:cNvPr id="10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7999936" y="4656627"/>
            <a:ext cx="515413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bg2">
                  <a:lumMod val="50000"/>
                </a:schemeClr>
              </a:solidFill>
              <a:latin typeface="Montserrat" pitchFamily="2" charset="-52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52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 + текст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751410"/>
          </a:xfrm>
        </p:spPr>
        <p:txBody>
          <a:bodyPr>
            <a:normAutofit/>
          </a:bodyPr>
          <a:lstStyle>
            <a:lvl1pPr>
              <a:defRPr sz="3200">
                <a:solidFill>
                  <a:srgbClr val="C31632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EC65B490-2DDF-E8BC-5337-2301CAC9933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8650" y="1161591"/>
            <a:ext cx="7886700" cy="15351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6">
            <a:extLst>
              <a:ext uri="{FF2B5EF4-FFF2-40B4-BE49-F238E27FC236}">
                <a16:creationId xmlns:a16="http://schemas.microsoft.com/office/drawing/2014/main" id="{070608F4-B3D4-8E35-246A-48CFFC5B598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2880196"/>
            <a:ext cx="7886700" cy="15351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6F00869-4837-36A5-CE53-EE419F9DF03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A8C298D-3240-C7A6-E312-578C66B8949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sp>
        <p:nvSpPr>
          <p:cNvPr id="11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bg2">
                  <a:lumMod val="50000"/>
                </a:schemeClr>
              </a:solidFill>
              <a:latin typeface="Montserrat" pitchFamily="2" charset="-52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831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итель1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883176" y="1613297"/>
            <a:ext cx="5481638" cy="1540670"/>
          </a:xfrm>
        </p:spPr>
        <p:txBody>
          <a:bodyPr anchor="b"/>
          <a:lstStyle>
            <a:lvl1pPr>
              <a:defRPr sz="4500">
                <a:solidFill>
                  <a:srgbClr val="C31632"/>
                </a:solidFill>
              </a:defRPr>
            </a:lvl1pPr>
          </a:lstStyle>
          <a:p>
            <a:r>
              <a:rPr lang="ru-RU" dirty="0"/>
              <a:t>Название</a:t>
            </a:r>
            <a:br>
              <a:rPr lang="ru-RU" dirty="0"/>
            </a:br>
            <a:r>
              <a:rPr lang="ru-RU" dirty="0"/>
              <a:t>раздела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6B94386-C56D-6BC0-6CF3-9A9378AF58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72239" y="1923125"/>
            <a:ext cx="1128333" cy="112833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34EFC30-4F78-3826-8824-79CD69A2B5B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191411" y="4637711"/>
            <a:ext cx="619297" cy="26598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2DE2433-2E6B-FE7C-14BA-EBC0FC231A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440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итель2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883176" y="1613297"/>
            <a:ext cx="5481638" cy="1540670"/>
          </a:xfrm>
        </p:spPr>
        <p:txBody>
          <a:bodyPr anchor="b"/>
          <a:lstStyle>
            <a:lvl1pPr>
              <a:defRPr sz="45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Название</a:t>
            </a:r>
            <a:br>
              <a:rPr lang="ru-RU" dirty="0"/>
            </a:br>
            <a:r>
              <a:rPr lang="ru-RU" dirty="0"/>
              <a:t>раздела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D5F011A-E44D-0B06-6F35-9FDFECABC6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72238" y="1923124"/>
            <a:ext cx="1128333" cy="112833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7494AD6-6B0C-F686-D64C-1D33FA490D9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E6FC5FC-8548-05AC-B942-9A3E206EB10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378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итель3">
    <p:bg>
      <p:bgPr>
        <a:solidFill>
          <a:srgbClr val="C316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883176" y="1613297"/>
            <a:ext cx="5481638" cy="1540670"/>
          </a:xfrm>
        </p:spPr>
        <p:txBody>
          <a:bodyPr anchor="b"/>
          <a:lstStyle>
            <a:lvl1pPr>
              <a:defRPr sz="45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Название</a:t>
            </a:r>
            <a:br>
              <a:rPr lang="ru-RU" dirty="0"/>
            </a:br>
            <a:r>
              <a:rPr lang="ru-RU" dirty="0"/>
              <a:t>раздела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2A7A287-017A-138F-F4D7-D601D8DA9A7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72238" y="1923124"/>
            <a:ext cx="1128333" cy="112833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951EECB-4B7A-33C1-8B37-4A8F4911A5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5727" y="4105633"/>
            <a:ext cx="1244236" cy="124423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B66699F-3136-E09D-DD31-1B75570F1B8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187712" y="4630927"/>
            <a:ext cx="614896" cy="26447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19" y="4605367"/>
            <a:ext cx="815817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17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+фото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Рисунок 10">
            <a:extLst>
              <a:ext uri="{FF2B5EF4-FFF2-40B4-BE49-F238E27FC236}">
                <a16:creationId xmlns:a16="http://schemas.microsoft.com/office/drawing/2014/main" id="{B7D66901-DE00-0E45-6841-B569E3DD823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96064" y="1196191"/>
            <a:ext cx="3457575" cy="3261930"/>
          </a:xfrm>
        </p:spPr>
        <p:txBody>
          <a:bodyPr>
            <a:normAutofit/>
          </a:bodyPr>
          <a:lstStyle>
            <a:lvl1pPr marL="0" indent="0">
              <a:buNone/>
              <a:defRPr sz="1100"/>
            </a:lvl1pPr>
          </a:lstStyle>
          <a:p>
            <a:endParaRPr lang="ru-RU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2D3BCBC-659C-903C-73FB-84C746F371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161589"/>
            <a:ext cx="3943350" cy="329653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ru-RU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373AC1C9-7468-F3C1-DC9A-3C5C1FA42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273844"/>
            <a:ext cx="8124989" cy="751410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181D483-52E7-730A-F038-EFC23E7524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31940" y="-228"/>
            <a:ext cx="1280527" cy="604561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033AC43-122C-51EE-F2EC-8CE8C05294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7759" y="-228"/>
            <a:ext cx="458869" cy="547113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5883FFC-084C-95DD-B404-56C71D25CB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51110" y="0"/>
            <a:ext cx="838218" cy="42793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9EE950EB-BDA7-CD0A-2BC7-4576870AB80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7759" y="546885"/>
            <a:ext cx="340529" cy="826351"/>
          </a:xfrm>
          <a:prstGeom prst="rect">
            <a:avLst/>
          </a:prstGeom>
        </p:spPr>
      </p:pic>
      <p:sp>
        <p:nvSpPr>
          <p:cNvPr id="15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tx1"/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tx1"/>
              </a:solidFill>
              <a:latin typeface="Montserrat" pitchFamily="2" charset="-52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47494AD6-6B0C-F686-D64C-1D33FA490D91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6E6FC5FC-8548-05AC-B942-9A3E206EB108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4474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екст+фото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Рисунок 10">
            <a:extLst>
              <a:ext uri="{FF2B5EF4-FFF2-40B4-BE49-F238E27FC236}">
                <a16:creationId xmlns:a16="http://schemas.microsoft.com/office/drawing/2014/main" id="{B7D66901-DE00-0E45-6841-B569E3DD823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049078" y="1161589"/>
            <a:ext cx="3466272" cy="3311230"/>
          </a:xfrm>
        </p:spPr>
        <p:txBody>
          <a:bodyPr>
            <a:normAutofit/>
          </a:bodyPr>
          <a:lstStyle>
            <a:lvl1pPr marL="0" indent="0">
              <a:buNone/>
              <a:defRPr sz="1100"/>
            </a:lvl1pPr>
          </a:lstStyle>
          <a:p>
            <a:endParaRPr lang="ru-RU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2D3BCBC-659C-903C-73FB-84C746F371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161589"/>
            <a:ext cx="4210050" cy="329653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ru-RU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373AC1C9-7468-F3C1-DC9A-3C5C1FA42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273844"/>
            <a:ext cx="8124989" cy="751410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13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tx1"/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tx1"/>
              </a:solidFill>
              <a:latin typeface="Montserrat" pitchFamily="2" charset="-52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7494AD6-6B0C-F686-D64C-1D33FA490D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E6FC5FC-8548-05AC-B942-9A3E206EB1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824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текст+фото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Рисунок 10">
            <a:extLst>
              <a:ext uri="{FF2B5EF4-FFF2-40B4-BE49-F238E27FC236}">
                <a16:creationId xmlns:a16="http://schemas.microsoft.com/office/drawing/2014/main" id="{B7D66901-DE00-0E45-6841-B569E3DD823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190332" y="1161589"/>
            <a:ext cx="3261371" cy="3311230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</a:lstStyle>
          <a:p>
            <a:endParaRPr lang="ru-RU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2D3BCBC-659C-903C-73FB-84C746F371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161589"/>
            <a:ext cx="4300538" cy="329653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ru-RU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373AC1C9-7468-F3C1-DC9A-3C5C1FA42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273844"/>
            <a:ext cx="8124989" cy="751410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D7C22A7-BAF6-9061-DE62-320D528AAC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5727" y="4105633"/>
            <a:ext cx="1244236" cy="124423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CD98AA5-E09D-79A7-B7C3-B43E23C569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187712" y="4630927"/>
            <a:ext cx="614896" cy="264472"/>
          </a:xfrm>
          <a:prstGeom prst="rect">
            <a:avLst/>
          </a:prstGeom>
        </p:spPr>
      </p:pic>
      <p:sp>
        <p:nvSpPr>
          <p:cNvPr id="13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bg1"/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bg1"/>
              </a:solidFill>
              <a:latin typeface="Montserrat" pitchFamily="2" charset="-52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19" y="4605367"/>
            <a:ext cx="815817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2653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bg2">
                  <a:lumMod val="50000"/>
                </a:schemeClr>
              </a:solidFill>
              <a:latin typeface="Montserrat" pitchFamily="2" charset="-52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7494AD6-6B0C-F686-D64C-1D33FA490D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E6FC5FC-8548-05AC-B942-9A3E206EB1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1097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bg2">
                  <a:lumMod val="50000"/>
                </a:schemeClr>
              </a:solidFill>
              <a:latin typeface="Montserrat" pitchFamily="2" charset="-52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7494AD6-6B0C-F686-D64C-1D33FA490D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E6FC5FC-8548-05AC-B942-9A3E206EB1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1612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bg2">
                  <a:lumMod val="50000"/>
                </a:schemeClr>
              </a:solidFill>
              <a:latin typeface="Montserrat" pitchFamily="2" charset="-52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7494AD6-6B0C-F686-D64C-1D33FA490D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E6FC5FC-8548-05AC-B942-9A3E206EB1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9293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bg2">
                  <a:lumMod val="50000"/>
                </a:schemeClr>
              </a:solidFill>
              <a:latin typeface="Montserrat" pitchFamily="2" charset="-52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7494AD6-6B0C-F686-D64C-1D33FA490D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E6FC5FC-8548-05AC-B942-9A3E206EB1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7231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bg2">
                  <a:lumMod val="50000"/>
                </a:schemeClr>
              </a:solidFill>
              <a:latin typeface="Montserrat" pitchFamily="2" charset="-52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7494AD6-6B0C-F686-D64C-1D33FA490D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E6FC5FC-8548-05AC-B942-9A3E206EB1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63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bg2">
                  <a:lumMod val="50000"/>
                </a:schemeClr>
              </a:solidFill>
              <a:latin typeface="Montserrat" pitchFamily="2" charset="-52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7494AD6-6B0C-F686-D64C-1D33FA490D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E6FC5FC-8548-05AC-B942-9A3E206EB1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7090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bg2">
                  <a:lumMod val="50000"/>
                </a:schemeClr>
              </a:solidFill>
              <a:latin typeface="Montserrat" pitchFamily="2" charset="-52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7494AD6-6B0C-F686-D64C-1D33FA490D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E6FC5FC-8548-05AC-B942-9A3E206EB1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8965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bg2">
                  <a:lumMod val="50000"/>
                </a:schemeClr>
              </a:solidFill>
              <a:latin typeface="Montserrat" pitchFamily="2" charset="-52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7494AD6-6B0C-F686-D64C-1D33FA490D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E6FC5FC-8548-05AC-B942-9A3E206EB1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BD21AAB-9DC4-EFCB-C8BC-99A4C4C195FA}"/>
              </a:ext>
            </a:extLst>
          </p:cNvPr>
          <p:cNvSpPr/>
          <p:nvPr userDrawn="1"/>
        </p:nvSpPr>
        <p:spPr>
          <a:xfrm>
            <a:off x="628650" y="1364669"/>
            <a:ext cx="1329242" cy="1333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A2372E12-68AD-C5A4-DC69-BAAFC17B4120}"/>
              </a:ext>
            </a:extLst>
          </p:cNvPr>
          <p:cNvSpPr/>
          <p:nvPr userDrawn="1"/>
        </p:nvSpPr>
        <p:spPr>
          <a:xfrm>
            <a:off x="628650" y="2965822"/>
            <a:ext cx="1329242" cy="1333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743FC154-23E6-02B6-91D6-9DC3471BDE16}"/>
              </a:ext>
            </a:extLst>
          </p:cNvPr>
          <p:cNvSpPr/>
          <p:nvPr userDrawn="1"/>
        </p:nvSpPr>
        <p:spPr>
          <a:xfrm>
            <a:off x="4999094" y="1364669"/>
            <a:ext cx="1329242" cy="1333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2CC0438-80D9-99C7-3C6F-6915854086AA}"/>
              </a:ext>
            </a:extLst>
          </p:cNvPr>
          <p:cNvSpPr/>
          <p:nvPr userDrawn="1"/>
        </p:nvSpPr>
        <p:spPr>
          <a:xfrm>
            <a:off x="4999094" y="2965822"/>
            <a:ext cx="1329242" cy="1333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исунок 4"/>
          <p:cNvSpPr>
            <a:spLocks noGrp="1"/>
          </p:cNvSpPr>
          <p:nvPr>
            <p:ph type="pic" sz="quarter" idx="10"/>
          </p:nvPr>
        </p:nvSpPr>
        <p:spPr>
          <a:xfrm>
            <a:off x="628650" y="1364669"/>
            <a:ext cx="1329242" cy="1333500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endParaRPr lang="ru-RU" dirty="0"/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1"/>
          </p:nvPr>
        </p:nvSpPr>
        <p:spPr>
          <a:xfrm>
            <a:off x="628650" y="2965450"/>
            <a:ext cx="1328738" cy="1333500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endParaRPr lang="ru-RU"/>
          </a:p>
        </p:txBody>
      </p:sp>
      <p:sp>
        <p:nvSpPr>
          <p:cNvPr id="15" name="Рисунок 14"/>
          <p:cNvSpPr>
            <a:spLocks noGrp="1"/>
          </p:cNvSpPr>
          <p:nvPr>
            <p:ph type="pic" sz="quarter" idx="12"/>
          </p:nvPr>
        </p:nvSpPr>
        <p:spPr>
          <a:xfrm>
            <a:off x="4999038" y="1365250"/>
            <a:ext cx="1328737" cy="1333500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endParaRPr lang="ru-RU"/>
          </a:p>
        </p:txBody>
      </p:sp>
      <p:sp>
        <p:nvSpPr>
          <p:cNvPr id="17" name="Рисунок 16"/>
          <p:cNvSpPr>
            <a:spLocks noGrp="1"/>
          </p:cNvSpPr>
          <p:nvPr>
            <p:ph type="pic" sz="quarter" idx="13"/>
          </p:nvPr>
        </p:nvSpPr>
        <p:spPr>
          <a:xfrm>
            <a:off x="4999038" y="2965450"/>
            <a:ext cx="1328737" cy="1333500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6035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bg2">
                  <a:lumMod val="50000"/>
                </a:schemeClr>
              </a:solidFill>
              <a:latin typeface="Montserrat" pitchFamily="2" charset="-52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7494AD6-6B0C-F686-D64C-1D33FA490D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E6FC5FC-8548-05AC-B942-9A3E206EB1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C4049EC-9A93-62A7-5BAC-F7EE3E1B93B7}"/>
              </a:ext>
            </a:extLst>
          </p:cNvPr>
          <p:cNvSpPr/>
          <p:nvPr userDrawn="1"/>
        </p:nvSpPr>
        <p:spPr>
          <a:xfrm>
            <a:off x="741067" y="2055838"/>
            <a:ext cx="1329242" cy="1333500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A4021FF-B121-355A-004E-79253CD5B232}"/>
              </a:ext>
            </a:extLst>
          </p:cNvPr>
          <p:cNvSpPr/>
          <p:nvPr userDrawn="1"/>
        </p:nvSpPr>
        <p:spPr>
          <a:xfrm>
            <a:off x="4799987" y="2065948"/>
            <a:ext cx="1329242" cy="1333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исунок 4"/>
          <p:cNvSpPr>
            <a:spLocks noGrp="1"/>
          </p:cNvSpPr>
          <p:nvPr>
            <p:ph type="pic" sz="quarter" idx="10"/>
          </p:nvPr>
        </p:nvSpPr>
        <p:spPr>
          <a:xfrm>
            <a:off x="741068" y="2055839"/>
            <a:ext cx="1329242" cy="1333474"/>
          </a:xfrm>
        </p:spPr>
        <p:txBody>
          <a:bodyPr>
            <a:normAutofit/>
          </a:bodyPr>
          <a:lstStyle>
            <a:lvl1pPr>
              <a:defRPr sz="1050"/>
            </a:lvl1pPr>
          </a:lstStyle>
          <a:p>
            <a:endParaRPr lang="ru-RU" dirty="0"/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1"/>
          </p:nvPr>
        </p:nvSpPr>
        <p:spPr>
          <a:xfrm>
            <a:off x="4814888" y="2065338"/>
            <a:ext cx="1314450" cy="1323975"/>
          </a:xfrm>
        </p:spPr>
        <p:txBody>
          <a:bodyPr>
            <a:normAutofit/>
          </a:bodyPr>
          <a:lstStyle>
            <a:lvl1pPr>
              <a:defRPr sz="1050"/>
            </a:lvl1pPr>
          </a:lstStyle>
          <a:p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61799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2">
            <a:extLst>
              <a:ext uri="{FF2B5EF4-FFF2-40B4-BE49-F238E27FC236}">
                <a16:creationId xmlns:a16="http://schemas.microsoft.com/office/drawing/2014/main" id="{9C5F0806-E2C7-4B06-CE7E-D59DCB97D4C2}"/>
              </a:ext>
            </a:extLst>
          </p:cNvPr>
          <p:cNvSpPr txBox="1">
            <a:spLocks/>
          </p:cNvSpPr>
          <p:nvPr userDrawn="1"/>
        </p:nvSpPr>
        <p:spPr>
          <a:xfrm>
            <a:off x="6457950" y="4656627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5C6ADF5-D3A6-4F0E-B319-A593D1F3A8DC}" type="slidenum">
              <a:rPr lang="ru-RU" sz="800" smtClean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‹#›</a:t>
            </a:fld>
            <a:endParaRPr lang="ru-RU" sz="800" dirty="0">
              <a:solidFill>
                <a:schemeClr val="bg2">
                  <a:lumMod val="50000"/>
                </a:schemeClr>
              </a:solidFill>
              <a:latin typeface="Montserrat" pitchFamily="2" charset="-52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7494AD6-6B0C-F686-D64C-1D33FA490D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6582" y="4633792"/>
            <a:ext cx="637610" cy="27384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E6FC5FC-8548-05AC-B942-9A3E206EB1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274" y="4103571"/>
            <a:ext cx="1252200" cy="1252200"/>
          </a:xfrm>
          <a:prstGeom prst="rect">
            <a:avLst/>
          </a:prstGeom>
        </p:spPr>
      </p:pic>
      <p:sp>
        <p:nvSpPr>
          <p:cNvPr id="4" name="Рисунок 3"/>
          <p:cNvSpPr>
            <a:spLocks noGrp="1"/>
          </p:cNvSpPr>
          <p:nvPr>
            <p:ph type="pic" sz="quarter" idx="10"/>
          </p:nvPr>
        </p:nvSpPr>
        <p:spPr>
          <a:xfrm rot="2700000">
            <a:off x="1717392" y="1942074"/>
            <a:ext cx="915690" cy="915690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endParaRPr lang="ru-RU" dirty="0"/>
          </a:p>
        </p:txBody>
      </p:sp>
      <p:sp>
        <p:nvSpPr>
          <p:cNvPr id="20" name="Рисунок 3"/>
          <p:cNvSpPr>
            <a:spLocks noGrp="1"/>
          </p:cNvSpPr>
          <p:nvPr>
            <p:ph type="pic" sz="quarter" idx="11"/>
          </p:nvPr>
        </p:nvSpPr>
        <p:spPr>
          <a:xfrm rot="2700000">
            <a:off x="3527472" y="1942074"/>
            <a:ext cx="915690" cy="915690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endParaRPr lang="ru-RU" dirty="0"/>
          </a:p>
        </p:txBody>
      </p:sp>
      <p:sp>
        <p:nvSpPr>
          <p:cNvPr id="21" name="Рисунок 3"/>
          <p:cNvSpPr>
            <a:spLocks noGrp="1"/>
          </p:cNvSpPr>
          <p:nvPr>
            <p:ph type="pic" sz="quarter" idx="12"/>
          </p:nvPr>
        </p:nvSpPr>
        <p:spPr>
          <a:xfrm rot="2700000">
            <a:off x="5337552" y="1942074"/>
            <a:ext cx="915690" cy="915690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endParaRPr lang="ru-RU" dirty="0"/>
          </a:p>
        </p:txBody>
      </p:sp>
      <p:sp>
        <p:nvSpPr>
          <p:cNvPr id="22" name="Рисунок 3"/>
          <p:cNvSpPr>
            <a:spLocks noGrp="1"/>
          </p:cNvSpPr>
          <p:nvPr>
            <p:ph type="pic" sz="quarter" idx="13"/>
          </p:nvPr>
        </p:nvSpPr>
        <p:spPr>
          <a:xfrm rot="2700000">
            <a:off x="7147632" y="1942074"/>
            <a:ext cx="915690" cy="915690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endParaRPr lang="ru-RU" dirty="0"/>
          </a:p>
        </p:txBody>
      </p:sp>
      <p:sp>
        <p:nvSpPr>
          <p:cNvPr id="23" name="Рисунок 3"/>
          <p:cNvSpPr>
            <a:spLocks noGrp="1"/>
          </p:cNvSpPr>
          <p:nvPr>
            <p:ph type="pic" sz="quarter" idx="14"/>
          </p:nvPr>
        </p:nvSpPr>
        <p:spPr>
          <a:xfrm rot="2700000">
            <a:off x="2658951" y="2978608"/>
            <a:ext cx="915690" cy="915690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endParaRPr lang="ru-RU" dirty="0"/>
          </a:p>
        </p:txBody>
      </p:sp>
      <p:sp>
        <p:nvSpPr>
          <p:cNvPr id="24" name="Рисунок 3"/>
          <p:cNvSpPr>
            <a:spLocks noGrp="1"/>
          </p:cNvSpPr>
          <p:nvPr>
            <p:ph type="pic" sz="quarter" idx="15"/>
          </p:nvPr>
        </p:nvSpPr>
        <p:spPr>
          <a:xfrm rot="2700000">
            <a:off x="4469031" y="2978608"/>
            <a:ext cx="915690" cy="915690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endParaRPr lang="ru-RU" dirty="0"/>
          </a:p>
        </p:txBody>
      </p:sp>
      <p:sp>
        <p:nvSpPr>
          <p:cNvPr id="25" name="Рисунок 3"/>
          <p:cNvSpPr>
            <a:spLocks noGrp="1"/>
          </p:cNvSpPr>
          <p:nvPr>
            <p:ph type="pic" sz="quarter" idx="16"/>
          </p:nvPr>
        </p:nvSpPr>
        <p:spPr>
          <a:xfrm rot="2700000">
            <a:off x="6279111" y="2978608"/>
            <a:ext cx="915690" cy="915690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20" y="4605367"/>
            <a:ext cx="815816" cy="31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697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363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86" r:id="rId2"/>
    <p:sldLayoutId id="2147483662" r:id="rId3"/>
    <p:sldLayoutId id="2147483678" r:id="rId4"/>
    <p:sldLayoutId id="2147483679" r:id="rId5"/>
    <p:sldLayoutId id="2147483680" r:id="rId6"/>
    <p:sldLayoutId id="2147483673" r:id="rId7"/>
    <p:sldLayoutId id="2147483663" r:id="rId8"/>
    <p:sldLayoutId id="2147483676" r:id="rId9"/>
    <p:sldLayoutId id="2147483677" r:id="rId10"/>
    <p:sldLayoutId id="2147483674" r:id="rId11"/>
    <p:sldLayoutId id="2147483675" r:id="rId12"/>
    <p:sldLayoutId id="2147483682" r:id="rId13"/>
    <p:sldLayoutId id="2147483664" r:id="rId14"/>
    <p:sldLayoutId id="2147483665" r:id="rId15"/>
    <p:sldLayoutId id="2147483667" r:id="rId16"/>
    <p:sldLayoutId id="2147483668" r:id="rId17"/>
    <p:sldLayoutId id="2147483669" r:id="rId18"/>
    <p:sldLayoutId id="2147483670" r:id="rId19"/>
    <p:sldLayoutId id="2147483671" r:id="rId20"/>
    <p:sldLayoutId id="2147483683" r:id="rId21"/>
    <p:sldLayoutId id="2147483684" r:id="rId22"/>
    <p:sldLayoutId id="2147483685" r:id="rId23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500" kern="1200">
          <a:solidFill>
            <a:schemeClr val="tx1"/>
          </a:solidFill>
          <a:latin typeface="Marvin Visions Bold" pitchFamily="2" charset="0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Montserrat" pitchFamily="2" charset="-52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ontserrat" pitchFamily="2" charset="-52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Montserrat" pitchFamily="2" charset="-52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Montserrat" pitchFamily="2" charset="-52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Montserrat" pitchFamily="2" charset="-52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2"/>
          </p:nvPr>
        </p:nvSpPr>
        <p:spPr>
          <a:xfrm>
            <a:off x="3776662" y="2960526"/>
            <a:ext cx="4886745" cy="954834"/>
          </a:xfrm>
        </p:spPr>
        <p:txBody>
          <a:bodyPr/>
          <a:lstStyle/>
          <a:p>
            <a:pPr marL="0" indent="0">
              <a:buNone/>
            </a:pPr>
            <a:r>
              <a:rPr lang="ru-RU" altLang="ja-JP" sz="1600" dirty="0">
                <a:solidFill>
                  <a:srgbClr val="0F1115"/>
                </a:solidFill>
                <a:latin typeface="Montserrat (Основной текст)"/>
              </a:rPr>
              <a:t>Спикер: Астаева Анна Олеговна</a:t>
            </a:r>
            <a:r>
              <a:rPr lang="ru-RU" altLang="ja-JP" sz="1600" b="0" dirty="0">
                <a:solidFill>
                  <a:srgbClr val="0F1115"/>
                </a:solidFill>
                <a:latin typeface="Montserrat (Основной текст)"/>
              </a:rPr>
              <a:t>, графический дизайнер, преподаватель, член ТПП и автор курса «SMM-дизайн» </a:t>
            </a:r>
            <a:endParaRPr lang="ja-JP" altLang="en-US" sz="1600" b="0" dirty="0">
              <a:solidFill>
                <a:srgbClr val="0F1115"/>
              </a:solidFill>
              <a:effectLst/>
              <a:latin typeface="Montserrat (Основной текст)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 rot="20876987">
            <a:off x="3070986" y="693659"/>
            <a:ext cx="5874551" cy="1143000"/>
          </a:xfrm>
        </p:spPr>
        <p:txBody>
          <a:bodyPr>
            <a:noAutofit/>
          </a:bodyPr>
          <a:lstStyle/>
          <a:p>
            <a:pPr algn="ctr"/>
            <a:r>
              <a:rPr lang="ru-RU" sz="2800" b="1" i="0" dirty="0">
                <a:effectLst/>
                <a:latin typeface="+mn-lt"/>
              </a:rPr>
              <a:t>«Бабушкина кухня» </a:t>
            </a:r>
            <a:r>
              <a:rPr lang="ru-RU" sz="2800" i="0" dirty="0">
                <a:effectLst/>
                <a:latin typeface="+mn-lt"/>
              </a:rPr>
              <a:t>в Китае: </a:t>
            </a:r>
          </a:p>
          <a:p>
            <a:pPr algn="ctr"/>
            <a:r>
              <a:rPr lang="ru-RU" sz="2000" i="0" dirty="0">
                <a:effectLst/>
                <a:latin typeface="+mn-lt"/>
              </a:rPr>
              <a:t>идеальный план </a:t>
            </a:r>
            <a:r>
              <a:rPr lang="ru-RU" sz="2000" b="1" i="0" dirty="0" err="1">
                <a:solidFill>
                  <a:srgbClr val="FFFF00"/>
                </a:solidFill>
                <a:effectLst/>
                <a:latin typeface="+mn-lt"/>
              </a:rPr>
              <a:t>vs</a:t>
            </a:r>
            <a:r>
              <a:rPr lang="ru-RU" sz="2000" i="0" dirty="0">
                <a:effectLst/>
                <a:latin typeface="+mn-lt"/>
              </a:rPr>
              <a:t> жёсткая реальность</a:t>
            </a:r>
            <a:endParaRPr lang="ru-RU" sz="2000" kern="100" dirty="0">
              <a:effectLst/>
              <a:latin typeface="+mn-lt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0584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99792" y="1505040"/>
            <a:ext cx="4536230" cy="2568195"/>
          </a:xfrm>
          <a:prstGeom prst="roundRect">
            <a:avLst>
              <a:gd name="adj" fmla="val 1055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F15F104A-D71D-1337-8FAB-546C32459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782" y="618318"/>
            <a:ext cx="8124989" cy="751410"/>
          </a:xfrm>
        </p:spPr>
        <p:txBody>
          <a:bodyPr>
            <a:normAutofit fontScale="90000"/>
          </a:bodyPr>
          <a:lstStyle/>
          <a:p>
            <a:r>
              <a:rPr lang="ru-RU" sz="2000" dirty="0">
                <a:effectLst/>
                <a:latin typeface="+mn-lt"/>
              </a:rPr>
              <a:t>Для многих российских брендов выход на рынок Китая — уже не просто одна из возможностей, а логичный и закономерный этап стратегического развития. Это обусловлено:</a:t>
            </a:r>
            <a:br>
              <a:rPr lang="ru-RU" dirty="0">
                <a:effectLst/>
              </a:rPr>
            </a:br>
            <a:r>
              <a:rPr lang="ja-JP" altLang="en-US" b="0" i="0" dirty="0">
                <a:effectLst/>
                <a:latin typeface="-apple-system"/>
              </a:rPr>
              <a:t> </a:t>
            </a:r>
            <a:endParaRPr lang="ru-RU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AFCAC9B-91BA-471A-975C-5B8EE2E0E770}"/>
              </a:ext>
            </a:extLst>
          </p:cNvPr>
          <p:cNvSpPr txBox="1"/>
          <p:nvPr/>
        </p:nvSpPr>
        <p:spPr>
          <a:xfrm>
            <a:off x="499793" y="1611891"/>
            <a:ext cx="4719986" cy="23544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effectLst/>
              </a:rPr>
              <a:t>Интересом к российским товарам в Китае 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effectLst/>
              </a:rPr>
              <a:t>Диверсификация экспорта 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effectLst/>
              </a:rPr>
              <a:t>Возможности для экспорта продукции АПК 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effectLst/>
              </a:rPr>
              <a:t>Развитие электронной коммерции 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effectLst/>
              </a:rPr>
              <a:t>Государственная поддержка 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effectLst/>
              </a:rPr>
              <a:t>Доступ к технологиям и инвестициям 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effectLst/>
              </a:rPr>
              <a:t>Укрепление бренда «Сделано в России» 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effectLst/>
              </a:rPr>
              <a:t>Долгосрочные перспективы </a:t>
            </a: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55C7EDE7-E198-42B1-95E0-2B7E4C053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6507" y="1505040"/>
            <a:ext cx="3856987" cy="256819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7487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59EA10-AAB1-C50E-97BF-33D77BA82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814" y="510288"/>
            <a:ext cx="7452414" cy="1183890"/>
          </a:xfrm>
        </p:spPr>
        <p:txBody>
          <a:bodyPr>
            <a:normAutofit fontScale="90000"/>
          </a:bodyPr>
          <a:lstStyle/>
          <a:p>
            <a:pPr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chemeClr val="accent3"/>
                </a:solidFill>
                <a:effectLst/>
                <a:latin typeface="+mn-lt"/>
              </a:rPr>
              <a:t>Кейс: «Бабушкина кухня» — выход российского бренда замороженных полуфабрикатов на рынок Китая</a:t>
            </a:r>
            <a:br>
              <a:rPr lang="ru-RU" sz="2000" b="1" dirty="0">
                <a:solidFill>
                  <a:schemeClr val="accent3"/>
                </a:solidFill>
                <a:effectLst/>
                <a:latin typeface="+mn-lt"/>
              </a:rPr>
            </a:br>
            <a:r>
              <a:rPr lang="ru-RU" sz="2000" b="1" dirty="0">
                <a:solidFill>
                  <a:schemeClr val="tx1"/>
                </a:solidFill>
                <a:effectLst/>
                <a:latin typeface="+mn-lt"/>
              </a:rPr>
              <a:t>Этап 1. Демонстрация «идеальной» стратегии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ABF1BA53-7B0B-B4CA-ED74-EFDF886100AA}"/>
              </a:ext>
            </a:extLst>
          </p:cNvPr>
          <p:cNvSpPr/>
          <p:nvPr/>
        </p:nvSpPr>
        <p:spPr>
          <a:xfrm>
            <a:off x="324319" y="1901958"/>
            <a:ext cx="7413209" cy="2370797"/>
          </a:xfrm>
          <a:prstGeom prst="roundRect">
            <a:avLst>
              <a:gd name="adj" fmla="val 7409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Tx/>
              <a:tabLst/>
              <a:defRPr/>
            </a:pPr>
            <a:endParaRPr kumimoji="0" lang="en-US" sz="1600" b="0" i="0" u="none" strike="noStrike" kern="1200" cap="none" spc="0" normalizeH="0" baseline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+mj-lt"/>
              <a:ea typeface="Euclid Circular A" panose="020B0504000000000000" pitchFamily="34" charset="-52"/>
              <a:sym typeface="Arial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96431A3-9A63-4B94-AD7E-7818FD9403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4633" y="2515924"/>
            <a:ext cx="752136" cy="752136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DA8BF500-B872-44B7-8A22-B24F61FC99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4632" y="710580"/>
            <a:ext cx="604956" cy="604956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3E22AA16-73A4-48C4-A34D-596F5B51FE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4051" y="0"/>
            <a:ext cx="604957" cy="604957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DAAF6329-CE75-45BB-B4AF-BA81ECF9F3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9095" y="1"/>
            <a:ext cx="604956" cy="604956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8E11E2C2-792D-4A45-85AA-79C3A0CA4A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4632" y="1916835"/>
            <a:ext cx="604956" cy="604956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B9817122-0566-474B-B787-D9730BBBE5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4632" y="1314813"/>
            <a:ext cx="604956" cy="604956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6D8E2B86-F1A3-4F7B-BF93-2E6A2AE8B4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38436" y="3367884"/>
            <a:ext cx="604956" cy="604956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362909EC-3E41-4A4B-8968-5DD4B1253CC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38436" y="3970277"/>
            <a:ext cx="604956" cy="604956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2CC38DD6-8A0F-4F4B-ADA0-0738BA9CDBF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36770" y="2658699"/>
            <a:ext cx="706621" cy="706621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10AE6308-54BC-4A85-A82D-2C2A574A0B9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79008" y="0"/>
            <a:ext cx="710580" cy="710580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50381083-8C7A-4901-B8D0-37AE18CF3F7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 flipV="1">
            <a:off x="8869374" y="1312898"/>
            <a:ext cx="196560" cy="196560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FFCEB843-B5DF-426A-AE15-F97D269C8C3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941876" y="3773717"/>
            <a:ext cx="196560" cy="196560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EA48D5D9-0366-4376-B972-288698A57F1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flipH="1" flipV="1">
            <a:off x="6315112" y="-105625"/>
            <a:ext cx="661557" cy="710578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0AB50885-BB8C-40DF-BC3F-6C6C2C04E88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flipH="1" flipV="1">
            <a:off x="9138436" y="4572670"/>
            <a:ext cx="705700" cy="705700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23B77A7B-8208-4580-B370-B64021A248EE}"/>
              </a:ext>
            </a:extLst>
          </p:cNvPr>
          <p:cNvSpPr txBox="1"/>
          <p:nvPr/>
        </p:nvSpPr>
        <p:spPr>
          <a:xfrm>
            <a:off x="481975" y="2132234"/>
            <a:ext cx="6941332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F1115"/>
                </a:solidFill>
                <a:effectLst/>
              </a:rPr>
              <a:t>Локализация:</a:t>
            </a:r>
            <a:endParaRPr lang="ru-RU" sz="1600" dirty="0">
              <a:effectLst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0F1115"/>
                </a:solidFill>
                <a:effectLst/>
              </a:rPr>
              <a:t>Упаковка адаптирована </a:t>
            </a:r>
            <a:r>
              <a:rPr lang="ru-RU" sz="1600" dirty="0">
                <a:solidFill>
                  <a:srgbClr val="0F1115"/>
                </a:solidFill>
                <a:effectLst/>
              </a:rPr>
              <a:t>под китайские цветовые коды (красный — удача, золотой — богатство).</a:t>
            </a:r>
            <a:endParaRPr lang="ru-RU" sz="1600" dirty="0">
              <a:effectLst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0F1115"/>
                </a:solidFill>
                <a:effectLst/>
              </a:rPr>
              <a:t>Бренд отказывается от образа «бабушки» </a:t>
            </a:r>
            <a:r>
              <a:rPr lang="ru-RU" sz="1600" dirty="0">
                <a:solidFill>
                  <a:srgbClr val="0F1115"/>
                </a:solidFill>
                <a:effectLst/>
              </a:rPr>
              <a:t>как не соответствующего китайским представлениям о современной еде. Вместо этого позиционирование строится вокруг «русской северной кухни» — свежесть, натуральность.</a:t>
            </a:r>
            <a:endParaRPr lang="ru-RU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616335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3E6CCACB-0393-0F25-659C-0CFAF7420B64}"/>
              </a:ext>
            </a:extLst>
          </p:cNvPr>
          <p:cNvSpPr/>
          <p:nvPr/>
        </p:nvSpPr>
        <p:spPr>
          <a:xfrm>
            <a:off x="364332" y="1555691"/>
            <a:ext cx="7529076" cy="146633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>
              <a:buClr>
                <a:schemeClr val="accent1"/>
              </a:buClr>
              <a:defRPr/>
            </a:pPr>
            <a:endParaRPr kumimoji="0" lang="en-US" sz="1600" b="0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Euclid Circular A" panose="020B0504000000000000" pitchFamily="34" charset="-52"/>
              <a:sym typeface="Arial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96431A3-9A63-4B94-AD7E-7818FD9403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4488" y="2515924"/>
            <a:ext cx="752136" cy="752136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DA8BF500-B872-44B7-8A22-B24F61FC99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4487" y="710580"/>
            <a:ext cx="604956" cy="604956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3E22AA16-73A4-48C4-A34D-596F5B51FE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3906" y="0"/>
            <a:ext cx="604957" cy="604957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DAAF6329-CE75-45BB-B4AF-BA81ECF9F3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48950" y="1"/>
            <a:ext cx="604956" cy="604956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8E11E2C2-792D-4A45-85AA-79C3A0CA4A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64487" y="1916835"/>
            <a:ext cx="604956" cy="604956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B9817122-0566-474B-B787-D9730BBBE5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64487" y="1314813"/>
            <a:ext cx="604956" cy="604956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6D8E2B86-F1A3-4F7B-BF93-2E6A2AE8B4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18291" y="3367884"/>
            <a:ext cx="604956" cy="604956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362909EC-3E41-4A4B-8968-5DD4B1253CC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18291" y="3970277"/>
            <a:ext cx="604956" cy="604956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2CC38DD6-8A0F-4F4B-ADA0-0738BA9CDBF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16625" y="2658699"/>
            <a:ext cx="706621" cy="706621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10AE6308-54BC-4A85-A82D-2C2A574A0B9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58863" y="0"/>
            <a:ext cx="710580" cy="710580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50381083-8C7A-4901-B8D0-37AE18CF3F7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 flipV="1">
            <a:off x="9262355" y="1312898"/>
            <a:ext cx="196560" cy="196560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FFCEB843-B5DF-426A-AE15-F97D269C8C3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318344" y="3773717"/>
            <a:ext cx="196560" cy="196560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EA48D5D9-0366-4376-B972-288698A57F1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flipH="1" flipV="1">
            <a:off x="6694967" y="-105625"/>
            <a:ext cx="661557" cy="710578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0AB50885-BB8C-40DF-BC3F-6C6C2C04E88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flipH="1" flipV="1">
            <a:off x="9518291" y="4572670"/>
            <a:ext cx="705700" cy="70570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3940E6DE-C68A-46DE-84F0-A9763D00C1BA}"/>
              </a:ext>
            </a:extLst>
          </p:cNvPr>
          <p:cNvSpPr txBox="1"/>
          <p:nvPr/>
        </p:nvSpPr>
        <p:spPr>
          <a:xfrm>
            <a:off x="518017" y="1731941"/>
            <a:ext cx="7375390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ru-RU" sz="1400" b="1" dirty="0" err="1">
                <a:solidFill>
                  <a:srgbClr val="0F1115"/>
                </a:solidFill>
                <a:effectLst/>
              </a:rPr>
              <a:t>Инфлюенсеры</a:t>
            </a:r>
            <a:r>
              <a:rPr lang="ru-RU" sz="1400" b="1" dirty="0">
                <a:solidFill>
                  <a:srgbClr val="0F1115"/>
                </a:solidFill>
                <a:effectLst/>
              </a:rPr>
              <a:t>:</a:t>
            </a:r>
            <a:br>
              <a:rPr lang="ru-RU" sz="1400" b="1" dirty="0"/>
            </a:br>
            <a:r>
              <a:rPr lang="ru-RU" sz="1400" dirty="0">
                <a:solidFill>
                  <a:srgbClr val="0F1115"/>
                </a:solidFill>
                <a:effectLst/>
              </a:rPr>
              <a:t>Запуск на </a:t>
            </a:r>
            <a:r>
              <a:rPr lang="ru-RU" sz="1400" dirty="0" err="1">
                <a:solidFill>
                  <a:srgbClr val="0F1115"/>
                </a:solidFill>
                <a:effectLst/>
              </a:rPr>
              <a:t>Douyin</a:t>
            </a:r>
            <a:r>
              <a:rPr lang="ru-RU" sz="1400" dirty="0">
                <a:solidFill>
                  <a:srgbClr val="0F1115"/>
                </a:solidFill>
                <a:effectLst/>
              </a:rPr>
              <a:t> (китайский тик-ток) с участием популярных блогеров в категории «еда и путешествия», таких как Ли </a:t>
            </a:r>
            <a:r>
              <a:rPr lang="ru-RU" sz="1400" dirty="0" err="1">
                <a:solidFill>
                  <a:srgbClr val="0F1115"/>
                </a:solidFill>
                <a:effectLst/>
              </a:rPr>
              <a:t>Цзыци</a:t>
            </a:r>
            <a:r>
              <a:rPr lang="ru-RU" sz="1400" dirty="0">
                <a:solidFill>
                  <a:srgbClr val="0F1115"/>
                </a:solidFill>
                <a:effectLst/>
              </a:rPr>
              <a:t> и Ван </a:t>
            </a:r>
            <a:r>
              <a:rPr lang="ru-RU" sz="1400" dirty="0" err="1">
                <a:solidFill>
                  <a:srgbClr val="0F1115"/>
                </a:solidFill>
                <a:effectLst/>
              </a:rPr>
              <a:t>Ган</a:t>
            </a:r>
            <a:r>
              <a:rPr lang="ru-RU" sz="1400" b="1" dirty="0">
                <a:solidFill>
                  <a:srgbClr val="0F1115"/>
                </a:solidFill>
                <a:effectLst/>
              </a:rPr>
              <a:t>.</a:t>
            </a:r>
            <a:br>
              <a:rPr lang="ru-RU" sz="1400" b="1" dirty="0"/>
            </a:br>
            <a:r>
              <a:rPr lang="ru-RU" sz="1400" dirty="0">
                <a:solidFill>
                  <a:srgbClr val="0F1115"/>
                </a:solidFill>
                <a:effectLst/>
              </a:rPr>
              <a:t>На </a:t>
            </a:r>
            <a:r>
              <a:rPr lang="ru-RU" sz="1400" dirty="0" err="1">
                <a:solidFill>
                  <a:srgbClr val="0F1115"/>
                </a:solidFill>
                <a:effectLst/>
              </a:rPr>
              <a:t>Douyin</a:t>
            </a:r>
            <a:r>
              <a:rPr lang="ru-RU" sz="1400" dirty="0">
                <a:solidFill>
                  <a:srgbClr val="0F1115"/>
                </a:solidFill>
                <a:effectLst/>
              </a:rPr>
              <a:t> — короткие ролики «Как русские едят пельмени, вареники зимой» с эстетикой уюта и тепла.</a:t>
            </a:r>
            <a:endParaRPr lang="ru-RU" sz="1400" dirty="0">
              <a:effectLst/>
            </a:endParaRPr>
          </a:p>
        </p:txBody>
      </p:sp>
      <p:sp>
        <p:nvSpPr>
          <p:cNvPr id="38" name="Скругленный прямоугольник 7">
            <a:extLst>
              <a:ext uri="{FF2B5EF4-FFF2-40B4-BE49-F238E27FC236}">
                <a16:creationId xmlns:a16="http://schemas.microsoft.com/office/drawing/2014/main" id="{96BF6390-3BCB-4E78-9091-7B4D41C86401}"/>
              </a:ext>
            </a:extLst>
          </p:cNvPr>
          <p:cNvSpPr/>
          <p:nvPr/>
        </p:nvSpPr>
        <p:spPr>
          <a:xfrm>
            <a:off x="364331" y="3148747"/>
            <a:ext cx="7521315" cy="124994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>
              <a:buClr>
                <a:schemeClr val="accent1"/>
              </a:buClr>
              <a:defRPr/>
            </a:pPr>
            <a:endParaRPr kumimoji="0" lang="en-US" sz="1600" b="0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Euclid Circular A" panose="020B0504000000000000" pitchFamily="34" charset="-52"/>
              <a:sym typeface="Arial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1E1D919-A285-4AA8-83D1-A3E50F45D8DD}"/>
              </a:ext>
            </a:extLst>
          </p:cNvPr>
          <p:cNvSpPr txBox="1"/>
          <p:nvPr/>
        </p:nvSpPr>
        <p:spPr>
          <a:xfrm>
            <a:off x="551476" y="3296663"/>
            <a:ext cx="714702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ru-RU" sz="1400" b="1" dirty="0" err="1">
                <a:solidFill>
                  <a:srgbClr val="0F1115"/>
                </a:solidFill>
                <a:effectLst/>
              </a:rPr>
              <a:t>Digital</a:t>
            </a:r>
            <a:r>
              <a:rPr lang="ru-RU" sz="1400" b="1" dirty="0">
                <a:solidFill>
                  <a:srgbClr val="0F1115"/>
                </a:solidFill>
                <a:effectLst/>
              </a:rPr>
              <a:t>-запуск:</a:t>
            </a:r>
            <a:br>
              <a:rPr lang="ru-RU" sz="1400" b="1" dirty="0"/>
            </a:br>
            <a:r>
              <a:rPr lang="ru-RU" sz="1400" dirty="0">
                <a:solidFill>
                  <a:srgbClr val="0F1115"/>
                </a:solidFill>
                <a:effectLst/>
              </a:rPr>
              <a:t>Прямой эфир с дегустацией.</a:t>
            </a:r>
            <a:br>
              <a:rPr lang="ru-RU" sz="1400" dirty="0"/>
            </a:br>
            <a:r>
              <a:rPr lang="ru-RU" sz="1400" dirty="0" err="1">
                <a:solidFill>
                  <a:srgbClr val="0F1115"/>
                </a:solidFill>
                <a:effectLst/>
              </a:rPr>
              <a:t>Промокод</a:t>
            </a:r>
            <a:r>
              <a:rPr lang="ru-RU" sz="1400" dirty="0">
                <a:solidFill>
                  <a:srgbClr val="0F1115"/>
                </a:solidFill>
                <a:effectLst/>
              </a:rPr>
              <a:t> на первую покупку</a:t>
            </a:r>
            <a:br>
              <a:rPr lang="ru-RU" sz="1400" dirty="0"/>
            </a:br>
            <a:r>
              <a:rPr lang="ru-RU" sz="1400" dirty="0">
                <a:solidFill>
                  <a:srgbClr val="0F1115"/>
                </a:solidFill>
                <a:effectLst/>
              </a:rPr>
              <a:t>При покупке набора доп. скидка 10%</a:t>
            </a:r>
            <a:endParaRPr lang="ru-RU" sz="1400" dirty="0">
              <a:effectLst/>
            </a:endParaRPr>
          </a:p>
        </p:txBody>
      </p:sp>
      <p:sp>
        <p:nvSpPr>
          <p:cNvPr id="36" name="Заголовок 1">
            <a:extLst>
              <a:ext uri="{FF2B5EF4-FFF2-40B4-BE49-F238E27FC236}">
                <a16:creationId xmlns:a16="http://schemas.microsoft.com/office/drawing/2014/main" id="{3D59EA10-AAB1-C50E-97BF-33D77BA82FC7}"/>
              </a:ext>
            </a:extLst>
          </p:cNvPr>
          <p:cNvSpPr txBox="1">
            <a:spLocks/>
          </p:cNvSpPr>
          <p:nvPr/>
        </p:nvSpPr>
        <p:spPr>
          <a:xfrm>
            <a:off x="398814" y="421332"/>
            <a:ext cx="7452414" cy="11838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rgbClr val="C31632"/>
                </a:solidFill>
                <a:latin typeface="Marvin Visions Bold" pitchFamily="2" charset="0"/>
                <a:ea typeface="+mj-ea"/>
                <a:cs typeface="+mj-cs"/>
              </a:defRPr>
            </a:lvl1pPr>
          </a:lstStyle>
          <a:p>
            <a:pPr>
              <a:lnSpc>
                <a:spcPts val="2400"/>
              </a:lnSpc>
              <a:spcBef>
                <a:spcPts val="0"/>
              </a:spcBef>
            </a:pPr>
            <a:r>
              <a:rPr lang="ru-RU" sz="2000" b="1" dirty="0">
                <a:solidFill>
                  <a:schemeClr val="accent3"/>
                </a:solidFill>
                <a:latin typeface="+mn-lt"/>
              </a:rPr>
              <a:t>Кейс: «Бабушкина кухня» — выход российского бренда замороженных полуфабрикатов на рынок Китая</a:t>
            </a:r>
            <a:br>
              <a:rPr lang="ru-RU" sz="2000" b="1" dirty="0">
                <a:solidFill>
                  <a:schemeClr val="accent3"/>
                </a:solidFill>
                <a:latin typeface="+mn-lt"/>
              </a:rPr>
            </a:br>
            <a:r>
              <a:rPr lang="ru-RU" sz="2000" b="1" dirty="0">
                <a:solidFill>
                  <a:schemeClr val="tx1"/>
                </a:solidFill>
                <a:latin typeface="+mn-lt"/>
              </a:rPr>
              <a:t>Этап 1. Демонстрация «идеальной» стратегии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5831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93B40BB0-104E-1E73-D371-954995238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707" y="389305"/>
            <a:ext cx="8598785" cy="751410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C00000"/>
                </a:solidFill>
                <a:effectLst/>
                <a:latin typeface="+mn-lt"/>
              </a:rPr>
              <a:t>Шок №1. </a:t>
            </a:r>
            <a:br>
              <a:rPr lang="ru-RU" b="1" dirty="0">
                <a:solidFill>
                  <a:srgbClr val="C00000"/>
                </a:solidFill>
                <a:effectLst/>
                <a:latin typeface="+mn-lt"/>
              </a:rPr>
            </a:br>
            <a:r>
              <a:rPr lang="ru-RU" b="1" dirty="0">
                <a:solidFill>
                  <a:srgbClr val="C00000"/>
                </a:solidFill>
                <a:effectLst/>
                <a:latin typeface="+mn-lt"/>
              </a:rPr>
              <a:t>Негативная реакция аудитории</a:t>
            </a:r>
            <a:endParaRPr lang="ru-RU" b="1" dirty="0">
              <a:solidFill>
                <a:srgbClr val="C00000"/>
              </a:solidFill>
              <a:latin typeface="+mn-lt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02011" y="1500694"/>
            <a:ext cx="8227011" cy="660304"/>
            <a:chOff x="136552" y="1340262"/>
            <a:chExt cx="8227011" cy="660304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136552" y="1340262"/>
              <a:ext cx="8227011" cy="660304"/>
            </a:xfrm>
            <a:prstGeom prst="roundRect">
              <a:avLst>
                <a:gd name="adj" fmla="val 1452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235670" y="1439582"/>
              <a:ext cx="8002680" cy="461665"/>
              <a:chOff x="235670" y="1346352"/>
              <a:chExt cx="8002680" cy="461665"/>
            </a:xfrm>
          </p:grpSpPr>
          <p:pic>
            <p:nvPicPr>
              <p:cNvPr id="6" name="Рисунок 5">
                <a:extLst>
                  <a:ext uri="{FF2B5EF4-FFF2-40B4-BE49-F238E27FC236}">
                    <a16:creationId xmlns:a16="http://schemas.microsoft.com/office/drawing/2014/main" id="{167996F8-7B82-82DF-066C-75758CFF8E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35670" y="1414085"/>
                <a:ext cx="329621" cy="329621"/>
              </a:xfrm>
              <a:prstGeom prst="rect">
                <a:avLst/>
              </a:prstGeom>
            </p:spPr>
          </p:pic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7C39D38-C537-4D42-8F05-D49BE69A4083}"/>
                  </a:ext>
                </a:extLst>
              </p:cNvPr>
              <p:cNvSpPr txBox="1"/>
              <p:nvPr/>
            </p:nvSpPr>
            <p:spPr>
              <a:xfrm>
                <a:off x="664409" y="1346352"/>
                <a:ext cx="7573941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sz="1200" b="1" dirty="0">
                    <a:solidFill>
                      <a:srgbClr val="0F1115"/>
                    </a:solidFill>
                    <a:effectLst/>
                  </a:rPr>
                  <a:t>Провал продукта после старта:</a:t>
                </a:r>
                <a:r>
                  <a:rPr lang="ru-RU" sz="1200" dirty="0">
                    <a:solidFill>
                      <a:srgbClr val="0F1115"/>
                    </a:solidFill>
                    <a:effectLst/>
                  </a:rPr>
                  <a:t> рейтинг товара резко падает до </a:t>
                </a:r>
                <a:r>
                  <a:rPr lang="ru-RU" sz="1200" b="1" dirty="0">
                    <a:solidFill>
                      <a:srgbClr val="0F1115"/>
                    </a:solidFill>
                    <a:effectLst/>
                  </a:rPr>
                  <a:t>2,8 балла</a:t>
                </a:r>
                <a:r>
                  <a:rPr lang="ru-RU" sz="1200" dirty="0">
                    <a:solidFill>
                      <a:srgbClr val="0F1115"/>
                    </a:solidFill>
                    <a:effectLst/>
                  </a:rPr>
                  <a:t> спустя неделю после начала продаж.</a:t>
                </a:r>
                <a:endParaRPr lang="ru-RU" sz="1200" dirty="0">
                  <a:effectLst/>
                </a:endParaRPr>
              </a:p>
            </p:txBody>
          </p:sp>
        </p:grpSp>
      </p:grpSp>
      <p:grpSp>
        <p:nvGrpSpPr>
          <p:cNvPr id="9" name="Группа 8"/>
          <p:cNvGrpSpPr/>
          <p:nvPr/>
        </p:nvGrpSpPr>
        <p:grpSpPr>
          <a:xfrm>
            <a:off x="302011" y="2259944"/>
            <a:ext cx="8227011" cy="641228"/>
            <a:chOff x="107592" y="2259944"/>
            <a:chExt cx="8227011" cy="641228"/>
          </a:xfrm>
        </p:grpSpPr>
        <p:sp>
          <p:nvSpPr>
            <p:cNvPr id="10" name="Скругленный прямоугольник 2">
              <a:extLst>
                <a:ext uri="{FF2B5EF4-FFF2-40B4-BE49-F238E27FC236}">
                  <a16:creationId xmlns:a16="http://schemas.microsoft.com/office/drawing/2014/main" id="{D25408C0-78AF-4455-BE61-A9FBF187A6C5}"/>
                </a:ext>
              </a:extLst>
            </p:cNvPr>
            <p:cNvSpPr/>
            <p:nvPr/>
          </p:nvSpPr>
          <p:spPr>
            <a:xfrm>
              <a:off x="107592" y="2259944"/>
              <a:ext cx="8227011" cy="641228"/>
            </a:xfrm>
            <a:prstGeom prst="roundRect">
              <a:avLst>
                <a:gd name="adj" fmla="val 1452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94419" y="2349726"/>
              <a:ext cx="8140184" cy="461665"/>
              <a:chOff x="194419" y="2267419"/>
              <a:chExt cx="8140184" cy="461665"/>
            </a:xfrm>
          </p:grpSpPr>
          <p:pic>
            <p:nvPicPr>
              <p:cNvPr id="12" name="Рисунок 11">
                <a:extLst>
                  <a:ext uri="{FF2B5EF4-FFF2-40B4-BE49-F238E27FC236}">
                    <a16:creationId xmlns:a16="http://schemas.microsoft.com/office/drawing/2014/main" id="{408C29D3-50D0-4723-871D-27CFC13212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94419" y="2333441"/>
                <a:ext cx="329621" cy="329621"/>
              </a:xfrm>
              <a:prstGeom prst="rect">
                <a:avLst/>
              </a:prstGeom>
            </p:spPr>
          </p:pic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B98F351-1A7C-4054-85DB-D651795A341A}"/>
                  </a:ext>
                </a:extLst>
              </p:cNvPr>
              <p:cNvSpPr txBox="1"/>
              <p:nvPr/>
            </p:nvSpPr>
            <p:spPr>
              <a:xfrm>
                <a:off x="664408" y="2267419"/>
                <a:ext cx="7670195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sz="1200" b="1" dirty="0">
                    <a:solidFill>
                      <a:srgbClr val="0F1115"/>
                    </a:solidFill>
                    <a:effectLst/>
                  </a:rPr>
                  <a:t>Негативные отзывы:</a:t>
                </a:r>
                <a:r>
                  <a:rPr lang="ru-RU" sz="1200" dirty="0">
                    <a:solidFill>
                      <a:srgbClr val="0F1115"/>
                    </a:solidFill>
                    <a:effectLst/>
                  </a:rPr>
                  <a:t> потребители жалуются на </a:t>
                </a:r>
                <a:r>
                  <a:rPr lang="ru-RU" sz="1200" b="1" dirty="0">
                    <a:solidFill>
                      <a:srgbClr val="0F1115"/>
                    </a:solidFill>
                    <a:effectLst/>
                  </a:rPr>
                  <a:t>«кислый и странный вкус»</a:t>
                </a:r>
                <a:r>
                  <a:rPr lang="ru-RU" sz="1200" dirty="0">
                    <a:solidFill>
                      <a:srgbClr val="0F1115"/>
                    </a:solidFill>
                    <a:effectLst/>
                  </a:rPr>
                  <a:t> творога с зеленью и </a:t>
                </a:r>
                <a:r>
                  <a:rPr lang="ru-RU" sz="1200" b="1" dirty="0">
                    <a:solidFill>
                      <a:srgbClr val="0F1115"/>
                    </a:solidFill>
                    <a:effectLst/>
                  </a:rPr>
                  <a:t>слишком резкий запах</a:t>
                </a:r>
                <a:r>
                  <a:rPr lang="ru-RU" sz="1200" dirty="0">
                    <a:solidFill>
                      <a:srgbClr val="0F1115"/>
                    </a:solidFill>
                    <a:effectLst/>
                  </a:rPr>
                  <a:t> печени с луком.</a:t>
                </a:r>
                <a:endParaRPr lang="ru-RU" sz="1200" dirty="0">
                  <a:effectLst/>
                </a:endParaRPr>
              </a:p>
            </p:txBody>
          </p:sp>
        </p:grpSp>
      </p:grpSp>
      <p:grpSp>
        <p:nvGrpSpPr>
          <p:cNvPr id="14" name="Группа 13"/>
          <p:cNvGrpSpPr/>
          <p:nvPr/>
        </p:nvGrpSpPr>
        <p:grpSpPr>
          <a:xfrm>
            <a:off x="302011" y="2990954"/>
            <a:ext cx="8227011" cy="659558"/>
            <a:chOff x="107593" y="3221174"/>
            <a:chExt cx="8227011" cy="659558"/>
          </a:xfrm>
        </p:grpSpPr>
        <p:sp>
          <p:nvSpPr>
            <p:cNvPr id="11" name="Скругленный прямоугольник 2">
              <a:extLst>
                <a:ext uri="{FF2B5EF4-FFF2-40B4-BE49-F238E27FC236}">
                  <a16:creationId xmlns:a16="http://schemas.microsoft.com/office/drawing/2014/main" id="{96274EDA-7E33-4A66-B95B-DA25DBDA65B1}"/>
                </a:ext>
              </a:extLst>
            </p:cNvPr>
            <p:cNvSpPr/>
            <p:nvPr/>
          </p:nvSpPr>
          <p:spPr>
            <a:xfrm>
              <a:off x="107593" y="3221174"/>
              <a:ext cx="8227011" cy="659558"/>
            </a:xfrm>
            <a:prstGeom prst="roundRect">
              <a:avLst>
                <a:gd name="adj" fmla="val 1452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2" name="Группа 1"/>
            <p:cNvGrpSpPr/>
            <p:nvPr/>
          </p:nvGrpSpPr>
          <p:grpSpPr>
            <a:xfrm>
              <a:off x="194419" y="3320121"/>
              <a:ext cx="7527667" cy="461665"/>
              <a:chOff x="194419" y="3300955"/>
              <a:chExt cx="7527667" cy="461665"/>
            </a:xfrm>
          </p:grpSpPr>
          <p:pic>
            <p:nvPicPr>
              <p:cNvPr id="13" name="Рисунок 12">
                <a:extLst>
                  <a:ext uri="{FF2B5EF4-FFF2-40B4-BE49-F238E27FC236}">
                    <a16:creationId xmlns:a16="http://schemas.microsoft.com/office/drawing/2014/main" id="{FD529046-2E5E-446F-9AB1-B99EE1B8A5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94419" y="3369197"/>
                <a:ext cx="329621" cy="329621"/>
              </a:xfrm>
              <a:prstGeom prst="rect">
                <a:avLst/>
              </a:prstGeom>
            </p:spPr>
          </p:pic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00C9EC69-1EA1-47B2-A315-12AB48320567}"/>
                  </a:ext>
                </a:extLst>
              </p:cNvPr>
              <p:cNvSpPr txBox="1"/>
              <p:nvPr/>
            </p:nvSpPr>
            <p:spPr>
              <a:xfrm>
                <a:off x="664408" y="3300955"/>
                <a:ext cx="7057678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sz="1200" b="1" dirty="0">
                    <a:solidFill>
                      <a:srgbClr val="0F1115"/>
                    </a:solidFill>
                    <a:effectLst/>
                  </a:rPr>
                  <a:t>Культурное непонимание:</a:t>
                </a:r>
                <a:r>
                  <a:rPr lang="ru-RU" sz="1200" dirty="0">
                    <a:solidFill>
                      <a:srgbClr val="0F1115"/>
                    </a:solidFill>
                    <a:effectLst/>
                  </a:rPr>
                  <a:t> китайские покупатели не воспринимают традиционные для России вкусы, так как они не соответствуют их гастрономическим привычкам.</a:t>
                </a:r>
                <a:endParaRPr lang="ru-RU" sz="1200" dirty="0">
                  <a:effectLst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33754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93B40BB0-104E-1E73-D371-954995238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707" y="389305"/>
            <a:ext cx="8598785" cy="751410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C00000"/>
                </a:solidFill>
                <a:effectLst/>
                <a:latin typeface="+mn-lt"/>
              </a:rPr>
              <a:t>Шок №1. </a:t>
            </a:r>
            <a:br>
              <a:rPr lang="ru-RU" b="1" dirty="0">
                <a:solidFill>
                  <a:srgbClr val="C00000"/>
                </a:solidFill>
                <a:effectLst/>
                <a:latin typeface="+mn-lt"/>
              </a:rPr>
            </a:br>
            <a:r>
              <a:rPr lang="ru-RU" b="1" dirty="0">
                <a:solidFill>
                  <a:srgbClr val="C00000"/>
                </a:solidFill>
                <a:effectLst/>
                <a:latin typeface="+mn-lt"/>
              </a:rPr>
              <a:t>Негативная реакция аудитории</a:t>
            </a:r>
            <a:endParaRPr lang="ru-RU" b="1" dirty="0">
              <a:solidFill>
                <a:srgbClr val="C00000"/>
              </a:solidFill>
              <a:latin typeface="+mn-lt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02011" y="1203186"/>
            <a:ext cx="8227011" cy="660304"/>
            <a:chOff x="136552" y="1340262"/>
            <a:chExt cx="8227011" cy="660304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136552" y="1340262"/>
              <a:ext cx="8227011" cy="660304"/>
            </a:xfrm>
            <a:prstGeom prst="roundRect">
              <a:avLst>
                <a:gd name="adj" fmla="val 1452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235670" y="1439582"/>
              <a:ext cx="8002680" cy="461665"/>
              <a:chOff x="235670" y="1346352"/>
              <a:chExt cx="8002680" cy="461665"/>
            </a:xfrm>
          </p:grpSpPr>
          <p:pic>
            <p:nvPicPr>
              <p:cNvPr id="6" name="Рисунок 5">
                <a:extLst>
                  <a:ext uri="{FF2B5EF4-FFF2-40B4-BE49-F238E27FC236}">
                    <a16:creationId xmlns:a16="http://schemas.microsoft.com/office/drawing/2014/main" id="{167996F8-7B82-82DF-066C-75758CFF8E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35670" y="1414085"/>
                <a:ext cx="329621" cy="329621"/>
              </a:xfrm>
              <a:prstGeom prst="rect">
                <a:avLst/>
              </a:prstGeom>
            </p:spPr>
          </p:pic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7C39D38-C537-4D42-8F05-D49BE69A4083}"/>
                  </a:ext>
                </a:extLst>
              </p:cNvPr>
              <p:cNvSpPr txBox="1"/>
              <p:nvPr/>
            </p:nvSpPr>
            <p:spPr>
              <a:xfrm>
                <a:off x="664409" y="1346352"/>
                <a:ext cx="7573941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sz="1200" b="1" dirty="0">
                    <a:solidFill>
                      <a:srgbClr val="0F1115"/>
                    </a:solidFill>
                  </a:rPr>
                  <a:t>Ассоциации с кисломолочными продуктами: </a:t>
                </a:r>
                <a:r>
                  <a:rPr lang="ru-RU" sz="1200" dirty="0">
                    <a:solidFill>
                      <a:srgbClr val="0F1115"/>
                    </a:solidFill>
                  </a:rPr>
                  <a:t>у большинства китайцев кисломолочные продукты ассоциируются</a:t>
                </a:r>
                <a:r>
                  <a:rPr lang="ru-RU" sz="1200" b="1" dirty="0">
                    <a:solidFill>
                      <a:srgbClr val="0F1115"/>
                    </a:solidFill>
                  </a:rPr>
                  <a:t> с просроченной или испорченной едой.</a:t>
                </a:r>
              </a:p>
            </p:txBody>
          </p:sp>
        </p:grpSp>
      </p:grpSp>
      <p:grpSp>
        <p:nvGrpSpPr>
          <p:cNvPr id="9" name="Группа 8"/>
          <p:cNvGrpSpPr/>
          <p:nvPr/>
        </p:nvGrpSpPr>
        <p:grpSpPr>
          <a:xfrm>
            <a:off x="302011" y="1962436"/>
            <a:ext cx="8227011" cy="641228"/>
            <a:chOff x="107592" y="2259944"/>
            <a:chExt cx="8227011" cy="641228"/>
          </a:xfrm>
        </p:grpSpPr>
        <p:sp>
          <p:nvSpPr>
            <p:cNvPr id="10" name="Скругленный прямоугольник 2">
              <a:extLst>
                <a:ext uri="{FF2B5EF4-FFF2-40B4-BE49-F238E27FC236}">
                  <a16:creationId xmlns:a16="http://schemas.microsoft.com/office/drawing/2014/main" id="{D25408C0-78AF-4455-BE61-A9FBF187A6C5}"/>
                </a:ext>
              </a:extLst>
            </p:cNvPr>
            <p:cNvSpPr/>
            <p:nvPr/>
          </p:nvSpPr>
          <p:spPr>
            <a:xfrm>
              <a:off x="107592" y="2259944"/>
              <a:ext cx="8227011" cy="641228"/>
            </a:xfrm>
            <a:prstGeom prst="roundRect">
              <a:avLst>
                <a:gd name="adj" fmla="val 1452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94419" y="2349726"/>
              <a:ext cx="8140184" cy="461665"/>
              <a:chOff x="194419" y="2267419"/>
              <a:chExt cx="8140184" cy="461665"/>
            </a:xfrm>
          </p:grpSpPr>
          <p:pic>
            <p:nvPicPr>
              <p:cNvPr id="12" name="Рисунок 11">
                <a:extLst>
                  <a:ext uri="{FF2B5EF4-FFF2-40B4-BE49-F238E27FC236}">
                    <a16:creationId xmlns:a16="http://schemas.microsoft.com/office/drawing/2014/main" id="{408C29D3-50D0-4723-871D-27CFC13212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94419" y="2333441"/>
                <a:ext cx="329621" cy="329621"/>
              </a:xfrm>
              <a:prstGeom prst="rect">
                <a:avLst/>
              </a:prstGeom>
            </p:spPr>
          </p:pic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B98F351-1A7C-4054-85DB-D651795A341A}"/>
                  </a:ext>
                </a:extLst>
              </p:cNvPr>
              <p:cNvSpPr txBox="1"/>
              <p:nvPr/>
            </p:nvSpPr>
            <p:spPr>
              <a:xfrm>
                <a:off x="664408" y="2267419"/>
                <a:ext cx="7670195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sz="1200" b="1" dirty="0">
                    <a:solidFill>
                      <a:srgbClr val="0F1115"/>
                    </a:solidFill>
                  </a:rPr>
                  <a:t>Физиологический барьер: </a:t>
                </a:r>
                <a:r>
                  <a:rPr lang="ru-RU" sz="1200" dirty="0">
                    <a:solidFill>
                      <a:srgbClr val="0F1115"/>
                    </a:solidFill>
                  </a:rPr>
                  <a:t>около</a:t>
                </a:r>
                <a:r>
                  <a:rPr lang="ru-RU" sz="1200" b="1" dirty="0">
                    <a:solidFill>
                      <a:srgbClr val="0F1115"/>
                    </a:solidFill>
                  </a:rPr>
                  <a:t> 90% взрослого населения Китая </a:t>
                </a:r>
                <a:r>
                  <a:rPr lang="ru-RU" sz="1200" dirty="0">
                    <a:solidFill>
                      <a:srgbClr val="0F1115"/>
                    </a:solidFill>
                  </a:rPr>
                  <a:t>страдает</a:t>
                </a:r>
                <a:r>
                  <a:rPr lang="ru-RU" sz="1200" b="1" dirty="0">
                    <a:solidFill>
                      <a:srgbClr val="0F1115"/>
                    </a:solidFill>
                  </a:rPr>
                  <a:t> </a:t>
                </a:r>
                <a:r>
                  <a:rPr lang="ru-RU" sz="1200" b="1" dirty="0" err="1">
                    <a:solidFill>
                      <a:srgbClr val="0F1115"/>
                    </a:solidFill>
                  </a:rPr>
                  <a:t>лактозной</a:t>
                </a:r>
                <a:r>
                  <a:rPr lang="ru-RU" sz="1200" b="1" dirty="0">
                    <a:solidFill>
                      <a:srgbClr val="0F1115"/>
                    </a:solidFill>
                  </a:rPr>
                  <a:t> непереносимостью, </a:t>
                </a:r>
                <a:r>
                  <a:rPr lang="ru-RU" sz="1200" dirty="0">
                    <a:solidFill>
                      <a:srgbClr val="0F1115"/>
                    </a:solidFill>
                  </a:rPr>
                  <a:t>что снижает спрос на молочные продукты.</a:t>
                </a:r>
              </a:p>
            </p:txBody>
          </p:sp>
        </p:grpSp>
      </p:grpSp>
      <p:sp>
        <p:nvSpPr>
          <p:cNvPr id="11" name="Скругленный прямоугольник 2">
            <a:extLst>
              <a:ext uri="{FF2B5EF4-FFF2-40B4-BE49-F238E27FC236}">
                <a16:creationId xmlns:a16="http://schemas.microsoft.com/office/drawing/2014/main" id="{96274EDA-7E33-4A66-B95B-DA25DBDA65B1}"/>
              </a:ext>
            </a:extLst>
          </p:cNvPr>
          <p:cNvSpPr/>
          <p:nvPr/>
        </p:nvSpPr>
        <p:spPr>
          <a:xfrm>
            <a:off x="302011" y="2693446"/>
            <a:ext cx="8227011" cy="659558"/>
          </a:xfrm>
          <a:prstGeom prst="roundRect">
            <a:avLst>
              <a:gd name="adj" fmla="val 145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388837" y="2792393"/>
            <a:ext cx="7527667" cy="461665"/>
            <a:chOff x="194419" y="3300955"/>
            <a:chExt cx="7527667" cy="461665"/>
          </a:xfrm>
        </p:grpSpPr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id="{FD529046-2E5E-446F-9AB1-B99EE1B8A5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4419" y="3369197"/>
              <a:ext cx="329621" cy="329621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00C9EC69-1EA1-47B2-A315-12AB48320567}"/>
                </a:ext>
              </a:extLst>
            </p:cNvPr>
            <p:cNvSpPr txBox="1"/>
            <p:nvPr/>
          </p:nvSpPr>
          <p:spPr>
            <a:xfrm>
              <a:off x="664408" y="3300955"/>
              <a:ext cx="7057678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200" b="1" dirty="0">
                  <a:solidFill>
                    <a:srgbClr val="0F1115"/>
                  </a:solidFill>
                </a:rPr>
                <a:t>Восприятие запаха лука: </a:t>
              </a:r>
              <a:r>
                <a:rPr lang="ru-RU" sz="1200" dirty="0">
                  <a:solidFill>
                    <a:srgbClr val="0F1115"/>
                  </a:solidFill>
                </a:rPr>
                <a:t>сильный луковый запах в Китае ассоциируется </a:t>
              </a:r>
              <a:r>
                <a:rPr lang="ru-RU" sz="1200" b="1" dirty="0">
                  <a:solidFill>
                    <a:srgbClr val="0F1115"/>
                  </a:solidFill>
                </a:rPr>
                <a:t>с дешёвой и некачественной едой, </a:t>
              </a:r>
              <a:r>
                <a:rPr lang="ru-RU" sz="1200" dirty="0">
                  <a:solidFill>
                    <a:srgbClr val="0F1115"/>
                  </a:solidFill>
                </a:rPr>
                <a:t>что негативно влияет на имидж продукта.</a:t>
              </a:r>
            </a:p>
          </p:txBody>
        </p:sp>
      </p:grpSp>
      <p:sp>
        <p:nvSpPr>
          <p:cNvPr id="20" name="Скругленный прямоугольник 2">
            <a:extLst>
              <a:ext uri="{FF2B5EF4-FFF2-40B4-BE49-F238E27FC236}">
                <a16:creationId xmlns:a16="http://schemas.microsoft.com/office/drawing/2014/main" id="{96274EDA-7E33-4A66-B95B-DA25DBDA65B1}"/>
              </a:ext>
            </a:extLst>
          </p:cNvPr>
          <p:cNvSpPr/>
          <p:nvPr/>
        </p:nvSpPr>
        <p:spPr>
          <a:xfrm>
            <a:off x="302011" y="3451951"/>
            <a:ext cx="8227011" cy="817970"/>
          </a:xfrm>
          <a:prstGeom prst="roundRect">
            <a:avLst>
              <a:gd name="adj" fmla="val 1452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C70E39A-9EBA-442F-B086-FDC9BE7DC0B4}"/>
              </a:ext>
            </a:extLst>
          </p:cNvPr>
          <p:cNvSpPr txBox="1"/>
          <p:nvPr/>
        </p:nvSpPr>
        <p:spPr>
          <a:xfrm>
            <a:off x="349529" y="3537770"/>
            <a:ext cx="80762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ru-RU" sz="1200" b="1" dirty="0">
                <a:solidFill>
                  <a:srgbClr val="0F1115"/>
                </a:solidFill>
                <a:effectLst/>
              </a:rPr>
              <a:t>Задание для участников:</a:t>
            </a:r>
            <a:r>
              <a:rPr lang="ru-RU" sz="1200" dirty="0">
                <a:solidFill>
                  <a:srgbClr val="0F1115"/>
                </a:solidFill>
                <a:effectLst/>
              </a:rPr>
              <a:t> </a:t>
            </a:r>
            <a:br>
              <a:rPr lang="ru-RU" sz="1200" dirty="0"/>
            </a:br>
            <a:r>
              <a:rPr lang="ru-RU" sz="1200" dirty="0">
                <a:solidFill>
                  <a:srgbClr val="0F1115"/>
                </a:solidFill>
                <a:effectLst/>
              </a:rPr>
              <a:t>Проанализируйте ситуацию: в чём слабость «идеальной» стратегии и где была допущена ключевая ошибка?</a:t>
            </a:r>
            <a:endParaRPr lang="ru-RU" sz="12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50464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E6EA01A-A7AA-4A41-89D2-4FFAE8135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373" y="320165"/>
            <a:ext cx="8124989" cy="751410"/>
          </a:xfrm>
        </p:spPr>
        <p:txBody>
          <a:bodyPr>
            <a:normAutofit/>
          </a:bodyPr>
          <a:lstStyle/>
          <a:p>
            <a:r>
              <a:rPr lang="ru-RU" b="1" dirty="0">
                <a:effectLst/>
                <a:latin typeface="+mn-lt"/>
              </a:rPr>
              <a:t>Разбор ошибки: </a:t>
            </a:r>
            <a:endParaRPr lang="ru-RU" b="1" dirty="0">
              <a:latin typeface="+mn-lt"/>
            </a:endParaRPr>
          </a:p>
        </p:txBody>
      </p:sp>
      <p:sp>
        <p:nvSpPr>
          <p:cNvPr id="5" name="Скругленный прямоугольник 2">
            <a:extLst>
              <a:ext uri="{FF2B5EF4-FFF2-40B4-BE49-F238E27FC236}">
                <a16:creationId xmlns:a16="http://schemas.microsoft.com/office/drawing/2014/main" id="{96274EDA-7E33-4A66-B95B-DA25DBDA65B1}"/>
              </a:ext>
            </a:extLst>
          </p:cNvPr>
          <p:cNvSpPr/>
          <p:nvPr/>
        </p:nvSpPr>
        <p:spPr>
          <a:xfrm>
            <a:off x="635373" y="1168156"/>
            <a:ext cx="8227011" cy="2655699"/>
          </a:xfrm>
          <a:prstGeom prst="roundRect">
            <a:avLst>
              <a:gd name="adj" fmla="val 999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85E21D-74CC-47F2-AF14-2C82ADC90218}"/>
              </a:ext>
            </a:extLst>
          </p:cNvPr>
          <p:cNvSpPr txBox="1"/>
          <p:nvPr/>
        </p:nvSpPr>
        <p:spPr>
          <a:xfrm>
            <a:off x="635373" y="1447441"/>
            <a:ext cx="8009863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2286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400" b="1" dirty="0">
                <a:effectLst/>
              </a:rPr>
              <a:t>Поверхностная локализация:</a:t>
            </a:r>
            <a:r>
              <a:rPr lang="ru-RU" sz="1400" dirty="0">
                <a:effectLst/>
              </a:rPr>
              <a:t> бренд адаптировал только упаковку и название, проигнорировав продуктовое тестирование на местной аудитории.</a:t>
            </a:r>
          </a:p>
          <a:p>
            <a:pPr marL="457200" indent="-2286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400" b="1" dirty="0">
                <a:effectLst/>
              </a:rPr>
              <a:t>Различие вкусовых профилей:</a:t>
            </a:r>
            <a:r>
              <a:rPr lang="ru-RU" sz="1400" dirty="0">
                <a:effectLst/>
              </a:rPr>
              <a:t> вкусовые предпочтения в Китае существенно отличаются от российских стандартов.</a:t>
            </a:r>
          </a:p>
          <a:p>
            <a:pPr marL="457200" indent="-2286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400" b="1" dirty="0">
                <a:effectLst/>
              </a:rPr>
              <a:t>Ложная уверенность в успехе:</a:t>
            </a:r>
            <a:r>
              <a:rPr lang="ru-RU" sz="1400" dirty="0">
                <a:effectLst/>
              </a:rPr>
              <a:t> высокие результаты на домашнем рынке не являются гарантией востребованности продукта в Китае.</a:t>
            </a:r>
          </a:p>
        </p:txBody>
      </p:sp>
    </p:spTree>
    <p:extLst>
      <p:ext uri="{BB962C8B-B14F-4D97-AF65-F5344CB8AC3E}">
        <p14:creationId xmlns:p14="http://schemas.microsoft.com/office/powerpoint/2010/main" val="4048209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E6EA01A-A7AA-4A41-89D2-4FFAE8135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373" y="320165"/>
            <a:ext cx="8124989" cy="751410"/>
          </a:xfrm>
        </p:spPr>
        <p:txBody>
          <a:bodyPr>
            <a:normAutofit/>
          </a:bodyPr>
          <a:lstStyle/>
          <a:p>
            <a:r>
              <a:rPr lang="ru-RU" b="1" dirty="0">
                <a:effectLst/>
                <a:latin typeface="+mn-lt"/>
              </a:rPr>
              <a:t>Разбор ошибки: </a:t>
            </a:r>
            <a:endParaRPr lang="ru-RU" b="1" dirty="0">
              <a:latin typeface="+mn-lt"/>
            </a:endParaRPr>
          </a:p>
        </p:txBody>
      </p:sp>
      <p:sp>
        <p:nvSpPr>
          <p:cNvPr id="5" name="Скругленный прямоугольник 2">
            <a:extLst>
              <a:ext uri="{FF2B5EF4-FFF2-40B4-BE49-F238E27FC236}">
                <a16:creationId xmlns:a16="http://schemas.microsoft.com/office/drawing/2014/main" id="{96274EDA-7E33-4A66-B95B-DA25DBDA65B1}"/>
              </a:ext>
            </a:extLst>
          </p:cNvPr>
          <p:cNvSpPr/>
          <p:nvPr/>
        </p:nvSpPr>
        <p:spPr>
          <a:xfrm>
            <a:off x="635373" y="1071575"/>
            <a:ext cx="8227011" cy="3031959"/>
          </a:xfrm>
          <a:prstGeom prst="roundRect">
            <a:avLst>
              <a:gd name="adj" fmla="val 999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85E21D-74CC-47F2-AF14-2C82ADC90218}"/>
              </a:ext>
            </a:extLst>
          </p:cNvPr>
          <p:cNvSpPr txBox="1"/>
          <p:nvPr/>
        </p:nvSpPr>
        <p:spPr>
          <a:xfrm>
            <a:off x="635373" y="1217948"/>
            <a:ext cx="8009863" cy="2739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>
              <a:spcBef>
                <a:spcPts val="1200"/>
              </a:spcBef>
              <a:spcAft>
                <a:spcPts val="1200"/>
              </a:spcAft>
            </a:pPr>
            <a:r>
              <a:rPr lang="ru-RU" sz="1400" b="1" dirty="0"/>
              <a:t>Как предотвратить: </a:t>
            </a:r>
          </a:p>
          <a:p>
            <a:pPr marL="457200" indent="-2286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400" b="1" dirty="0"/>
              <a:t>Провести предварительное тестирование: </a:t>
            </a:r>
            <a:r>
              <a:rPr lang="ru-RU" sz="1400" dirty="0"/>
              <a:t>за 3–4 месяца до запуска организовать слепые дегустации среди 100–150 китайских потребителей.</a:t>
            </a:r>
          </a:p>
          <a:p>
            <a:pPr marL="457200" indent="-2286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400" b="1" dirty="0"/>
              <a:t>Выявить неприемлемые вкусы: </a:t>
            </a:r>
            <a:r>
              <a:rPr lang="ru-RU" sz="1400" dirty="0"/>
              <a:t>определить позиции, которые не соответствуют местным предпочтениям.</a:t>
            </a:r>
          </a:p>
          <a:p>
            <a:pPr marL="457200" indent="-2286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400" b="1" dirty="0"/>
              <a:t>Адаптировать ассортимент: </a:t>
            </a:r>
            <a:r>
              <a:rPr lang="ru-RU" sz="1400" dirty="0"/>
              <a:t>заменить спорные вкусы на нейтральные или привычные для Китая варианты (например, курица с грибами, сладкая красная фасоль и пр.).</a:t>
            </a:r>
          </a:p>
        </p:txBody>
      </p:sp>
    </p:spTree>
    <p:extLst>
      <p:ext uri="{BB962C8B-B14F-4D97-AF65-F5344CB8AC3E}">
        <p14:creationId xmlns:p14="http://schemas.microsoft.com/office/powerpoint/2010/main" val="3365711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98898" y="3255089"/>
            <a:ext cx="3530721" cy="953776"/>
          </a:xfrm>
          <a:prstGeom prst="roundRect">
            <a:avLst>
              <a:gd name="adj" fmla="val 2217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710F497B-B154-445C-AE07-D0825A2935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2" b="5654"/>
          <a:stretch/>
        </p:blipFill>
        <p:spPr bwMode="auto">
          <a:xfrm>
            <a:off x="5398897" y="940651"/>
            <a:ext cx="3530721" cy="2183185"/>
          </a:xfrm>
          <a:prstGeom prst="roundRect">
            <a:avLst>
              <a:gd name="adj" fmla="val 11537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EF05529-4BBC-430D-8AD9-E669EEC56879}"/>
              </a:ext>
            </a:extLst>
          </p:cNvPr>
          <p:cNvSpPr txBox="1"/>
          <p:nvPr/>
        </p:nvSpPr>
        <p:spPr>
          <a:xfrm>
            <a:off x="345634" y="285160"/>
            <a:ext cx="850960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accent3"/>
                </a:solidFill>
                <a:effectLst/>
              </a:rPr>
              <a:t>Шок №2. Алгоритмическая просадка</a:t>
            </a:r>
            <a:endParaRPr lang="ru-RU" sz="3200" b="1" dirty="0">
              <a:solidFill>
                <a:schemeClr val="accent3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1FFBA0-23F5-4380-8A4F-CBF6B14D0521}"/>
              </a:ext>
            </a:extLst>
          </p:cNvPr>
          <p:cNvSpPr txBox="1"/>
          <p:nvPr/>
        </p:nvSpPr>
        <p:spPr>
          <a:xfrm>
            <a:off x="284103" y="948687"/>
            <a:ext cx="5005138" cy="32008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  <a:effectLst/>
              </a:rPr>
              <a:t>Массовый негатив:</a:t>
            </a:r>
            <a:r>
              <a:rPr lang="ru-RU" sz="1400" dirty="0">
                <a:solidFill>
                  <a:srgbClr val="0F1115"/>
                </a:solidFill>
                <a:effectLst/>
              </a:rPr>
              <a:t> платформа </a:t>
            </a:r>
            <a:r>
              <a:rPr lang="ru-RU" sz="1400" i="1" dirty="0" err="1">
                <a:solidFill>
                  <a:srgbClr val="0F1115"/>
                </a:solidFill>
                <a:effectLst/>
              </a:rPr>
              <a:t>Douyin</a:t>
            </a:r>
            <a:r>
              <a:rPr lang="ru-RU" sz="1400" dirty="0">
                <a:solidFill>
                  <a:srgbClr val="0F1115"/>
                </a:solidFill>
                <a:effectLst/>
              </a:rPr>
              <a:t> фиксирует волну негативных отзывов и жалоб на продукт.</a:t>
            </a:r>
            <a:endParaRPr lang="ru-RU" sz="1400" dirty="0"/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  <a:effectLst/>
              </a:rPr>
              <a:t>Санкции алгоритма:</a:t>
            </a:r>
            <a:r>
              <a:rPr lang="ru-RU" sz="1400" dirty="0">
                <a:solidFill>
                  <a:srgbClr val="0F1115"/>
                </a:solidFill>
                <a:effectLst/>
              </a:rPr>
              <a:t> автоматически снижается органический охват всех публикаций бренда.</a:t>
            </a:r>
            <a:endParaRPr lang="ru-RU" sz="1400" dirty="0"/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  <a:effectLst/>
              </a:rPr>
              <a:t>Блокировка рекламы:</a:t>
            </a:r>
            <a:r>
              <a:rPr lang="ru-RU" sz="1400" dirty="0">
                <a:solidFill>
                  <a:srgbClr val="0F1115"/>
                </a:solidFill>
                <a:effectLst/>
              </a:rPr>
              <a:t> через два дня приостанавливается работа рекламного кабинета для проверки.</a:t>
            </a:r>
            <a:endParaRPr lang="ru-RU" sz="1400" dirty="0"/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  <a:effectLst/>
              </a:rPr>
              <a:t>Обвал трафика:</a:t>
            </a:r>
            <a:r>
              <a:rPr lang="ru-RU" sz="1400" dirty="0">
                <a:solidFill>
                  <a:srgbClr val="0F1115"/>
                </a:solidFill>
                <a:effectLst/>
              </a:rPr>
              <a:t> за неделю объём трафика падает на </a:t>
            </a:r>
            <a:r>
              <a:rPr lang="ru-RU" sz="1400" b="1" dirty="0">
                <a:solidFill>
                  <a:srgbClr val="0F1115"/>
                </a:solidFill>
                <a:effectLst/>
              </a:rPr>
              <a:t>95%</a:t>
            </a:r>
            <a:r>
              <a:rPr lang="ru-RU" sz="1400" dirty="0">
                <a:solidFill>
                  <a:srgbClr val="0F1115"/>
                </a:solidFill>
                <a:effectLst/>
              </a:rPr>
              <a:t>.</a:t>
            </a:r>
            <a:endParaRPr lang="ru-RU" sz="1400" dirty="0"/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  <a:effectLst/>
              </a:rPr>
              <a:t>Потеря коммуникации:</a:t>
            </a:r>
            <a:r>
              <a:rPr lang="ru-RU" sz="1400" dirty="0">
                <a:solidFill>
                  <a:srgbClr val="0F1115"/>
                </a:solidFill>
                <a:effectLst/>
              </a:rPr>
              <a:t> бренд лишается возможности взаимодействовать с аудиторией на ключевой для Китая платформе.</a:t>
            </a:r>
            <a:endParaRPr lang="ru-RU" sz="1400" dirty="0">
              <a:effectLst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6466D8-5A4B-401C-BE7D-4530915A9D50}"/>
              </a:ext>
            </a:extLst>
          </p:cNvPr>
          <p:cNvSpPr txBox="1"/>
          <p:nvPr/>
        </p:nvSpPr>
        <p:spPr>
          <a:xfrm>
            <a:off x="5499838" y="3333955"/>
            <a:ext cx="3512909" cy="815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 b="1" dirty="0">
                <a:solidFill>
                  <a:schemeClr val="bg1"/>
                </a:solidFill>
                <a:effectLst/>
              </a:rPr>
              <a:t>Задание для участников:</a:t>
            </a:r>
            <a:r>
              <a:rPr lang="ru-RU" sz="1400" dirty="0">
                <a:solidFill>
                  <a:schemeClr val="bg1"/>
                </a:solidFill>
                <a:effectLst/>
              </a:rPr>
              <a:t> </a:t>
            </a:r>
          </a:p>
          <a:p>
            <a:r>
              <a:rPr lang="ru-RU" sz="1400" dirty="0">
                <a:solidFill>
                  <a:schemeClr val="bg1"/>
                </a:solidFill>
                <a:effectLst/>
              </a:rPr>
              <a:t>Почему «идеальная» стратегия </a:t>
            </a:r>
          </a:p>
          <a:p>
            <a:r>
              <a:rPr lang="ru-RU" sz="1400" dirty="0">
                <a:solidFill>
                  <a:schemeClr val="bg1"/>
                </a:solidFill>
                <a:effectLst/>
              </a:rPr>
              <a:t>не предусмотрела этот сценарий?</a:t>
            </a:r>
          </a:p>
        </p:txBody>
      </p:sp>
    </p:spTree>
    <p:extLst>
      <p:ext uri="{BB962C8B-B14F-4D97-AF65-F5344CB8AC3E}">
        <p14:creationId xmlns:p14="http://schemas.microsoft.com/office/powerpoint/2010/main" val="419591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710F497B-B154-445C-AE07-D0825A293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529" y="1322047"/>
            <a:ext cx="3076868" cy="2191001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EF05529-4BBC-430D-8AD9-E669EEC56879}"/>
              </a:ext>
            </a:extLst>
          </p:cNvPr>
          <p:cNvSpPr txBox="1"/>
          <p:nvPr/>
        </p:nvSpPr>
        <p:spPr>
          <a:xfrm>
            <a:off x="389386" y="320160"/>
            <a:ext cx="53989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accent3"/>
                </a:solidFill>
                <a:effectLst/>
              </a:rPr>
              <a:t>Разбор ошибки: 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1FFBA0-23F5-4380-8A4F-CBF6B14D0521}"/>
              </a:ext>
            </a:extLst>
          </p:cNvPr>
          <p:cNvSpPr txBox="1"/>
          <p:nvPr/>
        </p:nvSpPr>
        <p:spPr>
          <a:xfrm>
            <a:off x="389386" y="1327834"/>
            <a:ext cx="5149516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  <a:effectLst/>
              </a:rPr>
              <a:t>Ставка на вирусный рост:</a:t>
            </a:r>
            <a:r>
              <a:rPr lang="ru-RU" sz="1400" dirty="0">
                <a:solidFill>
                  <a:srgbClr val="0F1115"/>
                </a:solidFill>
                <a:effectLst/>
              </a:rPr>
              <a:t> стратегия строилась на быстром продвижении через пользовательский контент.</a:t>
            </a:r>
            <a:endParaRPr lang="ru-RU" sz="1400" dirty="0">
              <a:effectLst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  <a:effectLst/>
              </a:rPr>
              <a:t>Риск алгоритмов:</a:t>
            </a:r>
            <a:r>
              <a:rPr lang="ru-RU" sz="1400" dirty="0">
                <a:solidFill>
                  <a:srgbClr val="0F1115"/>
                </a:solidFill>
                <a:effectLst/>
              </a:rPr>
              <a:t> не учтено, что китайские платформы резко реагируют на негативную обратную связь на старте.</a:t>
            </a:r>
            <a:endParaRPr lang="ru-RU" sz="1400" dirty="0">
              <a:effectLst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  <a:effectLst/>
              </a:rPr>
              <a:t>Отсутствие страховки:</a:t>
            </a:r>
            <a:r>
              <a:rPr lang="ru-RU" sz="1400" dirty="0">
                <a:solidFill>
                  <a:srgbClr val="0F1115"/>
                </a:solidFill>
                <a:effectLst/>
              </a:rPr>
              <a:t> не были предусмотрены резервные механизмы и бюджеты на случай блокировки или ограничения продвижения.</a:t>
            </a:r>
            <a:endParaRPr lang="ru-RU" sz="1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825276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CEF05529-4BBC-430D-8AD9-E669EEC56879}"/>
              </a:ext>
            </a:extLst>
          </p:cNvPr>
          <p:cNvSpPr txBox="1"/>
          <p:nvPr/>
        </p:nvSpPr>
        <p:spPr>
          <a:xfrm>
            <a:off x="389386" y="320160"/>
            <a:ext cx="53989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accent3"/>
                </a:solidFill>
                <a:effectLst/>
              </a:rPr>
              <a:t>Разбор ошибки: 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1FFBA0-23F5-4380-8A4F-CBF6B14D0521}"/>
              </a:ext>
            </a:extLst>
          </p:cNvPr>
          <p:cNvSpPr txBox="1"/>
          <p:nvPr/>
        </p:nvSpPr>
        <p:spPr>
          <a:xfrm>
            <a:off x="389386" y="1367210"/>
            <a:ext cx="7932092" cy="18312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sz="1400" b="1" dirty="0">
                <a:solidFill>
                  <a:srgbClr val="0F1115"/>
                </a:solidFill>
              </a:rPr>
              <a:t>Как предотвратить: 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</a:rPr>
              <a:t>Бюджет на восстановление репутации: </a:t>
            </a:r>
            <a:r>
              <a:rPr lang="ru-RU" sz="1400" dirty="0">
                <a:solidFill>
                  <a:srgbClr val="0F1115"/>
                </a:solidFill>
              </a:rPr>
              <a:t>предусмотреть отдельный бюджет для оплаты крупных </a:t>
            </a:r>
            <a:r>
              <a:rPr lang="ru-RU" sz="1400" dirty="0" err="1">
                <a:solidFill>
                  <a:srgbClr val="0F1115"/>
                </a:solidFill>
              </a:rPr>
              <a:t>блогеров</a:t>
            </a:r>
            <a:r>
              <a:rPr lang="ru-RU" sz="1400" dirty="0">
                <a:solidFill>
                  <a:srgbClr val="0F1115"/>
                </a:solidFill>
              </a:rPr>
              <a:t> с целью нейтрализации негативного фона.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</a:rPr>
              <a:t>Резервные аккаунты: </a:t>
            </a:r>
            <a:r>
              <a:rPr lang="ru-RU" sz="1400" dirty="0">
                <a:solidFill>
                  <a:srgbClr val="0F1115"/>
                </a:solidFill>
              </a:rPr>
              <a:t>создать несколько запасных аккаунтов на ключевых платформах.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</a:rPr>
              <a:t>Верификация бренда: </a:t>
            </a:r>
            <a:r>
              <a:rPr lang="ru-RU" sz="1400" dirty="0">
                <a:solidFill>
                  <a:srgbClr val="0F1115"/>
                </a:solidFill>
              </a:rPr>
              <a:t>заранее получить статус верифицированного бренда на всех основных площадках.</a:t>
            </a:r>
          </a:p>
        </p:txBody>
      </p:sp>
    </p:spTree>
    <p:extLst>
      <p:ext uri="{BB962C8B-B14F-4D97-AF65-F5344CB8AC3E}">
        <p14:creationId xmlns:p14="http://schemas.microsoft.com/office/powerpoint/2010/main" val="16868195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Скругленный прямоугольник 19"/>
          <p:cNvSpPr/>
          <p:nvPr/>
        </p:nvSpPr>
        <p:spPr>
          <a:xfrm>
            <a:off x="339506" y="201256"/>
            <a:ext cx="8380107" cy="4243866"/>
          </a:xfrm>
          <a:prstGeom prst="roundRect">
            <a:avLst>
              <a:gd name="adj" fmla="val 526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93B40BB0-104E-1E73-D371-954995238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761" y="259114"/>
            <a:ext cx="7886700" cy="75141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3"/>
                </a:solidFill>
                <a:effectLst/>
                <a:latin typeface="+mn-lt"/>
              </a:rPr>
              <a:t>Шок №3. Перехват товарного знака</a:t>
            </a:r>
            <a:endParaRPr lang="ru-RU" b="1" dirty="0">
              <a:solidFill>
                <a:schemeClr val="accent3"/>
              </a:solidFill>
              <a:latin typeface="+mn-lt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87C0977-0BA3-4266-AC1A-1A63252866BE}"/>
              </a:ext>
            </a:extLst>
          </p:cNvPr>
          <p:cNvSpPr txBox="1"/>
          <p:nvPr/>
        </p:nvSpPr>
        <p:spPr>
          <a:xfrm>
            <a:off x="600202" y="897938"/>
            <a:ext cx="5691219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  <a:effectLst/>
              </a:rPr>
              <a:t>Юридический конфликт:</a:t>
            </a:r>
            <a:r>
              <a:rPr lang="ru-RU" sz="1400" dirty="0">
                <a:solidFill>
                  <a:srgbClr val="0F1115"/>
                </a:solidFill>
                <a:effectLst/>
              </a:rPr>
              <a:t> на третьей неделе продаж выяснилось, что товарный знак </a:t>
            </a:r>
            <a:r>
              <a:rPr lang="ru-RU" sz="1400" i="1" dirty="0">
                <a:solidFill>
                  <a:srgbClr val="0F1115"/>
                </a:solidFill>
                <a:effectLst/>
              </a:rPr>
              <a:t>«Бабушкина кухня»</a:t>
            </a:r>
            <a:r>
              <a:rPr lang="ru-RU" sz="1400" dirty="0">
                <a:solidFill>
                  <a:srgbClr val="0F1115"/>
                </a:solidFill>
                <a:effectLst/>
              </a:rPr>
              <a:t> (иероглифами) уже зарегистрирован местной компанией из Гуанчжоу.</a:t>
            </a:r>
            <a:endParaRPr lang="ru-RU" sz="1400" dirty="0"/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  <a:effectLst/>
              </a:rPr>
              <a:t>Требования правообладателя:</a:t>
            </a:r>
            <a:r>
              <a:rPr lang="ru-RU" sz="1400" dirty="0">
                <a:solidFill>
                  <a:srgbClr val="0F1115"/>
                </a:solidFill>
                <a:effectLst/>
              </a:rPr>
              <a:t> компания требует снять все товары бренда с маркетплейсов, угрожает судом и предлагает выкупить знак за </a:t>
            </a:r>
            <a:r>
              <a:rPr lang="ru-RU" sz="1400" b="1" dirty="0">
                <a:solidFill>
                  <a:srgbClr val="0F1115"/>
                </a:solidFill>
                <a:effectLst/>
              </a:rPr>
              <a:t>180 тысяч долларов</a:t>
            </a:r>
            <a:r>
              <a:rPr lang="ru-RU" sz="1400" dirty="0">
                <a:solidFill>
                  <a:srgbClr val="0F1115"/>
                </a:solidFill>
                <a:effectLst/>
              </a:rPr>
              <a:t>.</a:t>
            </a:r>
            <a:endParaRPr lang="ru-RU" sz="1400" dirty="0"/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  <a:effectLst/>
              </a:rPr>
              <a:t>Отсутствие бюджета:</a:t>
            </a:r>
            <a:r>
              <a:rPr lang="ru-RU" sz="1400" dirty="0">
                <a:solidFill>
                  <a:srgbClr val="0F1115"/>
                </a:solidFill>
                <a:effectLst/>
              </a:rPr>
              <a:t> в бюджете бренда не предусмотрена статья расходов на выкуп товарного знака.</a:t>
            </a:r>
            <a:endParaRPr lang="ru-RU" sz="1400" dirty="0">
              <a:effectLst/>
            </a:endParaRPr>
          </a:p>
        </p:txBody>
      </p: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3C103A81-4025-4F24-BE15-F523E3727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101" y="1024619"/>
            <a:ext cx="2418444" cy="2418444"/>
          </a:xfrm>
          <a:prstGeom prst="roundRect">
            <a:avLst>
              <a:gd name="adj" fmla="val 4787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874CCC5-67E3-4923-B396-79C63AD2C991}"/>
              </a:ext>
            </a:extLst>
          </p:cNvPr>
          <p:cNvSpPr txBox="1"/>
          <p:nvPr/>
        </p:nvSpPr>
        <p:spPr>
          <a:xfrm>
            <a:off x="600203" y="3644010"/>
            <a:ext cx="8152658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 b="1" dirty="0">
                <a:solidFill>
                  <a:srgbClr val="C31632"/>
                </a:solidFill>
                <a:effectLst/>
              </a:rPr>
              <a:t>Задание для участников:</a:t>
            </a:r>
            <a:r>
              <a:rPr lang="ru-RU" sz="1400" dirty="0">
                <a:solidFill>
                  <a:srgbClr val="C31632"/>
                </a:solidFill>
                <a:effectLst/>
              </a:rPr>
              <a:t> </a:t>
            </a:r>
          </a:p>
          <a:p>
            <a:pPr>
              <a:spcAft>
                <a:spcPts val="600"/>
              </a:spcAft>
            </a:pPr>
            <a:r>
              <a:rPr lang="ru-RU" sz="1400" dirty="0">
                <a:solidFill>
                  <a:srgbClr val="C31632"/>
                </a:solidFill>
                <a:effectLst/>
              </a:rPr>
              <a:t>Какая стратегическая ошибка привела к перехвату?</a:t>
            </a:r>
          </a:p>
        </p:txBody>
      </p:sp>
    </p:spTree>
    <p:extLst>
      <p:ext uri="{BB962C8B-B14F-4D97-AF65-F5344CB8AC3E}">
        <p14:creationId xmlns:p14="http://schemas.microsoft.com/office/powerpoint/2010/main" val="4237624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339506" y="201256"/>
            <a:ext cx="8380107" cy="4243866"/>
          </a:xfrm>
          <a:prstGeom prst="roundRect">
            <a:avLst>
              <a:gd name="adj" fmla="val 526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87C0977-0BA3-4266-AC1A-1A63252866BE}"/>
              </a:ext>
            </a:extLst>
          </p:cNvPr>
          <p:cNvSpPr txBox="1"/>
          <p:nvPr/>
        </p:nvSpPr>
        <p:spPr>
          <a:xfrm>
            <a:off x="424387" y="1338304"/>
            <a:ext cx="8050220" cy="19697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2286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  <a:effectLst/>
              </a:rPr>
              <a:t>Принцип «первый подавший заявку»:</a:t>
            </a:r>
            <a:r>
              <a:rPr lang="ru-RU" sz="1400" dirty="0">
                <a:solidFill>
                  <a:srgbClr val="0F1115"/>
                </a:solidFill>
                <a:effectLst/>
              </a:rPr>
              <a:t> в Китае действует система </a:t>
            </a:r>
            <a:r>
              <a:rPr lang="ru-RU" sz="1400" i="1" dirty="0" err="1">
                <a:solidFill>
                  <a:srgbClr val="0F1115"/>
                </a:solidFill>
                <a:effectLst/>
              </a:rPr>
              <a:t>first</a:t>
            </a:r>
            <a:r>
              <a:rPr lang="ru-RU" sz="1400" i="1" dirty="0">
                <a:solidFill>
                  <a:srgbClr val="0F1115"/>
                </a:solidFill>
                <a:effectLst/>
              </a:rPr>
              <a:t> </a:t>
            </a:r>
            <a:r>
              <a:rPr lang="ru-RU" sz="1400" i="1" dirty="0" err="1">
                <a:solidFill>
                  <a:srgbClr val="0F1115"/>
                </a:solidFill>
                <a:effectLst/>
              </a:rPr>
              <a:t>to</a:t>
            </a:r>
            <a:r>
              <a:rPr lang="ru-RU" sz="1400" i="1" dirty="0">
                <a:solidFill>
                  <a:srgbClr val="0F1115"/>
                </a:solidFill>
                <a:effectLst/>
              </a:rPr>
              <a:t> </a:t>
            </a:r>
            <a:r>
              <a:rPr lang="ru-RU" sz="1400" i="1" dirty="0" err="1">
                <a:solidFill>
                  <a:srgbClr val="0F1115"/>
                </a:solidFill>
                <a:effectLst/>
              </a:rPr>
              <a:t>file</a:t>
            </a:r>
            <a:r>
              <a:rPr lang="ru-RU" sz="1400" dirty="0">
                <a:solidFill>
                  <a:srgbClr val="0F1115"/>
                </a:solidFill>
                <a:effectLst/>
              </a:rPr>
              <a:t> — права принадлежат тому, кто первым зарегистрировал знак, а не тому, кто первым его использовал.</a:t>
            </a:r>
            <a:endParaRPr lang="ru-RU" sz="1400" dirty="0">
              <a:effectLst/>
            </a:endParaRPr>
          </a:p>
          <a:p>
            <a:pPr marL="457200" indent="-2286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 err="1">
                <a:solidFill>
                  <a:srgbClr val="0F1115"/>
                </a:solidFill>
                <a:effectLst/>
              </a:rPr>
              <a:t>Сквоттинг</a:t>
            </a:r>
            <a:r>
              <a:rPr lang="ru-RU" sz="1400" b="1" dirty="0">
                <a:solidFill>
                  <a:srgbClr val="0F1115"/>
                </a:solidFill>
                <a:effectLst/>
              </a:rPr>
              <a:t> брендов:</a:t>
            </a:r>
            <a:r>
              <a:rPr lang="ru-RU" sz="1400" dirty="0">
                <a:solidFill>
                  <a:srgbClr val="0F1115"/>
                </a:solidFill>
                <a:effectLst/>
              </a:rPr>
              <a:t> местные компании целенаправленно отслеживают выход иностранных брендов и регистрируют их названия с целью последующей перепродажи.</a:t>
            </a:r>
            <a:endParaRPr lang="ru-RU" sz="1400" dirty="0">
              <a:effectLst/>
            </a:endParaRPr>
          </a:p>
          <a:p>
            <a:pPr marL="457200" indent="-2286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  <a:effectLst/>
              </a:rPr>
              <a:t>Стратегическая ошибка:</a:t>
            </a:r>
            <a:r>
              <a:rPr lang="ru-RU" sz="1400" dirty="0">
                <a:solidFill>
                  <a:srgbClr val="0F1115"/>
                </a:solidFill>
                <a:effectLst/>
              </a:rPr>
              <a:t> решение отложить регистрацию товарного знака до старта продаж оказалось </a:t>
            </a:r>
            <a:r>
              <a:rPr lang="ru-RU" sz="1400" b="1" dirty="0">
                <a:solidFill>
                  <a:srgbClr val="0F1115"/>
                </a:solidFill>
                <a:effectLst/>
              </a:rPr>
              <a:t>фатальным</a:t>
            </a:r>
            <a:r>
              <a:rPr lang="ru-RU" sz="1400" dirty="0">
                <a:solidFill>
                  <a:srgbClr val="0F1115"/>
                </a:solidFill>
                <a:effectLst/>
              </a:rPr>
              <a:t> для бренда.</a:t>
            </a:r>
            <a:endParaRPr lang="ru-RU" sz="1400" dirty="0">
              <a:effectLst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3"/>
                </a:solidFill>
                <a:latin typeface="+mn-lt"/>
              </a:rPr>
              <a:t>Разбор ошибки:</a:t>
            </a:r>
            <a:r>
              <a:rPr lang="ru-RU" b="1" dirty="0">
                <a:solidFill>
                  <a:srgbClr val="0F1115"/>
                </a:solidFill>
                <a:latin typeface="+mn-lt"/>
              </a:rPr>
              <a:t> </a:t>
            </a:r>
            <a:endParaRPr lang="ru-RU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132859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339506" y="201256"/>
            <a:ext cx="8380107" cy="4243866"/>
          </a:xfrm>
          <a:prstGeom prst="roundRect">
            <a:avLst>
              <a:gd name="adj" fmla="val 526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87C0977-0BA3-4266-AC1A-1A63252866BE}"/>
              </a:ext>
            </a:extLst>
          </p:cNvPr>
          <p:cNvSpPr txBox="1"/>
          <p:nvPr/>
        </p:nvSpPr>
        <p:spPr>
          <a:xfrm>
            <a:off x="424387" y="1338304"/>
            <a:ext cx="8203349" cy="18312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2286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</a:rPr>
              <a:t>Как предотвратить: </a:t>
            </a:r>
          </a:p>
          <a:p>
            <a:pPr marL="457200" indent="-2286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</a:rPr>
              <a:t>Предварительная проверка: </a:t>
            </a:r>
            <a:r>
              <a:rPr lang="ru-RU" sz="1400" dirty="0">
                <a:solidFill>
                  <a:srgbClr val="0F1115"/>
                </a:solidFill>
              </a:rPr>
              <a:t>за 9–12 месяцев до выхода на рынок провести комплексную проверку товарных знаков через китайское патентное бюро.</a:t>
            </a:r>
          </a:p>
          <a:p>
            <a:pPr marL="457200" indent="-2286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</a:rPr>
              <a:t>Комплексная регистрация: </a:t>
            </a:r>
            <a:r>
              <a:rPr lang="ru-RU" sz="1400" dirty="0">
                <a:solidFill>
                  <a:srgbClr val="0F1115"/>
                </a:solidFill>
              </a:rPr>
              <a:t>зарегистрировать название на русском, английском языках и иероглифами, а также все созвучные варианты.</a:t>
            </a:r>
          </a:p>
          <a:p>
            <a:pPr marL="457200" indent="-2286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0F1115"/>
                </a:solidFill>
              </a:rPr>
              <a:t>Бюджетирование рисков: </a:t>
            </a:r>
            <a:r>
              <a:rPr lang="ru-RU" sz="1400" dirty="0">
                <a:solidFill>
                  <a:srgbClr val="0F1115"/>
                </a:solidFill>
              </a:rPr>
              <a:t>заложить в бюджет отдельную статью на возможный выкуп знака как рисковую величину.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3"/>
                </a:solidFill>
                <a:latin typeface="+mn-lt"/>
              </a:rPr>
              <a:t>Разбор ошибки:</a:t>
            </a:r>
            <a:r>
              <a:rPr lang="ru-RU" b="1" dirty="0">
                <a:solidFill>
                  <a:srgbClr val="0F1115"/>
                </a:solidFill>
                <a:latin typeface="+mn-lt"/>
              </a:rPr>
              <a:t> </a:t>
            </a:r>
            <a:endParaRPr lang="ru-RU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652152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1F11AE2-A79B-49E3-AE9E-BDBB2F166FC3}"/>
              </a:ext>
            </a:extLst>
          </p:cNvPr>
          <p:cNvSpPr txBox="1"/>
          <p:nvPr/>
        </p:nvSpPr>
        <p:spPr>
          <a:xfrm>
            <a:off x="3016386" y="1132669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altLang="ja-JP" sz="1600" b="1" dirty="0">
                <a:solidFill>
                  <a:schemeClr val="accent3"/>
                </a:solidFill>
                <a:latin typeface="Montserrat" pitchFamily="2" charset="-52"/>
              </a:rPr>
              <a:t>Астаева Анна Олеговна</a:t>
            </a:r>
            <a:endParaRPr lang="ja-JP" altLang="en-US" sz="1600" b="1" dirty="0">
              <a:solidFill>
                <a:schemeClr val="accent3"/>
              </a:solidFill>
              <a:effectLst/>
              <a:latin typeface="Montserrat" pitchFamily="2" charset="-52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D04E63D-1AFB-47D5-A729-A73A5218D4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1" b="17174"/>
          <a:stretch/>
        </p:blipFill>
        <p:spPr bwMode="auto">
          <a:xfrm>
            <a:off x="609038" y="1171018"/>
            <a:ext cx="2334086" cy="2753464"/>
          </a:xfrm>
          <a:prstGeom prst="roundRect">
            <a:avLst>
              <a:gd name="adj" fmla="val 5420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F1836428-4EDA-4A78-95DF-C77EC1B09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437" y="2082930"/>
            <a:ext cx="1571914" cy="157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5894711-2351-4B89-94A7-F2EEF65ECAB9}"/>
              </a:ext>
            </a:extLst>
          </p:cNvPr>
          <p:cNvSpPr txBox="1"/>
          <p:nvPr/>
        </p:nvSpPr>
        <p:spPr>
          <a:xfrm>
            <a:off x="3040437" y="3704651"/>
            <a:ext cx="186129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altLang="ja-JP" sz="1600" dirty="0">
                <a:latin typeface="Montserrat (Основной текст)"/>
              </a:rPr>
              <a:t>Канал в </a:t>
            </a:r>
            <a:r>
              <a:rPr lang="en-US" altLang="ja-JP" sz="1600" dirty="0">
                <a:latin typeface="Montserrat (Основной текст)"/>
              </a:rPr>
              <a:t>MAX</a:t>
            </a:r>
            <a:r>
              <a:rPr lang="ru-RU" altLang="ja-JP" sz="1600" b="0" dirty="0">
                <a:latin typeface="Montserrat (Основной текст)"/>
              </a:rPr>
              <a:t> </a:t>
            </a:r>
            <a:endParaRPr lang="ru-RU" sz="1600" dirty="0"/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455B8A4D-62B3-4CD2-A9D7-2BA4617DD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283" y="2151749"/>
            <a:ext cx="1379150" cy="1552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6394AF4-68B1-4FB5-AE08-2ED75028ED97}"/>
              </a:ext>
            </a:extLst>
          </p:cNvPr>
          <p:cNvSpPr txBox="1"/>
          <p:nvPr/>
        </p:nvSpPr>
        <p:spPr>
          <a:xfrm>
            <a:off x="5383306" y="3654844"/>
            <a:ext cx="13043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altLang="ja-JP" b="0" dirty="0">
                <a:latin typeface="Montserrat (Основной текст)"/>
              </a:rPr>
              <a:t>ТГ канал</a:t>
            </a:r>
            <a:r>
              <a:rPr lang="ru-RU" altLang="ja-JP" sz="1800" b="0" dirty="0">
                <a:latin typeface="Montserrat (Основной текст)"/>
              </a:rPr>
              <a:t> </a:t>
            </a:r>
            <a:endParaRPr lang="ru-RU" sz="1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C429A29-99C1-4F3C-A208-8C6A5942C6A0}"/>
              </a:ext>
            </a:extLst>
          </p:cNvPr>
          <p:cNvSpPr txBox="1"/>
          <p:nvPr/>
        </p:nvSpPr>
        <p:spPr>
          <a:xfrm>
            <a:off x="3016386" y="1484689"/>
            <a:ext cx="55805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altLang="ja-JP" sz="1600" dirty="0">
                <a:solidFill>
                  <a:srgbClr val="0F1115"/>
                </a:solidFill>
                <a:latin typeface="Montserrat" pitchFamily="2" charset="-52"/>
              </a:rPr>
              <a:t>Г</a:t>
            </a:r>
            <a:r>
              <a:rPr lang="ru-RU" altLang="ja-JP" sz="1600" b="0" dirty="0">
                <a:solidFill>
                  <a:srgbClr val="0F1115"/>
                </a:solidFill>
                <a:latin typeface="Montserrat" pitchFamily="2" charset="-52"/>
              </a:rPr>
              <a:t>рафический дизайнер, преподаватель, член ТПП и автор курса «SMM-дизайн» </a:t>
            </a:r>
            <a:endParaRPr lang="ru-RU" sz="1600" dirty="0">
              <a:latin typeface="Montserrat" pitchFamily="2" charset="-52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751410"/>
          </a:xfrm>
        </p:spPr>
        <p:txBody>
          <a:bodyPr/>
          <a:lstStyle/>
          <a:p>
            <a:r>
              <a:rPr lang="ru-RU" b="1" dirty="0">
                <a:solidFill>
                  <a:schemeClr val="accent3"/>
                </a:solidFill>
                <a:latin typeface="+mn-lt"/>
              </a:rPr>
              <a:t>Контакты</a:t>
            </a:r>
            <a:endParaRPr lang="ru-RU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297623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0000"/>
      </a:accent1>
      <a:accent2>
        <a:srgbClr val="FEFFFF"/>
      </a:accent2>
      <a:accent3>
        <a:srgbClr val="C11732"/>
      </a:accent3>
      <a:accent4>
        <a:srgbClr val="F3A41E"/>
      </a:accent4>
      <a:accent5>
        <a:srgbClr val="88D0C8"/>
      </a:accent5>
      <a:accent6>
        <a:srgbClr val="D35764"/>
      </a:accent6>
      <a:hlink>
        <a:srgbClr val="EC6177"/>
      </a:hlink>
      <a:folHlink>
        <a:srgbClr val="D79000"/>
      </a:folHlink>
    </a:clrScheme>
    <a:fontScheme name="Другая 1">
      <a:majorFont>
        <a:latin typeface="Marvin Visions Bold"/>
        <a:ea typeface=""/>
        <a:cs typeface=""/>
      </a:majorFont>
      <a:minorFont>
        <a:latin typeface="Montserrat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1842</TotalTime>
  <Words>953</Words>
  <Application>Microsoft Office PowerPoint</Application>
  <PresentationFormat>Экран (16:9)</PresentationFormat>
  <Paragraphs>75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-apple-system</vt:lpstr>
      <vt:lpstr>Arial</vt:lpstr>
      <vt:lpstr>Calibri</vt:lpstr>
      <vt:lpstr>Euclid Circular A</vt:lpstr>
      <vt:lpstr>Marvin Visions Bold</vt:lpstr>
      <vt:lpstr>Montserrat</vt:lpstr>
      <vt:lpstr>Montserrat (Основной текст)</vt:lpstr>
      <vt:lpstr>Montserrat Alternates</vt:lpstr>
      <vt:lpstr>Тема Office</vt:lpstr>
      <vt:lpstr>Презентация PowerPoint</vt:lpstr>
      <vt:lpstr>Для многих российских брендов выход на рынок Китая — уже не просто одна из возможностей, а логичный и закономерный этап стратегического развития. Это обусловлено:  </vt:lpstr>
      <vt:lpstr>Кейс: «Бабушкина кухня» — выход российского бренда замороженных полуфабрикатов на рынок Китая Этап 1. Демонстрация «идеальной» стратегии</vt:lpstr>
      <vt:lpstr>Презентация PowerPoint</vt:lpstr>
      <vt:lpstr>Шок №1.  Негативная реакция аудитории</vt:lpstr>
      <vt:lpstr>Шок №1.  Негативная реакция аудитории</vt:lpstr>
      <vt:lpstr>Разбор ошибки: </vt:lpstr>
      <vt:lpstr>Разбор ошибки: </vt:lpstr>
      <vt:lpstr>Презентация PowerPoint</vt:lpstr>
      <vt:lpstr>Презентация PowerPoint</vt:lpstr>
      <vt:lpstr>Презентация PowerPoint</vt:lpstr>
      <vt:lpstr>Шок №3. Перехват товарного знака</vt:lpstr>
      <vt:lpstr>Разбор ошибки: </vt:lpstr>
      <vt:lpstr>Разбор ошибки: </vt:lpstr>
      <vt:lpstr>Контакты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Титульный слайд 1</dc:title>
  <dc:creator>Microsoft Office User</dc:creator>
  <cp:lastModifiedBy>Anna Astaeva</cp:lastModifiedBy>
  <cp:revision>126</cp:revision>
  <dcterms:created xsi:type="dcterms:W3CDTF">2025-12-03T02:12:58Z</dcterms:created>
  <dcterms:modified xsi:type="dcterms:W3CDTF">2026-04-11T06:40:22Z</dcterms:modified>
</cp:coreProperties>
</file>