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8" r:id="rId1"/>
  </p:sldMasterIdLst>
  <p:notesMasterIdLst>
    <p:notesMasterId r:id="rId12"/>
  </p:notesMasterIdLst>
  <p:handoutMasterIdLst>
    <p:handoutMasterId r:id="rId13"/>
  </p:handoutMasterIdLst>
  <p:sldIdLst>
    <p:sldId id="315" r:id="rId2"/>
    <p:sldId id="301" r:id="rId3"/>
    <p:sldId id="280" r:id="rId4"/>
    <p:sldId id="323" r:id="rId5"/>
    <p:sldId id="324" r:id="rId6"/>
    <p:sldId id="271" r:id="rId7"/>
    <p:sldId id="272" r:id="rId8"/>
    <p:sldId id="279" r:id="rId9"/>
    <p:sldId id="287" r:id="rId10"/>
    <p:sldId id="317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949" autoAdjust="0"/>
    <p:restoredTop sz="94660"/>
  </p:normalViewPr>
  <p:slideViewPr>
    <p:cSldViewPr snapToGrid="0">
      <p:cViewPr varScale="1">
        <p:scale>
          <a:sx n="40" d="100"/>
          <a:sy n="40" d="100"/>
        </p:scale>
        <p:origin x="224" y="14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2" d="100"/>
          <a:sy n="72" d="100"/>
        </p:scale>
        <p:origin x="3592" y="21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3482C783-ABF3-2D19-4511-435C10B0F33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6A808FB-4097-926E-881F-42CDFF2B01A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A56815-86CC-0B46-961F-874A69B1CB9B}" type="datetimeFigureOut">
              <a:rPr lang="ru-RU" smtClean="0"/>
              <a:t>22.02.2026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3DB6004-0738-2DF7-7AF0-C2335B726DE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37801F5-B4F9-F349-8667-AA032D3814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6CF45-6BFE-AD49-B457-068E7D9FC7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862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3C5556-5CD8-3D4F-A6F1-81F1A2F74EAB}" type="datetimeFigureOut">
              <a:rPr lang="ru-RU" smtClean="0"/>
              <a:t>22.02.2026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78734-4AD4-E344-B803-5F7DF80B0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71216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6DB59-DF7F-584B-B161-A3E7629CA4EC}" type="datetime1">
              <a:rPr lang="ru-RU" smtClean="0"/>
              <a:t>22.02.2026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5878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8FCD7-F551-4046-BCEE-DBCC63B8A4EA}" type="datetime1">
              <a:rPr lang="ru-RU" smtClean="0"/>
              <a:t>22.02.2026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5026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1C338-829B-0741-8F04-0838C33A96ED}" type="datetime1">
              <a:rPr lang="ru-RU" smtClean="0"/>
              <a:t>22.02.2026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169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02D1-7A44-0449-8594-BCF169A5114A}" type="datetime1">
              <a:rPr lang="ru-RU" smtClean="0"/>
              <a:t>22.02.2026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622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63317-F0C3-3542-B5AA-EAA3C1B2FC06}" type="datetime1">
              <a:rPr lang="ru-RU" smtClean="0"/>
              <a:t>22.02.2026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6011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00525-4187-FF4C-9708-274A2205CCEE}" type="datetime1">
              <a:rPr lang="ru-RU" smtClean="0"/>
              <a:t>22.02.2026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338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33DDD-FFD4-7F48-9636-8EE740BB1047}" type="datetime1">
              <a:rPr lang="ru-RU" smtClean="0"/>
              <a:t>22.02.2026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481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75F23-6F55-4944-9261-BACD4932A123}" type="datetime1">
              <a:rPr lang="ru-RU" smtClean="0"/>
              <a:t>22.02.2026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6301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B52EA648-AA03-AD48-AFD8-2C977632B1EB}" type="datetime1">
              <a:rPr lang="ru-RU" smtClean="0"/>
              <a:t>22.02.2026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6673783E-B283-4C11-A799-97E1B32301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9839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8EFC6-4356-9246-9C15-FE90C323E219}" type="datetime1">
              <a:rPr lang="ru-RU" smtClean="0"/>
              <a:t>22.02.2026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7085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EF542-AE9A-0E46-AEDB-75FAFDAD31D5}" type="datetime1">
              <a:rPr lang="ru-RU" smtClean="0"/>
              <a:t>22.02.2026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6171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05471-30CE-A840-BE3F-3834D497DF71}" type="datetime1">
              <a:rPr lang="ru-RU" smtClean="0"/>
              <a:t>22.02.2026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0407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E26F9-4A57-7545-8D00-55CEBC8DE0F1}" type="datetime1">
              <a:rPr lang="ru-RU" smtClean="0"/>
              <a:t>22.02.2026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28242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AFBB7-22A7-0346-9F71-50A4867115A2}" type="datetime1">
              <a:rPr lang="ru-RU" smtClean="0"/>
              <a:t>22.02.2026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57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EB647DDE-52EB-4F44-BF6C-8129AD20AF40}" type="datetime1">
              <a:rPr lang="ru-RU" smtClean="0"/>
              <a:t>22.02.2026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6673783E-B283-4C11-A799-97E1B32301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456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  <p:sldLayoutId id="2147483860" r:id="rId12"/>
    <p:sldLayoutId id="2147483861" r:id="rId13"/>
    <p:sldLayoutId id="2147483862" r:id="rId14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AF9CCCD-2140-4DD4-48BD-89FA0DEA4F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7907" y="1385596"/>
            <a:ext cx="11048036" cy="4632556"/>
          </a:xfrm>
        </p:spPr>
        <p:txBody>
          <a:bodyPr>
            <a:normAutofit fontScale="92500" lnSpcReduction="20000"/>
          </a:bodyPr>
          <a:lstStyle/>
          <a:p>
            <a:pPr algn="r"/>
            <a:endParaRPr lang="ru-RU" sz="3900" dirty="0">
              <a:latin typeface="+mj-lt"/>
              <a:cs typeface="Times New Roman" panose="02020603050405020304" pitchFamily="18" charset="0"/>
            </a:endParaRPr>
          </a:p>
          <a:p>
            <a:pPr algn="r"/>
            <a:r>
              <a:rPr lang="ru-RU" sz="5400" b="1" dirty="0">
                <a:latin typeface="+mj-lt"/>
                <a:cs typeface="Times New Roman" panose="02020603050405020304" pitchFamily="18" charset="0"/>
              </a:rPr>
              <a:t>«Материальное благополучие»</a:t>
            </a:r>
          </a:p>
          <a:p>
            <a:pPr algn="r"/>
            <a:endParaRPr lang="ru-RU" dirty="0">
              <a:latin typeface="+mj-lt"/>
              <a:cs typeface="Times New Roman" panose="02020603050405020304" pitchFamily="18" charset="0"/>
            </a:endParaRPr>
          </a:p>
          <a:p>
            <a:endParaRPr lang="ru-RU" dirty="0">
              <a:latin typeface="+mj-lt"/>
              <a:cs typeface="Times New Roman" panose="02020603050405020304" pitchFamily="18" charset="0"/>
            </a:endParaRPr>
          </a:p>
          <a:p>
            <a:endParaRPr lang="ru-RU" dirty="0">
              <a:latin typeface="+mj-lt"/>
              <a:cs typeface="Times New Roman" panose="02020603050405020304" pitchFamily="18" charset="0"/>
            </a:endParaRPr>
          </a:p>
          <a:p>
            <a:endParaRPr lang="ru-RU" dirty="0">
              <a:latin typeface="+mj-lt"/>
              <a:cs typeface="Times New Roman" panose="02020603050405020304" pitchFamily="18" charset="0"/>
            </a:endParaRPr>
          </a:p>
          <a:p>
            <a:endParaRPr lang="ru-RU" dirty="0">
              <a:latin typeface="+mj-lt"/>
              <a:cs typeface="Times New Roman" panose="02020603050405020304" pitchFamily="18" charset="0"/>
            </a:endParaRPr>
          </a:p>
          <a:p>
            <a:endParaRPr lang="ru-RU" dirty="0">
              <a:latin typeface="+mj-lt"/>
              <a:cs typeface="Times New Roman" panose="02020603050405020304" pitchFamily="18" charset="0"/>
            </a:endParaRPr>
          </a:p>
          <a:p>
            <a:endParaRPr lang="ru-RU" dirty="0">
              <a:latin typeface="+mj-lt"/>
              <a:cs typeface="Times New Roman" panose="02020603050405020304" pitchFamily="18" charset="0"/>
            </a:endParaRPr>
          </a:p>
          <a:p>
            <a:r>
              <a:rPr lang="ru-RU" dirty="0">
                <a:latin typeface="+mj-lt"/>
                <a:cs typeface="Times New Roman" panose="02020603050405020304" pitchFamily="18" charset="0"/>
              </a:rPr>
              <a:t>							</a:t>
            </a:r>
          </a:p>
          <a:p>
            <a:pPr algn="l"/>
            <a:r>
              <a:rPr lang="ru-RU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ru-RU" dirty="0">
                <a:cs typeface="Times New Roman" panose="02020603050405020304" pitchFamily="18" charset="0"/>
              </a:rPr>
              <a:t>Елена Земская</a:t>
            </a:r>
          </a:p>
          <a:p>
            <a:pPr algn="l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Доллар со сплошной заливкой">
            <a:extLst>
              <a:ext uri="{FF2B5EF4-FFF2-40B4-BE49-F238E27FC236}">
                <a16:creationId xmlns:a16="http://schemas.microsoft.com/office/drawing/2014/main" id="{5D2D002A-9A50-F7EF-8CBE-46728142AD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6000" y="5560952"/>
            <a:ext cx="914400" cy="914400"/>
          </a:xfrm>
          <a:prstGeom prst="rect">
            <a:avLst/>
          </a:prstGeom>
        </p:spPr>
      </p:pic>
      <p:pic>
        <p:nvPicPr>
          <p:cNvPr id="7" name="Рисунок 6" descr="Евро со сплошной заливкой">
            <a:extLst>
              <a:ext uri="{FF2B5EF4-FFF2-40B4-BE49-F238E27FC236}">
                <a16:creationId xmlns:a16="http://schemas.microsoft.com/office/drawing/2014/main" id="{B00BDA4A-498F-2D49-5F4A-D3AC161683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959907" y="5560952"/>
            <a:ext cx="914400" cy="914400"/>
          </a:xfrm>
          <a:prstGeom prst="rect">
            <a:avLst/>
          </a:prstGeom>
        </p:spPr>
      </p:pic>
      <p:pic>
        <p:nvPicPr>
          <p:cNvPr id="9" name="Рисунок 8" descr="Монеты со сплошной заливкой">
            <a:extLst>
              <a:ext uri="{FF2B5EF4-FFF2-40B4-BE49-F238E27FC236}">
                <a16:creationId xmlns:a16="http://schemas.microsoft.com/office/drawing/2014/main" id="{9C7047D6-AE53-537C-8A81-5B830B3535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22354" y="5560952"/>
            <a:ext cx="914400" cy="914400"/>
          </a:xfrm>
          <a:prstGeom prst="rect">
            <a:avLst/>
          </a:prstGeom>
        </p:spPr>
      </p:pic>
      <p:pic>
        <p:nvPicPr>
          <p:cNvPr id="11" name="Рисунок 10" descr="Деньги со сплошной заливкой">
            <a:extLst>
              <a:ext uri="{FF2B5EF4-FFF2-40B4-BE49-F238E27FC236}">
                <a16:creationId xmlns:a16="http://schemas.microsoft.com/office/drawing/2014/main" id="{4C917C33-248F-D631-A1CC-5B4DC806CE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415100" y="5472404"/>
            <a:ext cx="914400" cy="914400"/>
          </a:xfrm>
          <a:prstGeom prst="rect">
            <a:avLst/>
          </a:prstGeom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F659F43C-CD66-D858-7FD7-F614A687D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249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39D4D2-9C67-3041-C0AD-0BCEFE8E9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364714" cy="1397063"/>
          </a:xfrm>
        </p:spPr>
        <p:txBody>
          <a:bodyPr>
            <a:normAutofit/>
          </a:bodyPr>
          <a:lstStyle/>
          <a:p>
            <a:r>
              <a:rPr lang="ru-RU" dirty="0">
                <a:cs typeface="Times New Roman" panose="02020603050405020304" pitchFamily="18" charset="0"/>
              </a:rPr>
              <a:t>Робин Шарма</a:t>
            </a:r>
            <a:endParaRPr lang="ru-RU" sz="4000" dirty="0"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8667BB-4690-988E-4183-1AD39BCBF8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80591"/>
            <a:ext cx="10515600" cy="4096372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Bef>
                <a:spcPts val="1800"/>
              </a:spcBef>
              <a:buNone/>
            </a:pPr>
            <a:r>
              <a:rPr lang="ru-RU" sz="4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«Развитие</a:t>
            </a:r>
            <a:r>
              <a:rPr lang="en-US" sz="4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– </a:t>
            </a:r>
            <a:r>
              <a:rPr lang="ru-RU" sz="4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единственно</a:t>
            </a:r>
            <a:r>
              <a:rPr lang="en-US" sz="4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4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верный</a:t>
            </a:r>
            <a:r>
              <a:rPr lang="en-US" sz="4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4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способ</a:t>
            </a:r>
            <a:r>
              <a:rPr lang="en-US" sz="4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4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прожить</a:t>
            </a:r>
            <a:r>
              <a:rPr lang="en-US" sz="4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4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счастливую</a:t>
            </a:r>
            <a:r>
              <a:rPr lang="en-US" sz="4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4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долгую</a:t>
            </a:r>
            <a:r>
              <a:rPr lang="en-US" sz="4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4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жизнь». </a:t>
            </a:r>
            <a:endParaRPr lang="ru-RU" sz="4000" b="1" dirty="0">
              <a:latin typeface="+mj-lt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buNone/>
            </a:pPr>
            <a:endParaRPr lang="ru-RU" dirty="0">
              <a:latin typeface="+mj-lt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</a:pPr>
            <a:endParaRPr lang="ru-RU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4D0CBBF-C2C0-6773-DA94-408A72446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7909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FD4165-DAFB-F3A1-F4A3-DAC0E3444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МОЗГ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4F650B1-2F74-6C41-2F84-4AEF2035A4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531165"/>
            <a:ext cx="10554574" cy="332763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000" dirty="0">
                <a:latin typeface="+mj-lt"/>
              </a:rPr>
              <a:t>Все автоматизирует.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000" dirty="0">
                <a:latin typeface="+mj-lt"/>
              </a:rPr>
              <a:t>Переносит в бессознательное.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000" dirty="0">
                <a:latin typeface="+mj-lt"/>
              </a:rPr>
              <a:t>Не любит когда лезут в бессознательное и автоматизированное.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000" dirty="0">
                <a:latin typeface="+mj-lt"/>
              </a:rPr>
              <a:t>Выдает убедительные доводы против любого вмешательства.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3000" dirty="0">
              <a:latin typeface="+mj-lt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000" dirty="0">
                <a:latin typeface="+mj-lt"/>
              </a:rPr>
              <a:t>«Мозги есть у всех, просто не все разобрались с инструкцией»    Хью Лори 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260C8F41-2865-A2D9-08B7-2A5DDD49D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0553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7117C3-C4E6-DD18-EA33-4E8552D76C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747423-00AC-5834-0A88-1892A1E51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ТОННЕЛЬНОЕ МЫШЛЕНИЕ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1A0767-9B39-6A11-70D3-1F77BC651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008909"/>
            <a:ext cx="10554574" cy="4655127"/>
          </a:xfrm>
        </p:spPr>
        <p:txBody>
          <a:bodyPr>
            <a:noAutofit/>
          </a:bodyPr>
          <a:lstStyle/>
          <a:p>
            <a:pPr lvl="2"/>
            <a:r>
              <a:rPr lang="ru-RU" sz="2000" dirty="0"/>
              <a:t>Командир всегда прав, если командир не прав, смотри п.1</a:t>
            </a:r>
          </a:p>
          <a:p>
            <a:pPr lvl="2"/>
            <a:r>
              <a:rPr lang="ru-RU" sz="2000" dirty="0"/>
              <a:t>Любят говорить сами и не слушать других. </a:t>
            </a:r>
          </a:p>
          <a:p>
            <a:pPr lvl="2"/>
            <a:r>
              <a:rPr lang="ru-RU" sz="2000" dirty="0"/>
              <a:t>Отсутствие полутонов, все «черное и белое».</a:t>
            </a:r>
          </a:p>
          <a:p>
            <a:pPr lvl="2"/>
            <a:r>
              <a:rPr lang="ru-RU" sz="2000" dirty="0"/>
              <a:t>Задают мало вопросов и много утверждают.</a:t>
            </a:r>
          </a:p>
          <a:p>
            <a:pPr lvl="2"/>
            <a:r>
              <a:rPr lang="ru-RU" sz="2000" dirty="0"/>
              <a:t>Категоричность во всем, «все или ничего».</a:t>
            </a:r>
          </a:p>
          <a:p>
            <a:pPr lvl="2"/>
            <a:r>
              <a:rPr lang="ru-RU" sz="2000" dirty="0"/>
              <a:t>Озабоченность «меня все не понимают», вместо «я не понимаю других».</a:t>
            </a:r>
          </a:p>
          <a:p>
            <a:pPr lvl="2"/>
            <a:r>
              <a:rPr lang="ru-RU" sz="2000" dirty="0"/>
              <a:t>Навешивание ярлыков, «все блондинки…».</a:t>
            </a:r>
          </a:p>
          <a:p>
            <a:pPr lvl="2"/>
            <a:r>
              <a:rPr lang="ru-RU" sz="2000" dirty="0"/>
              <a:t>Негатив во всем, поиск виноватых, а не принятие опыта.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3000" dirty="0">
              <a:latin typeface="+mj-lt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2756633-0921-F04E-6B58-ED9BA09AD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3386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5D965B-8872-60DB-E82D-CFB9234CB6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6292DC-6B15-0150-5AE2-491255B12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073882" cy="1325563"/>
          </a:xfrm>
        </p:spPr>
        <p:txBody>
          <a:bodyPr>
            <a:normAutofit/>
          </a:bodyPr>
          <a:lstStyle/>
          <a:p>
            <a:r>
              <a:rPr lang="ru-RU" dirty="0"/>
              <a:t>РАСШИРЯЕМ МЫШЛЕНИЕ 		</a:t>
            </a:r>
            <a:r>
              <a:rPr lang="ru-RU" sz="2400" dirty="0">
                <a:ea typeface="+mn-ea"/>
                <a:cs typeface="+mn-cs"/>
              </a:rPr>
              <a:t>Зрелая личность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5EC434C-D74B-5E29-A2F0-324529DCDF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33600"/>
            <a:ext cx="10515600" cy="4043363"/>
          </a:xfrm>
        </p:spPr>
        <p:txBody>
          <a:bodyPr>
            <a:no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000" dirty="0">
                <a:latin typeface="+mj-lt"/>
              </a:rPr>
              <a:t>Развиваем в себе:</a:t>
            </a:r>
          </a:p>
          <a:p>
            <a:pPr marL="342900" lvl="0" indent="-342900">
              <a:lnSpc>
                <a:spcPct val="107000"/>
              </a:lnSpc>
              <a:buFont typeface="Courier New" panose="02070309020205020404" pitchFamily="49" charset="0"/>
              <a:buChar char="­"/>
            </a:pPr>
            <a:r>
              <a:rPr lang="ru-RU" sz="2000" dirty="0">
                <a:latin typeface="+mj-lt"/>
              </a:rPr>
              <a:t>Любопытство,</a:t>
            </a:r>
          </a:p>
          <a:p>
            <a:pPr marL="342900" lvl="0" indent="-342900">
              <a:lnSpc>
                <a:spcPct val="107000"/>
              </a:lnSpc>
              <a:buFont typeface="Courier New" panose="02070309020205020404" pitchFamily="49" charset="0"/>
              <a:buChar char="­"/>
            </a:pPr>
            <a:r>
              <a:rPr lang="ru-RU" sz="2000" dirty="0">
                <a:latin typeface="+mj-lt"/>
              </a:rPr>
              <a:t>Креативность/творчество,</a:t>
            </a:r>
          </a:p>
          <a:p>
            <a:pPr marL="342900" indent="-342900">
              <a:lnSpc>
                <a:spcPct val="107000"/>
              </a:lnSpc>
              <a:buFont typeface="Courier New" panose="02070309020205020404" pitchFamily="49" charset="0"/>
              <a:buChar char="­"/>
            </a:pPr>
            <a:r>
              <a:rPr lang="ru-RU" sz="2000" dirty="0">
                <a:latin typeface="+mj-lt"/>
              </a:rPr>
              <a:t>Различные виды деятельности,</a:t>
            </a:r>
          </a:p>
          <a:p>
            <a:pPr marL="342900" lvl="0" indent="-342900">
              <a:lnSpc>
                <a:spcPct val="107000"/>
              </a:lnSpc>
              <a:buFont typeface="Courier New" panose="02070309020205020404" pitchFamily="49" charset="0"/>
              <a:buChar char="­"/>
            </a:pPr>
            <a:r>
              <a:rPr lang="ru-RU" sz="2000" dirty="0">
                <a:latin typeface="+mj-lt"/>
              </a:rPr>
              <a:t>Принимаем возможность неудачи,</a:t>
            </a:r>
          </a:p>
          <a:p>
            <a:pPr marL="342900" lvl="0" indent="-342900">
              <a:lnSpc>
                <a:spcPct val="107000"/>
              </a:lnSpc>
              <a:buFont typeface="Courier New" panose="02070309020205020404" pitchFamily="49" charset="0"/>
              <a:buChar char="­"/>
            </a:pPr>
            <a:r>
              <a:rPr lang="ru-RU" sz="2000" dirty="0">
                <a:latin typeface="+mj-lt"/>
              </a:rPr>
              <a:t>Быстро восстанавливаемся после неудачи,</a:t>
            </a:r>
          </a:p>
          <a:p>
            <a:pPr marL="342900" lvl="0" indent="-342900">
              <a:lnSpc>
                <a:spcPct val="107000"/>
              </a:lnSpc>
              <a:buFont typeface="Courier New" panose="02070309020205020404" pitchFamily="49" charset="0"/>
              <a:buChar char="­"/>
            </a:pPr>
            <a:r>
              <a:rPr lang="ru-RU" sz="2000" dirty="0">
                <a:latin typeface="+mj-lt"/>
              </a:rPr>
              <a:t>Учимся позитиву и счастью во всем,</a:t>
            </a:r>
          </a:p>
          <a:p>
            <a:pPr marL="342900" lvl="0" indent="-342900">
              <a:lnSpc>
                <a:spcPct val="107000"/>
              </a:lnSpc>
              <a:buFont typeface="Courier New" panose="02070309020205020404" pitchFamily="49" charset="0"/>
              <a:buChar char="­"/>
            </a:pPr>
            <a:r>
              <a:rPr lang="ru-RU" sz="2000" dirty="0">
                <a:latin typeface="+mj-lt"/>
              </a:rPr>
              <a:t>Обучаемся на ошибках, а не циклимся,</a:t>
            </a:r>
          </a:p>
          <a:p>
            <a:pPr marL="342900" lvl="0" indent="-342900">
              <a:lnSpc>
                <a:spcPct val="107000"/>
              </a:lnSpc>
              <a:buFont typeface="Courier New" panose="02070309020205020404" pitchFamily="49" charset="0"/>
              <a:buChar char="­"/>
            </a:pPr>
            <a:r>
              <a:rPr lang="ru-RU" sz="2000" dirty="0">
                <a:latin typeface="+mj-lt"/>
              </a:rPr>
              <a:t>Развиваем самоанализ/саморефлексию,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Courier New" panose="02070309020205020404" pitchFamily="49" charset="0"/>
              <a:buChar char="­"/>
            </a:pPr>
            <a:r>
              <a:rPr lang="ru-RU" sz="2000" dirty="0">
                <a:latin typeface="+mj-lt"/>
              </a:rPr>
              <a:t>Желание к изменениям.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B517434-D383-B199-A81A-8671E3CAC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9273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78B6D3-5D25-770C-052F-4854715C0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812" y="358905"/>
            <a:ext cx="10515600" cy="1325563"/>
          </a:xfrm>
        </p:spPr>
        <p:txBody>
          <a:bodyPr/>
          <a:lstStyle/>
          <a:p>
            <a:r>
              <a:rPr lang="ru-RU" dirty="0"/>
              <a:t>ВАРИАНТЫ ПОИСКА ограничений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B548808-33B7-E536-876A-B6A164B0D0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sz="4100" dirty="0">
                <a:latin typeface="+mj-lt"/>
              </a:rPr>
              <a:t>Прямой анализ. </a:t>
            </a:r>
          </a:p>
          <a:p>
            <a:r>
              <a:rPr lang="ru-RU" sz="4100" dirty="0">
                <a:latin typeface="+mj-lt"/>
              </a:rPr>
              <a:t>Слова-«маячки»: все, всегда, никто, никогда, невозможно, это неправильно, так не бывает, у нас так не принято, я должен, они мне должны и т.д. и т.п.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100" dirty="0">
                <a:latin typeface="+mj-lt"/>
              </a:rPr>
              <a:t>Сами ограничения по данным «маячкам».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100" dirty="0">
                <a:latin typeface="+mj-lt"/>
              </a:rPr>
              <a:t>Деструктивные установки. «Мир опасный, плохой, жестокий, все вокруг против меня, меня все преследуют». «Я недостаточно хорош, я недостаточно красива, я не умный, я вообще не достоин жить». «Я должен быть самый лучшим!». «Зарабатывать большие деньги нельзя, это воровство» и все подобное.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100" dirty="0">
                <a:latin typeface="+mj-lt"/>
              </a:rPr>
              <a:t>Мой </a:t>
            </a:r>
            <a:r>
              <a:rPr lang="ru-RU" sz="4200" dirty="0">
                <a:latin typeface="+mj-lt"/>
              </a:rPr>
              <a:t>идеальный</a:t>
            </a:r>
            <a:r>
              <a:rPr lang="ru-RU" sz="4100" dirty="0">
                <a:latin typeface="+mj-lt"/>
              </a:rPr>
              <a:t> день.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100" dirty="0">
                <a:latin typeface="+mj-lt"/>
              </a:rPr>
              <a:t>Сравнение реального и идеального.</a:t>
            </a:r>
          </a:p>
          <a:p>
            <a:endParaRPr lang="ru-RU" sz="2400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007B900-105E-4203-8537-34F81F5E0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0097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39D4D2-9C67-3041-C0AD-0BCEFE8E9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802" y="839741"/>
            <a:ext cx="10571998" cy="97045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ea typeface="+mn-ea"/>
                <a:cs typeface="+mn-cs"/>
              </a:rPr>
              <a:t>ОБЩИЙ АНАЛИЗ ОГРАНИЧЕНИЙ 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8667BB-4690-988E-4183-1AD39BCBF8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89849"/>
            <a:ext cx="10515600" cy="5123062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altLang="ru-RU" sz="2400" dirty="0"/>
              <a:t>		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2400" dirty="0"/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2400" dirty="0"/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ru-RU" sz="2300" dirty="0">
              <a:latin typeface="+mj-lt"/>
            </a:endParaRP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2300" dirty="0">
                <a:latin typeface="+mj-lt"/>
              </a:rPr>
              <a:t>Суть: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ru-RU" sz="2300" dirty="0">
                <a:latin typeface="+mj-lt"/>
              </a:rPr>
              <a:t>Обнаружить и </a:t>
            </a:r>
            <a:r>
              <a:rPr lang="ru-RU" sz="2300" u="sng" dirty="0">
                <a:latin typeface="+mj-lt"/>
              </a:rPr>
              <a:t>принять</a:t>
            </a:r>
            <a:r>
              <a:rPr lang="ru-RU" sz="2300" dirty="0">
                <a:latin typeface="+mj-lt"/>
              </a:rPr>
              <a:t>. 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ru-RU" sz="2300" dirty="0">
                <a:latin typeface="+mj-lt"/>
              </a:rPr>
              <a:t>Подобрать </a:t>
            </a:r>
            <a:r>
              <a:rPr lang="ru-RU" sz="2300" u="sng" dirty="0">
                <a:latin typeface="+mj-lt"/>
              </a:rPr>
              <a:t>правильные</a:t>
            </a:r>
            <a:r>
              <a:rPr lang="ru-RU" sz="2300" dirty="0">
                <a:latin typeface="+mj-lt"/>
              </a:rPr>
              <a:t> вопросы к своему ограничению. 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ru-RU" sz="2300" u="sng" dirty="0">
                <a:latin typeface="+mj-lt"/>
              </a:rPr>
              <a:t>Честно</a:t>
            </a:r>
            <a:r>
              <a:rPr lang="ru-RU" sz="2300" dirty="0">
                <a:latin typeface="+mj-lt"/>
              </a:rPr>
              <a:t> на них ответить. 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300" dirty="0">
                <a:latin typeface="+mj-lt"/>
              </a:rPr>
              <a:t>Оценить готов ли ты и далее </a:t>
            </a:r>
            <a:r>
              <a:rPr lang="ru-RU" sz="2300" u="sng" dirty="0">
                <a:latin typeface="+mj-lt"/>
              </a:rPr>
              <a:t>не</a:t>
            </a:r>
            <a:r>
              <a:rPr lang="ru-RU" sz="2300" dirty="0">
                <a:latin typeface="+mj-lt"/>
              </a:rPr>
              <a:t> получать те возможности или готов это менять.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400" dirty="0"/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BF821F21-8E3D-76F1-297D-DBFB57E72E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1683528"/>
              </p:ext>
            </p:extLst>
          </p:nvPr>
        </p:nvGraphicFramePr>
        <p:xfrm>
          <a:off x="655321" y="2006894"/>
          <a:ext cx="9904486" cy="12128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81094">
                  <a:extLst>
                    <a:ext uri="{9D8B030D-6E8A-4147-A177-3AD203B41FA5}">
                      <a16:colId xmlns:a16="http://schemas.microsoft.com/office/drawing/2014/main" val="3216785592"/>
                    </a:ext>
                  </a:extLst>
                </a:gridCol>
                <a:gridCol w="4723392">
                  <a:extLst>
                    <a:ext uri="{9D8B030D-6E8A-4147-A177-3AD203B41FA5}">
                      <a16:colId xmlns:a16="http://schemas.microsoft.com/office/drawing/2014/main" val="2515830245"/>
                    </a:ext>
                  </a:extLst>
                </a:gridCol>
              </a:tblGrid>
              <a:tr h="981107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30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Расширять собственное </a:t>
                      </a:r>
                      <a:r>
                        <a:rPr lang="ru-RU" sz="2300" i="0" u="sng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мировоззрение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24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3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Устранять конкретные </a:t>
                      </a:r>
                      <a:r>
                        <a:rPr lang="ru-RU" sz="2300" b="1" u="sng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привычки</a:t>
                      </a:r>
                      <a:r>
                        <a:rPr lang="ru-RU" sz="23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всего неэффективного</a:t>
                      </a: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7444322"/>
                  </a:ext>
                </a:extLst>
              </a:tr>
            </a:tbl>
          </a:graphicData>
        </a:graphic>
      </p:graphicFrame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id="{0360834C-0C7B-59C3-2345-B6CC62D186A0}"/>
              </a:ext>
            </a:extLst>
          </p:cNvPr>
          <p:cNvCxnSpPr>
            <a:cxnSpLocks/>
          </p:cNvCxnSpPr>
          <p:nvPr/>
        </p:nvCxnSpPr>
        <p:spPr>
          <a:xfrm>
            <a:off x="7620317" y="1497726"/>
            <a:ext cx="342900" cy="3429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id="{39AF2C3F-AA58-0A0B-BA20-1ABA3FC5C61B}"/>
              </a:ext>
            </a:extLst>
          </p:cNvPr>
          <p:cNvCxnSpPr/>
          <p:nvPr/>
        </p:nvCxnSpPr>
        <p:spPr>
          <a:xfrm flipH="1">
            <a:off x="3300254" y="1528160"/>
            <a:ext cx="457200" cy="3429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Rectangle 3">
            <a:extLst>
              <a:ext uri="{FF2B5EF4-FFF2-40B4-BE49-F238E27FC236}">
                <a16:creationId xmlns:a16="http://schemas.microsoft.com/office/drawing/2014/main" id="{4513E31E-3DC7-B97F-141B-E8920B19CC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3975" y="36131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EF70028-7402-970B-F67F-6F2F82FC2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0547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39D4D2-9C67-3041-C0AD-0BCEFE8E9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898" y="365125"/>
            <a:ext cx="10452016" cy="1397063"/>
          </a:xfrm>
        </p:spPr>
        <p:txBody>
          <a:bodyPr>
            <a:normAutofit/>
          </a:bodyPr>
          <a:lstStyle/>
          <a:p>
            <a:r>
              <a:rPr lang="ru-RU" dirty="0"/>
              <a:t>УСТРАНЕНИЕ ДЕСТРУКТИВНЫХ УСТАНОВОК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8667BB-4690-988E-4183-1AD39BCBF8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05453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ru-RU" sz="2800" u="sng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ОСОЗНАНИЕ</a:t>
            </a:r>
            <a:r>
              <a:rPr lang="ru-RU" sz="2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что действительно стоит за каждой конкретной установкой,</a:t>
            </a:r>
          </a:p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устранение самой </a:t>
            </a:r>
            <a:r>
              <a:rPr lang="ru-RU" sz="2800" u="sng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ПРИЧИНЫ</a:t>
            </a:r>
            <a:r>
              <a:rPr lang="ru-RU" sz="28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не следствия,</a:t>
            </a:r>
            <a:endParaRPr lang="ru-RU" sz="28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+mj-lt"/>
                <a:cs typeface="Times New Roman" panose="02020603050405020304" pitchFamily="18" charset="0"/>
              </a:rPr>
              <a:t>логическое понимание </a:t>
            </a:r>
            <a:r>
              <a:rPr lang="ru-RU" sz="2800" u="sng" dirty="0">
                <a:latin typeface="+mj-lt"/>
                <a:cs typeface="Times New Roman" panose="02020603050405020304" pitchFamily="18" charset="0"/>
              </a:rPr>
              <a:t>НЕЭФФЕКТИВНОСТИ</a:t>
            </a:r>
            <a:r>
              <a:rPr lang="ru-RU" sz="2800" dirty="0">
                <a:latin typeface="+mj-lt"/>
                <a:cs typeface="Times New Roman" panose="02020603050405020304" pitchFamily="18" charset="0"/>
              </a:rPr>
              <a:t> установки, </a:t>
            </a:r>
          </a:p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ru-RU" sz="2800" u="sng" dirty="0">
                <a:latin typeface="+mj-lt"/>
                <a:cs typeface="Times New Roman" panose="02020603050405020304" pitchFamily="18" charset="0"/>
              </a:rPr>
              <a:t>КОНТРОЛЬ</a:t>
            </a:r>
            <a:r>
              <a:rPr lang="ru-RU" sz="2800" dirty="0">
                <a:latin typeface="+mj-lt"/>
                <a:cs typeface="Times New Roman" panose="02020603050405020304" pitchFamily="18" charset="0"/>
              </a:rPr>
              <a:t> этих мыслей,</a:t>
            </a:r>
          </a:p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ru-RU" sz="2800" u="sng" dirty="0">
                <a:latin typeface="+mj-lt"/>
                <a:cs typeface="Times New Roman" panose="02020603050405020304" pitchFamily="18" charset="0"/>
              </a:rPr>
              <a:t>ФИЛЬТРАЦИЯ</a:t>
            </a:r>
            <a:r>
              <a:rPr lang="ru-RU" sz="2800" dirty="0">
                <a:latin typeface="+mj-lt"/>
                <a:cs typeface="Times New Roman" panose="02020603050405020304" pitchFamily="18" charset="0"/>
              </a:rPr>
              <a:t>, борьба с подобными мыслями.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63B7A8F-AAC9-8A53-9CB4-76A8CE4461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5159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39D4D2-9C67-3041-C0AD-0BCEFE8E9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364714" cy="1397063"/>
          </a:xfrm>
        </p:spPr>
        <p:txBody>
          <a:bodyPr>
            <a:normAutofit/>
          </a:bodyPr>
          <a:lstStyle/>
          <a:p>
            <a:r>
              <a:rPr lang="ru-RU" dirty="0">
                <a:cs typeface="Times New Roman" panose="02020603050405020304" pitchFamily="18" charset="0"/>
              </a:rPr>
              <a:t>МОТИВАЦИЯ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8667BB-4690-988E-4183-1AD39BCBF8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64080"/>
            <a:ext cx="10515600" cy="4328795"/>
          </a:xfrm>
        </p:spPr>
        <p:txBody>
          <a:bodyPr>
            <a:normAutofit fontScale="77500" lnSpcReduction="20000"/>
          </a:bodyPr>
          <a:lstStyle/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ru-RU" sz="25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ru-RU" sz="25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Сразу настраиваемся на длительность по времени.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ru-RU" sz="25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Полное исключение самобичевания. Контролируем весь негатив по поводу неудач.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ru-RU" sz="25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Визуализируйте результат.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ru-RU" sz="25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Найдите зрительный стимул - картинка, слово, фраза, символ, китайские иероглифы.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ru-RU" sz="25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Поощряйте себя «пряником».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ru-RU" sz="25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Попросите помочь семью, друзей.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ru-RU" sz="25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Погружайтесь глубже в среду, относящуюся к вашим изменениям. Больше об этом литературы, фильмов, людей, мест и т.д.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ru-RU" sz="25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ЗОЖ! Сон, правильное питание, свежий воздух, спорт, отдых!</a:t>
            </a:r>
          </a:p>
          <a:p>
            <a:pPr marL="0" indent="0">
              <a:buNone/>
            </a:pPr>
            <a:endParaRPr lang="ru-RU" sz="1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EDCC1CC-E607-13A7-C5C9-84C504A22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76897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39D4D2-9C67-3041-C0AD-0BCEFE8E9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364714" cy="1397063"/>
          </a:xfrm>
        </p:spPr>
        <p:txBody>
          <a:bodyPr>
            <a:normAutofit/>
          </a:bodyPr>
          <a:lstStyle/>
          <a:p>
            <a:r>
              <a:rPr lang="ru-RU" sz="4000" dirty="0">
                <a:cs typeface="Times New Roman" panose="02020603050405020304" pitchFamily="18" charset="0"/>
              </a:rPr>
              <a:t>ДОП. ИСТОЧНИКИ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8667BB-4690-988E-4183-1AD39BCBF8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4472"/>
            <a:ext cx="10515600" cy="4914123"/>
          </a:xfrm>
        </p:spPr>
        <p:txBody>
          <a:bodyPr>
            <a:normAutofit/>
          </a:bodyPr>
          <a:lstStyle/>
          <a:p>
            <a:pPr lvl="0"/>
            <a:r>
              <a:rPr lang="ru-RU" dirty="0"/>
              <a:t>Джон </a:t>
            </a:r>
            <a:r>
              <a:rPr lang="ru-RU" dirty="0" err="1"/>
              <a:t>Кехо</a:t>
            </a:r>
            <a:r>
              <a:rPr lang="ru-RU" dirty="0"/>
              <a:t>. Подсознание может всё! </a:t>
            </a:r>
            <a:r>
              <a:rPr lang="ru-RU" i="1" dirty="0"/>
              <a:t>Только мы сами режиссеры своей жизни! И все в наших руках. </a:t>
            </a:r>
            <a:endParaRPr lang="ru-RU" dirty="0"/>
          </a:p>
          <a:p>
            <a:pPr lvl="0"/>
            <a:r>
              <a:rPr lang="ru-RU" dirty="0"/>
              <a:t>Робин Шарма. Клуб «5 часов утра». </a:t>
            </a:r>
            <a:r>
              <a:rPr lang="ru-RU" i="1" dirty="0"/>
              <a:t>Мудрость на каждой странице. Хорошие цитаты. Позитивно. </a:t>
            </a:r>
            <a:endParaRPr lang="ru-RU" dirty="0"/>
          </a:p>
          <a:p>
            <a:pPr lvl="0"/>
            <a:r>
              <a:rPr lang="ru-RU" dirty="0"/>
              <a:t>Рохан </a:t>
            </a:r>
            <a:r>
              <a:rPr lang="ru-RU" dirty="0" err="1"/>
              <a:t>Ганатилейк</a:t>
            </a:r>
            <a:r>
              <a:rPr lang="ru-RU" dirty="0"/>
              <a:t>. Как включить осознанность. Техники эффективных практик и медитаций в современном мире. </a:t>
            </a:r>
            <a:r>
              <a:rPr lang="ru-RU" i="1" dirty="0"/>
              <a:t>Как обретать осознанность даже в городских джунглях.</a:t>
            </a:r>
            <a:endParaRPr lang="ru-RU" dirty="0"/>
          </a:p>
          <a:p>
            <a:pPr lvl="0"/>
            <a:r>
              <a:rPr lang="ru-RU" dirty="0"/>
              <a:t>Линн Мак-</a:t>
            </a:r>
            <a:r>
              <a:rPr lang="ru-RU" dirty="0" err="1"/>
              <a:t>Таггарт</a:t>
            </a:r>
            <a:r>
              <a:rPr lang="ru-RU" dirty="0"/>
              <a:t>. Эксперимент по намерению: использование мыслей для изменения своей жизни и окружающей действительности. </a:t>
            </a:r>
            <a:r>
              <a:rPr lang="ru-RU" i="1" dirty="0"/>
              <a:t>Сборник экспериментов с намерением до 2010г по всем отраслям науки.</a:t>
            </a:r>
            <a:endParaRPr lang="ru-RU" dirty="0"/>
          </a:p>
          <a:p>
            <a:pPr lvl="0"/>
            <a:r>
              <a:rPr lang="ru-RU" dirty="0"/>
              <a:t>Келли </a:t>
            </a:r>
            <a:r>
              <a:rPr lang="ru-RU" dirty="0" err="1"/>
              <a:t>Макгонигал</a:t>
            </a:r>
            <a:r>
              <a:rPr lang="ru-RU" dirty="0"/>
              <a:t>. Хороший стресс как способ стать сильнее и лучше.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BDA5F97-2E09-D770-2A38-A2B402116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83E-B283-4C11-A799-97E1B32301CA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3350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Цитаты">
  <a:themeElements>
    <a:clrScheme name="1">
      <a:dk1>
        <a:srgbClr val="5E5E5E"/>
      </a:dk1>
      <a:lt1>
        <a:srgbClr val="FFD478"/>
      </a:lt1>
      <a:dk2>
        <a:srgbClr val="EAEAEA"/>
      </a:dk2>
      <a:lt2>
        <a:srgbClr val="EAEAEA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Цитаты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Цитаты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{CF703A65-E276-074F-B8F9-B404A35B5535}tf10001121</Template>
  <TotalTime>60769</TotalTime>
  <Words>610</Words>
  <Application>Microsoft Macintosh PowerPoint</Application>
  <PresentationFormat>Широкоэкранный</PresentationFormat>
  <Paragraphs>92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Calibri</vt:lpstr>
      <vt:lpstr>Century Gothic</vt:lpstr>
      <vt:lpstr>Courier New</vt:lpstr>
      <vt:lpstr>Symbol</vt:lpstr>
      <vt:lpstr>Times New Roman</vt:lpstr>
      <vt:lpstr>Wingdings 2</vt:lpstr>
      <vt:lpstr>Цитаты</vt:lpstr>
      <vt:lpstr>Презентация PowerPoint</vt:lpstr>
      <vt:lpstr>Робин Шарма</vt:lpstr>
      <vt:lpstr>МОЗГ</vt:lpstr>
      <vt:lpstr>ТОННЕЛЬНОЕ МЫШЛЕНИЕ</vt:lpstr>
      <vt:lpstr>РАСШИРЯЕМ МЫШЛЕНИЕ   Зрелая личность </vt:lpstr>
      <vt:lpstr>ВАРИАНТЫ ПОИСКА ограничений</vt:lpstr>
      <vt:lpstr>ОБЩИЙ АНАЛИЗ ОГРАНИЧЕНИЙ  </vt:lpstr>
      <vt:lpstr>УСТРАНЕНИЕ ДЕСТРУКТИВНЫХ УСТАНОВОК</vt:lpstr>
      <vt:lpstr>МОТИВАЦИЯ</vt:lpstr>
      <vt:lpstr>ДОП. ИСТОЧНИКИ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Земская Елена</dc:creator>
  <cp:lastModifiedBy>Земская Елена</cp:lastModifiedBy>
  <cp:revision>51</cp:revision>
  <dcterms:created xsi:type="dcterms:W3CDTF">2023-04-11T10:54:41Z</dcterms:created>
  <dcterms:modified xsi:type="dcterms:W3CDTF">2026-02-22T13:16:18Z</dcterms:modified>
</cp:coreProperties>
</file>