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1" r:id="rId1"/>
    <p:sldMasterId id="2147483654" r:id="rId2"/>
    <p:sldMasterId id="2147483657" r:id="rId3"/>
  </p:sldMasterIdLst>
  <p:notesMasterIdLst>
    <p:notesMasterId r:id="rId14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8288000" cy="10287000"/>
  <p:notesSz cx="18288000" cy="10287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Montserrat" panose="00000500000000000000" pitchFamily="2" charset="-52"/>
      <p:regular r:id="rId19"/>
      <p:bold r:id="rId20"/>
      <p:italic r:id="rId21"/>
      <p:boldItalic r:id="rId22"/>
    </p:embeddedFont>
    <p:embeddedFont>
      <p:font typeface="Montserrat Black" panose="00000A00000000000000" pitchFamily="2" charset="-52"/>
      <p:bold r:id="rId23"/>
      <p:boldItalic r:id="rId24"/>
    </p:embeddedFont>
    <p:embeddedFont>
      <p:font typeface="Montserrat ExtraBold" panose="00000900000000000000" pitchFamily="2" charset="-52"/>
      <p:bold r:id="rId25"/>
      <p:boldItalic r:id="rId26"/>
    </p:embeddedFont>
    <p:embeddedFont>
      <p:font typeface="Montserrat Light" panose="00000400000000000000" pitchFamily="2" charset="-52"/>
      <p:regular r:id="rId27"/>
      <p:bold r:id="rId28"/>
      <p:italic r:id="rId29"/>
      <p:boldItalic r:id="rId30"/>
    </p:embeddedFont>
    <p:embeddedFont>
      <p:font typeface="Montserrat SemiBold" panose="00000700000000000000" pitchFamily="2" charset="-52"/>
      <p:regular r:id="rId31"/>
      <p:bold r:id="rId32"/>
      <p:italic r:id="rId33"/>
      <p:boldItalic r:id="rId34"/>
    </p:embeddedFont>
    <p:embeddedFont>
      <p:font typeface="Tahoma" panose="020B0604030504040204" pitchFamily="34" charset="0"/>
      <p:regular r:id="rId35"/>
      <p:bold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7" roundtripDataSignature="AMtx7mglnbs4Nx2bTb/3RkyMmNXGlRrQy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F45C47A-3232-4DBE-B793-6562DDC6B729}">
  <a:tblStyle styleId="{EF45C47A-3232-4DBE-B793-6562DDC6B729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254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E8ECF4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/>
        <a:fill>
          <a:solidFill>
            <a:srgbClr val="E8ECF4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594" y="5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9" Type="http://schemas.openxmlformats.org/officeDocument/2006/relationships/viewProps" Target="viewProps.xml"/><Relationship Id="rId21" Type="http://schemas.openxmlformats.org/officeDocument/2006/relationships/font" Target="fonts/font7.fntdata"/><Relationship Id="rId34" Type="http://schemas.openxmlformats.org/officeDocument/2006/relationships/font" Target="fonts/font20.fntdata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10.fntdata"/><Relationship Id="rId32" Type="http://schemas.openxmlformats.org/officeDocument/2006/relationships/font" Target="fonts/font18.fntdata"/><Relationship Id="rId37" Type="http://customschemas.google.com/relationships/presentationmetadata" Target="metadata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openxmlformats.org/officeDocument/2006/relationships/font" Target="fonts/font22.fntdata"/><Relationship Id="rId10" Type="http://schemas.openxmlformats.org/officeDocument/2006/relationships/slide" Target="slides/slide7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font" Target="fonts/font21.fntdata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font" Target="fonts/font19.fntdata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7924800" cy="514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10358438" y="0"/>
            <a:ext cx="7924800" cy="514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5715000" y="771525"/>
            <a:ext cx="6858000" cy="3857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1828800" y="4886325"/>
            <a:ext cx="14630400" cy="4629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771063"/>
            <a:ext cx="7924800" cy="514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10358438" y="9771063"/>
            <a:ext cx="7924800" cy="514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/>
          </a:p>
        </p:txBody>
      </p:sp>
      <p:sp>
        <p:nvSpPr>
          <p:cNvPr id="52" name="Google Shape;5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00" cy="44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/>
          </a:p>
        </p:txBody>
      </p:sp>
      <p:sp>
        <p:nvSpPr>
          <p:cNvPr id="59" name="Google Shape;5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00" cy="44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/>
          </a:p>
        </p:txBody>
      </p:sp>
      <p:sp>
        <p:nvSpPr>
          <p:cNvPr id="67" name="Google Shape;6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00" cy="44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/>
          </a:p>
        </p:txBody>
      </p:sp>
      <p:sp>
        <p:nvSpPr>
          <p:cNvPr id="76" name="Google Shape;7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5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00" cy="44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/>
          </a:p>
        </p:txBody>
      </p:sp>
      <p:sp>
        <p:nvSpPr>
          <p:cNvPr id="86" name="Google Shape;8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00" cy="44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/>
          </a:p>
        </p:txBody>
      </p:sp>
      <p:sp>
        <p:nvSpPr>
          <p:cNvPr id="95" name="Google Shape;9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00" cy="44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/>
          </a:p>
        </p:txBody>
      </p:sp>
      <p:sp>
        <p:nvSpPr>
          <p:cNvPr id="104" name="Google Shape;10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8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00" cy="44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/>
          </a:p>
        </p:txBody>
      </p:sp>
      <p:sp>
        <p:nvSpPr>
          <p:cNvPr id="114" name="Google Shape;11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00" cy="44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/>
          </a:p>
        </p:txBody>
      </p:sp>
      <p:sp>
        <p:nvSpPr>
          <p:cNvPr id="140" name="Google Shape;14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0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00" cy="44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/>
          </a:p>
        </p:txBody>
      </p:sp>
      <p:sp>
        <p:nvSpPr>
          <p:cNvPr id="149" name="Google Shape;14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8291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userDrawn="1">
  <p:cSld name="Титульный слайд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2240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6920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preserve="1" userDrawn="1">
  <p:cSld name="Титульный слайд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1394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5863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preserve="1" userDrawn="1">
  <p:cSld name="Титульный слайд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9220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61;p2">
            <a:extLst>
              <a:ext uri="{FF2B5EF4-FFF2-40B4-BE49-F238E27FC236}">
                <a16:creationId xmlns:a16="http://schemas.microsoft.com/office/drawing/2014/main" id="{D1F19068-D88F-440A-BF0E-C42FAFE1BA1B}"/>
              </a:ext>
            </a:extLst>
          </p:cNvPr>
          <p:cNvPicPr preferRelativeResize="0"/>
          <p:nvPr userDrawn="1"/>
        </p:nvPicPr>
        <p:blipFill rotWithShape="1">
          <a:blip r:embed="rId4">
            <a:alphaModFix/>
          </a:blip>
          <a:srcRect l="-1581" b="14702"/>
          <a:stretch/>
        </p:blipFill>
        <p:spPr>
          <a:xfrm>
            <a:off x="7352779" y="419100"/>
            <a:ext cx="10935222" cy="811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64;p2">
            <a:extLst>
              <a:ext uri="{FF2B5EF4-FFF2-40B4-BE49-F238E27FC236}">
                <a16:creationId xmlns:a16="http://schemas.microsoft.com/office/drawing/2014/main" id="{B7A8184D-222C-416A-9F2B-5AB7DC0B7419}"/>
              </a:ext>
            </a:extLst>
          </p:cNvPr>
          <p:cNvPicPr preferRelativeResize="0"/>
          <p:nvPr userDrawn="1"/>
        </p:nvPicPr>
        <p:blipFill rotWithShape="1">
          <a:blip r:embed="rId5">
            <a:alphaModFix/>
          </a:blip>
          <a:srcRect r="1499"/>
          <a:stretch/>
        </p:blipFill>
        <p:spPr>
          <a:xfrm>
            <a:off x="-12779" y="0"/>
            <a:ext cx="16181656" cy="10294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546267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52" r:id="rId1"/>
    <p:sldLayoutId id="2147483653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78;p4">
            <a:extLst>
              <a:ext uri="{FF2B5EF4-FFF2-40B4-BE49-F238E27FC236}">
                <a16:creationId xmlns:a16="http://schemas.microsoft.com/office/drawing/2014/main" id="{BC8EC264-9801-4D9C-81A6-B0BAA6B42D0A}"/>
              </a:ext>
            </a:extLst>
          </p:cNvPr>
          <p:cNvPicPr preferRelativeResize="0"/>
          <p:nvPr userDrawn="1"/>
        </p:nvPicPr>
        <p:blipFill rotWithShape="1">
          <a:blip r:embed="rId4">
            <a:alphaModFix/>
          </a:blip>
          <a:srcRect l="20528" b="14702"/>
          <a:stretch/>
        </p:blipFill>
        <p:spPr>
          <a:xfrm>
            <a:off x="0" y="2171701"/>
            <a:ext cx="8555249" cy="8115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229778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61;p2">
            <a:extLst>
              <a:ext uri="{FF2B5EF4-FFF2-40B4-BE49-F238E27FC236}">
                <a16:creationId xmlns:a16="http://schemas.microsoft.com/office/drawing/2014/main" id="{1BF70F08-7864-49F1-9881-233F90C8DF17}"/>
              </a:ext>
            </a:extLst>
          </p:cNvPr>
          <p:cNvPicPr preferRelativeResize="0"/>
          <p:nvPr userDrawn="1"/>
        </p:nvPicPr>
        <p:blipFill rotWithShape="1">
          <a:blip r:embed="rId4">
            <a:alphaModFix/>
          </a:blip>
          <a:srcRect l="20528" t="8289" b="-1058"/>
          <a:stretch/>
        </p:blipFill>
        <p:spPr>
          <a:xfrm>
            <a:off x="0" y="0"/>
            <a:ext cx="7428297" cy="76635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733742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58" r:id="rId1"/>
    <p:sldLayoutId id="2147483659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"/>
          <p:cNvSpPr txBox="1"/>
          <p:nvPr/>
        </p:nvSpPr>
        <p:spPr>
          <a:xfrm>
            <a:off x="5638801" y="4098859"/>
            <a:ext cx="11589638" cy="3944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>
                <a:solidFill>
                  <a:srgbClr val="4674C9"/>
                </a:solidFill>
                <a:latin typeface="Montserrat"/>
                <a:ea typeface="Montserrat"/>
                <a:cs typeface="Montserrat"/>
                <a:sym typeface="Montserrat"/>
              </a:rPr>
              <a:t>Уважаемые участники конкурса!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>
                <a:solidFill>
                  <a:srgbClr val="4674C9"/>
                </a:solidFill>
                <a:latin typeface="Montserrat"/>
                <a:ea typeface="Montserrat"/>
                <a:cs typeface="Montserrat"/>
                <a:sym typeface="Montserrat"/>
              </a:rPr>
              <a:t>Данный шаблон предлагает вам </a:t>
            </a:r>
            <a:r>
              <a:rPr lang="ru-RU" sz="2400" b="1" i="0" u="none" strike="noStrike" cap="none">
                <a:solidFill>
                  <a:srgbClr val="C00000"/>
                </a:solidFill>
                <a:latin typeface="Montserrat"/>
                <a:ea typeface="Montserrat"/>
                <a:cs typeface="Montserrat"/>
                <a:sym typeface="Montserrat"/>
              </a:rPr>
              <a:t>только логику </a:t>
            </a:r>
            <a:r>
              <a:rPr lang="ru-RU" sz="2400" b="1" i="0" u="none" strike="noStrike" cap="none">
                <a:solidFill>
                  <a:srgbClr val="4674C9"/>
                </a:solidFill>
                <a:latin typeface="Montserrat"/>
                <a:ea typeface="Montserrat"/>
                <a:cs typeface="Montserrat"/>
                <a:sym typeface="Montserrat"/>
              </a:rPr>
              <a:t>изложения проекта.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>
              <a:solidFill>
                <a:srgbClr val="4674C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>
                <a:solidFill>
                  <a:srgbClr val="4674C9"/>
                </a:solidFill>
                <a:latin typeface="Montserrat"/>
                <a:ea typeface="Montserrat"/>
                <a:cs typeface="Montserrat"/>
                <a:sym typeface="Montserrat"/>
              </a:rPr>
              <a:t>Использование этого дизайна </a:t>
            </a:r>
            <a:r>
              <a:rPr lang="ru-RU" sz="2400" b="1" i="0" u="none" strike="noStrike" cap="none">
                <a:solidFill>
                  <a:srgbClr val="C00000"/>
                </a:solidFill>
                <a:latin typeface="Montserrat"/>
                <a:ea typeface="Montserrat"/>
                <a:cs typeface="Montserrat"/>
                <a:sym typeface="Montserrat"/>
              </a:rPr>
              <a:t>не добавляет баллы </a:t>
            </a:r>
            <a:r>
              <a:rPr lang="ru-RU" sz="2400" b="1" i="0" u="none" strike="noStrike" cap="none">
                <a:solidFill>
                  <a:srgbClr val="4674C9"/>
                </a:solidFill>
                <a:latin typeface="Montserrat"/>
                <a:ea typeface="Montserrat"/>
                <a:cs typeface="Montserrat"/>
                <a:sym typeface="Montserrat"/>
              </a:rPr>
              <a:t>на конкурсе.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>
              <a:solidFill>
                <a:srgbClr val="4674C9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>
                <a:solidFill>
                  <a:srgbClr val="4674C9"/>
                </a:solidFill>
                <a:latin typeface="Montserrat"/>
                <a:ea typeface="Montserrat"/>
                <a:cs typeface="Montserrat"/>
                <a:sym typeface="Montserrat"/>
              </a:rPr>
              <a:t>Если вы разработаете собственный дизайн презентации, 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>
                <a:solidFill>
                  <a:srgbClr val="4674C9"/>
                </a:solidFill>
                <a:latin typeface="Montserrat"/>
                <a:ea typeface="Montserrat"/>
                <a:cs typeface="Montserrat"/>
                <a:sym typeface="Montserrat"/>
              </a:rPr>
              <a:t>то применяйте </a:t>
            </a:r>
            <a:r>
              <a:rPr lang="ru-RU" sz="2400" b="1" i="0" u="none" strike="noStrike" cap="none">
                <a:solidFill>
                  <a:srgbClr val="C00000"/>
                </a:solidFill>
                <a:latin typeface="Montserrat"/>
                <a:ea typeface="Montserrat"/>
                <a:cs typeface="Montserrat"/>
                <a:sym typeface="Montserrat"/>
              </a:rPr>
              <a:t>аналогичную последовательность 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>
                <a:solidFill>
                  <a:srgbClr val="4674C9"/>
                </a:solidFill>
                <a:latin typeface="Montserrat"/>
                <a:ea typeface="Montserrat"/>
                <a:cs typeface="Montserrat"/>
                <a:sym typeface="Montserrat"/>
              </a:rPr>
              <a:t>в изложении содержания вашего проекта!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>
              <a:solidFill>
                <a:srgbClr val="4674C9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6" name="Google Shape;56;p1"/>
          <p:cNvSpPr txBox="1"/>
          <p:nvPr/>
        </p:nvSpPr>
        <p:spPr>
          <a:xfrm>
            <a:off x="9067801" y="2838450"/>
            <a:ext cx="8160638" cy="861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124AB2"/>
              </a:buClr>
              <a:buSzPts val="4400"/>
              <a:buFont typeface="Montserrat Black"/>
              <a:buNone/>
            </a:pPr>
            <a:r>
              <a:rPr lang="ru-RU" sz="4400" b="0" i="0" u="none" strike="noStrike" cap="none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ПРИЗЫВ К УЧАСТНИКАМ</a:t>
            </a:r>
            <a:endParaRPr sz="4400" b="0" i="0" u="none" strike="noStrike" cap="none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"/>
          <p:cNvSpPr txBox="1"/>
          <p:nvPr/>
        </p:nvSpPr>
        <p:spPr>
          <a:xfrm>
            <a:off x="8382000" y="3162300"/>
            <a:ext cx="9433806" cy="117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 b="0" i="0" u="none" strike="noStrike" cap="none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НАЗВАНИЕ ПРОЕКТА</a:t>
            </a:r>
            <a:endParaRPr/>
          </a:p>
        </p:txBody>
      </p:sp>
      <p:sp>
        <p:nvSpPr>
          <p:cNvPr id="63" name="Google Shape;63;p2"/>
          <p:cNvSpPr txBox="1"/>
          <p:nvPr/>
        </p:nvSpPr>
        <p:spPr>
          <a:xfrm>
            <a:off x="8458200" y="4838700"/>
            <a:ext cx="8755380" cy="20569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>
                <a:solidFill>
                  <a:srgbClr val="124AB2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Фамилия Имя</a:t>
            </a:r>
            <a:endParaRPr/>
          </a:p>
          <a:p>
            <a:pPr marL="12700" marR="5080" lvl="0" indent="0" algn="l" rtl="0">
              <a:spcBef>
                <a:spcPts val="2545"/>
              </a:spcBef>
              <a:spcAft>
                <a:spcPts val="0"/>
              </a:spcAft>
              <a:buNone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Телефон, e-mail</a:t>
            </a:r>
            <a:endParaRPr/>
          </a:p>
          <a:p>
            <a:pPr marL="12700" marR="5080" lvl="0" indent="0" algn="l" rtl="0">
              <a:spcBef>
                <a:spcPts val="2545"/>
              </a:spcBef>
              <a:spcAft>
                <a:spcPts val="0"/>
              </a:spcAft>
              <a:buNone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Организация, город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3"/>
          <p:cNvSpPr/>
          <p:nvPr/>
        </p:nvSpPr>
        <p:spPr>
          <a:xfrm>
            <a:off x="16728886" y="477"/>
            <a:ext cx="790171" cy="902819"/>
          </a:xfrm>
          <a:prstGeom prst="rect">
            <a:avLst/>
          </a:prstGeom>
          <a:solidFill>
            <a:srgbClr val="124AB2"/>
          </a:solidFill>
          <a:ln>
            <a:noFill/>
          </a:ln>
        </p:spPr>
        <p:txBody>
          <a:bodyPr spcFirstLastPara="1" wrap="square" lIns="124375" tIns="124375" rIns="124375" bIns="1243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4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3"/>
          <p:cNvSpPr txBox="1"/>
          <p:nvPr/>
        </p:nvSpPr>
        <p:spPr>
          <a:xfrm>
            <a:off x="472195" y="205621"/>
            <a:ext cx="9433806" cy="117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 dirty="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ПРОБЛЕМА</a:t>
            </a:r>
            <a:endParaRPr sz="6000" dirty="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72" name="Google Shape;72;p3"/>
          <p:cNvSpPr txBox="1"/>
          <p:nvPr/>
        </p:nvSpPr>
        <p:spPr>
          <a:xfrm>
            <a:off x="16494121" y="757724"/>
            <a:ext cx="1259700" cy="117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02</a:t>
            </a:r>
            <a:endParaRPr sz="600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73" name="Google Shape;73;p3"/>
          <p:cNvSpPr txBox="1"/>
          <p:nvPr/>
        </p:nvSpPr>
        <p:spPr>
          <a:xfrm>
            <a:off x="609600" y="3789283"/>
            <a:ext cx="15128686" cy="2708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699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4674C9"/>
              </a:buClr>
              <a:buSzPts val="2800"/>
              <a:buFont typeface="Courier New"/>
              <a:buChar char="o"/>
            </a:pPr>
            <a:r>
              <a:rPr lang="ru-RU" sz="2800" dirty="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Какую</a:t>
            </a:r>
            <a:r>
              <a:rPr lang="ru-RU" sz="3600" b="1" dirty="0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r>
              <a:rPr lang="ru-RU" sz="2800" dirty="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проблему решает ваш проект</a:t>
            </a:r>
            <a:endParaRPr dirty="0"/>
          </a:p>
          <a:p>
            <a:pPr marL="127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rgbClr val="4674C9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4699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4674C9"/>
              </a:buClr>
              <a:buSzPts val="2800"/>
              <a:buFont typeface="Courier New"/>
              <a:buChar char="o"/>
            </a:pPr>
            <a:r>
              <a:rPr lang="ru-RU" sz="2800" dirty="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Кому и зачем нужен данный продукт или идея (коротко о потребителях)</a:t>
            </a:r>
            <a:endParaRPr dirty="0"/>
          </a:p>
          <a:p>
            <a:pPr marL="127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rgbClr val="4674C9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4699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4674C9"/>
              </a:buClr>
              <a:buSzPts val="2800"/>
              <a:buFont typeface="Courier New"/>
              <a:buChar char="o"/>
            </a:pPr>
            <a:r>
              <a:rPr lang="ru-RU" sz="2800" dirty="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Обоснование проблемы, доказательство того, что она не взята с потолка (Не надумана ли представленная проблема)- лучше обосновать это цифрами и графиками 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"/>
          <p:cNvSpPr/>
          <p:nvPr/>
        </p:nvSpPr>
        <p:spPr>
          <a:xfrm>
            <a:off x="16728886" y="477"/>
            <a:ext cx="790171" cy="902819"/>
          </a:xfrm>
          <a:prstGeom prst="rect">
            <a:avLst/>
          </a:prstGeom>
          <a:solidFill>
            <a:srgbClr val="124AB2"/>
          </a:solidFill>
          <a:ln>
            <a:noFill/>
          </a:ln>
        </p:spPr>
        <p:txBody>
          <a:bodyPr spcFirstLastPara="1" wrap="square" lIns="124375" tIns="124375" rIns="124375" bIns="1243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4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4"/>
          <p:cNvSpPr txBox="1"/>
          <p:nvPr/>
        </p:nvSpPr>
        <p:spPr>
          <a:xfrm>
            <a:off x="472194" y="205621"/>
            <a:ext cx="9814805" cy="117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 dirty="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РЕШЕНИЕ ПРОБЛЕМЫ</a:t>
            </a:r>
            <a:endParaRPr sz="6000" dirty="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81" name="Google Shape;81;p4"/>
          <p:cNvSpPr txBox="1"/>
          <p:nvPr/>
        </p:nvSpPr>
        <p:spPr>
          <a:xfrm>
            <a:off x="16438560" y="757724"/>
            <a:ext cx="1370821" cy="117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03</a:t>
            </a:r>
            <a:endParaRPr sz="600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82" name="Google Shape;82;p4"/>
          <p:cNvSpPr txBox="1"/>
          <p:nvPr/>
        </p:nvSpPr>
        <p:spPr>
          <a:xfrm>
            <a:off x="646066" y="3419951"/>
            <a:ext cx="9945734" cy="2154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699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4674C9"/>
              </a:buClr>
              <a:buSzPts val="2800"/>
              <a:buFont typeface="Courier New"/>
              <a:buChar char="o"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Наименование продукта</a:t>
            </a:r>
            <a:endParaRPr/>
          </a:p>
          <a:p>
            <a:pPr marL="127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rgbClr val="4674C9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4699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4674C9"/>
              </a:buClr>
              <a:buSzPts val="2800"/>
              <a:buFont typeface="Courier New"/>
              <a:buChar char="o"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Общие характеристики</a:t>
            </a:r>
            <a:endParaRPr/>
          </a:p>
          <a:p>
            <a:pPr marL="127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rgbClr val="4674C9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4699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4674C9"/>
              </a:buClr>
              <a:buSzPts val="2800"/>
              <a:buFont typeface="Courier New"/>
              <a:buChar char="o"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Ключевые особенности продукта </a:t>
            </a:r>
            <a:endParaRPr/>
          </a:p>
        </p:txBody>
      </p:sp>
      <p:sp>
        <p:nvSpPr>
          <p:cNvPr id="83" name="Google Shape;83;p4"/>
          <p:cNvSpPr/>
          <p:nvPr/>
        </p:nvSpPr>
        <p:spPr>
          <a:xfrm>
            <a:off x="12587476" y="2476500"/>
            <a:ext cx="4931581" cy="5943600"/>
          </a:xfrm>
          <a:prstGeom prst="roundRect">
            <a:avLst>
              <a:gd name="adj" fmla="val 2099"/>
            </a:avLst>
          </a:prstGeom>
          <a:solidFill>
            <a:schemeClr val="lt1"/>
          </a:solidFill>
          <a:ln w="25400" cap="flat" cmpd="sng">
            <a:solidFill>
              <a:srgbClr val="4674C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rgbClr val="124AB2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Изображение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rgbClr val="124AB2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вашего продукта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5"/>
          <p:cNvSpPr/>
          <p:nvPr/>
        </p:nvSpPr>
        <p:spPr>
          <a:xfrm>
            <a:off x="16728886" y="477"/>
            <a:ext cx="790171" cy="902819"/>
          </a:xfrm>
          <a:prstGeom prst="rect">
            <a:avLst/>
          </a:prstGeom>
          <a:solidFill>
            <a:srgbClr val="124AB2"/>
          </a:solidFill>
          <a:ln>
            <a:noFill/>
          </a:ln>
        </p:spPr>
        <p:txBody>
          <a:bodyPr spcFirstLastPara="1" wrap="square" lIns="124375" tIns="124375" rIns="124375" bIns="1243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4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5"/>
          <p:cNvSpPr txBox="1"/>
          <p:nvPr/>
        </p:nvSpPr>
        <p:spPr>
          <a:xfrm>
            <a:off x="472195" y="205621"/>
            <a:ext cx="9433806" cy="117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ТЕХНОЛОГИЯ</a:t>
            </a:r>
            <a:endParaRPr sz="600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91" name="Google Shape;91;p5"/>
          <p:cNvSpPr txBox="1"/>
          <p:nvPr/>
        </p:nvSpPr>
        <p:spPr>
          <a:xfrm>
            <a:off x="16447312" y="757725"/>
            <a:ext cx="1353300" cy="11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04</a:t>
            </a:r>
            <a:endParaRPr sz="600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92" name="Google Shape;92;p5"/>
          <p:cNvSpPr txBox="1"/>
          <p:nvPr/>
        </p:nvSpPr>
        <p:spPr>
          <a:xfrm>
            <a:off x="609600" y="3850838"/>
            <a:ext cx="11582400" cy="172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699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4674C9"/>
              </a:buClr>
              <a:buSzPts val="2800"/>
              <a:buFont typeface="Courier New"/>
              <a:buChar char="o"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Описание технологии, существующей / разработанной на текущий момент</a:t>
            </a:r>
            <a:endParaRPr/>
          </a:p>
          <a:p>
            <a:pPr marL="4699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urier New"/>
              <a:buNone/>
            </a:pPr>
            <a:endParaRPr sz="2800">
              <a:solidFill>
                <a:srgbClr val="4674C9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4699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4674C9"/>
              </a:buClr>
              <a:buSzPts val="2800"/>
              <a:buFont typeface="Courier New"/>
              <a:buChar char="o"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В чем состоит новизна вашего решения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6"/>
          <p:cNvSpPr/>
          <p:nvPr/>
        </p:nvSpPr>
        <p:spPr>
          <a:xfrm>
            <a:off x="16728886" y="477"/>
            <a:ext cx="790171" cy="902819"/>
          </a:xfrm>
          <a:prstGeom prst="rect">
            <a:avLst/>
          </a:prstGeom>
          <a:solidFill>
            <a:srgbClr val="124AB2"/>
          </a:solidFill>
          <a:ln>
            <a:noFill/>
          </a:ln>
        </p:spPr>
        <p:txBody>
          <a:bodyPr spcFirstLastPara="1" wrap="square" lIns="124375" tIns="124375" rIns="124375" bIns="1243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4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6"/>
          <p:cNvSpPr txBox="1"/>
          <p:nvPr/>
        </p:nvSpPr>
        <p:spPr>
          <a:xfrm>
            <a:off x="472195" y="205621"/>
            <a:ext cx="9433806" cy="117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ПОТРЕБИТЕЛИ</a:t>
            </a:r>
            <a:endParaRPr sz="600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00" name="Google Shape;100;p6"/>
          <p:cNvSpPr txBox="1"/>
          <p:nvPr/>
        </p:nvSpPr>
        <p:spPr>
          <a:xfrm>
            <a:off x="16459200" y="757724"/>
            <a:ext cx="1294621" cy="117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05</a:t>
            </a:r>
            <a:endParaRPr sz="600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01" name="Google Shape;101;p6"/>
          <p:cNvSpPr txBox="1"/>
          <p:nvPr/>
        </p:nvSpPr>
        <p:spPr>
          <a:xfrm>
            <a:off x="613954" y="4234019"/>
            <a:ext cx="11120846" cy="2154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699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4674C9"/>
              </a:buClr>
              <a:buSzPts val="2800"/>
              <a:buFont typeface="Courier New"/>
              <a:buChar char="o"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Кто заинтересован в использовании вашего продукта и готов за него платить</a:t>
            </a:r>
            <a:endParaRPr/>
          </a:p>
          <a:p>
            <a:pPr marL="4699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urier New"/>
              <a:buNone/>
            </a:pPr>
            <a:endParaRPr sz="2800">
              <a:solidFill>
                <a:srgbClr val="4674C9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4699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4674C9"/>
              </a:buClr>
              <a:buSzPts val="2800"/>
              <a:buFont typeface="Courier New"/>
              <a:buChar char="o"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Оценка рынка продукта (рекомендуется использовать цифры и графики/диаграммы)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7"/>
          <p:cNvSpPr/>
          <p:nvPr/>
        </p:nvSpPr>
        <p:spPr>
          <a:xfrm>
            <a:off x="16728886" y="477"/>
            <a:ext cx="790171" cy="902819"/>
          </a:xfrm>
          <a:prstGeom prst="rect">
            <a:avLst/>
          </a:prstGeom>
          <a:solidFill>
            <a:srgbClr val="124AB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4375" tIns="124375" rIns="124375" bIns="1243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4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7"/>
          <p:cNvSpPr txBox="1"/>
          <p:nvPr/>
        </p:nvSpPr>
        <p:spPr>
          <a:xfrm>
            <a:off x="472195" y="205621"/>
            <a:ext cx="9433806" cy="117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КОНКУРЕНТЫ</a:t>
            </a:r>
            <a:endParaRPr sz="600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09" name="Google Shape;109;p7"/>
          <p:cNvSpPr txBox="1"/>
          <p:nvPr/>
        </p:nvSpPr>
        <p:spPr>
          <a:xfrm>
            <a:off x="16459200" y="757724"/>
            <a:ext cx="1294621" cy="117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06</a:t>
            </a:r>
            <a:endParaRPr sz="600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10" name="Google Shape;110;p7"/>
          <p:cNvSpPr txBox="1"/>
          <p:nvPr/>
        </p:nvSpPr>
        <p:spPr>
          <a:xfrm>
            <a:off x="613954" y="1380146"/>
            <a:ext cx="10972800" cy="4542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marR="0" lvl="0" indent="0" algn="l" rtl="0">
              <a:lnSpc>
                <a:spcPct val="1362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Сравнение характеристик вашего продукта с аналогами</a:t>
            </a:r>
            <a:endParaRPr/>
          </a:p>
        </p:txBody>
      </p:sp>
      <p:graphicFrame>
        <p:nvGraphicFramePr>
          <p:cNvPr id="111" name="Google Shape;111;p7"/>
          <p:cNvGraphicFramePr/>
          <p:nvPr/>
        </p:nvGraphicFramePr>
        <p:xfrm>
          <a:off x="1295400" y="2689790"/>
          <a:ext cx="15697250" cy="5631190"/>
        </p:xfrm>
        <a:graphic>
          <a:graphicData uri="http://schemas.openxmlformats.org/drawingml/2006/table">
            <a:tbl>
              <a:tblPr firstRow="1" bandRow="1">
                <a:noFill/>
                <a:tableStyleId>{EF45C47A-3232-4DBE-B793-6562DDC6B729}</a:tableStyleId>
              </a:tblPr>
              <a:tblGrid>
                <a:gridCol w="3139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3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3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39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39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u="none" strike="noStrike" cap="none">
                          <a:solidFill>
                            <a:schemeClr val="lt1"/>
                          </a:solidFill>
                        </a:rPr>
                        <a:t>Характеристики продукта</a:t>
                      </a:r>
                      <a:endParaRPr sz="2800" u="none" strike="noStrike" cap="none">
                        <a:solidFill>
                          <a:schemeClr val="lt1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 anchor="ctr"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4674C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u="none" strike="noStrike" cap="none">
                          <a:solidFill>
                            <a:schemeClr val="lt1"/>
                          </a:solidFill>
                        </a:rPr>
                        <a:t>Своя разработка</a:t>
                      </a:r>
                      <a:endParaRPr sz="2800" u="none" strike="noStrike" cap="none">
                        <a:solidFill>
                          <a:schemeClr val="lt1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4674C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 u="none" strike="noStrike" cap="none">
                          <a:solidFill>
                            <a:schemeClr val="lt1"/>
                          </a:solidFill>
                        </a:rPr>
                        <a:t>Конкурент №1 (Название)</a:t>
                      </a:r>
                      <a:endParaRPr sz="2800" u="none" strike="noStrike" cap="none">
                        <a:solidFill>
                          <a:schemeClr val="lt1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4674C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Calibri"/>
                        <a:buNone/>
                      </a:pPr>
                      <a:r>
                        <a:rPr lang="ru-RU" sz="2800" u="none" strike="noStrike" cap="none">
                          <a:solidFill>
                            <a:schemeClr val="lt1"/>
                          </a:solidFill>
                        </a:rPr>
                        <a:t>Конкурент №2 (Название)</a:t>
                      </a:r>
                      <a:endParaRPr sz="2800" u="none" strike="noStrike" cap="none">
                        <a:solidFill>
                          <a:schemeClr val="lt1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4674C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800"/>
                        <a:buFont typeface="Calibri"/>
                        <a:buNone/>
                      </a:pPr>
                      <a:r>
                        <a:rPr lang="ru-RU" sz="2800" u="none" strike="noStrike" cap="none">
                          <a:solidFill>
                            <a:schemeClr val="lt1"/>
                          </a:solidFill>
                        </a:rPr>
                        <a:t>Конкурент №3 (Название)</a:t>
                      </a:r>
                      <a:endParaRPr sz="2800" u="none" strike="noStrike" cap="none">
                        <a:solidFill>
                          <a:schemeClr val="lt1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rgbClr val="4674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R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4D3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4D3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4D3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4D3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B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4D3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R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BF0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BF0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BF0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BF0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BF0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R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C4D3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C4D3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C4D3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C4D3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solidFill>
                          <a:srgbClr val="124AB2"/>
                        </a:solidFill>
                        <a:latin typeface="Montserrat SemiBold"/>
                        <a:ea typeface="Montserrat SemiBold"/>
                        <a:cs typeface="Montserrat SemiBold"/>
                        <a:sym typeface="Montserrat SemiBold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rgbClr val="124AB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C4D3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8"/>
          <p:cNvSpPr/>
          <p:nvPr/>
        </p:nvSpPr>
        <p:spPr>
          <a:xfrm>
            <a:off x="16728886" y="477"/>
            <a:ext cx="790171" cy="902819"/>
          </a:xfrm>
          <a:prstGeom prst="rect">
            <a:avLst/>
          </a:prstGeom>
          <a:solidFill>
            <a:srgbClr val="124AB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4375" tIns="124375" rIns="124375" bIns="1243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4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8"/>
          <p:cNvSpPr txBox="1"/>
          <p:nvPr/>
        </p:nvSpPr>
        <p:spPr>
          <a:xfrm>
            <a:off x="472195" y="205621"/>
            <a:ext cx="9433806" cy="117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КОМАНДА</a:t>
            </a:r>
            <a:endParaRPr sz="600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19" name="Google Shape;119;p8"/>
          <p:cNvSpPr txBox="1"/>
          <p:nvPr/>
        </p:nvSpPr>
        <p:spPr>
          <a:xfrm>
            <a:off x="16463129" y="763491"/>
            <a:ext cx="1321684" cy="117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07</a:t>
            </a:r>
            <a:endParaRPr sz="600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grpSp>
        <p:nvGrpSpPr>
          <p:cNvPr id="120" name="Google Shape;120;p8"/>
          <p:cNvGrpSpPr/>
          <p:nvPr/>
        </p:nvGrpSpPr>
        <p:grpSpPr>
          <a:xfrm>
            <a:off x="838200" y="2019300"/>
            <a:ext cx="6781801" cy="2090057"/>
            <a:chOff x="1066799" y="1638300"/>
            <a:chExt cx="6781801" cy="2090057"/>
          </a:xfrm>
        </p:grpSpPr>
        <p:sp>
          <p:nvSpPr>
            <p:cNvPr id="121" name="Google Shape;121;p8"/>
            <p:cNvSpPr txBox="1"/>
            <p:nvPr/>
          </p:nvSpPr>
          <p:spPr>
            <a:xfrm>
              <a:off x="3581400" y="1638300"/>
              <a:ext cx="4267200" cy="14901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1270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800">
                  <a:solidFill>
                    <a:srgbClr val="124AB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Фамилия Имя</a:t>
              </a:r>
              <a:endParaRPr/>
            </a:p>
            <a:p>
              <a:pPr marL="12700" marR="5080" lvl="0" indent="0" algn="l" rtl="0">
                <a:spcBef>
                  <a:spcPts val="2545"/>
                </a:spcBef>
                <a:spcAft>
                  <a:spcPts val="0"/>
                </a:spcAft>
                <a:buNone/>
              </a:pPr>
              <a:r>
                <a:rPr lang="ru-RU" sz="2400">
                  <a:solidFill>
                    <a:srgbClr val="4674C9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rPr>
                <a:t>Роль в проекте, опыт (если есть)</a:t>
              </a:r>
              <a:endParaRPr/>
            </a:p>
          </p:txBody>
        </p:sp>
        <p:sp>
          <p:nvSpPr>
            <p:cNvPr id="122" name="Google Shape;122;p8"/>
            <p:cNvSpPr/>
            <p:nvPr/>
          </p:nvSpPr>
          <p:spPr>
            <a:xfrm>
              <a:off x="1066799" y="1638300"/>
              <a:ext cx="2090057" cy="2090057"/>
            </a:xfrm>
            <a:prstGeom prst="roundRect">
              <a:avLst>
                <a:gd name="adj" fmla="val 4199"/>
              </a:avLst>
            </a:prstGeom>
            <a:solidFill>
              <a:schemeClr val="lt1"/>
            </a:solidFill>
            <a:ln w="25400" cap="flat" cmpd="sng">
              <a:solidFill>
                <a:srgbClr val="4674C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>
                  <a:solidFill>
                    <a:srgbClr val="124AB2"/>
                  </a:solidFill>
                  <a:latin typeface="Montserrat Light"/>
                  <a:ea typeface="Montserrat Light"/>
                  <a:cs typeface="Montserrat Light"/>
                  <a:sym typeface="Montserrat Light"/>
                </a:rPr>
                <a:t>Фото</a:t>
              </a:r>
              <a:endParaRPr/>
            </a:p>
          </p:txBody>
        </p:sp>
      </p:grpSp>
      <p:grpSp>
        <p:nvGrpSpPr>
          <p:cNvPr id="123" name="Google Shape;123;p8"/>
          <p:cNvGrpSpPr/>
          <p:nvPr/>
        </p:nvGrpSpPr>
        <p:grpSpPr>
          <a:xfrm>
            <a:off x="838200" y="4762500"/>
            <a:ext cx="6781801" cy="2090057"/>
            <a:chOff x="5257800" y="4495799"/>
            <a:chExt cx="6781801" cy="2090057"/>
          </a:xfrm>
        </p:grpSpPr>
        <p:sp>
          <p:nvSpPr>
            <p:cNvPr id="124" name="Google Shape;124;p8"/>
            <p:cNvSpPr txBox="1"/>
            <p:nvPr/>
          </p:nvSpPr>
          <p:spPr>
            <a:xfrm>
              <a:off x="7772401" y="4495799"/>
              <a:ext cx="4267200" cy="14901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1270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800">
                  <a:solidFill>
                    <a:srgbClr val="124AB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Фамилия Имя</a:t>
              </a:r>
              <a:endParaRPr/>
            </a:p>
            <a:p>
              <a:pPr marL="12700" marR="5080" lvl="0" indent="0" algn="l" rtl="0">
                <a:spcBef>
                  <a:spcPts val="2545"/>
                </a:spcBef>
                <a:spcAft>
                  <a:spcPts val="0"/>
                </a:spcAft>
                <a:buNone/>
              </a:pPr>
              <a:r>
                <a:rPr lang="ru-RU" sz="2400">
                  <a:solidFill>
                    <a:srgbClr val="4674C9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rPr>
                <a:t>Роль в проекте, опыт (если есть)</a:t>
              </a:r>
              <a:endParaRPr/>
            </a:p>
          </p:txBody>
        </p:sp>
        <p:sp>
          <p:nvSpPr>
            <p:cNvPr id="125" name="Google Shape;125;p8"/>
            <p:cNvSpPr/>
            <p:nvPr/>
          </p:nvSpPr>
          <p:spPr>
            <a:xfrm>
              <a:off x="5257800" y="4495799"/>
              <a:ext cx="2090057" cy="2090057"/>
            </a:xfrm>
            <a:prstGeom prst="roundRect">
              <a:avLst>
                <a:gd name="adj" fmla="val 4199"/>
              </a:avLst>
            </a:prstGeom>
            <a:solidFill>
              <a:schemeClr val="lt1"/>
            </a:solidFill>
            <a:ln w="25400" cap="flat" cmpd="sng">
              <a:solidFill>
                <a:srgbClr val="4674C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>
                  <a:solidFill>
                    <a:srgbClr val="124AB2"/>
                  </a:solidFill>
                  <a:latin typeface="Montserrat Light"/>
                  <a:ea typeface="Montserrat Light"/>
                  <a:cs typeface="Montserrat Light"/>
                  <a:sym typeface="Montserrat Light"/>
                </a:rPr>
                <a:t>Фото</a:t>
              </a:r>
              <a:endParaRPr/>
            </a:p>
          </p:txBody>
        </p:sp>
      </p:grpSp>
      <p:grpSp>
        <p:nvGrpSpPr>
          <p:cNvPr id="126" name="Google Shape;126;p8"/>
          <p:cNvGrpSpPr/>
          <p:nvPr/>
        </p:nvGrpSpPr>
        <p:grpSpPr>
          <a:xfrm>
            <a:off x="838200" y="7581900"/>
            <a:ext cx="6781801" cy="2090057"/>
            <a:chOff x="1066799" y="7391400"/>
            <a:chExt cx="6781801" cy="2090057"/>
          </a:xfrm>
        </p:grpSpPr>
        <p:sp>
          <p:nvSpPr>
            <p:cNvPr id="127" name="Google Shape;127;p8"/>
            <p:cNvSpPr txBox="1"/>
            <p:nvPr/>
          </p:nvSpPr>
          <p:spPr>
            <a:xfrm>
              <a:off x="3581400" y="7391400"/>
              <a:ext cx="4267200" cy="14901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1270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800">
                  <a:solidFill>
                    <a:srgbClr val="124AB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Фамилия Имя</a:t>
              </a:r>
              <a:endParaRPr/>
            </a:p>
            <a:p>
              <a:pPr marL="12700" marR="5080" lvl="0" indent="0" algn="l" rtl="0">
                <a:spcBef>
                  <a:spcPts val="2545"/>
                </a:spcBef>
                <a:spcAft>
                  <a:spcPts val="0"/>
                </a:spcAft>
                <a:buNone/>
              </a:pPr>
              <a:r>
                <a:rPr lang="ru-RU" sz="2400">
                  <a:solidFill>
                    <a:srgbClr val="4674C9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rPr>
                <a:t>Роль в проекте, опыт (если есть)</a:t>
              </a:r>
              <a:endParaRPr/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1066799" y="7391400"/>
              <a:ext cx="2090057" cy="2090057"/>
            </a:xfrm>
            <a:prstGeom prst="roundRect">
              <a:avLst>
                <a:gd name="adj" fmla="val 4199"/>
              </a:avLst>
            </a:prstGeom>
            <a:solidFill>
              <a:schemeClr val="lt1"/>
            </a:solidFill>
            <a:ln w="25400" cap="flat" cmpd="sng">
              <a:solidFill>
                <a:srgbClr val="4674C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>
                  <a:solidFill>
                    <a:srgbClr val="124AB2"/>
                  </a:solidFill>
                  <a:latin typeface="Montserrat Light"/>
                  <a:ea typeface="Montserrat Light"/>
                  <a:cs typeface="Montserrat Light"/>
                  <a:sym typeface="Montserrat Light"/>
                </a:rPr>
                <a:t>Фото</a:t>
              </a:r>
              <a:endParaRPr/>
            </a:p>
          </p:txBody>
        </p:sp>
      </p:grpSp>
      <p:grpSp>
        <p:nvGrpSpPr>
          <p:cNvPr id="129" name="Google Shape;129;p8"/>
          <p:cNvGrpSpPr/>
          <p:nvPr/>
        </p:nvGrpSpPr>
        <p:grpSpPr>
          <a:xfrm>
            <a:off x="9677400" y="2019300"/>
            <a:ext cx="6781801" cy="2090057"/>
            <a:chOff x="1066799" y="1638300"/>
            <a:chExt cx="6781801" cy="2090057"/>
          </a:xfrm>
        </p:grpSpPr>
        <p:sp>
          <p:nvSpPr>
            <p:cNvPr id="130" name="Google Shape;130;p8"/>
            <p:cNvSpPr txBox="1"/>
            <p:nvPr/>
          </p:nvSpPr>
          <p:spPr>
            <a:xfrm>
              <a:off x="3581400" y="1638300"/>
              <a:ext cx="4267200" cy="14901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1270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800">
                  <a:solidFill>
                    <a:srgbClr val="124AB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Фамилия Имя</a:t>
              </a:r>
              <a:endParaRPr/>
            </a:p>
            <a:p>
              <a:pPr marL="12700" marR="5080" lvl="0" indent="0" algn="l" rtl="0">
                <a:spcBef>
                  <a:spcPts val="2545"/>
                </a:spcBef>
                <a:spcAft>
                  <a:spcPts val="0"/>
                </a:spcAft>
                <a:buNone/>
              </a:pPr>
              <a:r>
                <a:rPr lang="ru-RU" sz="2400">
                  <a:solidFill>
                    <a:srgbClr val="4674C9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rPr>
                <a:t>Роль в проекте, опыт (если есть)</a:t>
              </a:r>
              <a:endParaRPr/>
            </a:p>
          </p:txBody>
        </p:sp>
        <p:sp>
          <p:nvSpPr>
            <p:cNvPr id="131" name="Google Shape;131;p8"/>
            <p:cNvSpPr/>
            <p:nvPr/>
          </p:nvSpPr>
          <p:spPr>
            <a:xfrm>
              <a:off x="1066799" y="1638300"/>
              <a:ext cx="2090057" cy="2090057"/>
            </a:xfrm>
            <a:prstGeom prst="roundRect">
              <a:avLst>
                <a:gd name="adj" fmla="val 4199"/>
              </a:avLst>
            </a:prstGeom>
            <a:solidFill>
              <a:schemeClr val="lt1"/>
            </a:solidFill>
            <a:ln w="25400" cap="flat" cmpd="sng">
              <a:solidFill>
                <a:srgbClr val="4674C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>
                  <a:solidFill>
                    <a:srgbClr val="124AB2"/>
                  </a:solidFill>
                  <a:latin typeface="Montserrat Light"/>
                  <a:ea typeface="Montserrat Light"/>
                  <a:cs typeface="Montserrat Light"/>
                  <a:sym typeface="Montserrat Light"/>
                </a:rPr>
                <a:t>Фото</a:t>
              </a:r>
              <a:endParaRPr/>
            </a:p>
          </p:txBody>
        </p:sp>
      </p:grpSp>
      <p:grpSp>
        <p:nvGrpSpPr>
          <p:cNvPr id="132" name="Google Shape;132;p8"/>
          <p:cNvGrpSpPr/>
          <p:nvPr/>
        </p:nvGrpSpPr>
        <p:grpSpPr>
          <a:xfrm>
            <a:off x="9677400" y="4762500"/>
            <a:ext cx="6781801" cy="2090057"/>
            <a:chOff x="5257800" y="4495799"/>
            <a:chExt cx="6781801" cy="2090057"/>
          </a:xfrm>
        </p:grpSpPr>
        <p:sp>
          <p:nvSpPr>
            <p:cNvPr id="133" name="Google Shape;133;p8"/>
            <p:cNvSpPr txBox="1"/>
            <p:nvPr/>
          </p:nvSpPr>
          <p:spPr>
            <a:xfrm>
              <a:off x="7772401" y="4495799"/>
              <a:ext cx="4267200" cy="14901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1270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800">
                  <a:solidFill>
                    <a:srgbClr val="124AB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Фамилия Имя</a:t>
              </a:r>
              <a:endParaRPr/>
            </a:p>
            <a:p>
              <a:pPr marL="12700" marR="5080" lvl="0" indent="0" algn="l" rtl="0">
                <a:spcBef>
                  <a:spcPts val="2545"/>
                </a:spcBef>
                <a:spcAft>
                  <a:spcPts val="0"/>
                </a:spcAft>
                <a:buNone/>
              </a:pPr>
              <a:r>
                <a:rPr lang="ru-RU" sz="2400">
                  <a:solidFill>
                    <a:srgbClr val="4674C9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rPr>
                <a:t>Роль в проекте, опыт (если есть)</a:t>
              </a:r>
              <a:endParaRPr/>
            </a:p>
          </p:txBody>
        </p:sp>
        <p:sp>
          <p:nvSpPr>
            <p:cNvPr id="134" name="Google Shape;134;p8"/>
            <p:cNvSpPr/>
            <p:nvPr/>
          </p:nvSpPr>
          <p:spPr>
            <a:xfrm>
              <a:off x="5257800" y="4495799"/>
              <a:ext cx="2090057" cy="2090057"/>
            </a:xfrm>
            <a:prstGeom prst="roundRect">
              <a:avLst>
                <a:gd name="adj" fmla="val 4199"/>
              </a:avLst>
            </a:prstGeom>
            <a:solidFill>
              <a:schemeClr val="lt1"/>
            </a:solidFill>
            <a:ln w="25400" cap="flat" cmpd="sng">
              <a:solidFill>
                <a:srgbClr val="4674C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>
                  <a:solidFill>
                    <a:srgbClr val="124AB2"/>
                  </a:solidFill>
                  <a:latin typeface="Montserrat Light"/>
                  <a:ea typeface="Montserrat Light"/>
                  <a:cs typeface="Montserrat Light"/>
                  <a:sym typeface="Montserrat Light"/>
                </a:rPr>
                <a:t>Фото</a:t>
              </a:r>
              <a:endParaRPr/>
            </a:p>
          </p:txBody>
        </p:sp>
      </p:grpSp>
      <p:grpSp>
        <p:nvGrpSpPr>
          <p:cNvPr id="135" name="Google Shape;135;p8"/>
          <p:cNvGrpSpPr/>
          <p:nvPr/>
        </p:nvGrpSpPr>
        <p:grpSpPr>
          <a:xfrm>
            <a:off x="9677400" y="7581900"/>
            <a:ext cx="6781801" cy="2090057"/>
            <a:chOff x="1066799" y="7391400"/>
            <a:chExt cx="6781801" cy="2090057"/>
          </a:xfrm>
        </p:grpSpPr>
        <p:sp>
          <p:nvSpPr>
            <p:cNvPr id="136" name="Google Shape;136;p8"/>
            <p:cNvSpPr txBox="1"/>
            <p:nvPr/>
          </p:nvSpPr>
          <p:spPr>
            <a:xfrm>
              <a:off x="3581400" y="7391400"/>
              <a:ext cx="4267200" cy="14901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1270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800">
                  <a:solidFill>
                    <a:srgbClr val="124AB2"/>
                  </a:solidFill>
                  <a:latin typeface="Montserrat ExtraBold"/>
                  <a:ea typeface="Montserrat ExtraBold"/>
                  <a:cs typeface="Montserrat ExtraBold"/>
                  <a:sym typeface="Montserrat ExtraBold"/>
                </a:rPr>
                <a:t>Фамилия Имя</a:t>
              </a:r>
              <a:endParaRPr/>
            </a:p>
            <a:p>
              <a:pPr marL="12700" marR="5080" lvl="0" indent="0" algn="l" rtl="0">
                <a:spcBef>
                  <a:spcPts val="2545"/>
                </a:spcBef>
                <a:spcAft>
                  <a:spcPts val="0"/>
                </a:spcAft>
                <a:buNone/>
              </a:pPr>
              <a:r>
                <a:rPr lang="ru-RU" sz="2400">
                  <a:solidFill>
                    <a:srgbClr val="4674C9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rPr>
                <a:t>Роль в проекте, опыт (если есть)</a:t>
              </a:r>
              <a:endParaRPr/>
            </a:p>
          </p:txBody>
        </p:sp>
        <p:sp>
          <p:nvSpPr>
            <p:cNvPr id="137" name="Google Shape;137;p8"/>
            <p:cNvSpPr/>
            <p:nvPr/>
          </p:nvSpPr>
          <p:spPr>
            <a:xfrm>
              <a:off x="1066799" y="7391400"/>
              <a:ext cx="2090057" cy="2090057"/>
            </a:xfrm>
            <a:prstGeom prst="roundRect">
              <a:avLst>
                <a:gd name="adj" fmla="val 4199"/>
              </a:avLst>
            </a:prstGeom>
            <a:solidFill>
              <a:schemeClr val="lt1"/>
            </a:solidFill>
            <a:ln w="25400" cap="flat" cmpd="sng">
              <a:solidFill>
                <a:srgbClr val="4674C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>
                  <a:solidFill>
                    <a:srgbClr val="124AB2"/>
                  </a:solidFill>
                  <a:latin typeface="Montserrat Light"/>
                  <a:ea typeface="Montserrat Light"/>
                  <a:cs typeface="Montserrat Light"/>
                  <a:sym typeface="Montserrat Light"/>
                </a:rPr>
                <a:t>Фото</a:t>
              </a:r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9"/>
          <p:cNvSpPr/>
          <p:nvPr/>
        </p:nvSpPr>
        <p:spPr>
          <a:xfrm>
            <a:off x="16728886" y="477"/>
            <a:ext cx="790171" cy="902819"/>
          </a:xfrm>
          <a:prstGeom prst="rect">
            <a:avLst/>
          </a:prstGeom>
          <a:solidFill>
            <a:srgbClr val="124AB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4375" tIns="124375" rIns="124375" bIns="1243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4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9"/>
          <p:cNvSpPr txBox="1"/>
          <p:nvPr/>
        </p:nvSpPr>
        <p:spPr>
          <a:xfrm>
            <a:off x="472194" y="205621"/>
            <a:ext cx="10576805" cy="117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УРОВЕНЬ ГОТОВНОСТИ</a:t>
            </a:r>
            <a:endParaRPr sz="600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45" name="Google Shape;145;p9"/>
          <p:cNvSpPr txBox="1"/>
          <p:nvPr/>
        </p:nvSpPr>
        <p:spPr>
          <a:xfrm>
            <a:off x="16476660" y="763492"/>
            <a:ext cx="1294621" cy="117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08</a:t>
            </a:r>
            <a:endParaRPr sz="600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  <p:sp>
        <p:nvSpPr>
          <p:cNvPr id="146" name="Google Shape;146;p9"/>
          <p:cNvSpPr txBox="1"/>
          <p:nvPr/>
        </p:nvSpPr>
        <p:spPr>
          <a:xfrm>
            <a:off x="613954" y="3850838"/>
            <a:ext cx="9673046" cy="2585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699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4674C9"/>
              </a:buClr>
              <a:buSzPts val="2800"/>
              <a:buFont typeface="Courier New"/>
              <a:buChar char="o"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Что уже сделано на текущий момент (исследования, прототип, MVP, первые продажи и пр.)</a:t>
            </a:r>
            <a:endParaRPr/>
          </a:p>
          <a:p>
            <a:pPr marL="4699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urier New"/>
              <a:buNone/>
            </a:pPr>
            <a:endParaRPr sz="2800">
              <a:solidFill>
                <a:srgbClr val="4674C9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4699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4674C9"/>
              </a:buClr>
              <a:buSzPts val="2800"/>
              <a:buFont typeface="Courier New"/>
              <a:buChar char="o"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Что предстоит сделать в ближайшее время (план дальнейшего развития проекта)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0"/>
          <p:cNvSpPr/>
          <p:nvPr/>
        </p:nvSpPr>
        <p:spPr>
          <a:xfrm>
            <a:off x="16728886" y="477"/>
            <a:ext cx="790171" cy="902819"/>
          </a:xfrm>
          <a:prstGeom prst="rect">
            <a:avLst/>
          </a:prstGeom>
          <a:solidFill>
            <a:srgbClr val="124AB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4375" tIns="124375" rIns="124375" bIns="1243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4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10"/>
          <p:cNvSpPr txBox="1"/>
          <p:nvPr/>
        </p:nvSpPr>
        <p:spPr>
          <a:xfrm>
            <a:off x="3657600" y="2933700"/>
            <a:ext cx="11041503" cy="4190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СПАСИБО ЗА ВНИМАНИЕ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rgbClr val="4674C9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rgbClr val="4674C9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Наши контакты: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ФИО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Эл.почта</a:t>
            </a:r>
            <a:endParaRPr sz="2800">
              <a:solidFill>
                <a:srgbClr val="4674C9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Телефон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>
                <a:solidFill>
                  <a:srgbClr val="4674C9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Сайт</a:t>
            </a:r>
            <a:endParaRPr sz="2800">
              <a:solidFill>
                <a:srgbClr val="4674C9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154" name="Google Shape;154;p10"/>
          <p:cNvSpPr txBox="1"/>
          <p:nvPr/>
        </p:nvSpPr>
        <p:spPr>
          <a:xfrm>
            <a:off x="16449425" y="757725"/>
            <a:ext cx="1304400" cy="11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4375" tIns="124375" rIns="124375" bIns="12437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>
                <a:solidFill>
                  <a:srgbClr val="124AB2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09</a:t>
            </a:r>
            <a:endParaRPr sz="6000">
              <a:solidFill>
                <a:srgbClr val="124AB2"/>
              </a:solidFill>
              <a:latin typeface="Montserrat Black"/>
              <a:ea typeface="Montserrat Black"/>
              <a:cs typeface="Montserrat Black"/>
              <a:sym typeface="Montserrat Black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E7EDF1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E7EDF1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E7EDF1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302</Words>
  <Application>Microsoft Office PowerPoint</Application>
  <PresentationFormat>Произвольный</PresentationFormat>
  <Paragraphs>81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10</vt:i4>
      </vt:variant>
    </vt:vector>
  </HeadingPairs>
  <TitlesOfParts>
    <vt:vector size="22" baseType="lpstr">
      <vt:lpstr>Arial</vt:lpstr>
      <vt:lpstr>Montserrat ExtraBold</vt:lpstr>
      <vt:lpstr>Montserrat Black</vt:lpstr>
      <vt:lpstr>Courier New</vt:lpstr>
      <vt:lpstr>Montserrat Light</vt:lpstr>
      <vt:lpstr>Calibri</vt:lpstr>
      <vt:lpstr>Montserrat</vt:lpstr>
      <vt:lpstr>Montserrat SemiBold</vt:lpstr>
      <vt:lpstr>Tahoma</vt:lpstr>
      <vt:lpstr>1_Office Theme</vt:lpstr>
      <vt:lpstr>2_Office Theme</vt:lpstr>
      <vt:lpstr>3_Office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 Андреева</dc:creator>
  <cp:lastModifiedBy>User</cp:lastModifiedBy>
  <cp:revision>1</cp:revision>
  <dcterms:created xsi:type="dcterms:W3CDTF">2021-04-08T11:32:16Z</dcterms:created>
  <dcterms:modified xsi:type="dcterms:W3CDTF">2023-04-05T07:54:35Z</dcterms:modified>
</cp:coreProperties>
</file>