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7" r:id="rId2"/>
    <p:sldId id="342" r:id="rId3"/>
    <p:sldId id="362" r:id="rId4"/>
    <p:sldId id="363" r:id="rId5"/>
    <p:sldId id="354" r:id="rId6"/>
    <p:sldId id="353" r:id="rId7"/>
    <p:sldId id="355" r:id="rId8"/>
    <p:sldId id="356" r:id="rId9"/>
    <p:sldId id="357" r:id="rId10"/>
    <p:sldId id="364" r:id="rId11"/>
    <p:sldId id="365" r:id="rId12"/>
    <p:sldId id="358" r:id="rId13"/>
    <p:sldId id="359" r:id="rId14"/>
    <p:sldId id="360" r:id="rId15"/>
    <p:sldId id="344" r:id="rId16"/>
    <p:sldId id="350" r:id="rId17"/>
    <p:sldId id="380" r:id="rId18"/>
    <p:sldId id="373" r:id="rId19"/>
    <p:sldId id="374" r:id="rId20"/>
    <p:sldId id="375" r:id="rId21"/>
    <p:sldId id="376" r:id="rId22"/>
    <p:sldId id="377" r:id="rId23"/>
    <p:sldId id="378" r:id="rId24"/>
    <p:sldId id="381" r:id="rId25"/>
    <p:sldId id="382" r:id="rId26"/>
    <p:sldId id="383" r:id="rId27"/>
    <p:sldId id="265" r:id="rId28"/>
  </p:sldIdLst>
  <p:sldSz cx="9144000" cy="5143500" type="screen16x9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198" autoAdjust="0"/>
  </p:normalViewPr>
  <p:slideViewPr>
    <p:cSldViewPr>
      <p:cViewPr varScale="1">
        <p:scale>
          <a:sx n="146" d="100"/>
          <a:sy n="146" d="100"/>
        </p:scale>
        <p:origin x="216" y="12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D186CD-EE74-45C2-A92E-B3F04C23DDF4}" type="doc">
      <dgm:prSet loTypeId="urn:microsoft.com/office/officeart/2005/8/layout/pList2#1" loCatId="list" qsTypeId="urn:microsoft.com/office/officeart/2005/8/quickstyle/simple1" qsCatId="simple" csTypeId="urn:microsoft.com/office/officeart/2005/8/colors/colorful2" csCatId="colorful" phldr="1"/>
      <dgm:spPr/>
    </dgm:pt>
    <dgm:pt modelId="{2E6D1ABF-9433-4B27-9921-1C20662511EE}">
      <dgm:prSet phldrT="[Текст]" custT="1"/>
      <dgm:spPr/>
      <dgm:t>
        <a:bodyPr/>
        <a:lstStyle/>
        <a:p>
          <a:pPr algn="l"/>
          <a:r>
            <a:rPr lang="ru-RU" sz="1500" dirty="0" smtClean="0"/>
            <a:t>- Гражданин РФ</a:t>
          </a:r>
        </a:p>
        <a:p>
          <a:pPr algn="l"/>
          <a:r>
            <a:rPr lang="ru-RU" sz="1500" dirty="0" smtClean="0"/>
            <a:t>- Постоянно проживает в РФ</a:t>
          </a:r>
        </a:p>
        <a:p>
          <a:pPr algn="l"/>
          <a:r>
            <a:rPr lang="ru-RU" sz="1500" dirty="0" smtClean="0"/>
            <a:t>- Платил НДФЛ (официально работает, налоговый резидент РФ) </a:t>
          </a:r>
          <a:endParaRPr lang="ru-RU" sz="1500" dirty="0"/>
        </a:p>
      </dgm:t>
    </dgm:pt>
    <dgm:pt modelId="{C79EBDAA-FEA8-4131-A910-24678A34D241}" type="parTrans" cxnId="{8ABEC2FF-04C6-44D5-8525-383BE73E91A0}">
      <dgm:prSet/>
      <dgm:spPr/>
      <dgm:t>
        <a:bodyPr/>
        <a:lstStyle/>
        <a:p>
          <a:endParaRPr lang="ru-RU"/>
        </a:p>
      </dgm:t>
    </dgm:pt>
    <dgm:pt modelId="{0225685D-BBF8-4179-888B-0C7ED473E37A}" type="sibTrans" cxnId="{8ABEC2FF-04C6-44D5-8525-383BE73E91A0}">
      <dgm:prSet/>
      <dgm:spPr/>
      <dgm:t>
        <a:bodyPr/>
        <a:lstStyle/>
        <a:p>
          <a:endParaRPr lang="ru-RU"/>
        </a:p>
      </dgm:t>
    </dgm:pt>
    <dgm:pt modelId="{000E481D-269A-40BF-85D6-E4812A7B5E92}">
      <dgm:prSet phldrT="[Текст]" custT="1"/>
      <dgm:spPr/>
      <dgm:t>
        <a:bodyPr/>
        <a:lstStyle/>
        <a:p>
          <a:pPr algn="l"/>
          <a:r>
            <a:rPr lang="ru-RU" sz="1800" dirty="0" smtClean="0"/>
            <a:t>- </a:t>
          </a:r>
          <a:r>
            <a:rPr lang="ru-RU" sz="1500" dirty="0" smtClean="0"/>
            <a:t>Имеет 2 или более детей – граждан РФ, постоянно проживающих в РФ</a:t>
          </a:r>
        </a:p>
        <a:p>
          <a:pPr algn="l"/>
          <a:r>
            <a:rPr lang="ru-RU" sz="1500" dirty="0" smtClean="0"/>
            <a:t>- Не имеет долгов по алиментам</a:t>
          </a:r>
          <a:endParaRPr lang="ru-RU" sz="1500" dirty="0"/>
        </a:p>
      </dgm:t>
    </dgm:pt>
    <dgm:pt modelId="{E7E30A01-9998-4192-82F1-C68FED0223C2}" type="parTrans" cxnId="{30ABE90D-6126-4612-A315-B9D70B4E61F0}">
      <dgm:prSet/>
      <dgm:spPr/>
      <dgm:t>
        <a:bodyPr/>
        <a:lstStyle/>
        <a:p>
          <a:endParaRPr lang="ru-RU"/>
        </a:p>
      </dgm:t>
    </dgm:pt>
    <dgm:pt modelId="{1B172430-F496-429D-AA48-F8FCE6F81D95}" type="sibTrans" cxnId="{30ABE90D-6126-4612-A315-B9D70B4E61F0}">
      <dgm:prSet/>
      <dgm:spPr/>
      <dgm:t>
        <a:bodyPr/>
        <a:lstStyle/>
        <a:p>
          <a:endParaRPr lang="ru-RU"/>
        </a:p>
      </dgm:t>
    </dgm:pt>
    <dgm:pt modelId="{ACAB72BE-5FD5-4392-B1D0-1BC39E3037F7}">
      <dgm:prSet custT="1"/>
      <dgm:spPr/>
      <dgm:t>
        <a:bodyPr/>
        <a:lstStyle/>
        <a:p>
          <a:pPr algn="l"/>
          <a:r>
            <a:rPr lang="ru-RU" sz="1500" b="0" dirty="0" smtClean="0"/>
            <a:t>- </a:t>
          </a:r>
          <a:r>
            <a:rPr lang="ru-RU" sz="1400" b="0" dirty="0" smtClean="0"/>
            <a:t>Размер среднедушевого дохода семьи не превышает 1,5-кратную величину прожиточного минимума на душу населения по месту жительства</a:t>
          </a:r>
          <a:endParaRPr lang="ru-RU" sz="1400" b="0" dirty="0"/>
        </a:p>
      </dgm:t>
    </dgm:pt>
    <dgm:pt modelId="{E3D00391-4C17-4B7E-97B6-0D03A947A27B}" type="parTrans" cxnId="{85623EA0-0295-484D-8C69-D5EA72AABC81}">
      <dgm:prSet/>
      <dgm:spPr/>
      <dgm:t>
        <a:bodyPr/>
        <a:lstStyle/>
        <a:p>
          <a:endParaRPr lang="ru-RU"/>
        </a:p>
      </dgm:t>
    </dgm:pt>
    <dgm:pt modelId="{A10447CE-E1C5-4DD4-B629-8E91BD9BA13E}" type="sibTrans" cxnId="{85623EA0-0295-484D-8C69-D5EA72AABC81}">
      <dgm:prSet/>
      <dgm:spPr/>
      <dgm:t>
        <a:bodyPr/>
        <a:lstStyle/>
        <a:p>
          <a:endParaRPr lang="ru-RU"/>
        </a:p>
      </dgm:t>
    </dgm:pt>
    <dgm:pt modelId="{14E38B6A-84AD-4CBA-906A-1683A6B2824D}">
      <dgm:prSet custT="1"/>
      <dgm:spPr/>
      <dgm:t>
        <a:bodyPr/>
        <a:lstStyle/>
        <a:p>
          <a:pPr algn="l"/>
          <a:r>
            <a:rPr lang="ru-RU" sz="1300" b="0" dirty="0" smtClean="0"/>
            <a:t>- При определении права на выплату учитывается наличие у заявителя и членов его семьи движимого и недвижимого имущества (по аналогии с единым пособием до 17 лет)</a:t>
          </a:r>
          <a:endParaRPr lang="ru-RU" sz="1300" b="0" dirty="0"/>
        </a:p>
      </dgm:t>
    </dgm:pt>
    <dgm:pt modelId="{9310A8EE-267A-4FAA-814C-2FE3059A38D9}" type="parTrans" cxnId="{7D71872E-97CB-4A6B-805F-12582E4DFCEB}">
      <dgm:prSet/>
      <dgm:spPr/>
      <dgm:t>
        <a:bodyPr/>
        <a:lstStyle/>
        <a:p>
          <a:endParaRPr lang="ru-RU"/>
        </a:p>
      </dgm:t>
    </dgm:pt>
    <dgm:pt modelId="{404DA59A-D1CF-455D-9E4A-2676D8C7AB8A}" type="sibTrans" cxnId="{7D71872E-97CB-4A6B-805F-12582E4DFCEB}">
      <dgm:prSet/>
      <dgm:spPr/>
      <dgm:t>
        <a:bodyPr/>
        <a:lstStyle/>
        <a:p>
          <a:endParaRPr lang="ru-RU"/>
        </a:p>
      </dgm:t>
    </dgm:pt>
    <dgm:pt modelId="{AD254A8B-BE2A-4188-9446-3F025ECF5539}" type="pres">
      <dgm:prSet presAssocID="{13D186CD-EE74-45C2-A92E-B3F04C23DDF4}" presName="Name0" presStyleCnt="0">
        <dgm:presLayoutVars>
          <dgm:dir/>
          <dgm:resizeHandles val="exact"/>
        </dgm:presLayoutVars>
      </dgm:prSet>
      <dgm:spPr/>
    </dgm:pt>
    <dgm:pt modelId="{27D66E08-5822-46BB-A22D-616BF5801AB9}" type="pres">
      <dgm:prSet presAssocID="{13D186CD-EE74-45C2-A92E-B3F04C23DDF4}" presName="bkgdShp" presStyleLbl="alignAccFollowNode1" presStyleIdx="0" presStyleCnt="1" custScaleY="73789" custLinFactNeighborX="-27" custLinFactNeighborY="-13105"/>
      <dgm:spPr/>
    </dgm:pt>
    <dgm:pt modelId="{B921DCEE-5C2C-4F4E-A207-0073E2E65746}" type="pres">
      <dgm:prSet presAssocID="{13D186CD-EE74-45C2-A92E-B3F04C23DDF4}" presName="linComp" presStyleCnt="0"/>
      <dgm:spPr/>
    </dgm:pt>
    <dgm:pt modelId="{2E14B600-C565-4A90-A69E-D9147EF41D09}" type="pres">
      <dgm:prSet presAssocID="{2E6D1ABF-9433-4B27-9921-1C20662511EE}" presName="compNode" presStyleCnt="0"/>
      <dgm:spPr/>
    </dgm:pt>
    <dgm:pt modelId="{02070FDF-567C-4AE4-B02D-7BBEA1BE52D6}" type="pres">
      <dgm:prSet presAssocID="{2E6D1ABF-9433-4B27-9921-1C20662511EE}" presName="node" presStyleLbl="node1" presStyleIdx="0" presStyleCnt="4" custScaleX="89134" custScaleY="96802" custLinFactNeighborX="-6161" custLinFactNeighborY="-195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86F1E4-41DE-44B3-8782-A2FBDD74B7D9}" type="pres">
      <dgm:prSet presAssocID="{2E6D1ABF-9433-4B27-9921-1C20662511EE}" presName="invisiNode" presStyleLbl="node1" presStyleIdx="0" presStyleCnt="4"/>
      <dgm:spPr/>
    </dgm:pt>
    <dgm:pt modelId="{7BE063E1-9D22-43E9-840E-7CEDD3655128}" type="pres">
      <dgm:prSet presAssocID="{2E6D1ABF-9433-4B27-9921-1C20662511EE}" presName="imagNode" presStyleLbl="fgImgPlace1" presStyleIdx="0" presStyleCnt="4" custScaleX="90765" custScaleY="92964" custLinFactNeighborX="-3201" custLinFactNeighborY="-1789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7D0F942-EC0F-48FA-B9FD-52C64E7BE6E9}" type="pres">
      <dgm:prSet presAssocID="{0225685D-BBF8-4179-888B-0C7ED473E37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770BA0F-7A2E-40BE-BA7B-F18ACFD1ACA1}" type="pres">
      <dgm:prSet presAssocID="{000E481D-269A-40BF-85D6-E4812A7B5E92}" presName="compNode" presStyleCnt="0"/>
      <dgm:spPr/>
    </dgm:pt>
    <dgm:pt modelId="{5A826E60-95DB-4C1C-ADC8-7CCC1E2E7C43}" type="pres">
      <dgm:prSet presAssocID="{000E481D-269A-40BF-85D6-E4812A7B5E92}" presName="node" presStyleLbl="node1" presStyleIdx="1" presStyleCnt="4" custScaleX="91058" custScaleY="98192" custLinFactNeighborX="-2625" custLinFactNeighborY="-184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CACB11-0F8D-4DED-A41B-11029EFBB293}" type="pres">
      <dgm:prSet presAssocID="{000E481D-269A-40BF-85D6-E4812A7B5E92}" presName="invisiNode" presStyleLbl="node1" presStyleIdx="1" presStyleCnt="4"/>
      <dgm:spPr/>
    </dgm:pt>
    <dgm:pt modelId="{95D1D420-9FA0-4EDB-914D-F91DCAB54861}" type="pres">
      <dgm:prSet presAssocID="{000E481D-269A-40BF-85D6-E4812A7B5E92}" presName="imagNode" presStyleLbl="fgImgPlace1" presStyleIdx="1" presStyleCnt="4" custScaleX="79762" custScaleY="94338" custLinFactNeighborX="-3920" custLinFactNeighborY="-1851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92EBB82-B07F-4124-9C18-FF676194237B}" type="pres">
      <dgm:prSet presAssocID="{1B172430-F496-429D-AA48-F8FCE6F81D9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C25D73E-4C2D-4AA7-9F21-CE62B727FF6F}" type="pres">
      <dgm:prSet presAssocID="{ACAB72BE-5FD5-4392-B1D0-1BC39E3037F7}" presName="compNode" presStyleCnt="0"/>
      <dgm:spPr/>
    </dgm:pt>
    <dgm:pt modelId="{9AD0EB00-6533-46F9-BB50-3E870DFFD98E}" type="pres">
      <dgm:prSet presAssocID="{ACAB72BE-5FD5-4392-B1D0-1BC39E3037F7}" presName="node" presStyleLbl="node1" presStyleIdx="2" presStyleCnt="4" custScaleY="100896" custLinFactNeighborX="1211" custLinFactNeighborY="-164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53BB78-E195-4CE6-971C-85363E7827DC}" type="pres">
      <dgm:prSet presAssocID="{ACAB72BE-5FD5-4392-B1D0-1BC39E3037F7}" presName="invisiNode" presStyleLbl="node1" presStyleIdx="2" presStyleCnt="4"/>
      <dgm:spPr/>
    </dgm:pt>
    <dgm:pt modelId="{8282573B-1863-421B-BD9B-1E5378E21892}" type="pres">
      <dgm:prSet presAssocID="{ACAB72BE-5FD5-4392-B1D0-1BC39E3037F7}" presName="imagNode" presStyleLbl="fgImgPlace1" presStyleIdx="2" presStyleCnt="4" custScaleX="96954" custScaleY="93586" custLinFactNeighborX="-312" custLinFactNeighborY="-1844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B49B3B20-E8BA-4FD0-985C-12828AE2FA24}" type="pres">
      <dgm:prSet presAssocID="{A10447CE-E1C5-4DD4-B629-8E91BD9BA13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F85E85E-C2F1-4DAE-8261-D85884C64D7F}" type="pres">
      <dgm:prSet presAssocID="{14E38B6A-84AD-4CBA-906A-1683A6B2824D}" presName="compNode" presStyleCnt="0"/>
      <dgm:spPr/>
    </dgm:pt>
    <dgm:pt modelId="{F3A84A02-8232-42A0-8DBB-FDCAFF6DF379}" type="pres">
      <dgm:prSet presAssocID="{14E38B6A-84AD-4CBA-906A-1683A6B2824D}" presName="node" presStyleLbl="node1" presStyleIdx="3" presStyleCnt="4" custScaleY="102158" custLinFactNeighborX="7390" custLinFactNeighborY="-154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556692-98D1-429C-9E9E-F3A6F7442654}" type="pres">
      <dgm:prSet presAssocID="{14E38B6A-84AD-4CBA-906A-1683A6B2824D}" presName="invisiNode" presStyleLbl="node1" presStyleIdx="3" presStyleCnt="4"/>
      <dgm:spPr/>
    </dgm:pt>
    <dgm:pt modelId="{363CB3E6-0CD6-472F-97EF-7F38A629B60A}" type="pres">
      <dgm:prSet presAssocID="{14E38B6A-84AD-4CBA-906A-1683A6B2824D}" presName="imagNode" presStyleLbl="fgImgPlace1" presStyleIdx="3" presStyleCnt="4" custScaleX="85631" custScaleY="92965" custLinFactNeighborX="206" custLinFactNeighborY="-1566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A2DE7BB5-B3A0-4F23-BD3D-E091DA1BF848}" type="presOf" srcId="{1B172430-F496-429D-AA48-F8FCE6F81D95}" destId="{892EBB82-B07F-4124-9C18-FF676194237B}" srcOrd="0" destOrd="0" presId="urn:microsoft.com/office/officeart/2005/8/layout/pList2#1"/>
    <dgm:cxn modelId="{7D71872E-97CB-4A6B-805F-12582E4DFCEB}" srcId="{13D186CD-EE74-45C2-A92E-B3F04C23DDF4}" destId="{14E38B6A-84AD-4CBA-906A-1683A6B2824D}" srcOrd="3" destOrd="0" parTransId="{9310A8EE-267A-4FAA-814C-2FE3059A38D9}" sibTransId="{404DA59A-D1CF-455D-9E4A-2676D8C7AB8A}"/>
    <dgm:cxn modelId="{18F31803-07F9-4B4D-ACEE-DD6C5484ABA0}" type="presOf" srcId="{13D186CD-EE74-45C2-A92E-B3F04C23DDF4}" destId="{AD254A8B-BE2A-4188-9446-3F025ECF5539}" srcOrd="0" destOrd="0" presId="urn:microsoft.com/office/officeart/2005/8/layout/pList2#1"/>
    <dgm:cxn modelId="{85623EA0-0295-484D-8C69-D5EA72AABC81}" srcId="{13D186CD-EE74-45C2-A92E-B3F04C23DDF4}" destId="{ACAB72BE-5FD5-4392-B1D0-1BC39E3037F7}" srcOrd="2" destOrd="0" parTransId="{E3D00391-4C17-4B7E-97B6-0D03A947A27B}" sibTransId="{A10447CE-E1C5-4DD4-B629-8E91BD9BA13E}"/>
    <dgm:cxn modelId="{30ABE90D-6126-4612-A315-B9D70B4E61F0}" srcId="{13D186CD-EE74-45C2-A92E-B3F04C23DDF4}" destId="{000E481D-269A-40BF-85D6-E4812A7B5E92}" srcOrd="1" destOrd="0" parTransId="{E7E30A01-9998-4192-82F1-C68FED0223C2}" sibTransId="{1B172430-F496-429D-AA48-F8FCE6F81D95}"/>
    <dgm:cxn modelId="{05BF83A0-1251-4DF5-9C5F-C7B0A9CC440B}" type="presOf" srcId="{A10447CE-E1C5-4DD4-B629-8E91BD9BA13E}" destId="{B49B3B20-E8BA-4FD0-985C-12828AE2FA24}" srcOrd="0" destOrd="0" presId="urn:microsoft.com/office/officeart/2005/8/layout/pList2#1"/>
    <dgm:cxn modelId="{6281B535-31B5-49AA-A16B-0DCFBF900532}" type="presOf" srcId="{14E38B6A-84AD-4CBA-906A-1683A6B2824D}" destId="{F3A84A02-8232-42A0-8DBB-FDCAFF6DF379}" srcOrd="0" destOrd="0" presId="urn:microsoft.com/office/officeart/2005/8/layout/pList2#1"/>
    <dgm:cxn modelId="{28C880BE-8E18-44A1-81F8-14A8E8E2355E}" type="presOf" srcId="{000E481D-269A-40BF-85D6-E4812A7B5E92}" destId="{5A826E60-95DB-4C1C-ADC8-7CCC1E2E7C43}" srcOrd="0" destOrd="0" presId="urn:microsoft.com/office/officeart/2005/8/layout/pList2#1"/>
    <dgm:cxn modelId="{2A71507B-2388-474E-A819-ADEE2EBE475F}" type="presOf" srcId="{2E6D1ABF-9433-4B27-9921-1C20662511EE}" destId="{02070FDF-567C-4AE4-B02D-7BBEA1BE52D6}" srcOrd="0" destOrd="0" presId="urn:microsoft.com/office/officeart/2005/8/layout/pList2#1"/>
    <dgm:cxn modelId="{8ABEC2FF-04C6-44D5-8525-383BE73E91A0}" srcId="{13D186CD-EE74-45C2-A92E-B3F04C23DDF4}" destId="{2E6D1ABF-9433-4B27-9921-1C20662511EE}" srcOrd="0" destOrd="0" parTransId="{C79EBDAA-FEA8-4131-A910-24678A34D241}" sibTransId="{0225685D-BBF8-4179-888B-0C7ED473E37A}"/>
    <dgm:cxn modelId="{C71B6B67-C5DA-4452-A4BC-47E230316548}" type="presOf" srcId="{ACAB72BE-5FD5-4392-B1D0-1BC39E3037F7}" destId="{9AD0EB00-6533-46F9-BB50-3E870DFFD98E}" srcOrd="0" destOrd="0" presId="urn:microsoft.com/office/officeart/2005/8/layout/pList2#1"/>
    <dgm:cxn modelId="{1DD0F7EB-76B2-471B-9AC4-6E8D290FD904}" type="presOf" srcId="{0225685D-BBF8-4179-888B-0C7ED473E37A}" destId="{67D0F942-EC0F-48FA-B9FD-52C64E7BE6E9}" srcOrd="0" destOrd="0" presId="urn:microsoft.com/office/officeart/2005/8/layout/pList2#1"/>
    <dgm:cxn modelId="{398C4DC6-8FBC-4AAB-8A06-8E823B6F4D1D}" type="presParOf" srcId="{AD254A8B-BE2A-4188-9446-3F025ECF5539}" destId="{27D66E08-5822-46BB-A22D-616BF5801AB9}" srcOrd="0" destOrd="0" presId="urn:microsoft.com/office/officeart/2005/8/layout/pList2#1"/>
    <dgm:cxn modelId="{58A1D8EE-1DFE-4B9A-96A1-254FF6BCA084}" type="presParOf" srcId="{AD254A8B-BE2A-4188-9446-3F025ECF5539}" destId="{B921DCEE-5C2C-4F4E-A207-0073E2E65746}" srcOrd="1" destOrd="0" presId="urn:microsoft.com/office/officeart/2005/8/layout/pList2#1"/>
    <dgm:cxn modelId="{A6161F9A-657C-4016-9212-63BD19C53006}" type="presParOf" srcId="{B921DCEE-5C2C-4F4E-A207-0073E2E65746}" destId="{2E14B600-C565-4A90-A69E-D9147EF41D09}" srcOrd="0" destOrd="0" presId="urn:microsoft.com/office/officeart/2005/8/layout/pList2#1"/>
    <dgm:cxn modelId="{98814545-1581-4292-B333-9C95208CB760}" type="presParOf" srcId="{2E14B600-C565-4A90-A69E-D9147EF41D09}" destId="{02070FDF-567C-4AE4-B02D-7BBEA1BE52D6}" srcOrd="0" destOrd="0" presId="urn:microsoft.com/office/officeart/2005/8/layout/pList2#1"/>
    <dgm:cxn modelId="{EFA49F10-B87C-46F9-9E9B-AA6FDC01CF36}" type="presParOf" srcId="{2E14B600-C565-4A90-A69E-D9147EF41D09}" destId="{8A86F1E4-41DE-44B3-8782-A2FBDD74B7D9}" srcOrd="1" destOrd="0" presId="urn:microsoft.com/office/officeart/2005/8/layout/pList2#1"/>
    <dgm:cxn modelId="{664BA437-EA19-4F90-8B84-67F740EA0DC1}" type="presParOf" srcId="{2E14B600-C565-4A90-A69E-D9147EF41D09}" destId="{7BE063E1-9D22-43E9-840E-7CEDD3655128}" srcOrd="2" destOrd="0" presId="urn:microsoft.com/office/officeart/2005/8/layout/pList2#1"/>
    <dgm:cxn modelId="{74549974-C0BF-4D21-90DB-817620A8142A}" type="presParOf" srcId="{B921DCEE-5C2C-4F4E-A207-0073E2E65746}" destId="{67D0F942-EC0F-48FA-B9FD-52C64E7BE6E9}" srcOrd="1" destOrd="0" presId="urn:microsoft.com/office/officeart/2005/8/layout/pList2#1"/>
    <dgm:cxn modelId="{67832615-9A11-429D-BE0E-2E3EF2968F2A}" type="presParOf" srcId="{B921DCEE-5C2C-4F4E-A207-0073E2E65746}" destId="{2770BA0F-7A2E-40BE-BA7B-F18ACFD1ACA1}" srcOrd="2" destOrd="0" presId="urn:microsoft.com/office/officeart/2005/8/layout/pList2#1"/>
    <dgm:cxn modelId="{A05B72AE-F12A-479A-A0C4-C78A4CCEB5A3}" type="presParOf" srcId="{2770BA0F-7A2E-40BE-BA7B-F18ACFD1ACA1}" destId="{5A826E60-95DB-4C1C-ADC8-7CCC1E2E7C43}" srcOrd="0" destOrd="0" presId="urn:microsoft.com/office/officeart/2005/8/layout/pList2#1"/>
    <dgm:cxn modelId="{C5099EFE-BE04-4331-899B-1C72E5BD9F0F}" type="presParOf" srcId="{2770BA0F-7A2E-40BE-BA7B-F18ACFD1ACA1}" destId="{65CACB11-0F8D-4DED-A41B-11029EFBB293}" srcOrd="1" destOrd="0" presId="urn:microsoft.com/office/officeart/2005/8/layout/pList2#1"/>
    <dgm:cxn modelId="{296B6E34-ABDB-4B16-BF28-E059264B65FE}" type="presParOf" srcId="{2770BA0F-7A2E-40BE-BA7B-F18ACFD1ACA1}" destId="{95D1D420-9FA0-4EDB-914D-F91DCAB54861}" srcOrd="2" destOrd="0" presId="urn:microsoft.com/office/officeart/2005/8/layout/pList2#1"/>
    <dgm:cxn modelId="{1643DA46-E86B-440A-9678-08A124B0827B}" type="presParOf" srcId="{B921DCEE-5C2C-4F4E-A207-0073E2E65746}" destId="{892EBB82-B07F-4124-9C18-FF676194237B}" srcOrd="3" destOrd="0" presId="urn:microsoft.com/office/officeart/2005/8/layout/pList2#1"/>
    <dgm:cxn modelId="{6845FAFD-1058-4196-9D71-A5942F042E53}" type="presParOf" srcId="{B921DCEE-5C2C-4F4E-A207-0073E2E65746}" destId="{0C25D73E-4C2D-4AA7-9F21-CE62B727FF6F}" srcOrd="4" destOrd="0" presId="urn:microsoft.com/office/officeart/2005/8/layout/pList2#1"/>
    <dgm:cxn modelId="{62894AB6-6238-4D47-9F1B-DEB2794051A5}" type="presParOf" srcId="{0C25D73E-4C2D-4AA7-9F21-CE62B727FF6F}" destId="{9AD0EB00-6533-46F9-BB50-3E870DFFD98E}" srcOrd="0" destOrd="0" presId="urn:microsoft.com/office/officeart/2005/8/layout/pList2#1"/>
    <dgm:cxn modelId="{2AB203E0-AD7E-4812-9A5A-BE0A54AF3FD8}" type="presParOf" srcId="{0C25D73E-4C2D-4AA7-9F21-CE62B727FF6F}" destId="{0553BB78-E195-4CE6-971C-85363E7827DC}" srcOrd="1" destOrd="0" presId="urn:microsoft.com/office/officeart/2005/8/layout/pList2#1"/>
    <dgm:cxn modelId="{F0AB80A0-17CC-4424-A71E-93D753350747}" type="presParOf" srcId="{0C25D73E-4C2D-4AA7-9F21-CE62B727FF6F}" destId="{8282573B-1863-421B-BD9B-1E5378E21892}" srcOrd="2" destOrd="0" presId="urn:microsoft.com/office/officeart/2005/8/layout/pList2#1"/>
    <dgm:cxn modelId="{409955D0-96A5-41F1-B1C2-0590FA1276D1}" type="presParOf" srcId="{B921DCEE-5C2C-4F4E-A207-0073E2E65746}" destId="{B49B3B20-E8BA-4FD0-985C-12828AE2FA24}" srcOrd="5" destOrd="0" presId="urn:microsoft.com/office/officeart/2005/8/layout/pList2#1"/>
    <dgm:cxn modelId="{93311333-5B19-4115-B772-9B9380E9FB90}" type="presParOf" srcId="{B921DCEE-5C2C-4F4E-A207-0073E2E65746}" destId="{5F85E85E-C2F1-4DAE-8261-D85884C64D7F}" srcOrd="6" destOrd="0" presId="urn:microsoft.com/office/officeart/2005/8/layout/pList2#1"/>
    <dgm:cxn modelId="{B1E507D9-5087-4639-A2AC-D1A880DB82F6}" type="presParOf" srcId="{5F85E85E-C2F1-4DAE-8261-D85884C64D7F}" destId="{F3A84A02-8232-42A0-8DBB-FDCAFF6DF379}" srcOrd="0" destOrd="0" presId="urn:microsoft.com/office/officeart/2005/8/layout/pList2#1"/>
    <dgm:cxn modelId="{16C0AEF9-2C85-4BCA-B630-97DF5FDEE4A3}" type="presParOf" srcId="{5F85E85E-C2F1-4DAE-8261-D85884C64D7F}" destId="{9D556692-98D1-429C-9E9E-F3A6F7442654}" srcOrd="1" destOrd="0" presId="urn:microsoft.com/office/officeart/2005/8/layout/pList2#1"/>
    <dgm:cxn modelId="{BF0F3987-EB87-47ED-B7B6-6847F9CE8020}" type="presParOf" srcId="{5F85E85E-C2F1-4DAE-8261-D85884C64D7F}" destId="{363CB3E6-0CD6-472F-97EF-7F38A629B60A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66E08-5822-46BB-A22D-616BF5801AB9}">
      <dsp:nvSpPr>
        <dsp:cNvPr id="0" name=""/>
        <dsp:cNvSpPr/>
      </dsp:nvSpPr>
      <dsp:spPr>
        <a:xfrm>
          <a:off x="0" y="9"/>
          <a:ext cx="8001056" cy="141070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E063E1-9D22-43E9-840E-7CEDD3655128}">
      <dsp:nvSpPr>
        <dsp:cNvPr id="0" name=""/>
        <dsp:cNvSpPr/>
      </dsp:nvSpPr>
      <dsp:spPr>
        <a:xfrm>
          <a:off x="269473" y="72010"/>
          <a:ext cx="1620026" cy="130335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070FDF-567C-4AE4-B02D-7BBEA1BE52D6}">
      <dsp:nvSpPr>
        <dsp:cNvPr id="0" name=""/>
        <dsp:cNvSpPr/>
      </dsp:nvSpPr>
      <dsp:spPr>
        <a:xfrm rot="10800000">
          <a:off x="231197" y="1512161"/>
          <a:ext cx="1590915" cy="2261933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- Гражданин РФ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- Постоянно проживает в РФ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- Платил НДФЛ (официально работает, налоговый резидент РФ) </a:t>
          </a:r>
          <a:endParaRPr lang="ru-RU" sz="1500" kern="1200" dirty="0"/>
        </a:p>
      </dsp:txBody>
      <dsp:txXfrm rot="10800000">
        <a:off x="280123" y="1512161"/>
        <a:ext cx="1493063" cy="2213007"/>
      </dsp:txXfrm>
    </dsp:sp>
    <dsp:sp modelId="{95D1D420-9FA0-4EDB-914D-F91DCAB54861}">
      <dsp:nvSpPr>
        <dsp:cNvPr id="0" name=""/>
        <dsp:cNvSpPr/>
      </dsp:nvSpPr>
      <dsp:spPr>
        <a:xfrm>
          <a:off x="2235762" y="45538"/>
          <a:ext cx="1423638" cy="132261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826E60-95DB-4C1C-ADC8-7CCC1E2E7C43}">
      <dsp:nvSpPr>
        <dsp:cNvPr id="0" name=""/>
        <dsp:cNvSpPr/>
      </dsp:nvSpPr>
      <dsp:spPr>
        <a:xfrm rot="10800000">
          <a:off x="2158067" y="1512173"/>
          <a:ext cx="1625256" cy="2294412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142856"/>
            <a:satOff val="-16031"/>
            <a:lumOff val="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- </a:t>
          </a:r>
          <a:r>
            <a:rPr lang="ru-RU" sz="1500" kern="1200" dirty="0" smtClean="0"/>
            <a:t>Имеет 2 или более детей – граждан РФ, постоянно проживающих в РФ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- Не имеет долгов по алиментам</a:t>
          </a:r>
          <a:endParaRPr lang="ru-RU" sz="1500" kern="1200" dirty="0"/>
        </a:p>
      </dsp:txBody>
      <dsp:txXfrm rot="10800000">
        <a:off x="2208049" y="1512173"/>
        <a:ext cx="1525292" cy="2244430"/>
      </dsp:txXfrm>
    </dsp:sp>
    <dsp:sp modelId="{8282573B-1863-421B-BD9B-1E5378E21892}">
      <dsp:nvSpPr>
        <dsp:cNvPr id="0" name=""/>
        <dsp:cNvSpPr/>
      </dsp:nvSpPr>
      <dsp:spPr>
        <a:xfrm>
          <a:off x="4030277" y="35996"/>
          <a:ext cx="1730491" cy="131207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D0EB00-6533-46F9-BB50-3E870DFFD98E}">
      <dsp:nvSpPr>
        <dsp:cNvPr id="0" name=""/>
        <dsp:cNvSpPr/>
      </dsp:nvSpPr>
      <dsp:spPr>
        <a:xfrm rot="10800000">
          <a:off x="4030277" y="1512173"/>
          <a:ext cx="1784858" cy="2357596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285712"/>
            <a:satOff val="-32061"/>
            <a:lumOff val="549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/>
            <a:t>- </a:t>
          </a:r>
          <a:r>
            <a:rPr lang="ru-RU" sz="1400" b="0" kern="1200" dirty="0" smtClean="0"/>
            <a:t>Размер среднедушевого дохода семьи не превышает 1,5-кратную величину прожиточного минимума на душу населения по месту жительства</a:t>
          </a:r>
          <a:endParaRPr lang="ru-RU" sz="1400" b="0" kern="1200" dirty="0"/>
        </a:p>
      </dsp:txBody>
      <dsp:txXfrm rot="10800000">
        <a:off x="4085168" y="1512173"/>
        <a:ext cx="1675076" cy="2302705"/>
      </dsp:txXfrm>
    </dsp:sp>
    <dsp:sp modelId="{363CB3E6-0CD6-472F-97EF-7F38A629B60A}">
      <dsp:nvSpPr>
        <dsp:cNvPr id="0" name=""/>
        <dsp:cNvSpPr/>
      </dsp:nvSpPr>
      <dsp:spPr>
        <a:xfrm>
          <a:off x="6103916" y="72008"/>
          <a:ext cx="1528391" cy="130336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84A02-8232-42A0-8DBB-FDCAFF6DF379}">
      <dsp:nvSpPr>
        <dsp:cNvPr id="0" name=""/>
        <dsp:cNvSpPr/>
      </dsp:nvSpPr>
      <dsp:spPr>
        <a:xfrm rot="10800000">
          <a:off x="6103907" y="1512161"/>
          <a:ext cx="1784858" cy="2387084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428568"/>
            <a:satOff val="-48092"/>
            <a:lumOff val="823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kern="1200" dirty="0" smtClean="0"/>
            <a:t>- При определении права на выплату учитывается наличие у заявителя и членов его семьи движимого и недвижимого имущества (по аналогии с единым пособием до 17 лет)</a:t>
          </a:r>
          <a:endParaRPr lang="ru-RU" sz="1300" b="0" kern="1200" dirty="0"/>
        </a:p>
      </dsp:txBody>
      <dsp:txXfrm rot="10800000">
        <a:off x="6158798" y="1512161"/>
        <a:ext cx="1675076" cy="23321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FEACD3-4FBD-40A5-A7B6-5C817209143F}" type="datetimeFigureOut">
              <a:rPr lang="ru-RU" smtClean="0"/>
              <a:pPr/>
              <a:t>15.05.2026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F12B5A-5DDB-462E-B709-C2D5EA420F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51216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75268-91A4-4C79-9F76-493FCD841F7E}" type="datetimeFigureOut">
              <a:rPr lang="ru-RU" smtClean="0"/>
              <a:pPr/>
              <a:t>15.05.2026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B35E9-81E9-4859-9924-69E52C1139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545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725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749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5265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023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086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7496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7496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436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219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7571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7163" y="509588"/>
            <a:ext cx="4532312" cy="2549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6756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B35E9-81E9-4859-9924-69E52C113913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137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2CC57-11B1-480C-BDCF-E70856EA2D6D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43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F41B-CEBC-453D-B500-DEF4395F3372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679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D60C-961E-442C-820B-60971D683D54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80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43B14-D79F-49E9-817F-E751BF44633F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422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CE653-B730-41B5-8921-86B6C31FB2FE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20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6E2-9181-424E-899F-0BB2F3063F25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593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4D45A-92F8-4CC2-BB35-EBCA647FE26A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117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F7048-4791-4230-95F6-59FEA21973CD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38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F9CCB-7232-4058-8746-380FF6F456CB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527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97EF-9B56-4B9D-AB4E-3C33B42CC194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006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61013-3FC9-437B-8F81-801BC1763307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582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573CA-6695-4598-BE5C-ADF1ED5427E9}" type="datetime1">
              <a:rPr lang="ru-RU" smtClean="0"/>
              <a:pPr/>
              <a:t>15.05.2026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Петрухина О.Н.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9272C6-1D3C-4E0C-9EAD-9B5CDED046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37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Лучший\брендбук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8" y="-86698"/>
            <a:ext cx="9144000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764" y="879494"/>
            <a:ext cx="892496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</a:rPr>
              <a:t>Ежемесячное пособие в связи с рождением и воспитанием ребенка</a:t>
            </a:r>
            <a:endParaRPr lang="en-US" sz="2800" spc="-3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9788" y="3435846"/>
            <a:ext cx="79280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Начальник управления социального обеспечения семей с детьми ОСФР </a:t>
            </a:r>
            <a:r>
              <a:rPr lang="ru-RU" sz="2000" b="1" dirty="0">
                <a:solidFill>
                  <a:schemeClr val="bg1"/>
                </a:solidFill>
                <a:latin typeface="+mj-lt"/>
              </a:rPr>
              <a:t>по Томской области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32273" y="4083725"/>
            <a:ext cx="5848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Красильникова Надежда Михайловна</a:t>
            </a:r>
            <a:endParaRPr lang="ru-RU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3133850" y="4722117"/>
            <a:ext cx="28803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dirty="0">
                <a:solidFill>
                  <a:schemeClr val="bg1"/>
                </a:solidFill>
              </a:rPr>
              <a:t>г. </a:t>
            </a:r>
            <a:r>
              <a:rPr lang="ru-RU" altLang="ru-RU" sz="1400" dirty="0" smtClean="0">
                <a:solidFill>
                  <a:schemeClr val="bg1"/>
                </a:solidFill>
              </a:rPr>
              <a:t>Томск</a:t>
            </a:r>
            <a:endParaRPr lang="ru-RU" alt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56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0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+mj-lt"/>
              </a:rPr>
              <a:t>Ежемесячное пособие  в связи с рождением и воспитанием ребенка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590732"/>
            <a:ext cx="9036496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     </a:t>
            </a:r>
            <a:r>
              <a:rPr lang="ru-RU" sz="1700" b="1" dirty="0" smtClean="0"/>
              <a:t>Нормативно-правовые акты: </a:t>
            </a:r>
          </a:p>
          <a:p>
            <a:pPr marL="285750" algn="just">
              <a:buFontTx/>
              <a:buChar char="-"/>
            </a:pPr>
            <a:r>
              <a:rPr lang="ru-RU" sz="1700" dirty="0" smtClean="0"/>
              <a:t> Федеральный закон от 19.05.1995 № 81-ФЗ «</a:t>
            </a:r>
            <a:r>
              <a:rPr lang="ru-RU" sz="1700" dirty="0"/>
              <a:t>О государственных пособиях гражданам, имеющим детей</a:t>
            </a:r>
            <a:r>
              <a:rPr lang="ru-RU" sz="1700" dirty="0" smtClean="0"/>
              <a:t>»;</a:t>
            </a:r>
          </a:p>
          <a:p>
            <a:pPr marL="285750" algn="just">
              <a:buFontTx/>
              <a:buChar char="-"/>
            </a:pPr>
            <a:r>
              <a:rPr lang="ru-RU" sz="1700" dirty="0"/>
              <a:t> </a:t>
            </a:r>
            <a:r>
              <a:rPr lang="ru-RU" sz="1700" dirty="0" smtClean="0"/>
              <a:t>Постановление </a:t>
            </a:r>
            <a:r>
              <a:rPr lang="ru-RU" sz="1700" dirty="0"/>
              <a:t>Правительства Российской Федерации от 16.12.2022 № 2330 «О порядке назначения и выплаты ежемесячного пособия в связи с рождением и воспитанием ребенка</a:t>
            </a:r>
            <a:r>
              <a:rPr lang="ru-RU" sz="1700" dirty="0" smtClean="0"/>
              <a:t>».</a:t>
            </a:r>
          </a:p>
          <a:p>
            <a:pPr algn="just"/>
            <a:r>
              <a:rPr lang="ru-RU" sz="1700" b="1" dirty="0" smtClean="0"/>
              <a:t>      Условия назначения:</a:t>
            </a:r>
          </a:p>
          <a:p>
            <a:pPr marL="342900" indent="342900" algn="just">
              <a:buAutoNum type="arabicPeriod"/>
            </a:pPr>
            <a:r>
              <a:rPr lang="ru-RU" sz="1700" dirty="0" smtClean="0"/>
              <a:t>Граждане РФ, постоянно проживающие на территории РФ;</a:t>
            </a:r>
          </a:p>
          <a:p>
            <a:pPr marL="342900" indent="342900" algn="just">
              <a:buAutoNum type="arabicPeriod"/>
            </a:pPr>
            <a:r>
              <a:rPr lang="ru-RU" sz="1700" dirty="0" smtClean="0"/>
              <a:t>Возраст детей до 17 лет;</a:t>
            </a:r>
          </a:p>
          <a:p>
            <a:pPr marL="342900" indent="342900" algn="just">
              <a:buAutoNum type="arabicPeriod"/>
            </a:pPr>
            <a:r>
              <a:rPr lang="ru-RU" sz="1700" dirty="0" smtClean="0"/>
              <a:t>Дети – граждане РФ;</a:t>
            </a:r>
          </a:p>
          <a:p>
            <a:pPr marL="342900" indent="342900" algn="just">
              <a:buAutoNum type="arabicPeriod"/>
            </a:pPr>
            <a:r>
              <a:rPr lang="ru-RU" sz="1700" dirty="0"/>
              <a:t>Обращение женщины после наступления срока беременности 12 недель;</a:t>
            </a:r>
          </a:p>
          <a:p>
            <a:pPr marL="342900" indent="342900" algn="just">
              <a:buAutoNum type="arabicPeriod"/>
            </a:pPr>
            <a:r>
              <a:rPr lang="ru-RU" sz="1700" dirty="0"/>
              <a:t>Постановка на учет ранее 12 недель;</a:t>
            </a:r>
          </a:p>
          <a:p>
            <a:pPr marL="342900" indent="342900" algn="just">
              <a:buAutoNum type="arabicPeriod"/>
            </a:pPr>
            <a:r>
              <a:rPr lang="ru-RU" sz="1700" dirty="0" smtClean="0"/>
              <a:t>СДД семьи ниже прожиточного минимума на душу населения </a:t>
            </a:r>
            <a:r>
              <a:rPr lang="ru-RU" sz="1700" dirty="0" smtClean="0"/>
              <a:t>(18245-юг</a:t>
            </a:r>
            <a:r>
              <a:rPr lang="ru-RU" sz="1700" dirty="0" smtClean="0"/>
              <a:t>, </a:t>
            </a:r>
            <a:r>
              <a:rPr lang="ru-RU" sz="1700" dirty="0" smtClean="0"/>
              <a:t>20064-север</a:t>
            </a:r>
            <a:r>
              <a:rPr lang="ru-RU" sz="1700" dirty="0" smtClean="0"/>
              <a:t>);</a:t>
            </a:r>
          </a:p>
          <a:p>
            <a:pPr marL="342900" indent="342900" algn="just">
              <a:buAutoNum type="arabicPeriod"/>
            </a:pPr>
            <a:r>
              <a:rPr lang="ru-RU" sz="1700" dirty="0" smtClean="0"/>
              <a:t>Комплексная оценка нуждаемости.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53362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4731447"/>
              </p:ext>
            </p:extLst>
          </p:nvPr>
        </p:nvGraphicFramePr>
        <p:xfrm>
          <a:off x="251520" y="771550"/>
          <a:ext cx="8568952" cy="3655898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944216"/>
                <a:gridCol w="1656184"/>
                <a:gridCol w="1080120"/>
                <a:gridCol w="1152128"/>
                <a:gridCol w="1008112"/>
                <a:gridCol w="1728192"/>
              </a:tblGrid>
              <a:tr h="72008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Вид выплаты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Принято заявлений</a:t>
                      </a:r>
                      <a:r>
                        <a:rPr lang="ru-RU" sz="1600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Принято</a:t>
                      </a:r>
                      <a:r>
                        <a:rPr lang="ru-RU" sz="1600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решений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На рассмотрении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</a:tr>
              <a:tr h="43204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5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Всего</a:t>
                      </a:r>
                      <a:endParaRPr lang="ru-RU" sz="1600" b="1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 выплате</a:t>
                      </a:r>
                      <a:endParaRPr lang="ru-RU" sz="1600" b="1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 отказе</a:t>
                      </a:r>
                      <a:endParaRPr lang="ru-RU" sz="1600" b="1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5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</a:tr>
              <a:tr h="13150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dirty="0" smtClean="0">
                          <a:solidFill>
                            <a:schemeClr val="tx1"/>
                          </a:solidFill>
                          <a:effectLst/>
                        </a:rPr>
                        <a:t>Ежемесячное пособие в связи с рождением и воспитанием ребенка</a:t>
                      </a:r>
                      <a:endParaRPr lang="ru-RU" sz="1600" b="0" u="none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55 744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51 998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93,3 %)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13 702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(26,3</a:t>
                      </a: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38 296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(73,7 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3746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(6,7 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</a:tr>
              <a:tr h="9886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Другие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меры социальной поддержки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на детей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1902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1 798</a:t>
                      </a:r>
                      <a:endParaRPr lang="ru-RU" sz="2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94,5 </a:t>
                      </a: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577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 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1 221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</a:t>
                      </a: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104</a:t>
                      </a:r>
                      <a:endParaRPr lang="ru-RU" sz="2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(5,5 </a:t>
                      </a: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Статистика за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2026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год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256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1203598"/>
            <a:ext cx="806489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Основные аспекты установления ежемесячного пособия в связи с рождением и воспитанием ребенка</a:t>
            </a:r>
            <a:endParaRPr lang="en-US" sz="4000" spc="-3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0541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771550"/>
            <a:ext cx="842493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700" dirty="0" smtClean="0"/>
              <a:t>Если </a:t>
            </a:r>
            <a:r>
              <a:rPr lang="ru-RU" sz="1700" dirty="0"/>
              <a:t>ежемесячное пособие назначено и выплачивается одному из родителей (усыновителей, опекунов (попечителей</a:t>
            </a:r>
            <a:r>
              <a:rPr lang="ru-RU" sz="1700" dirty="0" smtClean="0"/>
              <a:t>) </a:t>
            </a:r>
            <a:r>
              <a:rPr lang="ru-RU" sz="1700" dirty="0"/>
              <a:t>на предыдущих детей</a:t>
            </a:r>
            <a:r>
              <a:rPr lang="ru-RU" sz="1700" dirty="0" smtClean="0"/>
              <a:t>, то </a:t>
            </a:r>
            <a:r>
              <a:rPr lang="ru-RU" sz="1700" dirty="0"/>
              <a:t>ежемесячное пособие в связи с рождением последующего ребенка такому родителю (усыновителю, опекуну (попечителю) назначается </a:t>
            </a:r>
            <a:r>
              <a:rPr lang="ru-RU" sz="1700" dirty="0" smtClean="0"/>
              <a:t>в </a:t>
            </a:r>
            <a:r>
              <a:rPr lang="ru-RU" sz="1700" dirty="0" err="1"/>
              <a:t>беззаявительном</a:t>
            </a:r>
            <a:r>
              <a:rPr lang="ru-RU" sz="1700" dirty="0"/>
              <a:t> порядке при поступлении посредством </a:t>
            </a:r>
            <a:r>
              <a:rPr lang="ru-RU" sz="1700" dirty="0" smtClean="0"/>
              <a:t>СМЭВ </a:t>
            </a:r>
            <a:r>
              <a:rPr lang="ru-RU" sz="1700" dirty="0"/>
              <a:t>сведений о рождении такого ребенка</a:t>
            </a:r>
            <a:r>
              <a:rPr lang="ru-RU" sz="1700" dirty="0" smtClean="0"/>
              <a:t>.</a:t>
            </a:r>
          </a:p>
          <a:p>
            <a:pPr indent="457200" algn="just"/>
            <a:r>
              <a:rPr lang="ru-RU" sz="1700" dirty="0" smtClean="0"/>
              <a:t>Пособие устанавливается с месяца рождения новорожденного ребенка либо с месяца, следующего за месяцем рождения ребенка (если заявитель получала ежемесячное пособие беременной женщине) в размере </a:t>
            </a:r>
            <a:r>
              <a:rPr lang="ru-RU" sz="1700" dirty="0"/>
              <a:t>и на </a:t>
            </a:r>
            <a:r>
              <a:rPr lang="ru-RU" sz="1700" dirty="0" smtClean="0"/>
              <a:t>срок по последнему решению </a:t>
            </a:r>
            <a:r>
              <a:rPr lang="ru-RU" sz="1700" dirty="0"/>
              <a:t>о назначении ежемесячного пособия в отношении предыдущего ребенка.</a:t>
            </a:r>
          </a:p>
          <a:p>
            <a:pPr indent="457200" algn="just"/>
            <a:r>
              <a:rPr lang="ru-RU" sz="1700" dirty="0" smtClean="0"/>
              <a:t>При этом решение о назначении ежемесячного пособия принимается </a:t>
            </a:r>
            <a:r>
              <a:rPr lang="ru-RU" sz="1700" dirty="0"/>
              <a:t>без учета комплексной оценки нуждаемости </a:t>
            </a:r>
            <a:r>
              <a:rPr lang="ru-RU" sz="1700" dirty="0" smtClean="0"/>
              <a:t>семьи.</a:t>
            </a:r>
          </a:p>
          <a:p>
            <a:pPr indent="457200" algn="just"/>
            <a:endParaRPr lang="ru-RU" sz="17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solidFill>
                  <a:schemeClr val="bg1"/>
                </a:solidFill>
                <a:latin typeface="+mj-lt"/>
              </a:rPr>
              <a:t>Беззаявительное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 назначение ежемесячного пособия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8006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Синхронизация периодов выплаты ежемесячного пособия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0086" y="843558"/>
            <a:ext cx="8691084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700" dirty="0" smtClean="0"/>
              <a:t>В</a:t>
            </a:r>
            <a:r>
              <a:rPr lang="ru-RU" sz="1700" b="1" dirty="0" smtClean="0"/>
              <a:t> </a:t>
            </a:r>
            <a:r>
              <a:rPr lang="ru-RU" sz="1700" dirty="0" smtClean="0"/>
              <a:t>случае </a:t>
            </a:r>
            <a:r>
              <a:rPr lang="ru-RU" sz="1700" dirty="0"/>
              <a:t>если ежемесячное пособие назначено и выплачивается одному из родителей (усыновителей, опекунов (попечителей) в отношении нескольких детей на периоды, которые не совпадают, получатель ежемесячного пособия вправе подать заявление о назначении ежемесячного пособия в отношении всех детей одновременно в последний месяц периода, на который назначено ежемесячное пособие в отношении одного из детей. В этом случае ежемесячное пособие на всех детей назначается с месяца, следующего за последним месяцем периода, в котором обратился получатель ежемесячного пособия с соответствующим заявлением. При этом в случае вынесения решения об отказе в назначении ежемесячного пособия по данному заявлению </a:t>
            </a:r>
            <a:r>
              <a:rPr lang="ru-RU" sz="1700" dirty="0" smtClean="0"/>
              <a:t>выплата </a:t>
            </a:r>
            <a:r>
              <a:rPr lang="ru-RU" sz="1700" dirty="0"/>
              <a:t>ранее назначенного ежемесячного пособия продолжается до окончания периода, на который оно назначено. </a:t>
            </a:r>
          </a:p>
          <a:p>
            <a:pPr indent="457200" algn="just"/>
            <a:r>
              <a:rPr lang="ru-RU" sz="1700" dirty="0" smtClean="0"/>
              <a:t>Обращаем внимание, </a:t>
            </a:r>
            <a:r>
              <a:rPr lang="ru-RU" sz="1700" dirty="0"/>
              <a:t>что </a:t>
            </a:r>
            <a:r>
              <a:rPr lang="ru-RU" sz="1700" dirty="0" smtClean="0"/>
              <a:t>синхронизировать </a:t>
            </a:r>
            <a:r>
              <a:rPr lang="ru-RU" sz="1700" dirty="0"/>
              <a:t>периоды выплаты единого пособия можно только всем детям одновременно. </a:t>
            </a:r>
            <a:endParaRPr lang="ru-RU" sz="1700" dirty="0" smtClean="0"/>
          </a:p>
          <a:p>
            <a:pPr indent="457200" algn="just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0745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1470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Учет алиментов при рассмотрении заявления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915566"/>
            <a:ext cx="8712968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700" dirty="0" smtClean="0"/>
              <a:t>Категории заявителей, которые </a:t>
            </a:r>
            <a:r>
              <a:rPr lang="ru-RU" sz="1700" dirty="0"/>
              <a:t>могут </a:t>
            </a:r>
            <a:r>
              <a:rPr lang="ru-RU" sz="1700" dirty="0" smtClean="0"/>
              <a:t>получать алименты:</a:t>
            </a:r>
            <a:endParaRPr lang="ru-RU" sz="1700" dirty="0"/>
          </a:p>
          <a:p>
            <a:pPr lvl="0" indent="457200" algn="just"/>
            <a:r>
              <a:rPr lang="ru-RU" sz="1700" dirty="0" smtClean="0"/>
              <a:t>1. заявители со статусом </a:t>
            </a:r>
            <a:r>
              <a:rPr lang="ru-RU" sz="1700" dirty="0"/>
              <a:t>«</a:t>
            </a:r>
            <a:r>
              <a:rPr lang="ru-RU" sz="1700" dirty="0" smtClean="0"/>
              <a:t>разведен (разведена)»;</a:t>
            </a:r>
            <a:endParaRPr lang="ru-RU" sz="1700" dirty="0"/>
          </a:p>
          <a:p>
            <a:pPr lvl="0" indent="457200" algn="just"/>
            <a:r>
              <a:rPr lang="ru-RU" sz="1700" dirty="0" smtClean="0"/>
              <a:t>2. остальные </a:t>
            </a:r>
            <a:r>
              <a:rPr lang="ru-RU" sz="1700" dirty="0"/>
              <a:t>заявители, которые </a:t>
            </a:r>
            <a:r>
              <a:rPr lang="ru-RU" sz="1700" dirty="0" smtClean="0"/>
              <a:t>могут </a:t>
            </a:r>
            <a:r>
              <a:rPr lang="ru-RU" sz="1700" dirty="0"/>
              <a:t>указать сумму </a:t>
            </a:r>
            <a:r>
              <a:rPr lang="ru-RU" sz="1700" dirty="0" smtClean="0"/>
              <a:t>алиментов при подаче заявления на ежемесячное пособие, </a:t>
            </a:r>
            <a:r>
              <a:rPr lang="ru-RU" sz="1700" dirty="0"/>
              <a:t>в случае, если они их получают</a:t>
            </a:r>
            <a:r>
              <a:rPr lang="ru-RU" sz="1700" dirty="0" smtClean="0"/>
              <a:t>. В данном случае размер получаемых алиментов учитывается в размере, указанном заявителем в заявлении. </a:t>
            </a:r>
            <a:endParaRPr lang="ru-RU" sz="1700" dirty="0"/>
          </a:p>
          <a:p>
            <a:pPr indent="457200" algn="just"/>
            <a:r>
              <a:rPr lang="ru-RU" sz="1700" dirty="0" smtClean="0"/>
              <a:t>Рассмотрим первую категорию заявителей – заявители, которые в заявлении указали статус «</a:t>
            </a:r>
            <a:r>
              <a:rPr lang="ru-RU" sz="1700" dirty="0"/>
              <a:t>разведен (разведена</a:t>
            </a:r>
            <a:r>
              <a:rPr lang="ru-RU" sz="1700" dirty="0" smtClean="0"/>
              <a:t>)», и данная информация была подтверждена сведениями ЗАГС.</a:t>
            </a:r>
          </a:p>
          <a:p>
            <a:pPr indent="457200" algn="just"/>
            <a:endParaRPr lang="ru-RU" sz="1700" u="sng" dirty="0" smtClean="0"/>
          </a:p>
          <a:p>
            <a:pPr indent="457200" algn="just"/>
            <a:r>
              <a:rPr lang="ru-RU" sz="1700" u="sng" dirty="0" smtClean="0"/>
              <a:t>Основания получения алиментов:</a:t>
            </a:r>
          </a:p>
          <a:p>
            <a:pPr indent="457200" algn="just"/>
            <a:r>
              <a:rPr lang="ru-RU" sz="1700" dirty="0" smtClean="0"/>
              <a:t>1. Судебное решение/судебный приказ – алименты учитываются в размере, указанном в заявлении, или в размере, представленном ФССП по СМЭВ, в случае исполнительного производства о взыскании алиментов.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508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Учет алиментов при рассмотрении заявления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380" y="627534"/>
            <a:ext cx="9036496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ru-RU" sz="1700" dirty="0" smtClean="0"/>
              <a:t>2. Нотариально удостоверенное соглашение либо у заявителя отсутствуют указанные документы. Учитывается сумма алиментов, указанная в соглашении или в заявлении. </a:t>
            </a:r>
            <a:r>
              <a:rPr lang="ru-RU" sz="1700" dirty="0"/>
              <a:t>Е</a:t>
            </a:r>
            <a:r>
              <a:rPr lang="ru-RU" sz="1700" dirty="0" smtClean="0"/>
              <a:t>сли </a:t>
            </a:r>
            <a:r>
              <a:rPr lang="ru-RU" sz="1700" dirty="0"/>
              <a:t>размер получаемых заявителем алиментов меньше, чем 1/4 </a:t>
            </a:r>
            <a:r>
              <a:rPr lang="ru-RU" sz="1700" dirty="0" smtClean="0"/>
              <a:t>ННЗП </a:t>
            </a:r>
            <a:r>
              <a:rPr lang="ru-RU" sz="1700" dirty="0"/>
              <a:t>на 1-го ребенка, 1/3 </a:t>
            </a:r>
            <a:r>
              <a:rPr lang="ru-RU" sz="1700" dirty="0" smtClean="0"/>
              <a:t>ННЗП </a:t>
            </a:r>
            <a:r>
              <a:rPr lang="ru-RU" sz="1700" dirty="0"/>
              <a:t>на 2-х детей и 1/2 </a:t>
            </a:r>
            <a:r>
              <a:rPr lang="ru-RU" sz="1700" dirty="0" smtClean="0"/>
              <a:t>МНЗП </a:t>
            </a:r>
            <a:r>
              <a:rPr lang="ru-RU" sz="1700" dirty="0"/>
              <a:t>на 3-х и более детей, то алименты будут учитываться в </a:t>
            </a:r>
            <a:r>
              <a:rPr lang="ru-RU" sz="1700" dirty="0" smtClean="0"/>
              <a:t>соответствии с </a:t>
            </a:r>
            <a:r>
              <a:rPr lang="ru-RU" sz="1700" b="1" dirty="0" smtClean="0"/>
              <a:t>номинальной начисленной заработной платы работников организаций в целом области, определяемой по данным </a:t>
            </a:r>
            <a:r>
              <a:rPr lang="ru-RU" sz="1700" b="1" dirty="0" err="1" smtClean="0"/>
              <a:t>госстатистики</a:t>
            </a:r>
            <a:r>
              <a:rPr lang="ru-RU" sz="1700" b="1" dirty="0" smtClean="0"/>
              <a:t>, </a:t>
            </a:r>
            <a:r>
              <a:rPr lang="ru-RU" sz="1700" dirty="0" smtClean="0"/>
              <a:t>и </a:t>
            </a:r>
            <a:r>
              <a:rPr lang="ru-RU" sz="1700" dirty="0"/>
              <a:t>с учетом количества месяцев, в которых брак был расторгнут, и месяцев, приходящихся на расчетный период</a:t>
            </a:r>
            <a:r>
              <a:rPr lang="ru-RU" sz="1700" dirty="0" smtClean="0"/>
              <a:t>.</a:t>
            </a:r>
          </a:p>
          <a:p>
            <a:pPr lvl="0" indent="457200" algn="just"/>
            <a:r>
              <a:rPr lang="ru-RU" sz="1700" b="1" dirty="0" smtClean="0"/>
              <a:t>Это норма применяется с</a:t>
            </a:r>
            <a:r>
              <a:rPr lang="ru-RU" sz="1700" b="1" dirty="0" smtClean="0"/>
              <a:t> </a:t>
            </a:r>
            <a:r>
              <a:rPr lang="ru-RU" sz="1700" b="1" dirty="0"/>
              <a:t>1 </a:t>
            </a:r>
            <a:r>
              <a:rPr lang="ru-RU" sz="1700" b="1" dirty="0" smtClean="0"/>
              <a:t>марта 2026 года. Размер НСЗП за 2024 год – 78 524,30 руб.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575124"/>
              </p:ext>
            </p:extLst>
          </p:nvPr>
        </p:nvGraphicFramePr>
        <p:xfrm>
          <a:off x="2483768" y="3003798"/>
          <a:ext cx="6096000" cy="184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1390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МРОТ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Размер алиментов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390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месяц</a:t>
                      </a:r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1/4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19 631,07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235 572,84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1/3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26 174,77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314 097,24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1/2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39 262,15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471 145,80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17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635978"/>
            <a:ext cx="8953028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700" dirty="0" smtClean="0"/>
              <a:t>Одним из оснований для отказа в назначении ежемесячного пособия является наличие </a:t>
            </a:r>
            <a:r>
              <a:rPr lang="ru-RU" sz="1700" dirty="0"/>
              <a:t>у заявителя и (или) трудоспособных членов его семьи (за исключением детей в возрасте до 18 лет) </a:t>
            </a:r>
            <a:r>
              <a:rPr lang="ru-RU" sz="1700" dirty="0" smtClean="0"/>
              <a:t>доходов за выполнение трудовых или иных обязанностей, в том числе от предпринимательской деятельности, </a:t>
            </a:r>
            <a:r>
              <a:rPr lang="ru-RU" sz="1700" dirty="0" err="1" smtClean="0"/>
              <a:t>самозанятости</a:t>
            </a:r>
            <a:r>
              <a:rPr lang="ru-RU" sz="1700" dirty="0" smtClean="0"/>
              <a:t>, пенсии, доходов по договорам авторского заказа, доходов, полученных заявителем или членами его семьи за пределами Российской Федерации, в </a:t>
            </a:r>
            <a:r>
              <a:rPr lang="ru-RU" sz="1700" dirty="0"/>
              <a:t>размере менее </a:t>
            </a:r>
            <a:r>
              <a:rPr lang="ru-RU" sz="1700" dirty="0"/>
              <a:t>8</a:t>
            </a:r>
            <a:r>
              <a:rPr lang="ru-RU" sz="1700" dirty="0" smtClean="0"/>
              <a:t> </a:t>
            </a:r>
            <a:r>
              <a:rPr lang="ru-RU" sz="1700" dirty="0" smtClean="0"/>
              <a:t>МРОТ либо </a:t>
            </a:r>
            <a:r>
              <a:rPr lang="ru-RU" sz="1700" dirty="0"/>
              <a:t>отсутствие таких доходов за расчетный </a:t>
            </a:r>
            <a:r>
              <a:rPr lang="ru-RU" sz="1700" dirty="0" smtClean="0"/>
              <a:t>период времени.</a:t>
            </a:r>
          </a:p>
          <a:p>
            <a:pPr indent="457200" algn="just"/>
            <a:r>
              <a:rPr lang="ru-RU" sz="1700" dirty="0" smtClean="0"/>
              <a:t>Сведения о доходах заявителя и </a:t>
            </a:r>
            <a:r>
              <a:rPr lang="ru-RU" sz="1700" dirty="0"/>
              <a:t>трудоспособных членов его </a:t>
            </a:r>
            <a:r>
              <a:rPr lang="ru-RU" sz="1700" dirty="0" smtClean="0"/>
              <a:t>семьи поступают в ОСФР по Томской области по СМЭВ от Федеральной налоговой службы РФ. </a:t>
            </a:r>
          </a:p>
          <a:p>
            <a:pPr indent="457200"/>
            <a:r>
              <a:rPr lang="ru-RU" sz="1700" dirty="0" smtClean="0"/>
              <a:t>Так, доход </a:t>
            </a:r>
            <a:r>
              <a:rPr lang="ru-RU" sz="1700" dirty="0"/>
              <a:t>от трудовой и иной приносящей доход деятельности, полученный </a:t>
            </a:r>
            <a:r>
              <a:rPr lang="ru-RU" sz="1700" dirty="0" smtClean="0"/>
              <a:t>заявителем или трудоспособным членом </a:t>
            </a:r>
            <a:r>
              <a:rPr lang="ru-RU" sz="1700" dirty="0"/>
              <a:t>его семьи </a:t>
            </a:r>
            <a:r>
              <a:rPr lang="ru-RU" sz="1700" dirty="0" smtClean="0"/>
              <a:t>в </a:t>
            </a:r>
            <a:r>
              <a:rPr lang="ru-RU" sz="1700" dirty="0"/>
              <a:t>расчетном периоде, сравнивается с величиной </a:t>
            </a:r>
            <a:r>
              <a:rPr lang="ru-RU" sz="1700" dirty="0" smtClean="0"/>
              <a:t>8 </a:t>
            </a:r>
            <a:r>
              <a:rPr lang="ru-RU" sz="1700" dirty="0"/>
              <a:t>МРОТ </a:t>
            </a:r>
            <a:r>
              <a:rPr lang="ru-RU" sz="1700" dirty="0" smtClean="0"/>
              <a:t>(27 093,00 </a:t>
            </a:r>
            <a:r>
              <a:rPr lang="ru-RU" sz="1700" dirty="0"/>
              <a:t>* </a:t>
            </a:r>
            <a:r>
              <a:rPr lang="ru-RU" sz="1700" dirty="0" smtClean="0"/>
              <a:t>8 </a:t>
            </a:r>
            <a:r>
              <a:rPr lang="ru-RU" sz="1700" dirty="0"/>
              <a:t>= </a:t>
            </a:r>
            <a:r>
              <a:rPr lang="ru-RU" sz="1700" dirty="0" smtClean="0"/>
              <a:t>216 744,00 </a:t>
            </a:r>
            <a:r>
              <a:rPr lang="ru-RU" sz="1700" dirty="0"/>
              <a:t>рублей). </a:t>
            </a:r>
          </a:p>
          <a:p>
            <a:pPr indent="457200" algn="just"/>
            <a:r>
              <a:rPr lang="ru-RU" sz="1700" dirty="0" smtClean="0"/>
              <a:t>В случае наличия у заявителя </a:t>
            </a:r>
            <a:r>
              <a:rPr lang="ru-RU" sz="1700" dirty="0"/>
              <a:t>или </a:t>
            </a:r>
            <a:r>
              <a:rPr lang="ru-RU" sz="1700" dirty="0" smtClean="0"/>
              <a:t>трудоспособных </a:t>
            </a:r>
            <a:r>
              <a:rPr lang="ru-RU" sz="1700" dirty="0"/>
              <a:t>членов его </a:t>
            </a:r>
            <a:r>
              <a:rPr lang="ru-RU" sz="1700" dirty="0" smtClean="0"/>
              <a:t>семьи уважительных причин отсутствия доходов, предусмотренных Правилами, решение об отказе не принимается.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3344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Доход менее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8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МРОТ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7333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496" y="626121"/>
            <a:ext cx="902503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4000" algn="just"/>
            <a:r>
              <a:rPr lang="ru-RU" sz="1500" dirty="0" smtClean="0"/>
              <a:t>При комплексной оценки нуждаемости семьи заявителя, помимо доходов, учитывается движимое и недвижимое имущество, находящееся в собственности семьи. </a:t>
            </a:r>
          </a:p>
          <a:p>
            <a:pPr indent="324000" algn="just"/>
            <a:r>
              <a:rPr lang="ru-RU" sz="1500" dirty="0" smtClean="0"/>
              <a:t>Так, основаниями для отказа в назначении ежемесячного пособия являются:</a:t>
            </a:r>
          </a:p>
          <a:p>
            <a:pPr indent="324000" algn="just"/>
            <a:r>
              <a:rPr lang="ru-RU" sz="1500" dirty="0" smtClean="0"/>
              <a:t>* наличие в собственности у заявителя/членов его семьи следующих объектов недвижимого имущества (исключение-собственность </a:t>
            </a:r>
            <a:r>
              <a:rPr lang="ru-RU" sz="1500" dirty="0"/>
              <a:t>детей, находящихся под опекой, размер долей менее или равна 1/3 общей площади, недвижимость под арестом или установлен запрет на регистрационные </a:t>
            </a:r>
            <a:r>
              <a:rPr lang="ru-RU" sz="1500" dirty="0" smtClean="0"/>
              <a:t>действия): </a:t>
            </a:r>
          </a:p>
          <a:p>
            <a:pPr indent="324000" algn="just"/>
            <a:r>
              <a:rPr lang="ru-RU" sz="1500" dirty="0" smtClean="0"/>
              <a:t>- более одного помещения </a:t>
            </a:r>
            <a:r>
              <a:rPr lang="ru-RU" sz="1500" dirty="0"/>
              <a:t>с назначением "жилое</a:t>
            </a:r>
            <a:r>
              <a:rPr lang="ru-RU" sz="1500" dirty="0" smtClean="0"/>
              <a:t>", при этом площадь </a:t>
            </a:r>
            <a:r>
              <a:rPr lang="ru-RU" sz="1500" dirty="0"/>
              <a:t>на одного человека </a:t>
            </a:r>
            <a:r>
              <a:rPr lang="ru-RU" sz="1500" dirty="0" smtClean="0"/>
              <a:t>больше 24 </a:t>
            </a:r>
            <a:r>
              <a:rPr lang="ru-RU" sz="1500" dirty="0"/>
              <a:t>кв. </a:t>
            </a:r>
            <a:r>
              <a:rPr lang="ru-RU" sz="1500" dirty="0" smtClean="0"/>
              <a:t>метров;</a:t>
            </a:r>
          </a:p>
          <a:p>
            <a:pPr indent="324000" algn="just"/>
            <a:r>
              <a:rPr lang="ru-RU" sz="1500" dirty="0" smtClean="0"/>
              <a:t>- </a:t>
            </a:r>
            <a:r>
              <a:rPr lang="ru-RU" sz="1500" dirty="0"/>
              <a:t>более одного</a:t>
            </a:r>
            <a:r>
              <a:rPr lang="ru-RU" sz="1500" dirty="0" smtClean="0"/>
              <a:t> здания </a:t>
            </a:r>
            <a:r>
              <a:rPr lang="ru-RU" sz="1500" dirty="0"/>
              <a:t>с назначением "жилое", "жилое строение" и "жилой дом", </a:t>
            </a:r>
            <a:r>
              <a:rPr lang="ru-RU" sz="1500" dirty="0" smtClean="0"/>
              <a:t>при этом площадь на одного человека больше 40 </a:t>
            </a:r>
            <a:r>
              <a:rPr lang="ru-RU" sz="1500" dirty="0"/>
              <a:t>кв. </a:t>
            </a:r>
            <a:r>
              <a:rPr lang="ru-RU" sz="1500" dirty="0" smtClean="0"/>
              <a:t>метров;</a:t>
            </a:r>
          </a:p>
          <a:p>
            <a:pPr indent="324000" algn="just"/>
            <a:r>
              <a:rPr lang="ru-RU" sz="1500" dirty="0" smtClean="0"/>
              <a:t>- </a:t>
            </a:r>
            <a:r>
              <a:rPr lang="ru-RU" sz="1500" dirty="0"/>
              <a:t>более одного </a:t>
            </a:r>
            <a:r>
              <a:rPr lang="ru-RU" sz="1500" dirty="0" smtClean="0"/>
              <a:t>здания </a:t>
            </a:r>
            <a:r>
              <a:rPr lang="ru-RU" sz="1500" dirty="0"/>
              <a:t>с назначением "садовый дом</a:t>
            </a:r>
            <a:r>
              <a:rPr lang="ru-RU" sz="1500" dirty="0" smtClean="0"/>
              <a:t>";</a:t>
            </a:r>
          </a:p>
          <a:p>
            <a:pPr indent="324000" algn="just"/>
            <a:r>
              <a:rPr lang="ru-RU" sz="1500" dirty="0" smtClean="0"/>
              <a:t>- более </a:t>
            </a:r>
            <a:r>
              <a:rPr lang="ru-RU" sz="1500" dirty="0"/>
              <a:t>одного</a:t>
            </a:r>
            <a:r>
              <a:rPr lang="ru-RU" sz="1500" dirty="0" smtClean="0"/>
              <a:t> здания </a:t>
            </a:r>
            <a:r>
              <a:rPr lang="ru-RU" sz="1500" dirty="0"/>
              <a:t>с назначением "нежилое", </a:t>
            </a:r>
            <a:r>
              <a:rPr lang="ru-RU" sz="1500" dirty="0" smtClean="0"/>
              <a:t>помещения </a:t>
            </a:r>
            <a:r>
              <a:rPr lang="ru-RU" sz="1500" dirty="0"/>
              <a:t>с назначением "нежилое", </a:t>
            </a:r>
            <a:r>
              <a:rPr lang="ru-RU" sz="1500" dirty="0" smtClean="0"/>
              <a:t>сооружения;</a:t>
            </a:r>
          </a:p>
          <a:p>
            <a:pPr indent="324000" algn="just"/>
            <a:r>
              <a:rPr lang="ru-RU" sz="1500" dirty="0" smtClean="0"/>
              <a:t>-более одного объекта </a:t>
            </a:r>
            <a:r>
              <a:rPr lang="ru-RU" sz="1500" dirty="0"/>
              <a:t>недвижимого </a:t>
            </a:r>
            <a:r>
              <a:rPr lang="ru-RU" sz="1500" dirty="0" smtClean="0"/>
              <a:t>имущества для </a:t>
            </a:r>
            <a:r>
              <a:rPr lang="ru-RU" sz="1500" dirty="0"/>
              <a:t>стоянки (хранения), ремонта и технического обслуживания транспортных средств (гараж, </a:t>
            </a:r>
            <a:r>
              <a:rPr lang="ru-RU" sz="1500" dirty="0" err="1"/>
              <a:t>машино</a:t>
            </a:r>
            <a:r>
              <a:rPr lang="ru-RU" sz="1500" dirty="0"/>
              <a:t>-место) (3 и более </a:t>
            </a:r>
            <a:r>
              <a:rPr lang="ru-RU" sz="1500" dirty="0" smtClean="0"/>
              <a:t>для </a:t>
            </a:r>
            <a:r>
              <a:rPr lang="ru-RU" sz="1500" dirty="0"/>
              <a:t>многодетных семей, семей, в составе которых есть инвалид</a:t>
            </a:r>
            <a:r>
              <a:rPr lang="ru-RU" sz="1500" dirty="0" smtClean="0"/>
              <a:t>);</a:t>
            </a:r>
          </a:p>
          <a:p>
            <a:pPr indent="324000" algn="just"/>
            <a:r>
              <a:rPr lang="ru-RU" sz="1500" dirty="0" smtClean="0"/>
              <a:t>-  </a:t>
            </a:r>
            <a:r>
              <a:rPr lang="ru-RU" sz="1500" dirty="0"/>
              <a:t>земельного </a:t>
            </a:r>
            <a:r>
              <a:rPr lang="ru-RU" sz="1500" dirty="0" smtClean="0"/>
              <a:t>участка, </a:t>
            </a:r>
            <a:r>
              <a:rPr lang="ru-RU" sz="1500" dirty="0"/>
              <a:t>площадь которого </a:t>
            </a:r>
            <a:r>
              <a:rPr lang="ru-RU" sz="1500" dirty="0" smtClean="0"/>
              <a:t>не </a:t>
            </a:r>
            <a:r>
              <a:rPr lang="ru-RU" sz="1500" dirty="0"/>
              <a:t>должна превышать 0,25 гектара, а для территории сельских </a:t>
            </a:r>
            <a:r>
              <a:rPr lang="ru-RU" sz="1500" dirty="0" smtClean="0"/>
              <a:t>поселений </a:t>
            </a:r>
            <a:r>
              <a:rPr lang="ru-RU" sz="1500" dirty="0"/>
              <a:t>- 1 </a:t>
            </a:r>
            <a:r>
              <a:rPr lang="ru-RU" sz="1500" dirty="0" smtClean="0"/>
              <a:t>гектар.</a:t>
            </a:r>
            <a:endParaRPr lang="ru-RU" sz="1500" dirty="0"/>
          </a:p>
          <a:p>
            <a:pPr indent="324000" algn="just"/>
            <a:r>
              <a:rPr lang="ru-RU" sz="1500" dirty="0" smtClean="0"/>
              <a:t>  </a:t>
            </a:r>
          </a:p>
          <a:p>
            <a:pPr indent="324000" algn="just"/>
            <a:endParaRPr lang="ru-RU" sz="1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-33344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Основные требования к имуществу при комплексной оценки нуждаемости 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4629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771550"/>
            <a:ext cx="8953028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4000" algn="just"/>
            <a:r>
              <a:rPr lang="ru-RU" sz="1700" dirty="0" smtClean="0"/>
              <a:t>* </a:t>
            </a:r>
            <a:r>
              <a:rPr lang="ru-RU" sz="1700" dirty="0"/>
              <a:t>наличие зарегистрированных на </a:t>
            </a:r>
            <a:r>
              <a:rPr lang="ru-RU" sz="1700" dirty="0" smtClean="0"/>
              <a:t>заявителя/членов </a:t>
            </a:r>
            <a:r>
              <a:rPr lang="ru-RU" sz="1700" dirty="0"/>
              <a:t>его </a:t>
            </a:r>
            <a:r>
              <a:rPr lang="ru-RU" sz="1700" dirty="0" smtClean="0"/>
              <a:t>семьи:</a:t>
            </a:r>
            <a:endParaRPr lang="ru-RU" sz="1700" dirty="0"/>
          </a:p>
          <a:p>
            <a:pPr indent="324000" algn="just"/>
            <a:r>
              <a:rPr lang="ru-RU" sz="1700" dirty="0" smtClean="0"/>
              <a:t>- более одного автотранспортного средства </a:t>
            </a:r>
            <a:r>
              <a:rPr lang="ru-RU" sz="1700" dirty="0"/>
              <a:t>(3 и более автотранспортных средств для многодетных семей, семей, в составе которых есть </a:t>
            </a:r>
            <a:r>
              <a:rPr lang="ru-RU" sz="1700" dirty="0" smtClean="0"/>
              <a:t>инвалид);</a:t>
            </a:r>
          </a:p>
          <a:p>
            <a:pPr indent="324000" algn="just"/>
            <a:r>
              <a:rPr lang="ru-RU" sz="1700" dirty="0" smtClean="0"/>
              <a:t>- </a:t>
            </a:r>
            <a:r>
              <a:rPr lang="ru-RU" sz="1700" dirty="0"/>
              <a:t>более одного</a:t>
            </a:r>
            <a:r>
              <a:rPr lang="ru-RU" sz="1700" dirty="0" smtClean="0"/>
              <a:t> </a:t>
            </a:r>
            <a:r>
              <a:rPr lang="ru-RU" sz="1700" dirty="0" err="1" smtClean="0"/>
              <a:t>мототранспортного</a:t>
            </a:r>
            <a:r>
              <a:rPr lang="ru-RU" sz="1700" dirty="0" smtClean="0"/>
              <a:t> средства </a:t>
            </a:r>
            <a:r>
              <a:rPr lang="ru-RU" sz="1700" dirty="0"/>
              <a:t>(3 и более </a:t>
            </a:r>
            <a:r>
              <a:rPr lang="ru-RU" sz="1700" dirty="0" err="1"/>
              <a:t>мототранспортных</a:t>
            </a:r>
            <a:r>
              <a:rPr lang="ru-RU" sz="1700" dirty="0"/>
              <a:t> средств для многодетных семей, семей, в составе которых есть </a:t>
            </a:r>
            <a:r>
              <a:rPr lang="ru-RU" sz="1700" dirty="0" smtClean="0"/>
              <a:t>инвалид);</a:t>
            </a:r>
          </a:p>
          <a:p>
            <a:pPr indent="324000" algn="just"/>
            <a:r>
              <a:rPr lang="ru-RU" sz="1700" dirty="0" smtClean="0"/>
              <a:t>- </a:t>
            </a:r>
            <a:r>
              <a:rPr lang="ru-RU" sz="1700" dirty="0"/>
              <a:t>автотранспортного средства с мощностью двигателя не менее 250 лошадиных сил, год выпуска которого не превышает 5 лет, за исключением автотранспортного средства, полученного (приобретенного) семьей с 4 и более </a:t>
            </a:r>
            <a:r>
              <a:rPr lang="ru-RU" sz="1700" dirty="0" smtClean="0"/>
              <a:t>детьми;</a:t>
            </a:r>
          </a:p>
          <a:p>
            <a:pPr indent="324000" algn="just"/>
            <a:r>
              <a:rPr lang="ru-RU" sz="1700" dirty="0" smtClean="0"/>
              <a:t>- более </a:t>
            </a:r>
            <a:r>
              <a:rPr lang="ru-RU" sz="1700" dirty="0"/>
              <a:t>одного</a:t>
            </a:r>
            <a:r>
              <a:rPr lang="ru-RU" sz="1700" dirty="0" smtClean="0"/>
              <a:t> маломерного судна (год </a:t>
            </a:r>
            <a:r>
              <a:rPr lang="ru-RU" sz="1700" dirty="0"/>
              <a:t>выпуска </a:t>
            </a:r>
            <a:r>
              <a:rPr lang="ru-RU" sz="1700" dirty="0" smtClean="0"/>
              <a:t>не </a:t>
            </a:r>
            <a:r>
              <a:rPr lang="ru-RU" sz="1700" dirty="0"/>
              <a:t>превышает 5 </a:t>
            </a:r>
            <a:r>
              <a:rPr lang="ru-RU" sz="1700" dirty="0" smtClean="0"/>
              <a:t>лет);</a:t>
            </a:r>
          </a:p>
          <a:p>
            <a:pPr indent="324000" algn="just"/>
            <a:r>
              <a:rPr lang="ru-RU" sz="1700" dirty="0" smtClean="0"/>
              <a:t>- более одной самоходной машины (год выпуска не </a:t>
            </a:r>
            <a:r>
              <a:rPr lang="ru-RU" sz="1700" dirty="0"/>
              <a:t>превышает 5 </a:t>
            </a:r>
            <a:r>
              <a:rPr lang="ru-RU" sz="1700" dirty="0" smtClean="0"/>
              <a:t>лет).</a:t>
            </a:r>
          </a:p>
          <a:p>
            <a:pPr indent="324000" algn="just"/>
            <a:r>
              <a:rPr lang="ru-RU" sz="1700" u="sng" dirty="0" smtClean="0"/>
              <a:t>Исключение:</a:t>
            </a:r>
            <a:r>
              <a:rPr lang="ru-RU" sz="1700" dirty="0" smtClean="0"/>
              <a:t> движимое имущество, находящееся </a:t>
            </a:r>
            <a:r>
              <a:rPr lang="ru-RU" sz="1700" dirty="0"/>
              <a:t>под </a:t>
            </a:r>
            <a:r>
              <a:rPr lang="ru-RU" sz="1700" dirty="0" smtClean="0"/>
              <a:t>арестом и (или) в розыске, в отношении которого установлен </a:t>
            </a:r>
            <a:r>
              <a:rPr lang="ru-RU" sz="1700" dirty="0"/>
              <a:t>запрет на регистрационные </a:t>
            </a:r>
            <a:r>
              <a:rPr lang="ru-RU" sz="1700" dirty="0" smtClean="0"/>
              <a:t>действия, </a:t>
            </a:r>
            <a:r>
              <a:rPr lang="ru-RU" sz="1700" dirty="0"/>
              <a:t>а </a:t>
            </a:r>
            <a:r>
              <a:rPr lang="ru-RU" sz="1700" dirty="0" smtClean="0"/>
              <a:t>также находящееся в </a:t>
            </a:r>
            <a:r>
              <a:rPr lang="ru-RU" sz="1700" dirty="0"/>
              <a:t>собственности </a:t>
            </a:r>
            <a:r>
              <a:rPr lang="ru-RU" sz="1700" dirty="0" smtClean="0"/>
              <a:t>у детей</a:t>
            </a:r>
            <a:r>
              <a:rPr lang="ru-RU" sz="1700" dirty="0"/>
              <a:t>, находящихся под </a:t>
            </a:r>
            <a:r>
              <a:rPr lang="ru-RU" sz="1700" dirty="0" smtClean="0"/>
              <a:t>опекой (попечительством).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3344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Основные требования к имуществу при комплексной оценки нуждаемости 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864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3812" y="843558"/>
            <a:ext cx="84969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u="sng" dirty="0" smtClean="0"/>
              <a:t>К наиболее распространенным уважительным причинам отсутствия доходов у заявителя или </a:t>
            </a:r>
            <a:r>
              <a:rPr lang="ru-RU" u="sng" dirty="0"/>
              <a:t>трудоспособных членов его </a:t>
            </a:r>
            <a:r>
              <a:rPr lang="ru-RU" u="sng" dirty="0" smtClean="0"/>
              <a:t>семьи, в числе прочих, относятся:</a:t>
            </a:r>
          </a:p>
          <a:p>
            <a:pPr indent="457200" algn="just"/>
            <a:endParaRPr lang="ru-RU" u="sng" dirty="0" smtClean="0"/>
          </a:p>
          <a:p>
            <a:pPr marL="285750" indent="-285750" algn="just">
              <a:buFontTx/>
              <a:buChar char="-"/>
            </a:pPr>
            <a:r>
              <a:rPr lang="ru-RU" dirty="0" smtClean="0"/>
              <a:t>семья </a:t>
            </a:r>
            <a:r>
              <a:rPr lang="ru-RU" dirty="0"/>
              <a:t>заявителя являлась (является) многодетной. Этот случай распространяется только на заявителя или только на одного из членов его семьи; 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/>
              <a:t>заявитель </a:t>
            </a:r>
            <a:r>
              <a:rPr lang="ru-RU" dirty="0"/>
              <a:t>являлся (является) единственным родителем (законным представителем), имеющим несовершеннолетнего ребенка;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/>
              <a:t>заявитель или член его семьи осуществляет уход за инвалидом 1 группы, ребенком-инвалидом, лицом, достигшим возраста 80 лет;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/>
              <a:t>заявитель или член его семьи осуществляет уход за ребенком в возрасте до 3-х лет.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3344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Уважительные причины отсутствия дохода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975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380" y="590732"/>
            <a:ext cx="9036496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700" dirty="0" smtClean="0"/>
              <a:t>При рассмотрении заявления о назначении </a:t>
            </a:r>
            <a:r>
              <a:rPr lang="ru-RU" sz="1700" dirty="0"/>
              <a:t>ежемесячного </a:t>
            </a:r>
            <a:r>
              <a:rPr lang="ru-RU" sz="1700" dirty="0" smtClean="0"/>
              <a:t>пособия доходы члена </a:t>
            </a:r>
            <a:r>
              <a:rPr lang="ru-RU" sz="1700" dirty="0"/>
              <a:t>семьи, призванного на военную службу по мобилизации, не </a:t>
            </a:r>
            <a:r>
              <a:rPr lang="ru-RU" sz="1700" dirty="0" smtClean="0"/>
              <a:t>учитываются, но движимое </a:t>
            </a:r>
            <a:r>
              <a:rPr lang="ru-RU" sz="1700" dirty="0"/>
              <a:t>и недвижимое </a:t>
            </a:r>
            <a:r>
              <a:rPr lang="ru-RU" sz="1700" dirty="0" smtClean="0"/>
              <a:t>имущество</a:t>
            </a:r>
            <a:r>
              <a:rPr lang="ru-RU" sz="1700" dirty="0"/>
              <a:t> будет учитываться</a:t>
            </a:r>
            <a:r>
              <a:rPr lang="ru-RU" sz="1700" dirty="0" smtClean="0"/>
              <a:t>.</a:t>
            </a:r>
          </a:p>
          <a:p>
            <a:pPr indent="457200" algn="just"/>
            <a:r>
              <a:rPr lang="ru-RU" sz="1700" dirty="0"/>
              <a:t>Решение об отказе в назначении ежемесячного </a:t>
            </a:r>
            <a:r>
              <a:rPr lang="ru-RU" sz="1700" dirty="0" smtClean="0"/>
              <a:t>пособия в </a:t>
            </a:r>
            <a:r>
              <a:rPr lang="ru-RU" sz="1700" dirty="0"/>
              <a:t>связи с отсутствием в расчетном периоде у </a:t>
            </a:r>
            <a:r>
              <a:rPr lang="ru-RU" sz="1700" dirty="0" smtClean="0"/>
              <a:t>трудоспособного члена </a:t>
            </a:r>
            <a:r>
              <a:rPr lang="ru-RU" sz="1700" dirty="0"/>
              <a:t>семьи </a:t>
            </a:r>
            <a:r>
              <a:rPr lang="ru-RU" sz="1700" dirty="0" smtClean="0"/>
              <a:t>заявителя, проходящего военную службу по мобилизации, не принимается.</a:t>
            </a:r>
          </a:p>
          <a:p>
            <a:pPr indent="457200" algn="just"/>
            <a:r>
              <a:rPr lang="ru-RU" sz="1700" dirty="0" smtClean="0"/>
              <a:t>При подаче заявления на ежемесячное пособие в разделе «Дополнительные сведения о семье» заявителю следует указать:</a:t>
            </a:r>
          </a:p>
          <a:p>
            <a:pPr indent="457200" algn="just"/>
            <a:endParaRPr lang="ru-RU" sz="1700" dirty="0" smtClean="0"/>
          </a:p>
          <a:p>
            <a:pPr indent="457200" algn="just"/>
            <a:endParaRPr lang="ru-RU" sz="8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indent="457200" algn="just"/>
            <a:endParaRPr lang="ru-RU" sz="5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indent="457200" algn="just"/>
            <a:r>
              <a:rPr lang="ru-RU" sz="1700" b="1" dirty="0" smtClean="0">
                <a:solidFill>
                  <a:schemeClr val="bg2">
                    <a:lumMod val="50000"/>
                  </a:schemeClr>
                </a:solidFill>
              </a:rPr>
              <a:t>Пособие устанавливается сроком на 6 </a:t>
            </a:r>
            <a:r>
              <a:rPr lang="ru-RU" sz="1700" b="1" dirty="0">
                <a:solidFill>
                  <a:schemeClr val="bg2">
                    <a:lumMod val="50000"/>
                  </a:schemeClr>
                </a:solidFill>
              </a:rPr>
              <a:t>месяцев с месяца обращения</a:t>
            </a:r>
            <a:r>
              <a:rPr lang="ru-RU" sz="1700" b="1" dirty="0" smtClean="0">
                <a:solidFill>
                  <a:schemeClr val="bg2">
                    <a:lumMod val="50000"/>
                  </a:schemeClr>
                </a:solidFill>
              </a:rPr>
              <a:t>. После истечения данного периода следует подать новое заявление на ежемесячное пособие.</a:t>
            </a:r>
            <a:endParaRPr lang="ru-RU" sz="1700" b="1" dirty="0">
              <a:solidFill>
                <a:schemeClr val="bg2">
                  <a:lumMod val="50000"/>
                </a:schemeClr>
              </a:solidFill>
            </a:endParaRPr>
          </a:p>
          <a:p>
            <a:pPr indent="457200" algn="just"/>
            <a:r>
              <a:rPr lang="ru-RU" sz="1700" dirty="0" smtClean="0"/>
              <a:t>Если </a:t>
            </a:r>
            <a:r>
              <a:rPr lang="ru-RU" sz="1700" dirty="0"/>
              <a:t>на момент подачи заявления </a:t>
            </a:r>
            <a:r>
              <a:rPr lang="ru-RU" sz="1700" dirty="0" smtClean="0"/>
              <a:t>мобилизованный </a:t>
            </a:r>
            <a:r>
              <a:rPr lang="ru-RU" sz="1700" dirty="0"/>
              <a:t>гражданин уволен с военной службы по мобилизации, то при расчете СДД семьи будут учитываться все доходы, полученные гражданином в расчетный период, начиная с момента демобилизации.</a:t>
            </a:r>
          </a:p>
          <a:p>
            <a:pPr indent="457200" algn="just"/>
            <a:endParaRPr lang="ru-RU" dirty="0"/>
          </a:p>
          <a:p>
            <a:pPr algn="just"/>
            <a:r>
              <a:rPr lang="ru-RU" dirty="0" smtClean="0"/>
              <a:t>   </a:t>
            </a:r>
            <a:endParaRPr lang="ru-RU" dirty="0"/>
          </a:p>
          <a:p>
            <a:pPr indent="457200" algn="just"/>
            <a:endParaRPr lang="ru-RU" dirty="0" smtClean="0"/>
          </a:p>
          <a:p>
            <a:pPr algn="just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-7256" y="123478"/>
            <a:ext cx="915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Установление ежемесячного пособия семьям мобилизованных граждан 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15766"/>
            <a:ext cx="7724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7085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609716"/>
            <a:ext cx="9143999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 smtClean="0"/>
              <a:t>При обращение заявителя с заявлением о назначении ежемесячного пособия, член семьи которого проходил военную службу по контракту в расчетный период времени, для определения права на предоставление ежемесячного пособия необходимы сведения о доходах такого члена семьи от прохождения военной службы по контракту. </a:t>
            </a:r>
          </a:p>
          <a:p>
            <a:pPr indent="457200" algn="just"/>
            <a:r>
              <a:rPr lang="ru-RU" sz="1600" dirty="0"/>
              <a:t>При подаче заявления на ежемесячное пособие в разделе «Дополнительные сведения о семье» заявителю </a:t>
            </a:r>
            <a:r>
              <a:rPr lang="ru-RU" sz="1600" dirty="0" smtClean="0"/>
              <a:t>следует поставить соответствующую отметку с указанием ИНН работодателя (налогового агента), </a:t>
            </a:r>
            <a:r>
              <a:rPr lang="ru-RU" sz="1600" dirty="0"/>
              <a:t>в соответствии с которым в автоматическом режиме посредством </a:t>
            </a:r>
            <a:r>
              <a:rPr lang="ru-RU" sz="1600" dirty="0" smtClean="0"/>
              <a:t>СМЭВ </a:t>
            </a:r>
            <a:r>
              <a:rPr lang="ru-RU" sz="1600" dirty="0"/>
              <a:t>в ФНС России направляются запросы о доходах </a:t>
            </a:r>
            <a:r>
              <a:rPr lang="ru-RU" sz="1600" dirty="0" smtClean="0"/>
              <a:t>члена семьи </a:t>
            </a:r>
            <a:r>
              <a:rPr lang="ru-RU" sz="1600" dirty="0"/>
              <a:t>от прохождения военной службы по </a:t>
            </a:r>
            <a:r>
              <a:rPr lang="ru-RU" sz="1600" dirty="0" smtClean="0"/>
              <a:t>контракту.</a:t>
            </a:r>
          </a:p>
          <a:p>
            <a:pPr indent="457200" algn="just"/>
            <a:endParaRPr lang="ru-RU" sz="1700" dirty="0"/>
          </a:p>
          <a:p>
            <a:pPr indent="457200" algn="just"/>
            <a:endParaRPr lang="ru-RU" sz="16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indent="457200" algn="just"/>
            <a:endParaRPr lang="ru-RU" sz="1700" dirty="0"/>
          </a:p>
          <a:p>
            <a:pPr indent="457200" algn="just"/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  <a:p>
            <a:pPr indent="457200" algn="just"/>
            <a:endParaRPr lang="ru-RU" dirty="0"/>
          </a:p>
          <a:p>
            <a:pPr algn="just"/>
            <a:r>
              <a:rPr lang="ru-RU" dirty="0" smtClean="0"/>
              <a:t>   </a:t>
            </a:r>
            <a:endParaRPr lang="ru-RU" dirty="0"/>
          </a:p>
          <a:p>
            <a:pPr indent="457200" algn="just"/>
            <a:endParaRPr lang="ru-RU" dirty="0" smtClean="0"/>
          </a:p>
          <a:p>
            <a:pPr algn="just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-7256" y="0"/>
            <a:ext cx="9151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kern="600" dirty="0" smtClean="0">
                <a:solidFill>
                  <a:schemeClr val="bg1"/>
                </a:solidFill>
                <a:latin typeface="+mj-lt"/>
              </a:rPr>
              <a:t>Установление ежемесячного пособия семьям, в состав семьи которых входит военнослужащий, проходящий военную службу по контракту  </a:t>
            </a:r>
            <a:endParaRPr lang="ru-RU" sz="2000" kern="6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43758"/>
            <a:ext cx="7632848" cy="2070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9145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-7256" y="26201"/>
            <a:ext cx="9151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Размеры ежемесячного пособия 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в связи с рождением и воспитанием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ребенка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детям от 0 до 17 лет 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8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8830347"/>
              </p:ext>
            </p:extLst>
          </p:nvPr>
        </p:nvGraphicFramePr>
        <p:xfrm>
          <a:off x="539552" y="705337"/>
          <a:ext cx="8352928" cy="3961456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5782796"/>
                <a:gridCol w="1142281"/>
                <a:gridCol w="1427851"/>
              </a:tblGrid>
              <a:tr h="4732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По группам территорий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На душу населения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Дети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</a:tr>
              <a:tr h="1582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u="sng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1 группа муниципальных </a:t>
                      </a:r>
                      <a:r>
                        <a:rPr lang="ru-RU" sz="1600" b="1" u="sng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образований (север):</a:t>
                      </a:r>
                      <a:endParaRPr lang="ru-RU" sz="1600" b="1" u="sng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Городской округ Стрежевой, Александровский район, </a:t>
                      </a:r>
                      <a:r>
                        <a:rPr lang="ru-RU" sz="1600" dirty="0" err="1">
                          <a:effectLst/>
                        </a:rPr>
                        <a:t>Каргасокский</a:t>
                      </a:r>
                      <a:r>
                        <a:rPr lang="ru-RU" sz="1600" dirty="0"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effectLst/>
                        </a:rPr>
                        <a:t>Верхнекетский</a:t>
                      </a:r>
                      <a:r>
                        <a:rPr lang="ru-RU" sz="1600" dirty="0"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effectLst/>
                        </a:rPr>
                        <a:t>Колпашевский</a:t>
                      </a:r>
                      <a:r>
                        <a:rPr lang="ru-RU" sz="1600" dirty="0"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effectLst/>
                        </a:rPr>
                        <a:t>Парабельский</a:t>
                      </a:r>
                      <a:r>
                        <a:rPr lang="ru-RU" sz="1600" dirty="0"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effectLst/>
                        </a:rPr>
                        <a:t>Молчановский</a:t>
                      </a:r>
                      <a:r>
                        <a:rPr lang="ru-RU" sz="1600" dirty="0"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effectLst/>
                        </a:rPr>
                        <a:t>Чаинский</a:t>
                      </a:r>
                      <a:r>
                        <a:rPr lang="ru-RU" sz="1600" dirty="0"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effectLst/>
                        </a:rPr>
                        <a:t>Тегульдетский</a:t>
                      </a:r>
                      <a:r>
                        <a:rPr lang="ru-RU" sz="1600" dirty="0">
                          <a:effectLst/>
                        </a:rPr>
                        <a:t> район, город Кедровый, </a:t>
                      </a:r>
                      <a:r>
                        <a:rPr lang="ru-RU" sz="1600" dirty="0" err="1">
                          <a:effectLst/>
                        </a:rPr>
                        <a:t>Кривошеинский</a:t>
                      </a:r>
                      <a:r>
                        <a:rPr lang="ru-RU" sz="1600" dirty="0"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effectLst/>
                        </a:rPr>
                        <a:t>Бакчарский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smtClean="0">
                          <a:effectLst/>
                        </a:rPr>
                        <a:t>район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20 064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19 461 </a:t>
                      </a:r>
                      <a:r>
                        <a:rPr lang="ru-RU" sz="1600" dirty="0" smtClean="0">
                          <a:effectLst/>
                        </a:rPr>
                        <a:t>(100%)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effectLst/>
                        </a:rPr>
                        <a:t>14 595,75 </a:t>
                      </a:r>
                      <a:r>
                        <a:rPr lang="ru-RU" sz="1600" kern="1200" dirty="0" smtClean="0">
                          <a:effectLst/>
                        </a:rPr>
                        <a:t>(75%)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effectLst/>
                        </a:rPr>
                        <a:t>9 730,50 (50</a:t>
                      </a:r>
                      <a:r>
                        <a:rPr lang="ru-RU" sz="1600" kern="1200" dirty="0" smtClean="0">
                          <a:effectLst/>
                        </a:rPr>
                        <a:t>%)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</a:tr>
              <a:tr h="15487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u="sng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2 группа муниципальных </a:t>
                      </a:r>
                      <a:r>
                        <a:rPr lang="ru-RU" sz="1600" b="1" u="sng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образований (юг):</a:t>
                      </a:r>
                      <a:endParaRPr lang="ru-RU" sz="1600" b="1" u="sng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Первомайский район, </a:t>
                      </a:r>
                      <a:r>
                        <a:rPr lang="ru-RU" sz="1600" dirty="0" err="1">
                          <a:effectLst/>
                        </a:rPr>
                        <a:t>Асиновский</a:t>
                      </a:r>
                      <a:r>
                        <a:rPr lang="ru-RU" sz="1600" dirty="0">
                          <a:effectLst/>
                        </a:rPr>
                        <a:t> район, Зырянский район, </a:t>
                      </a:r>
                      <a:r>
                        <a:rPr lang="ru-RU" sz="1600" dirty="0" err="1">
                          <a:effectLst/>
                        </a:rPr>
                        <a:t>Шегарский</a:t>
                      </a:r>
                      <a:r>
                        <a:rPr lang="ru-RU" sz="1600" dirty="0">
                          <a:effectLst/>
                        </a:rPr>
                        <a:t> район, Томский район, </a:t>
                      </a:r>
                      <a:r>
                        <a:rPr lang="ru-RU" sz="1600" dirty="0" smtClean="0">
                          <a:effectLst/>
                        </a:rPr>
                        <a:t>город </a:t>
                      </a:r>
                      <a:r>
                        <a:rPr lang="ru-RU" sz="1600" dirty="0">
                          <a:effectLst/>
                        </a:rPr>
                        <a:t>Томск, городской округ закрытое административно-территориальное образование Северск Томской области, </a:t>
                      </a:r>
                      <a:r>
                        <a:rPr lang="ru-RU" sz="1600" dirty="0" err="1">
                          <a:effectLst/>
                        </a:rPr>
                        <a:t>Кожевниковский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smtClean="0">
                          <a:effectLst/>
                        </a:rPr>
                        <a:t>район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18 245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effectLst/>
                        </a:rPr>
                        <a:t>17 697 </a:t>
                      </a:r>
                      <a:r>
                        <a:rPr lang="ru-RU" sz="1600" kern="1200" dirty="0" smtClean="0">
                          <a:effectLst/>
                        </a:rPr>
                        <a:t>(100%)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effectLst/>
                        </a:rPr>
                        <a:t>13 272,75 (75</a:t>
                      </a:r>
                      <a:r>
                        <a:rPr lang="ru-RU" sz="1600" kern="1200" dirty="0" smtClean="0">
                          <a:effectLst/>
                        </a:rPr>
                        <a:t>%)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effectLst/>
                        </a:rPr>
                        <a:t> </a:t>
                      </a:r>
                      <a:r>
                        <a:rPr lang="ru-RU" sz="1600" kern="1200" dirty="0" smtClean="0">
                          <a:effectLst/>
                        </a:rPr>
                        <a:t>8 848,50 (50</a:t>
                      </a:r>
                      <a:r>
                        <a:rPr lang="ru-RU" sz="1600" kern="1200" dirty="0" smtClean="0">
                          <a:effectLst/>
                        </a:rPr>
                        <a:t>%)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093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-7256" y="1"/>
            <a:ext cx="9151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Размеры ежемесячного пособия в 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связи с рождением и воспитанием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ребенка </a:t>
            </a:r>
            <a:r>
              <a:rPr lang="ru-RU" sz="2000" dirty="0">
                <a:solidFill>
                  <a:schemeClr val="bg1"/>
                </a:solidFill>
              </a:rPr>
              <a:t>беременным </a:t>
            </a:r>
            <a:r>
              <a:rPr lang="ru-RU" sz="2000" dirty="0" smtClean="0">
                <a:solidFill>
                  <a:schemeClr val="bg1"/>
                </a:solidFill>
              </a:rPr>
              <a:t>женщинам</a:t>
            </a:r>
            <a:endParaRPr lang="ru-RU" sz="2000" dirty="0">
              <a:solidFill>
                <a:schemeClr val="bg1"/>
              </a:solidFill>
            </a:endParaRPr>
          </a:p>
        </p:txBody>
      </p:sp>
      <p:graphicFrame>
        <p:nvGraphicFramePr>
          <p:cNvPr id="8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7026240"/>
              </p:ext>
            </p:extLst>
          </p:nvPr>
        </p:nvGraphicFramePr>
        <p:xfrm>
          <a:off x="283896" y="627534"/>
          <a:ext cx="8568952" cy="375422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5944288"/>
                <a:gridCol w="1008112"/>
                <a:gridCol w="1616552"/>
              </a:tblGrid>
              <a:tr h="6074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По группам территорий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На душу населения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Трудоспособное население</a:t>
                      </a:r>
                      <a:endParaRPr lang="ru-RU" sz="1600" b="1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</a:tr>
              <a:tr h="1568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u="sng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1 группа муниципальных </a:t>
                      </a:r>
                      <a:r>
                        <a:rPr lang="ru-RU" sz="1600" b="1" i="0" u="sng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образований (север):</a:t>
                      </a:r>
                      <a:endParaRPr lang="ru-RU" sz="1600" b="1" i="0" u="sng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Городской округ Стрежевой, Александровский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Каргасокский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Верхнекетский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Колпашевский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Парабельский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Молчановский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Чаинский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Тегульдетский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город Кедровый,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Кривошеинский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Бакчарский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район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20 064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 21 869 (100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%)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16 401,75 (75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10 934,50 (50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%)</a:t>
                      </a:r>
                      <a:endParaRPr lang="ru-RU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9371" marR="39371" marT="64770" marB="64770" anchor="ctr"/>
                </a:tc>
              </a:tr>
              <a:tr h="1568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u="sng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2 группа муниципальных </a:t>
                      </a:r>
                      <a:r>
                        <a:rPr lang="ru-RU" sz="1600" b="1" u="sng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образований (юг):</a:t>
                      </a:r>
                      <a:endParaRPr lang="ru-RU" sz="1600" b="1" u="sng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Первомайский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Асиновский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Зырянский район,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Шегарский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район, Томский район,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город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Томск, городской округ закрытое административно-территориальное образование Северск Томской области,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Кожевниковский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район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18 245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  19 886 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(100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%)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14 914,50 (75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%)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9 943 (50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%)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9371" marR="39371" marT="64770" marB="6477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802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99742"/>
            <a:ext cx="806489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dirty="0" smtClean="0">
                <a:solidFill>
                  <a:schemeClr val="bg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Основные аспекты установления </a:t>
            </a:r>
            <a:r>
              <a:rPr lang="ru-RU" sz="3800" b="1" dirty="0" smtClean="0">
                <a:solidFill>
                  <a:schemeClr val="bg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ежегодной семейной выплаты</a:t>
            </a:r>
            <a:endParaRPr lang="en-US" sz="3800" spc="-300" dirty="0">
              <a:solidFill>
                <a:schemeClr val="bg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5516" y="1347614"/>
            <a:ext cx="87129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000" b="1" spc="-300" dirty="0">
                <a:solidFill>
                  <a:schemeClr val="bg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Ежегодная семейная выплата</a:t>
            </a:r>
          </a:p>
        </p:txBody>
      </p:sp>
    </p:spTree>
    <p:extLst>
      <p:ext uri="{BB962C8B-B14F-4D97-AF65-F5344CB8AC3E}">
        <p14:creationId xmlns:p14="http://schemas.microsoft.com/office/powerpoint/2010/main" val="40622695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496" y="843558"/>
            <a:ext cx="2880320" cy="2287612"/>
          </a:xfrm>
          <a:prstGeom prst="rect">
            <a:avLst/>
          </a:prstGeom>
        </p:spPr>
        <p:txBody>
          <a:bodyPr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ЕЖЕГОДНАЯ </a:t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СЕМЕЙНАЯ </a:t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ВЫПЛАТА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c 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</a:rPr>
              <a:t>01.0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</a:rPr>
              <a:t>.2026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2987824" y="915566"/>
            <a:ext cx="5865291" cy="367240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  <a:defRPr/>
            </a:pPr>
            <a:r>
              <a:rPr lang="ru-RU" sz="2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Ежегодная выплата для семей с двумя и более детьми, если размер среднедушевого дохода семьи не превышает 1,5-кратную величину прожиточного минимума на душу населения, установленную в субъекте Российской Федерации </a:t>
            </a:r>
          </a:p>
          <a:p>
            <a:pPr algn="just">
              <a:lnSpc>
                <a:spcPct val="80000"/>
              </a:lnSpc>
              <a:defRPr/>
            </a:pPr>
            <a:r>
              <a:rPr lang="ru-RU" sz="2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сможет вернуть часть уплаченного за год НДФЛ. Размер выплаты определяется как разница между уже уплаченным налогом и налогом, рассчитанным с тех же доходов, но по ставке 6% </a:t>
            </a:r>
            <a:endParaRPr lang="ru-RU" sz="21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 на выплату имеет каждый из родителей (усыновителей, опекунов, попечителей)</a:t>
            </a:r>
            <a:endParaRPr lang="ru-RU" sz="21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Arial" charset="0"/>
              <a:buNone/>
              <a:defRPr/>
            </a:pPr>
            <a:endParaRPr lang="ru-RU" sz="2100" dirty="0"/>
          </a:p>
          <a:p>
            <a:pPr marL="0" indent="0">
              <a:lnSpc>
                <a:spcPct val="80000"/>
              </a:lnSpc>
              <a:buNone/>
              <a:defRPr/>
            </a:pPr>
            <a:endParaRPr lang="ru-RU" sz="2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ru-RU" sz="2100" b="1" dirty="0">
              <a:solidFill>
                <a:srgbClr val="0070C0"/>
              </a:solidFill>
            </a:endParaRPr>
          </a:p>
        </p:txBody>
      </p:sp>
      <p:pic>
        <p:nvPicPr>
          <p:cNvPr id="16" name="Picture 5" descr="1faf2ed5-5af7-5c36-b974-9666546bc5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62" y="3131170"/>
            <a:ext cx="1677987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-21909" y="26201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</a:t>
            </a: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13.07.2025 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179-ФЗ,  постановление 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Российской Федерации от </a:t>
            </a: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27.12.2025 № 2173 (вступили 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силу с </a:t>
            </a: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01.01.2026)</a:t>
            </a: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15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/>
          </p:nvPr>
        </p:nvGraphicFramePr>
        <p:xfrm>
          <a:off x="685744" y="771551"/>
          <a:ext cx="800105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-9611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Выплата производится каждому из родителей (усыновителей, опекунов, попечителей) детей в возрасте до 18 лет (23 лет, если ребенок обучается по очной форме) 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14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1973" y="814466"/>
            <a:ext cx="8712968" cy="40011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–родитель (усыновитель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или опекун (попечитель) детей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1973" y="1363003"/>
            <a:ext cx="3172279" cy="36933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Супруг (супруга) заявителя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6490" y="1899482"/>
            <a:ext cx="4116640" cy="36933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none">
            <a:spAutoFit/>
          </a:bodyPr>
          <a:lstStyle/>
          <a:p>
            <a:pPr marL="285750" indent="-285750" defTabSz="914400">
              <a:buFont typeface="Wingdings" panose="05000000000000000000" pitchFamily="2" charset="2"/>
              <a:buChar char="§"/>
              <a:defRPr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Несовершеннолетние дети заявителя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6490" y="2435961"/>
            <a:ext cx="6621774" cy="64633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 находящиеся под опекой (попечительством)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заявителя, (за исключением детей, находящихся в браке)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6490" y="3219822"/>
            <a:ext cx="8568952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marL="285750" indent="-285750" defTabSz="914400">
              <a:buFont typeface="Wingdings" panose="05000000000000000000" pitchFamily="2" charset="2"/>
              <a:buChar char="§"/>
              <a:defRPr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заявителя в возрасте до 23 лет, обучающиеся в общеобразовательной организации, профессиональной образовательной организации или образовательной организации высшего образования по очной форме обучения (за исключением обучающихся по дополнительным образовательным программам)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1186"/>
            <a:ext cx="91440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1600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</a:t>
            </a:r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семьи</a:t>
            </a:r>
            <a:r>
              <a:rPr lang="ru-RU" sz="1600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определяемый на дату подачи заявления и учитываемый при определении права на </a:t>
            </a:r>
            <a:r>
              <a:rPr lang="ru-RU" sz="1600" b="1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ЕСВ </a:t>
            </a:r>
            <a:r>
              <a:rPr lang="ru-RU" sz="1600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 расчете </a:t>
            </a:r>
            <a:r>
              <a:rPr lang="ru-RU" sz="1600" b="1" cap="all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сдд</a:t>
            </a:r>
            <a:r>
              <a:rPr lang="ru-RU" sz="1600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семьи</a:t>
            </a:r>
          </a:p>
        </p:txBody>
      </p:sp>
    </p:spTree>
    <p:extLst>
      <p:ext uri="{BB962C8B-B14F-4D97-AF65-F5344CB8AC3E}">
        <p14:creationId xmlns:p14="http://schemas.microsoft.com/office/powerpoint/2010/main" val="32624022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59307"/>
            <a:ext cx="3024336" cy="369331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Размер выплаты определяется как разница между суммой расчетного исчисленного налога на доходы физических лиц с доходов заявителя, полученных в году, предшествующем году обращения за назначением выплаты, и суммой, исчисленной с того же дохода в размере 6 процентов</a:t>
            </a:r>
            <a:endParaRPr lang="ru-RU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1921" y="771550"/>
            <a:ext cx="4896544" cy="1296144"/>
          </a:xfrm>
          <a:prstGeom prst="rect">
            <a:avLst/>
          </a:prstGeom>
        </p:spPr>
        <p:txBody>
          <a:bodyPr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Ставка НДФЛ – 13%</a:t>
            </a:r>
          </a:p>
          <a:p>
            <a:pPr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Возврату подлежит 7% от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дохода, </a:t>
            </a: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которого уплачен НДФЛ</a:t>
            </a:r>
          </a:p>
          <a:p>
            <a:pPr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Возмещается каждому из родителей отдельно</a:t>
            </a:r>
          </a:p>
          <a:p>
            <a:pPr>
              <a:buFont typeface="Arial" charset="0"/>
              <a:buNone/>
              <a:defRPr/>
            </a:pPr>
            <a:endParaRPr lang="ru-RU" sz="1600" b="1" dirty="0"/>
          </a:p>
          <a:p>
            <a:pPr>
              <a:buFont typeface="Arial" charset="0"/>
              <a:buNone/>
              <a:defRPr/>
            </a:pPr>
            <a:endParaRPr lang="ru-RU" sz="16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123481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определяется размер ежегодной семейной выплаты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/>
          </p:nvPr>
        </p:nvGraphicFramePr>
        <p:xfrm>
          <a:off x="3419872" y="2103011"/>
          <a:ext cx="5400600" cy="27393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376264"/>
                <a:gridCol w="1512168"/>
                <a:gridCol w="1512168"/>
              </a:tblGrid>
              <a:tr h="101806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Семья:</a:t>
                      </a:r>
                      <a:r>
                        <a:rPr lang="ru-RU" sz="18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мама + папа + дети</a:t>
                      </a:r>
                      <a:endParaRPr lang="ru-RU" sz="18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</a:tr>
              <a:tr h="422099">
                <a:tc>
                  <a:txBody>
                    <a:bodyPr/>
                    <a:lstStyle/>
                    <a:p>
                      <a:pPr algn="l"/>
                      <a:r>
                        <a:rPr lang="ru-RU" sz="1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 за 2025 год</a:t>
                      </a:r>
                      <a:endParaRPr lang="ru-RU" sz="1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500 000 руб.</a:t>
                      </a:r>
                      <a:endParaRPr lang="ru-RU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650 000 руб.</a:t>
                      </a:r>
                      <a:endParaRPr lang="ru-RU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 НДФЛ за 2025 год (13%)</a:t>
                      </a:r>
                      <a:endParaRPr lang="ru-RU" sz="1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65 000 руб.</a:t>
                      </a:r>
                      <a:endParaRPr lang="ru-RU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84 500 руб.</a:t>
                      </a:r>
                      <a:endParaRPr lang="ru-RU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выплаты в 2026 году (7%)</a:t>
                      </a:r>
                      <a:endParaRPr lang="ru-RU" sz="1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35 000 руб.</a:t>
                      </a:r>
                      <a:endParaRPr lang="ru-RU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45 500 руб.</a:t>
                      </a:r>
                      <a:endParaRPr lang="ru-RU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579120">
                <a:tc>
                  <a:txBody>
                    <a:bodyPr/>
                    <a:lstStyle/>
                    <a:p>
                      <a:pPr algn="l"/>
                      <a:r>
                        <a:rPr lang="ru-RU" sz="1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 на семью:</a:t>
                      </a:r>
                      <a:endParaRPr lang="ru-RU" sz="1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ru-RU" sz="1600" b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80 500 руб.</a:t>
                      </a:r>
                      <a:endParaRPr lang="ru-RU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Левая фигурная скобка 11"/>
          <p:cNvSpPr/>
          <p:nvPr/>
        </p:nvSpPr>
        <p:spPr>
          <a:xfrm rot="16200000">
            <a:off x="7200292" y="3111810"/>
            <a:ext cx="216024" cy="2592288"/>
          </a:xfrm>
          <a:prstGeom prst="leftBrac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40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3" name="Picture 2" descr="C:\Users\080KalyanovaGS\Desktop\М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361" y="2159726"/>
            <a:ext cx="491234" cy="91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080KalyanovaGS\Desktop\д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59726"/>
            <a:ext cx="493330" cy="91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41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23481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расчета для выплаты в 2026 году (ЮЖНЫЕ РАЙОНЫ)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7" y="699543"/>
            <a:ext cx="856895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2026 году прожиточный минимум на душу населения в Томской области за 2025 год: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17 083 рублей 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(для южных районов)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ru-RU" sz="1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Семья, проживающая в 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«южном» районе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сможет претендовать на выплату, если среднедушевой доход в ее семье составит: </a:t>
            </a:r>
          </a:p>
          <a:p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1,5 × 17 083 = 25 624,50 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рублей на человека.</a:t>
            </a:r>
          </a:p>
          <a:p>
            <a:endParaRPr lang="ru-RU" sz="1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семьи из четырех человек — до 102 498 рублей в месяц или 1 229 976 рублей в год. </a:t>
            </a: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Максимальный размер выплаты для такой семьи составит: (1 229 976 × 13%) – (1 229 976 × 6%) = 86 098,32 рубля.</a:t>
            </a:r>
          </a:p>
          <a:p>
            <a:endParaRPr lang="ru-RU" sz="12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равных доходах каждому родителю достанется примерно по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43 049,16 рублей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если он подаст заявление на выплату в 2026 году. Если родители получают разные зарплаты, то суммы выплат тоже будут 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разными, но общая сумма составит не более 86 098,32 руб.</a:t>
            </a:r>
            <a:endParaRPr lang="ru-RU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03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23478"/>
            <a:ext cx="91440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расчета для выплаты в 2026 году (СЕВЕРНЫЕ РАЙОНЫ)</a:t>
            </a:r>
          </a:p>
          <a:p>
            <a:pPr algn="ctr" eaLnBrk="1" hangingPunct="1">
              <a:defRPr/>
            </a:pPr>
            <a:endParaRPr lang="ru-RU" sz="19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699542"/>
            <a:ext cx="849694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2026 году прожиточный минимум на душу населения в Томской области за 2025 год: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18 786 рублей 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(для северных районов)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ru-RU" sz="1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Семья, проживающая в 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«северном» районе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сможет претендовать на выплату, если среднедушевой доход в ее семье составит: </a:t>
            </a:r>
          </a:p>
          <a:p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1,5 × 18 786 = 28 179 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рублей на человека. </a:t>
            </a:r>
          </a:p>
          <a:p>
            <a:endParaRPr lang="ru-RU" sz="1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семьи из четырех человек — до 112 716 рублей в месяц или 1 352 592 рубля в год. </a:t>
            </a: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Максимальный размер выплаты для такой семьи составит: (1 352 592 × 13%) – (1 352 592 × 6%) = 94 681,44 рубля.</a:t>
            </a:r>
          </a:p>
          <a:p>
            <a:endParaRPr lang="ru-RU" sz="12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43" indent="-285743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равных доходах каждому родителю достанется примерно по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47 340,72 рубля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если он подаст заявление на выплату в 2026 году. Если родители получают разные зарплаты, то суммы выплат тоже будут 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разными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 общая сумма составит не более 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94 681,44 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5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23479"/>
            <a:ext cx="91440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подачи заявления</a:t>
            </a:r>
          </a:p>
          <a:p>
            <a:pPr algn="ctr" eaLnBrk="1" hangingPunct="1">
              <a:defRPr/>
            </a:pPr>
            <a:endParaRPr lang="ru-RU" sz="19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85062" y="2905055"/>
            <a:ext cx="5945360" cy="524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34854" y="3575782"/>
            <a:ext cx="2307443" cy="874409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электронном виде через «ЕПГУ»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493400" y="3575782"/>
            <a:ext cx="2284475" cy="866741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МФЦ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328978" y="3553746"/>
            <a:ext cx="2202887" cy="873948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 в Клиентскую службу СФР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059828" y="2899049"/>
            <a:ext cx="47958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u="sng" dirty="0">
                <a:solidFill>
                  <a:srgbClr val="002060"/>
                </a:solidFill>
              </a:rPr>
              <a:t>Заявление может быть подано: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23528" y="677265"/>
            <a:ext cx="8496944" cy="113877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 algn="just" defTabSz="9144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Заявление </a:t>
            </a:r>
            <a:r>
              <a:rPr lang="ru-RU" sz="1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 назначении ЕСВ, а также заявление об изменении способа доставки подаются в орган, осуществляющий выплату, по месту жительства (пребывания) или в случае отсутствия подтвержденного места жительства (пребывания) – по месту фактического проживания.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22867"/>
            <a:ext cx="8496944" cy="35394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just" defTabSz="9144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17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Заявление подается гражданином ежегодно с 1 июня до 1 октября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388282"/>
            <a:ext cx="8496944" cy="35394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just" defTabSz="9144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1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получением выплаты за 2025 год обращение в 2026 году (01.06.2026-30.09.2026)</a:t>
            </a:r>
          </a:p>
        </p:txBody>
      </p:sp>
    </p:spTree>
    <p:extLst>
      <p:ext uri="{BB962C8B-B14F-4D97-AF65-F5344CB8AC3E}">
        <p14:creationId xmlns:p14="http://schemas.microsoft.com/office/powerpoint/2010/main" val="114177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5536" y="771550"/>
            <a:ext cx="2794051" cy="2592288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 доходов всех членов семьи, полученных в году, предшествующем году обращения за назначением ЕСВ</a:t>
            </a:r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еление 3"/>
          <p:cNvSpPr/>
          <p:nvPr/>
        </p:nvSpPr>
        <p:spPr>
          <a:xfrm>
            <a:off x="3471373" y="1818869"/>
            <a:ext cx="537410" cy="605393"/>
          </a:xfrm>
          <a:prstGeom prst="mathDivid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290635" y="1609798"/>
            <a:ext cx="1065438" cy="1023537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501955" y="1356245"/>
            <a:ext cx="1512168" cy="150131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членов семьи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Деление 6"/>
          <p:cNvSpPr/>
          <p:nvPr/>
        </p:nvSpPr>
        <p:spPr>
          <a:xfrm>
            <a:off x="5565851" y="1804207"/>
            <a:ext cx="604586" cy="605393"/>
          </a:xfrm>
          <a:prstGeom prst="mathDivid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01555" y="2963551"/>
            <a:ext cx="5328592" cy="698466"/>
          </a:xfrm>
          <a:prstGeom prst="round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обращении за назначением ЕСВ в 2026 году доходы семьи берутся за 2025 год</a:t>
            </a:r>
            <a:endParaRPr lang="ru-RU" sz="17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80077" y="129938"/>
            <a:ext cx="5449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Расчет среднедушевого дохода семьи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35696" y="3746083"/>
            <a:ext cx="7128792" cy="1101583"/>
          </a:xfrm>
          <a:prstGeom prst="round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иных установленных сроках расчета и выплаты доходов сумма полученных доходов делится на количество месяцев, за которые она начислена, и учитывается в доходах семьи за те месяцы, которые приходятся на расчетный период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5490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2"/>
          <p:cNvSpPr/>
          <p:nvPr/>
        </p:nvSpPr>
        <p:spPr>
          <a:xfrm>
            <a:off x="107504" y="843420"/>
            <a:ext cx="282993" cy="123324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0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1000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0497" y="997326"/>
            <a:ext cx="5662768" cy="555227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каждого члена семьи учитываются до вычета налогов в соответствии с законодательством  РФ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08306" y="1995686"/>
            <a:ext cx="7061823" cy="792088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семьи, получаемые в иностранной валюте, пересчитываются в рубли по курсу Центрального банка РФ, установленному на последнее число 12-го месяца расчетного 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периода</a:t>
            </a:r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0497" y="3219822"/>
            <a:ext cx="7853911" cy="862551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ежегодной семейной выплаты производится территориальным органов СФР </a:t>
            </a:r>
            <a:r>
              <a:rPr lang="ru-RU" sz="17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кредитные организации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позднее 5 рабочих дней после дня назначения ежегодной семейной выплаты </a:t>
            </a:r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6561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D:\Лучший\брендбук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44000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01714" y="1491630"/>
            <a:ext cx="57488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4400" spc="-3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СПАСИБО  ЗА  ВНИМАНИЕ!</a:t>
            </a:r>
            <a:endParaRPr lang="en-US" sz="2800" spc="-3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3892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297FD5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3716</TotalTime>
  <Words>2627</Words>
  <Application>Microsoft Office PowerPoint</Application>
  <PresentationFormat>Экран (16:9)</PresentationFormat>
  <Paragraphs>252</Paragraphs>
  <Slides>27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Калянова Галина Сергеевна</dc:creator>
  <cp:lastModifiedBy>Красильникова Надежда Михайловна 2801</cp:lastModifiedBy>
  <cp:revision>215</cp:revision>
  <cp:lastPrinted>2023-10-02T09:53:29Z</cp:lastPrinted>
  <dcterms:created xsi:type="dcterms:W3CDTF">2021-07-13T07:01:07Z</dcterms:created>
  <dcterms:modified xsi:type="dcterms:W3CDTF">2026-05-15T07:00:16Z</dcterms:modified>
</cp:coreProperties>
</file>