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96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1" d="100"/>
          <a:sy n="111" d="100"/>
        </p:scale>
        <p:origin x="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9843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30C48B-F71E-4D0B-835F-DE9B4DCC8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A1C4262-18E1-47F7-A848-8E27338487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DC4BD2-404B-4B3A-990F-56B66B762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089455-E685-4B2B-8C20-8DB17FD93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365A50-7C30-4018-B5FC-B5614A05C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41249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D80D37-DDDD-4093-A7F5-3751DDA7E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E82006-C241-4BCF-A5A4-037D58C2B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623631-C7B8-4250-8409-260B3A02C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84F3A1-88EA-43CD-A966-F152A425B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C7504F-236D-426C-809A-B670277EA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57526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60DA56-7363-4EF0-B131-31E29BEDA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24103F-F450-427E-9944-C532D96A20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CBA30A-212B-4A94-B029-BBC75A892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F39B42-7961-4F59-993F-0D0A2B105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D8C90A-0B8E-4245-B7CB-4E369E1FE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596570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5A81FD-DE24-45D4-BD81-CB7CC9CA6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2CAA6E-B403-4591-86D2-332E2A742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15D0A80-5512-4992-9553-EF0290FD79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8303FF1-533A-468A-A4E7-F8263554E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B64B8CD-D234-47E4-94CB-1B3E29D3E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5C24C76-23A2-4A60-B53B-60ED005B5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48236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8DF87F-2740-4616-A3E2-1DB03509E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E42B56-E416-4AF0-BC2F-51D9A1D28B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B47C58A-E70C-4792-BF43-6E896A12B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99C3BAC-B362-4240-9E9A-3AD3E01DBF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958C555-36B8-4D26-B815-9C9FB107E8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9A6E45F-E497-4B43-A3EB-1AB2AD924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54BB663-81ED-4BC5-8382-619A05EA6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8695D1C-6CE3-44C0-90B1-66B8EE321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4924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A634DC-1988-4DEF-9814-C96B2773E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1EF9BB8-CEEB-46B8-856D-E7E2DED25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58585AB-8647-469C-B3D0-FE2FC4750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412216F-A8B6-4BDD-8FAF-6EC82C65C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18949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197A3BB-B7CC-4B96-9AE4-51B1CD040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70C903-057A-4820-8AEB-307DE0622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6BCE9F3-96A4-449C-967B-A74FDE08E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53672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F3E2D1-6F3A-48DC-95B6-01A827E64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F29202-45BC-4476-8501-B321C9F28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2721FDB-C245-4E68-B375-401D994815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CF6C4E4-477A-405D-BFF6-5B58DF9DD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5D719D-108F-4BB4-8A48-19B9264DB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11B232A-F7CB-4426-9D30-61CFDE829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82748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67BE1A-36D5-4812-942F-633E769A4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6BE443B-7E73-4E93-8027-62AA7A47DB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754CE3F-191E-4B94-90BA-84E7B6B8AC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AFC747-DC39-4F4F-91A2-8B7814CFA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68266AD-CC5B-488B-87C2-51F3FE2D2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01E9A4-AA65-4311-B730-D218AAFE0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1055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D68284-D220-435A-B456-89D1FD18B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17EA65A-7933-4F27-9969-3FE473BE13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881350-5FE9-4C14-A08B-320055947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E5281C-8BC3-4AB5-A619-58712ED8B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21BD9B-7B66-434D-A03E-B41EE5F9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79287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313911D-FB0C-453F-97DD-0AC1D5B8B0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A6F8257-D427-4EA3-A78F-FD42BEDB1D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6013CD-41E4-4679-860E-89EA4FD8A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F415C5-FA4D-45E7-B4EE-592DD7F1C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D8E814-E5C8-4521-AB16-AC98AF0F4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19673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40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956B79-E1D5-4268-BCE8-749066AEB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CC6197-0A60-4279-9C3F-5822C70786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B9F83F-66F2-4FAC-AD00-09B73DF3C3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B0878-97E8-4292-AD58-C1790543323D}" type="datetimeFigureOut">
              <a:rPr lang="ru-RU" smtClean="0"/>
              <a:t>09.07.2026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ED5207-081F-47BA-9066-A9E24382C0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7924AE-AF4F-40BC-9C7E-F193E514EB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B8928-8B22-471A-A1BE-38DAA4212D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120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463040"/>
            <a:ext cx="4572000" cy="4572000"/>
          </a:xfrm>
          <a:prstGeom prst="ellipse">
            <a:avLst/>
          </a:prstGeom>
          <a:solidFill>
            <a:srgbClr val="121D33"/>
          </a:solidFill>
          <a:ln/>
        </p:spPr>
      </p:sp>
      <p:sp>
        <p:nvSpPr>
          <p:cNvPr id="3" name="Shape 1"/>
          <p:cNvSpPr/>
          <p:nvPr/>
        </p:nvSpPr>
        <p:spPr>
          <a:xfrm>
            <a:off x="-1828800" y="4754880"/>
            <a:ext cx="3840480" cy="3840480"/>
          </a:xfrm>
          <a:prstGeom prst="ellipse">
            <a:avLst/>
          </a:prstGeom>
          <a:solidFill>
            <a:srgbClr val="121D33"/>
          </a:solidFill>
          <a:ln/>
        </p:spPr>
      </p:sp>
      <p:sp>
        <p:nvSpPr>
          <p:cNvPr id="4" name="Shape 2"/>
          <p:cNvSpPr/>
          <p:nvPr/>
        </p:nvSpPr>
        <p:spPr>
          <a:xfrm>
            <a:off x="822960" y="685800"/>
            <a:ext cx="868680" cy="868680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817" y="911657"/>
            <a:ext cx="416966" cy="41696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22960" y="18288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kern="0" spc="300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 2026/27 УЧЕБНОМУ ГОДУ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777240" y="2240280"/>
            <a:ext cx="987552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Какие локальные акты</a:t>
            </a:r>
            <a:endParaRPr lang="en-US" sz="4000" dirty="0"/>
          </a:p>
          <a:p>
            <a:pPr marL="0" indent="0">
              <a:lnSpc>
                <a:spcPct val="105000"/>
              </a:lnSpc>
              <a:buNone/>
            </a:pPr>
            <a:r>
              <a:rPr lang="ru-RU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школы</a:t>
            </a: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r>
              <a:rPr lang="ru-RU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необходимо</a:t>
            </a: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обновить</a:t>
            </a:r>
            <a:endParaRPr lang="en-US" sz="4000" dirty="0"/>
          </a:p>
        </p:txBody>
      </p:sp>
      <p:sp>
        <p:nvSpPr>
          <p:cNvPr id="8" name="Text 5"/>
          <p:cNvSpPr/>
          <p:nvPr/>
        </p:nvSpPr>
        <p:spPr>
          <a:xfrm>
            <a:off x="822960" y="4160520"/>
            <a:ext cx="8686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E8ED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документов — с точными основаниями: приказами, постановлениями и разъяснениями Минпросвещения</a:t>
            </a:r>
            <a:endParaRPr lang="en-US" sz="1500" dirty="0"/>
          </a:p>
        </p:txBody>
      </p:sp>
      <p:sp>
        <p:nvSpPr>
          <p:cNvPr id="9" name="Shape 6"/>
          <p:cNvSpPr/>
          <p:nvPr/>
        </p:nvSpPr>
        <p:spPr>
          <a:xfrm>
            <a:off x="822960" y="5029200"/>
            <a:ext cx="2926080" cy="0"/>
          </a:xfrm>
          <a:prstGeom prst="line">
            <a:avLst/>
          </a:prstGeom>
          <a:noFill/>
          <a:ln w="19050">
            <a:solidFill>
              <a:srgbClr val="C9962C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22960" y="516636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15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Подготовлено</a:t>
            </a:r>
            <a:r>
              <a:rPr lang="en-US" sz="115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ru-RU" sz="115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для канала</a:t>
            </a:r>
            <a:r>
              <a:rPr lang="en-US" sz="115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«</a:t>
            </a:r>
            <a:r>
              <a:rPr lang="ru-RU" sz="115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</a:t>
            </a:r>
            <a:r>
              <a:rPr lang="en-US" sz="115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»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822960" y="63093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9144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30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Что</a:t>
            </a:r>
            <a:r>
              <a:rPr lang="en-US" sz="30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</a:t>
            </a:r>
            <a:r>
              <a:rPr lang="ru-RU" sz="30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необходимо</a:t>
            </a:r>
            <a:r>
              <a:rPr lang="en-US" sz="30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проверить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40080" y="987552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локальных актов школы — от правил приёма до положения о рабочей программе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40080" y="1353312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5" name="Shape 3"/>
          <p:cNvSpPr/>
          <p:nvPr/>
        </p:nvSpPr>
        <p:spPr>
          <a:xfrm>
            <a:off x="804672" y="1527048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6" name="Text 4"/>
          <p:cNvSpPr/>
          <p:nvPr/>
        </p:nvSpPr>
        <p:spPr>
          <a:xfrm>
            <a:off x="804672" y="1527048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1353312" y="1353312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Правила приёма в школу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640080" y="2231136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9" name="Shape 7"/>
          <p:cNvSpPr/>
          <p:nvPr/>
        </p:nvSpPr>
        <p:spPr>
          <a:xfrm>
            <a:off x="804672" y="2404872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10" name="Text 8"/>
          <p:cNvSpPr/>
          <p:nvPr/>
        </p:nvSpPr>
        <p:spPr>
          <a:xfrm>
            <a:off x="804672" y="2404872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1353312" y="2231136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Режим занятий обучающихся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640080" y="3108960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13" name="Shape 11"/>
          <p:cNvSpPr/>
          <p:nvPr/>
        </p:nvSpPr>
        <p:spPr>
          <a:xfrm>
            <a:off x="804672" y="3282696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14" name="Text 12"/>
          <p:cNvSpPr/>
          <p:nvPr/>
        </p:nvSpPr>
        <p:spPr>
          <a:xfrm>
            <a:off x="804672" y="3282696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1353312" y="3108960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Текущий контроль и промежуточная аттестация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640080" y="3986784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17" name="Shape 15"/>
          <p:cNvSpPr/>
          <p:nvPr/>
        </p:nvSpPr>
        <p:spPr>
          <a:xfrm>
            <a:off x="804672" y="4160520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18" name="Text 16"/>
          <p:cNvSpPr/>
          <p:nvPr/>
        </p:nvSpPr>
        <p:spPr>
          <a:xfrm>
            <a:off x="804672" y="4160520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1353312" y="3986784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Язык обучения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640080" y="4864608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21" name="Shape 19"/>
          <p:cNvSpPr/>
          <p:nvPr/>
        </p:nvSpPr>
        <p:spPr>
          <a:xfrm>
            <a:off x="804672" y="5038344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22" name="Text 20"/>
          <p:cNvSpPr/>
          <p:nvPr/>
        </p:nvSpPr>
        <p:spPr>
          <a:xfrm>
            <a:off x="804672" y="5038344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1353312" y="4864608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Платные образовательные услуги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640080" y="5742432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25" name="Shape 23"/>
          <p:cNvSpPr/>
          <p:nvPr/>
        </p:nvSpPr>
        <p:spPr>
          <a:xfrm>
            <a:off x="804672" y="5916168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26" name="Text 24"/>
          <p:cNvSpPr/>
          <p:nvPr/>
        </p:nvSpPr>
        <p:spPr>
          <a:xfrm>
            <a:off x="804672" y="5916168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1353312" y="5742432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Пользование инфраструктурой школы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6217920" y="1353312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29" name="Shape 27"/>
          <p:cNvSpPr/>
          <p:nvPr/>
        </p:nvSpPr>
        <p:spPr>
          <a:xfrm>
            <a:off x="6382512" y="1527048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30" name="Text 28"/>
          <p:cNvSpPr/>
          <p:nvPr/>
        </p:nvSpPr>
        <p:spPr>
          <a:xfrm>
            <a:off x="6382512" y="1527048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400" dirty="0"/>
          </a:p>
        </p:txBody>
      </p:sp>
      <p:sp>
        <p:nvSpPr>
          <p:cNvPr id="31" name="Text 29"/>
          <p:cNvSpPr/>
          <p:nvPr/>
        </p:nvSpPr>
        <p:spPr>
          <a:xfrm>
            <a:off x="6931152" y="1353312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Группы продлённого дня</a:t>
            </a:r>
            <a:endParaRPr lang="en-US" sz="1250" dirty="0"/>
          </a:p>
        </p:txBody>
      </p:sp>
      <p:sp>
        <p:nvSpPr>
          <p:cNvPr id="32" name="Shape 30"/>
          <p:cNvSpPr/>
          <p:nvPr/>
        </p:nvSpPr>
        <p:spPr>
          <a:xfrm>
            <a:off x="6217920" y="2231136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33" name="Shape 31"/>
          <p:cNvSpPr/>
          <p:nvPr/>
        </p:nvSpPr>
        <p:spPr>
          <a:xfrm>
            <a:off x="6382512" y="2404872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34" name="Text 32"/>
          <p:cNvSpPr/>
          <p:nvPr/>
        </p:nvSpPr>
        <p:spPr>
          <a:xfrm>
            <a:off x="6382512" y="2404872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400" dirty="0"/>
          </a:p>
        </p:txBody>
      </p:sp>
      <p:sp>
        <p:nvSpPr>
          <p:cNvPr id="35" name="Text 33"/>
          <p:cNvSpPr/>
          <p:nvPr/>
        </p:nvSpPr>
        <p:spPr>
          <a:xfrm>
            <a:off x="6931152" y="2231136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Поощрение обучающихся</a:t>
            </a:r>
            <a:endParaRPr lang="en-US" sz="1250" dirty="0"/>
          </a:p>
        </p:txBody>
      </p:sp>
      <p:sp>
        <p:nvSpPr>
          <p:cNvPr id="36" name="Shape 34"/>
          <p:cNvSpPr/>
          <p:nvPr/>
        </p:nvSpPr>
        <p:spPr>
          <a:xfrm>
            <a:off x="6217920" y="3108960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37" name="Shape 35"/>
          <p:cNvSpPr/>
          <p:nvPr/>
        </p:nvSpPr>
        <p:spPr>
          <a:xfrm>
            <a:off x="6382512" y="3282696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38" name="Text 36"/>
          <p:cNvSpPr/>
          <p:nvPr/>
        </p:nvSpPr>
        <p:spPr>
          <a:xfrm>
            <a:off x="6382512" y="3282696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400" dirty="0"/>
          </a:p>
        </p:txBody>
      </p:sp>
      <p:sp>
        <p:nvSpPr>
          <p:cNvPr id="39" name="Text 37"/>
          <p:cNvSpPr/>
          <p:nvPr/>
        </p:nvSpPr>
        <p:spPr>
          <a:xfrm>
            <a:off x="6931152" y="3108960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Электронное и дистанционное обучение</a:t>
            </a:r>
            <a:endParaRPr lang="en-US" sz="1250" dirty="0"/>
          </a:p>
        </p:txBody>
      </p:sp>
      <p:sp>
        <p:nvSpPr>
          <p:cNvPr id="40" name="Shape 38"/>
          <p:cNvSpPr/>
          <p:nvPr/>
        </p:nvSpPr>
        <p:spPr>
          <a:xfrm>
            <a:off x="6217920" y="3986784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41" name="Shape 39"/>
          <p:cNvSpPr/>
          <p:nvPr/>
        </p:nvSpPr>
        <p:spPr>
          <a:xfrm>
            <a:off x="6382512" y="4160520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42" name="Text 40"/>
          <p:cNvSpPr/>
          <p:nvPr/>
        </p:nvSpPr>
        <p:spPr>
          <a:xfrm>
            <a:off x="6382512" y="4160520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400" dirty="0"/>
          </a:p>
        </p:txBody>
      </p:sp>
      <p:sp>
        <p:nvSpPr>
          <p:cNvPr id="43" name="Text 41"/>
          <p:cNvSpPr/>
          <p:nvPr/>
        </p:nvSpPr>
        <p:spPr>
          <a:xfrm>
            <a:off x="6931152" y="3986784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Проектная деятельность</a:t>
            </a:r>
            <a:endParaRPr lang="en-US" sz="1250" dirty="0"/>
          </a:p>
        </p:txBody>
      </p:sp>
      <p:sp>
        <p:nvSpPr>
          <p:cNvPr id="44" name="Shape 42"/>
          <p:cNvSpPr/>
          <p:nvPr/>
        </p:nvSpPr>
        <p:spPr>
          <a:xfrm>
            <a:off x="6217920" y="4864608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45" name="Shape 43"/>
          <p:cNvSpPr/>
          <p:nvPr/>
        </p:nvSpPr>
        <p:spPr>
          <a:xfrm>
            <a:off x="6382512" y="5038344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46" name="Text 44"/>
          <p:cNvSpPr/>
          <p:nvPr/>
        </p:nvSpPr>
        <p:spPr>
          <a:xfrm>
            <a:off x="6382512" y="5038344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400" dirty="0"/>
          </a:p>
        </p:txBody>
      </p:sp>
      <p:sp>
        <p:nvSpPr>
          <p:cNvPr id="47" name="Text 45"/>
          <p:cNvSpPr/>
          <p:nvPr/>
        </p:nvSpPr>
        <p:spPr>
          <a:xfrm>
            <a:off x="6931152" y="4864608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Обучение детей на длительном лечении</a:t>
            </a:r>
            <a:endParaRPr lang="en-US" sz="1250" dirty="0"/>
          </a:p>
        </p:txBody>
      </p:sp>
      <p:sp>
        <p:nvSpPr>
          <p:cNvPr id="48" name="Shape 46"/>
          <p:cNvSpPr/>
          <p:nvPr/>
        </p:nvSpPr>
        <p:spPr>
          <a:xfrm>
            <a:off x="6217920" y="5742432"/>
            <a:ext cx="5257800" cy="749808"/>
          </a:xfrm>
          <a:prstGeom prst="roundRect">
            <a:avLst>
              <a:gd name="adj" fmla="val 8537"/>
            </a:avLst>
          </a:prstGeom>
          <a:solidFill>
            <a:srgbClr val="E8EDF3"/>
          </a:solidFill>
          <a:ln/>
        </p:spPr>
      </p:sp>
      <p:sp>
        <p:nvSpPr>
          <p:cNvPr id="49" name="Shape 47"/>
          <p:cNvSpPr/>
          <p:nvPr/>
        </p:nvSpPr>
        <p:spPr>
          <a:xfrm>
            <a:off x="6382512" y="5916168"/>
            <a:ext cx="402336" cy="402336"/>
          </a:xfrm>
          <a:prstGeom prst="ellipse">
            <a:avLst/>
          </a:prstGeom>
          <a:solidFill>
            <a:srgbClr val="1B2A4A"/>
          </a:solidFill>
          <a:ln/>
        </p:spPr>
      </p:sp>
      <p:sp>
        <p:nvSpPr>
          <p:cNvPr id="50" name="Text 48"/>
          <p:cNvSpPr/>
          <p:nvPr/>
        </p:nvSpPr>
        <p:spPr>
          <a:xfrm>
            <a:off x="6382512" y="5916168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400" dirty="0"/>
          </a:p>
        </p:txBody>
      </p:sp>
      <p:sp>
        <p:nvSpPr>
          <p:cNvPr id="51" name="Text 49"/>
          <p:cNvSpPr/>
          <p:nvPr/>
        </p:nvSpPr>
        <p:spPr>
          <a:xfrm>
            <a:off x="6931152" y="5742432"/>
            <a:ext cx="43891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Рабочая программа</a:t>
            </a:r>
            <a:endParaRPr lang="en-US" sz="1250" dirty="0"/>
          </a:p>
        </p:txBody>
      </p:sp>
      <p:sp>
        <p:nvSpPr>
          <p:cNvPr id="52" name="Text 50"/>
          <p:cNvSpPr/>
          <p:nvPr/>
        </p:nvSpPr>
        <p:spPr>
          <a:xfrm>
            <a:off x="9235440" y="6473952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 </a:t>
            </a:r>
            <a:r>
              <a:rPr lang="en-US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777240" cy="777240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62" y="705002"/>
            <a:ext cx="373075" cy="3730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120640" y="36576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4600" b="1" dirty="0">
                <a:solidFill>
                  <a:srgbClr val="E8EDF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4600" dirty="0"/>
          </a:p>
        </p:txBody>
      </p:sp>
      <p:sp>
        <p:nvSpPr>
          <p:cNvPr id="5" name="Text 2"/>
          <p:cNvSpPr/>
          <p:nvPr/>
        </p:nvSpPr>
        <p:spPr>
          <a:xfrm>
            <a:off x="1645920" y="502920"/>
            <a:ext cx="6858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Правила приёма в школу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640080" y="1463040"/>
            <a:ext cx="5852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Новые требования к приёму иностранных граждан.</a:t>
            </a:r>
            <a:endParaRPr lang="en-US" sz="14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4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Тестирование по русскому языку теперь не требуется: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640080" y="2514600"/>
            <a:ext cx="58521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25000"/>
              </a:lnSpc>
              <a:spcAft>
                <a:spcPts val="800"/>
              </a:spcAft>
              <a:buSzPct val="100000"/>
              <a:buChar char="●"/>
            </a:pPr>
            <a:r>
              <a:rPr lang="en-US" sz="14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для детей, переводящихся из другой российской школы</a:t>
            </a:r>
            <a:endParaRPr lang="en-US" sz="1400" dirty="0"/>
          </a:p>
          <a:p>
            <a:pPr marL="342900" indent="-342900">
              <a:lnSpc>
                <a:spcPct val="125000"/>
              </a:lnSpc>
              <a:spcAft>
                <a:spcPts val="800"/>
              </a:spcAft>
              <a:buSzPct val="100000"/>
              <a:buChar char="●"/>
            </a:pPr>
            <a:r>
              <a:rPr lang="en-US" sz="14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для поступающих, уже имеющих аттестат об основном общем образовании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640080" y="3977640"/>
            <a:ext cx="58521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i="1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Разъяснения Минпросвещения также уточняют: отдельно тестируются иностранцы при поступлении в классы с углублённым изучением предметов — там возможен ещё и индивидуальный отбор.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6903720" y="1463040"/>
            <a:ext cx="4617720" cy="3749040"/>
          </a:xfrm>
          <a:prstGeom prst="roundRect">
            <a:avLst>
              <a:gd name="adj" fmla="val 1951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4888" y="1645920"/>
            <a:ext cx="256032" cy="25603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452360" y="1609344"/>
            <a:ext cx="38862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ОСНОВАНИЕ</a:t>
            </a:r>
            <a:endParaRPr lang="en-US" sz="1200" dirty="0"/>
          </a:p>
        </p:txBody>
      </p:sp>
      <p:sp>
        <p:nvSpPr>
          <p:cNvPr id="12" name="Text 8"/>
          <p:cNvSpPr/>
          <p:nvPr/>
        </p:nvSpPr>
        <p:spPr>
          <a:xfrm>
            <a:off x="7178040" y="1993392"/>
            <a:ext cx="4069080" cy="3063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Приказ Минпросвещения России от 08.10.2025 № 727</a:t>
            </a:r>
            <a:endParaRPr lang="en-US" sz="1300" dirty="0"/>
          </a:p>
          <a:p>
            <a:pPr marL="0" indent="0">
              <a:lnSpc>
                <a:spcPct val="112000"/>
              </a:lnSpc>
              <a:buNone/>
            </a:pPr>
            <a:endParaRPr lang="en-US" sz="130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«О внесении изменений в Порядок приёма на обучение...» (утв. приказом № 458 от 02.09.2020)</a:t>
            </a:r>
            <a:endParaRPr lang="en-US" sz="1300" dirty="0"/>
          </a:p>
          <a:p>
            <a:pPr marL="0" indent="0">
              <a:lnSpc>
                <a:spcPct val="112000"/>
              </a:lnSpc>
              <a:buNone/>
            </a:pPr>
            <a:endParaRPr lang="en-US" sz="130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Зарегистрирован Минюстом России 08.10.2025, № 83786. Изменения действуют с 20.10.2025.</a:t>
            </a:r>
            <a:endParaRPr lang="en-US" sz="1300" dirty="0"/>
          </a:p>
          <a:p>
            <a:pPr marL="0" indent="0">
              <a:lnSpc>
                <a:spcPct val="112000"/>
              </a:lnSpc>
              <a:buNone/>
            </a:pPr>
            <a:endParaRPr lang="en-US" sz="130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Разъяснения: письмо Минпросвещения от 22.10.2025 № ОК-3014/03.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9235440" y="6473952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 </a:t>
            </a:r>
            <a:r>
              <a:rPr lang="en-US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777240" cy="777240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62" y="705002"/>
            <a:ext cx="373075" cy="3730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120640" y="36576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4600" b="1" dirty="0">
                <a:solidFill>
                  <a:srgbClr val="E8EDF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4600" dirty="0"/>
          </a:p>
        </p:txBody>
      </p:sp>
      <p:sp>
        <p:nvSpPr>
          <p:cNvPr id="5" name="Text 2"/>
          <p:cNvSpPr/>
          <p:nvPr/>
        </p:nvSpPr>
        <p:spPr>
          <a:xfrm>
            <a:off x="1645920" y="502920"/>
            <a:ext cx="6858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Режим занятий обучающихся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640080" y="1508760"/>
            <a:ext cx="10881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Обновите ссылки на санитарные правила в тексте документа: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40080" y="2148840"/>
            <a:ext cx="4114800" cy="1417320"/>
          </a:xfrm>
          <a:prstGeom prst="roundRect">
            <a:avLst>
              <a:gd name="adj" fmla="val 5161"/>
            </a:avLst>
          </a:prstGeom>
          <a:solidFill>
            <a:srgbClr val="F5F7FA"/>
          </a:solidFill>
          <a:ln/>
        </p:spPr>
      </p:sp>
      <p:sp>
        <p:nvSpPr>
          <p:cNvPr id="8" name="Text 5"/>
          <p:cNvSpPr/>
          <p:nvPr/>
        </p:nvSpPr>
        <p:spPr>
          <a:xfrm>
            <a:off x="914400" y="2313432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ДО 1 СЕНТЯБРЯ 2026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914400" y="2606040"/>
            <a:ext cx="3566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СП 2.4.3648-20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914400" y="3063240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утверждены Постановлением № 28 от 28.09.2020</a:t>
            </a:r>
            <a:endParaRPr lang="en-US" sz="1100" dirty="0"/>
          </a:p>
        </p:txBody>
      </p:sp>
      <p:sp>
        <p:nvSpPr>
          <p:cNvPr id="11" name="Shape 8"/>
          <p:cNvSpPr/>
          <p:nvPr/>
        </p:nvSpPr>
        <p:spPr>
          <a:xfrm>
            <a:off x="4983480" y="2656332"/>
            <a:ext cx="731520" cy="402336"/>
          </a:xfrm>
          <a:prstGeom prst="rightArrow">
            <a:avLst/>
          </a:prstGeom>
          <a:solidFill>
            <a:srgbClr val="C9962C"/>
          </a:solidFill>
          <a:ln/>
        </p:spPr>
      </p:sp>
      <p:sp>
        <p:nvSpPr>
          <p:cNvPr id="12" name="Shape 9"/>
          <p:cNvSpPr/>
          <p:nvPr/>
        </p:nvSpPr>
        <p:spPr>
          <a:xfrm>
            <a:off x="5943600" y="2148840"/>
            <a:ext cx="4114800" cy="1417320"/>
          </a:xfrm>
          <a:prstGeom prst="roundRect">
            <a:avLst>
              <a:gd name="adj" fmla="val 5161"/>
            </a:avLst>
          </a:prstGeom>
          <a:solidFill>
            <a:srgbClr val="1B2A4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3" name="Text 10"/>
          <p:cNvSpPr/>
          <p:nvPr/>
        </p:nvSpPr>
        <p:spPr>
          <a:xfrm>
            <a:off x="6217920" y="2313432"/>
            <a:ext cx="3566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 1 СЕНТЯБРЯ 2026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6217920" y="2606040"/>
            <a:ext cx="3566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СП 2.4.2.4283-26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6217920" y="3063240"/>
            <a:ext cx="3566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D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Постановление Главного гос. сан. врача РФ от 02.06.2026 № 19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640080" y="3794760"/>
            <a:ext cx="10881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Действуют 6 лет — до 1 сентября 2032 года. Прежний документ (СП 2.4.3648-20) утрачивает силу.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640080" y="4343400"/>
            <a:ext cx="10881360" cy="1691640"/>
          </a:xfrm>
          <a:prstGeom prst="roundRect">
            <a:avLst>
              <a:gd name="adj" fmla="val 4324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248" y="4526280"/>
            <a:ext cx="256032" cy="256032"/>
          </a:xfrm>
          <a:prstGeom prst="rect">
            <a:avLst/>
          </a:prstGeom>
        </p:spPr>
      </p:pic>
      <p:sp>
        <p:nvSpPr>
          <p:cNvPr id="19" name="Text 15"/>
          <p:cNvSpPr/>
          <p:nvPr/>
        </p:nvSpPr>
        <p:spPr>
          <a:xfrm>
            <a:off x="1188720" y="4489704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СЛЕДИТЕ ЗА ОБНОВЛЕНИЕМ</a:t>
            </a:r>
            <a:endParaRPr lang="en-US" sz="1200" dirty="0"/>
          </a:p>
        </p:txBody>
      </p:sp>
      <p:sp>
        <p:nvSpPr>
          <p:cNvPr id="20" name="Text 16"/>
          <p:cNvSpPr/>
          <p:nvPr/>
        </p:nvSpPr>
        <p:spPr>
          <a:xfrm>
            <a:off x="914400" y="4873752"/>
            <a:ext cx="103327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Также готовится к замене СанПиН 1.2.3685-21 «Гигиенические нормативы и требования к обеспечению безопасности и (или) безвредности для человека факторов среды обитания» — на момент подготовки материала новый документ ещё не утверждён. Проверяйте актуальную редакцию перед изданием локального акта.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9235440" y="6473952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 </a:t>
            </a:r>
            <a:r>
              <a:rPr lang="en-US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777240" cy="777240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62" y="705002"/>
            <a:ext cx="373075" cy="3730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120640" y="36576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4600" b="1" dirty="0">
                <a:solidFill>
                  <a:srgbClr val="E8EDF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4600" dirty="0"/>
          </a:p>
        </p:txBody>
      </p:sp>
      <p:sp>
        <p:nvSpPr>
          <p:cNvPr id="5" name="Text 2"/>
          <p:cNvSpPr/>
          <p:nvPr/>
        </p:nvSpPr>
        <p:spPr>
          <a:xfrm>
            <a:off x="1645920" y="411480"/>
            <a:ext cx="9875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Новый предмет ДНКР затронет сразу 3 документа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40080" y="1417320"/>
            <a:ext cx="5943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«Духовно-нравственная культура России» (ДНКР)</a:t>
            </a:r>
            <a:endParaRPr lang="en-US" sz="14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новый обязательный предмет для 5–7 классов. Проверьте на соответствие ФОП НОО, ООО и СОО:</a:t>
            </a:r>
            <a:endParaRPr lang="en-US" sz="14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2542032"/>
            <a:ext cx="292608" cy="292608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621792" y="2514600"/>
            <a:ext cx="347472" cy="347472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578608"/>
            <a:ext cx="219456" cy="21945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097280" y="2459736"/>
            <a:ext cx="54864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Положение о текущем контроле и промежуточной аттестации — оцените, как ДНКР будет включён в систему оценивания</a:t>
            </a:r>
            <a:endParaRPr lang="en-US" sz="12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3319272"/>
            <a:ext cx="292608" cy="292608"/>
          </a:xfrm>
          <a:prstGeom prst="rect">
            <a:avLst/>
          </a:prstGeom>
        </p:spPr>
      </p:pic>
      <p:sp>
        <p:nvSpPr>
          <p:cNvPr id="12" name="Shape 6"/>
          <p:cNvSpPr/>
          <p:nvPr/>
        </p:nvSpPr>
        <p:spPr>
          <a:xfrm>
            <a:off x="621792" y="3291840"/>
            <a:ext cx="347472" cy="347472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3355848"/>
            <a:ext cx="219456" cy="219456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97280" y="3236976"/>
            <a:ext cx="54864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Положение о проектной деятельности — согласуйте с содержанием курса</a:t>
            </a:r>
            <a:endParaRPr lang="en-US" sz="1200" dirty="0"/>
          </a:p>
        </p:txBody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4096512"/>
            <a:ext cx="292608" cy="292608"/>
          </a:xfrm>
          <a:prstGeom prst="rect">
            <a:avLst/>
          </a:prstGeom>
        </p:spPr>
      </p:pic>
      <p:sp>
        <p:nvSpPr>
          <p:cNvPr id="16" name="Shape 8"/>
          <p:cNvSpPr/>
          <p:nvPr/>
        </p:nvSpPr>
        <p:spPr>
          <a:xfrm>
            <a:off x="621792" y="4069080"/>
            <a:ext cx="347472" cy="347472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4133088"/>
            <a:ext cx="219456" cy="219456"/>
          </a:xfrm>
          <a:prstGeom prst="rect">
            <a:avLst/>
          </a:prstGeom>
        </p:spPr>
      </p:pic>
      <p:sp>
        <p:nvSpPr>
          <p:cNvPr id="18" name="Text 9"/>
          <p:cNvSpPr/>
          <p:nvPr/>
        </p:nvSpPr>
        <p:spPr>
          <a:xfrm>
            <a:off x="1097280" y="4014216"/>
            <a:ext cx="54864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Положение о рабочей программе — учтите новый предмет при утверждении программ</a:t>
            </a:r>
            <a:endParaRPr lang="en-US" sz="1200" dirty="0"/>
          </a:p>
        </p:txBody>
      </p:sp>
      <p:sp>
        <p:nvSpPr>
          <p:cNvPr id="19" name="Shape 10"/>
          <p:cNvSpPr/>
          <p:nvPr/>
        </p:nvSpPr>
        <p:spPr>
          <a:xfrm>
            <a:off x="6903720" y="1417320"/>
            <a:ext cx="4617720" cy="4251960"/>
          </a:xfrm>
          <a:prstGeom prst="roundRect">
            <a:avLst>
              <a:gd name="adj" fmla="val 1720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4888" y="1600200"/>
            <a:ext cx="256032" cy="256032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7452360" y="1563624"/>
            <a:ext cx="38862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ОСНОВАНИЕ И СРОКИ</a:t>
            </a:r>
            <a:endParaRPr lang="en-US" sz="1200" dirty="0"/>
          </a:p>
        </p:txBody>
      </p:sp>
      <p:sp>
        <p:nvSpPr>
          <p:cNvPr id="22" name="Text 12"/>
          <p:cNvSpPr/>
          <p:nvPr/>
        </p:nvSpPr>
        <p:spPr>
          <a:xfrm>
            <a:off x="7178040" y="1947672"/>
            <a:ext cx="4069080" cy="3566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Приказ Минпросвещения России от 10.11.2025 № 808</a:t>
            </a:r>
            <a:endParaRPr lang="en-US" sz="1200" dirty="0"/>
          </a:p>
          <a:p>
            <a:pPr marL="0" indent="0">
              <a:lnSpc>
                <a:spcPct val="112000"/>
              </a:lnSpc>
              <a:buNone/>
            </a:pPr>
            <a:endParaRPr lang="en-US" sz="120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вносит изменения в ФОП ООО и СОО в части ДНКР (рег. Минюст 11.02.2026, № 85296).</a:t>
            </a:r>
            <a:endParaRPr lang="en-US" sz="1200" dirty="0"/>
          </a:p>
          <a:p>
            <a:pPr marL="0" indent="0">
              <a:lnSpc>
                <a:spcPct val="112000"/>
              </a:lnSpc>
              <a:buNone/>
            </a:pPr>
            <a:endParaRPr lang="en-US" sz="120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Сроки введения:</a:t>
            </a:r>
            <a:endParaRPr lang="en-US" sz="120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2026/27 уч. год — 5 класс (17 часов), со 2 полугодия</a:t>
            </a:r>
            <a:endParaRPr lang="en-US" sz="120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2027/28 уч. год — добавляются 6 и 7 классы (по 34 часа)</a:t>
            </a:r>
            <a:endParaRPr lang="en-US" sz="1200" dirty="0"/>
          </a:p>
          <a:p>
            <a:pPr marL="0" indent="0">
              <a:lnSpc>
                <a:spcPct val="112000"/>
              </a:lnSpc>
              <a:buNone/>
            </a:pPr>
            <a:endParaRPr lang="en-US" sz="120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2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Оценки по ДНКР выставляются в общем порядке — четвертные и годовые.</a:t>
            </a:r>
            <a:endParaRPr lang="en-US" sz="1200" dirty="0"/>
          </a:p>
        </p:txBody>
      </p:sp>
      <p:sp>
        <p:nvSpPr>
          <p:cNvPr id="23" name="Text 13"/>
          <p:cNvSpPr/>
          <p:nvPr/>
        </p:nvSpPr>
        <p:spPr>
          <a:xfrm>
            <a:off x="9235440" y="6473952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 </a:t>
            </a:r>
            <a:r>
              <a:rPr lang="en-US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777240" cy="777240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62" y="705002"/>
            <a:ext cx="373075" cy="3730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120640" y="36576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4600" b="1" dirty="0">
                <a:solidFill>
                  <a:srgbClr val="E8EDF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4600" dirty="0"/>
          </a:p>
        </p:txBody>
      </p:sp>
      <p:sp>
        <p:nvSpPr>
          <p:cNvPr id="5" name="Text 2"/>
          <p:cNvSpPr/>
          <p:nvPr/>
        </p:nvSpPr>
        <p:spPr>
          <a:xfrm>
            <a:off x="1645920" y="502920"/>
            <a:ext cx="7772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Электронное и дистанционное обучение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40080" y="1463040"/>
            <a:ext cx="58521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Мессенджер MAX</a:t>
            </a:r>
            <a:endParaRPr lang="en-US" sz="14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стал национальным средством взаимодействия участников образовательных отношений — укажите его в Положении наряду с уже действующими сервисами (например, «Сферум»).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640080" y="306324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Хронология регулирования MAX: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640080" y="3474720"/>
            <a:ext cx="109728" cy="109728"/>
          </a:xfrm>
          <a:prstGeom prst="ellipse">
            <a:avLst/>
          </a:prstGeom>
          <a:solidFill>
            <a:srgbClr val="C9962C"/>
          </a:solidFill>
          <a:ln/>
        </p:spPr>
      </p:sp>
      <p:sp>
        <p:nvSpPr>
          <p:cNvPr id="9" name="Text 6"/>
          <p:cNvSpPr/>
          <p:nvPr/>
        </p:nvSpPr>
        <p:spPr>
          <a:xfrm>
            <a:off x="914400" y="3364992"/>
            <a:ext cx="1005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24.06.2025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1965960" y="3337560"/>
            <a:ext cx="4572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08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ФЗ № 156-ФЗ — правовая основа национального сервиса обмена информацией</a:t>
            </a:r>
            <a:endParaRPr lang="en-US" sz="1080" dirty="0"/>
          </a:p>
        </p:txBody>
      </p:sp>
      <p:sp>
        <p:nvSpPr>
          <p:cNvPr id="11" name="Shape 8"/>
          <p:cNvSpPr/>
          <p:nvPr/>
        </p:nvSpPr>
        <p:spPr>
          <a:xfrm>
            <a:off x="640080" y="4041648"/>
            <a:ext cx="109728" cy="109728"/>
          </a:xfrm>
          <a:prstGeom prst="ellipse">
            <a:avLst/>
          </a:prstGeom>
          <a:solidFill>
            <a:srgbClr val="C9962C"/>
          </a:solidFill>
          <a:ln/>
        </p:spPr>
      </p:sp>
      <p:sp>
        <p:nvSpPr>
          <p:cNvPr id="12" name="Text 9"/>
          <p:cNvSpPr/>
          <p:nvPr/>
        </p:nvSpPr>
        <p:spPr>
          <a:xfrm>
            <a:off x="914400" y="3931920"/>
            <a:ext cx="1005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12.07.2025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1965960" y="3904488"/>
            <a:ext cx="4572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08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Распоряжение Правительства № 1880-р — MAX определён национальным мессенджером</a:t>
            </a:r>
            <a:endParaRPr lang="en-US" sz="1080" dirty="0"/>
          </a:p>
        </p:txBody>
      </p:sp>
      <p:sp>
        <p:nvSpPr>
          <p:cNvPr id="14" name="Shape 11"/>
          <p:cNvSpPr/>
          <p:nvPr/>
        </p:nvSpPr>
        <p:spPr>
          <a:xfrm>
            <a:off x="640080" y="4608576"/>
            <a:ext cx="109728" cy="109728"/>
          </a:xfrm>
          <a:prstGeom prst="ellipse">
            <a:avLst/>
          </a:prstGeom>
          <a:solidFill>
            <a:srgbClr val="C9962C"/>
          </a:solidFill>
          <a:ln/>
        </p:spPr>
      </p:sp>
      <p:sp>
        <p:nvSpPr>
          <p:cNvPr id="15" name="Text 12"/>
          <p:cNvSpPr/>
          <p:nvPr/>
        </p:nvSpPr>
        <p:spPr>
          <a:xfrm>
            <a:off x="914400" y="4498848"/>
            <a:ext cx="1005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06.05.2026</a:t>
            </a:r>
            <a:endParaRPr lang="en-US" sz="1150" dirty="0"/>
          </a:p>
        </p:txBody>
      </p:sp>
      <p:sp>
        <p:nvSpPr>
          <p:cNvPr id="16" name="Text 13"/>
          <p:cNvSpPr/>
          <p:nvPr/>
        </p:nvSpPr>
        <p:spPr>
          <a:xfrm>
            <a:off x="1965960" y="4471416"/>
            <a:ext cx="4572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08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Постановление Правительства № 517 — уточнения в Правила применения ЭО и ДОТ (Постановление № 1678)</a:t>
            </a:r>
            <a:endParaRPr lang="en-US" sz="1080" dirty="0"/>
          </a:p>
        </p:txBody>
      </p:sp>
      <p:sp>
        <p:nvSpPr>
          <p:cNvPr id="17" name="Shape 14"/>
          <p:cNvSpPr/>
          <p:nvPr/>
        </p:nvSpPr>
        <p:spPr>
          <a:xfrm>
            <a:off x="6903720" y="1463040"/>
            <a:ext cx="4617720" cy="3749040"/>
          </a:xfrm>
          <a:prstGeom prst="roundRect">
            <a:avLst>
              <a:gd name="adj" fmla="val 1951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4888" y="1645920"/>
            <a:ext cx="256032" cy="256032"/>
          </a:xfrm>
          <a:prstGeom prst="rect">
            <a:avLst/>
          </a:prstGeom>
        </p:spPr>
      </p:pic>
      <p:sp>
        <p:nvSpPr>
          <p:cNvPr id="19" name="Text 15"/>
          <p:cNvSpPr/>
          <p:nvPr/>
        </p:nvSpPr>
        <p:spPr>
          <a:xfrm>
            <a:off x="7452360" y="1609344"/>
            <a:ext cx="38862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ОСНОВАНИЕ</a:t>
            </a:r>
            <a:endParaRPr lang="en-US" sz="1200" dirty="0"/>
          </a:p>
        </p:txBody>
      </p:sp>
      <p:sp>
        <p:nvSpPr>
          <p:cNvPr id="20" name="Text 16"/>
          <p:cNvSpPr/>
          <p:nvPr/>
        </p:nvSpPr>
        <p:spPr>
          <a:xfrm>
            <a:off x="7178040" y="1993392"/>
            <a:ext cx="4069080" cy="3063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Постановление Правительства РФ от 06.05.2026 № 517</a:t>
            </a:r>
            <a:endParaRPr lang="en-US" sz="1250" dirty="0"/>
          </a:p>
          <a:p>
            <a:pPr marL="0" indent="0">
              <a:lnSpc>
                <a:spcPct val="112000"/>
              </a:lnSpc>
              <a:buNone/>
            </a:pPr>
            <a:endParaRPr lang="en-US" sz="125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«О внесении изменений в Постановление Правительства РФ от 11.10.2023 № 1678» — уточняет правила применения электронного обучения и дистанционных образовательных технологий.</a:t>
            </a:r>
            <a:endParaRPr lang="en-US" sz="1250" dirty="0"/>
          </a:p>
          <a:p>
            <a:pPr marL="0" indent="0">
              <a:lnSpc>
                <a:spcPct val="112000"/>
              </a:lnSpc>
              <a:buNone/>
            </a:pPr>
            <a:endParaRPr lang="en-US" sz="1250" dirty="0"/>
          </a:p>
          <a:p>
            <a:pPr marL="0" indent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Базовое регулирование MAX: Федеральный закон от 24.06.2025 № 156-ФЗ, распоряжение Правительства РФ от 12.07.2025 № 1880-р.</a:t>
            </a:r>
            <a:endParaRPr lang="en-US" sz="1250" dirty="0"/>
          </a:p>
        </p:txBody>
      </p:sp>
      <p:sp>
        <p:nvSpPr>
          <p:cNvPr id="21" name="Text 17"/>
          <p:cNvSpPr/>
          <p:nvPr/>
        </p:nvSpPr>
        <p:spPr>
          <a:xfrm>
            <a:off x="9235440" y="6473952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 </a:t>
            </a:r>
            <a:r>
              <a:rPr lang="en-US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40080" y="502920"/>
            <a:ext cx="777240" cy="777240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162" y="705002"/>
            <a:ext cx="373075" cy="3730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120640" y="365760"/>
            <a:ext cx="1828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4600" b="1" dirty="0">
                <a:solidFill>
                  <a:srgbClr val="E8EDF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4600" dirty="0"/>
          </a:p>
        </p:txBody>
      </p:sp>
      <p:sp>
        <p:nvSpPr>
          <p:cNvPr id="5" name="Text 2"/>
          <p:cNvSpPr/>
          <p:nvPr/>
        </p:nvSpPr>
        <p:spPr>
          <a:xfrm>
            <a:off x="1645920" y="502920"/>
            <a:ext cx="7772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Положение о рабочей программе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640080" y="1508760"/>
            <a:ext cx="10881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Сверьте документ с актуальными редакциями ФГОС и ФОП.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40080" y="2148840"/>
            <a:ext cx="10881360" cy="1417320"/>
          </a:xfrm>
          <a:prstGeom prst="roundRect">
            <a:avLst>
              <a:gd name="adj" fmla="val 5161"/>
            </a:avLst>
          </a:prstGeom>
          <a:solidFill>
            <a:srgbClr val="1B2A4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960120" y="233172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kern="0" spc="150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ВАЖНОЕ УТОЧНЕНИЕ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960120" y="2606040"/>
            <a:ext cx="10241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Курсы внеурочной деятельности больше не приравниваются к учебным курсам.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640080" y="379476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Что это значит на практике: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640080" y="4206240"/>
            <a:ext cx="105156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20000"/>
              </a:lnSpc>
              <a:spcAft>
                <a:spcPts val="600"/>
              </a:spcAft>
              <a:buSzPct val="100000"/>
              <a:buChar char="●"/>
            </a:pPr>
            <a:r>
              <a:rPr lang="en-US" sz="13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проверьте формулировки в положении, где внеурочная деятельность упоминается наравне с учебными предметами</a:t>
            </a:r>
            <a:endParaRPr lang="en-US" sz="1300" dirty="0"/>
          </a:p>
          <a:p>
            <a:pPr marL="342900" indent="-342900">
              <a:lnSpc>
                <a:spcPct val="120000"/>
              </a:lnSpc>
              <a:spcAft>
                <a:spcPts val="600"/>
              </a:spcAft>
              <a:buSzPct val="100000"/>
              <a:buChar char="●"/>
            </a:pPr>
            <a:r>
              <a:rPr lang="en-US" sz="13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приведите структуру и порядок утверждения рабочих программ курсов внеурочной деятельности отдельно от учебных программ</a:t>
            </a:r>
            <a:endParaRPr lang="en-US" sz="1300" dirty="0"/>
          </a:p>
          <a:p>
            <a:pPr marL="342900" indent="-342900">
              <a:lnSpc>
                <a:spcPct val="120000"/>
              </a:lnSpc>
              <a:spcAft>
                <a:spcPts val="600"/>
              </a:spcAft>
              <a:buSzPct val="100000"/>
              <a:buChar char="●"/>
            </a:pPr>
            <a:r>
              <a:rPr lang="en-US" sz="130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учтите новый предмет ДНКР при утверждении рабочих программ на 2026/27 учебный год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9235440" y="6473952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</a:t>
            </a:r>
            <a:r>
              <a:rPr lang="en-US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·  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6984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Ещё 6 документов — сверьте с региональными и муниципальными актами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Эти положения не привязаны к федеральным новациям 2026 года напрямую, но требуют регулярной актуализации ссылок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640080" y="1600200"/>
            <a:ext cx="3502152" cy="2148840"/>
          </a:xfrm>
          <a:prstGeom prst="roundRect">
            <a:avLst>
              <a:gd name="adj" fmla="val 3404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868680" y="1828800"/>
            <a:ext cx="548640" cy="548640"/>
          </a:xfrm>
          <a:prstGeom prst="ellipse">
            <a:avLst/>
          </a:prstGeom>
          <a:solidFill>
            <a:srgbClr val="E8EDF3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1965960"/>
            <a:ext cx="274320" cy="2743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68680" y="2468880"/>
            <a:ext cx="3044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5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Язык обучения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868680" y="2862072"/>
            <a:ext cx="304495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3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Актуализируйте перечень родных и государственных языков республик РФ, если возможности их изучения расширены</a:t>
            </a:r>
            <a:endParaRPr lang="en-US" sz="1030" dirty="0"/>
          </a:p>
        </p:txBody>
      </p:sp>
      <p:sp>
        <p:nvSpPr>
          <p:cNvPr id="9" name="Shape 6"/>
          <p:cNvSpPr/>
          <p:nvPr/>
        </p:nvSpPr>
        <p:spPr>
          <a:xfrm>
            <a:off x="4325112" y="1600200"/>
            <a:ext cx="3502152" cy="2148840"/>
          </a:xfrm>
          <a:prstGeom prst="roundRect">
            <a:avLst>
              <a:gd name="adj" fmla="val 3404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553712" y="1828800"/>
            <a:ext cx="548640" cy="548640"/>
          </a:xfrm>
          <a:prstGeom prst="ellipse">
            <a:avLst/>
          </a:prstGeom>
          <a:solidFill>
            <a:srgbClr val="E8EDF3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0872" y="1965960"/>
            <a:ext cx="274320" cy="27432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4553712" y="2468880"/>
            <a:ext cx="3044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5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Платные образовательные услуги</a:t>
            </a:r>
            <a:endParaRPr lang="en-US" sz="1350" dirty="0"/>
          </a:p>
        </p:txBody>
      </p:sp>
      <p:sp>
        <p:nvSpPr>
          <p:cNvPr id="13" name="Text 9"/>
          <p:cNvSpPr/>
          <p:nvPr/>
        </p:nvSpPr>
        <p:spPr>
          <a:xfrm>
            <a:off x="4553712" y="2862072"/>
            <a:ext cx="304495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3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Сверьте стоимость услуг с действующими региональными и муниципальными актами</a:t>
            </a:r>
            <a:endParaRPr lang="en-US" sz="1030" dirty="0"/>
          </a:p>
        </p:txBody>
      </p:sp>
      <p:sp>
        <p:nvSpPr>
          <p:cNvPr id="14" name="Shape 10"/>
          <p:cNvSpPr/>
          <p:nvPr/>
        </p:nvSpPr>
        <p:spPr>
          <a:xfrm>
            <a:off x="8010144" y="1600200"/>
            <a:ext cx="3502152" cy="2148840"/>
          </a:xfrm>
          <a:prstGeom prst="roundRect">
            <a:avLst>
              <a:gd name="adj" fmla="val 3404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8238744" y="1828800"/>
            <a:ext cx="548640" cy="548640"/>
          </a:xfrm>
          <a:prstGeom prst="ellipse">
            <a:avLst/>
          </a:prstGeom>
          <a:solidFill>
            <a:srgbClr val="E8EDF3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5904" y="1965960"/>
            <a:ext cx="274320" cy="27432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238744" y="2468880"/>
            <a:ext cx="3044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5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Инфраструктура школы</a:t>
            </a:r>
            <a:endParaRPr lang="en-US" sz="1350" dirty="0"/>
          </a:p>
        </p:txBody>
      </p:sp>
      <p:sp>
        <p:nvSpPr>
          <p:cNvPr id="18" name="Text 13"/>
          <p:cNvSpPr/>
          <p:nvPr/>
        </p:nvSpPr>
        <p:spPr>
          <a:xfrm>
            <a:off x="8238744" y="2862072"/>
            <a:ext cx="304495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3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Дополните перечень новыми пространствами: зоны релаксации, сенсорные комнаты, музеи, спортивные и культурные объекты</a:t>
            </a:r>
            <a:endParaRPr lang="en-US" sz="1030" dirty="0"/>
          </a:p>
        </p:txBody>
      </p:sp>
      <p:sp>
        <p:nvSpPr>
          <p:cNvPr id="19" name="Shape 14"/>
          <p:cNvSpPr/>
          <p:nvPr/>
        </p:nvSpPr>
        <p:spPr>
          <a:xfrm>
            <a:off x="640080" y="3950208"/>
            <a:ext cx="3502152" cy="2148840"/>
          </a:xfrm>
          <a:prstGeom prst="roundRect">
            <a:avLst>
              <a:gd name="adj" fmla="val 3404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68680" y="4178808"/>
            <a:ext cx="548640" cy="548640"/>
          </a:xfrm>
          <a:prstGeom prst="ellipse">
            <a:avLst/>
          </a:prstGeom>
          <a:solidFill>
            <a:srgbClr val="E8EDF3"/>
          </a:solidFill>
          <a:ln/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840" y="4315968"/>
            <a:ext cx="274320" cy="274320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868680" y="4818888"/>
            <a:ext cx="3044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5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Группы продлённого дня</a:t>
            </a:r>
            <a:endParaRPr lang="en-US" sz="1350" dirty="0"/>
          </a:p>
        </p:txBody>
      </p:sp>
      <p:sp>
        <p:nvSpPr>
          <p:cNvPr id="23" name="Text 17"/>
          <p:cNvSpPr/>
          <p:nvPr/>
        </p:nvSpPr>
        <p:spPr>
          <a:xfrm>
            <a:off x="868680" y="5212080"/>
            <a:ext cx="304495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3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Проверьте актуальность норм по размеру платы и организации работы ГПД</a:t>
            </a:r>
            <a:endParaRPr lang="en-US" sz="1030" dirty="0"/>
          </a:p>
        </p:txBody>
      </p:sp>
      <p:sp>
        <p:nvSpPr>
          <p:cNvPr id="24" name="Shape 18"/>
          <p:cNvSpPr/>
          <p:nvPr/>
        </p:nvSpPr>
        <p:spPr>
          <a:xfrm>
            <a:off x="4325112" y="3950208"/>
            <a:ext cx="3502152" cy="2148840"/>
          </a:xfrm>
          <a:prstGeom prst="roundRect">
            <a:avLst>
              <a:gd name="adj" fmla="val 3404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5" name="Shape 19"/>
          <p:cNvSpPr/>
          <p:nvPr/>
        </p:nvSpPr>
        <p:spPr>
          <a:xfrm>
            <a:off x="4553712" y="4178808"/>
            <a:ext cx="548640" cy="548640"/>
          </a:xfrm>
          <a:prstGeom prst="ellipse">
            <a:avLst/>
          </a:prstGeom>
          <a:solidFill>
            <a:srgbClr val="E8EDF3"/>
          </a:solidFill>
          <a:ln/>
        </p:spPr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872" y="4315968"/>
            <a:ext cx="274320" cy="274320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4553712" y="4818888"/>
            <a:ext cx="3044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5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Поощрение обучающихся</a:t>
            </a:r>
            <a:endParaRPr lang="en-US" sz="1350" dirty="0"/>
          </a:p>
        </p:txBody>
      </p:sp>
      <p:sp>
        <p:nvSpPr>
          <p:cNvPr id="28" name="Text 21"/>
          <p:cNvSpPr/>
          <p:nvPr/>
        </p:nvSpPr>
        <p:spPr>
          <a:xfrm>
            <a:off x="4553712" y="5212080"/>
            <a:ext cx="304495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3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Обновите ссылки на региональные и муниципальные акты о награждении и стимулировании</a:t>
            </a:r>
            <a:endParaRPr lang="en-US" sz="1030" dirty="0"/>
          </a:p>
        </p:txBody>
      </p:sp>
      <p:sp>
        <p:nvSpPr>
          <p:cNvPr id="29" name="Shape 22"/>
          <p:cNvSpPr/>
          <p:nvPr/>
        </p:nvSpPr>
        <p:spPr>
          <a:xfrm>
            <a:off x="8010144" y="3950208"/>
            <a:ext cx="3502152" cy="2148840"/>
          </a:xfrm>
          <a:prstGeom prst="roundRect">
            <a:avLst>
              <a:gd name="adj" fmla="val 3404"/>
            </a:avLst>
          </a:prstGeom>
          <a:solidFill>
            <a:srgbClr val="F5F7FA"/>
          </a:solidFill>
          <a:ln/>
          <a:effectLst>
            <a:outerShdw blurRad="101600" dist="38100" dir="27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0" name="Shape 23"/>
          <p:cNvSpPr/>
          <p:nvPr/>
        </p:nvSpPr>
        <p:spPr>
          <a:xfrm>
            <a:off x="8238744" y="4178808"/>
            <a:ext cx="548640" cy="548640"/>
          </a:xfrm>
          <a:prstGeom prst="ellipse">
            <a:avLst/>
          </a:prstGeom>
          <a:solidFill>
            <a:srgbClr val="E8EDF3"/>
          </a:solidFill>
          <a:ln/>
        </p:spPr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75904" y="4315968"/>
            <a:ext cx="274320" cy="274320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8238744" y="4818888"/>
            <a:ext cx="304495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35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Обучение на длительном лечении</a:t>
            </a:r>
            <a:endParaRPr lang="en-US" sz="1350" dirty="0"/>
          </a:p>
        </p:txBody>
      </p:sp>
      <p:sp>
        <p:nvSpPr>
          <p:cNvPr id="33" name="Text 25"/>
          <p:cNvSpPr/>
          <p:nvPr/>
        </p:nvSpPr>
        <p:spPr>
          <a:xfrm>
            <a:off x="8238744" y="5212080"/>
            <a:ext cx="304495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3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Сверьтесь с действующими региональными требованиями к организации обучения таких детей</a:t>
            </a:r>
            <a:endParaRPr lang="en-US" sz="1030" dirty="0"/>
          </a:p>
        </p:txBody>
      </p:sp>
      <p:sp>
        <p:nvSpPr>
          <p:cNvPr id="34" name="Text 26"/>
          <p:cNvSpPr/>
          <p:nvPr/>
        </p:nvSpPr>
        <p:spPr>
          <a:xfrm>
            <a:off x="9235440" y="6473952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</a:t>
            </a:r>
            <a:r>
              <a:rPr lang="en-US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8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Чек-лист директора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40080" y="100584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E8ED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актов — к началу 2026/27 учебного года</a:t>
            </a:r>
            <a:endParaRPr lang="en-US" sz="13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783080"/>
            <a:ext cx="292608" cy="29260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51560" y="1600200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Правила приёма (иностранные граждане — приказ № 727)</a:t>
            </a:r>
            <a:endParaRPr lang="en-US" sz="12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2532888"/>
            <a:ext cx="292608" cy="29260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51560" y="2350008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Режим занятий (СП 2.4.2.4283-26 с 01.09.2026)</a:t>
            </a:r>
            <a:endParaRPr lang="en-US" sz="12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3282696"/>
            <a:ext cx="292608" cy="29260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051560" y="3099816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Текущий контроль и аттестация (ФОП + ДНКР)</a:t>
            </a:r>
            <a:endParaRPr lang="en-US" sz="12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4032504"/>
            <a:ext cx="292608" cy="29260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051560" y="3849624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Язык обучения</a:t>
            </a:r>
            <a:endParaRPr lang="en-US" sz="1200" dirty="0"/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4782312"/>
            <a:ext cx="292608" cy="292608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1051560" y="4599432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Платные образовательные услуги</a:t>
            </a:r>
            <a:endParaRPr lang="en-US" sz="1200" dirty="0"/>
          </a:p>
        </p:txBody>
      </p:sp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5532120"/>
            <a:ext cx="292608" cy="292608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1051560" y="5349240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Инфраструктура школы</a:t>
            </a:r>
            <a:endParaRPr lang="en-US" sz="1200" dirty="0"/>
          </a:p>
        </p:txBody>
      </p:sp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1783080"/>
            <a:ext cx="292608" cy="292608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6629400" y="1600200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Группы продлённого дня</a:t>
            </a:r>
            <a:endParaRPr lang="en-US" sz="1200" dirty="0"/>
          </a:p>
        </p:txBody>
      </p:sp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2532888"/>
            <a:ext cx="292608" cy="292608"/>
          </a:xfrm>
          <a:prstGeom prst="rect">
            <a:avLst/>
          </a:prstGeom>
        </p:spPr>
      </p:pic>
      <p:sp>
        <p:nvSpPr>
          <p:cNvPr id="19" name="Text 9"/>
          <p:cNvSpPr/>
          <p:nvPr/>
        </p:nvSpPr>
        <p:spPr>
          <a:xfrm>
            <a:off x="6629400" y="2350008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Поощрение обучающихся</a:t>
            </a:r>
            <a:endParaRPr lang="en-US" sz="1200" dirty="0"/>
          </a:p>
        </p:txBody>
      </p:sp>
      <p:pic>
        <p:nvPicPr>
          <p:cNvPr id="20" name="Image 8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3282696"/>
            <a:ext cx="292608" cy="292608"/>
          </a:xfrm>
          <a:prstGeom prst="rect">
            <a:avLst/>
          </a:prstGeom>
        </p:spPr>
      </p:pic>
      <p:sp>
        <p:nvSpPr>
          <p:cNvPr id="21" name="Text 10"/>
          <p:cNvSpPr/>
          <p:nvPr/>
        </p:nvSpPr>
        <p:spPr>
          <a:xfrm>
            <a:off x="6629400" y="3099816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Электронное и дистанционное обучение (MAX)</a:t>
            </a:r>
            <a:endParaRPr lang="en-US" sz="1200" dirty="0"/>
          </a:p>
        </p:txBody>
      </p:sp>
      <p:pic>
        <p:nvPicPr>
          <p:cNvPr id="22" name="Image 9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4032504"/>
            <a:ext cx="292608" cy="292608"/>
          </a:xfrm>
          <a:prstGeom prst="rect">
            <a:avLst/>
          </a:prstGeom>
        </p:spPr>
      </p:pic>
      <p:sp>
        <p:nvSpPr>
          <p:cNvPr id="23" name="Text 11"/>
          <p:cNvSpPr/>
          <p:nvPr/>
        </p:nvSpPr>
        <p:spPr>
          <a:xfrm>
            <a:off x="6629400" y="3849624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Проектная деятельность (ДНКР)</a:t>
            </a:r>
            <a:endParaRPr lang="en-US" sz="1200" dirty="0"/>
          </a:p>
        </p:txBody>
      </p:sp>
      <p:pic>
        <p:nvPicPr>
          <p:cNvPr id="24" name="Image 1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4782312"/>
            <a:ext cx="292608" cy="292608"/>
          </a:xfrm>
          <a:prstGeom prst="rect">
            <a:avLst/>
          </a:prstGeom>
        </p:spPr>
      </p:pic>
      <p:sp>
        <p:nvSpPr>
          <p:cNvPr id="25" name="Text 12"/>
          <p:cNvSpPr/>
          <p:nvPr/>
        </p:nvSpPr>
        <p:spPr>
          <a:xfrm>
            <a:off x="6629400" y="4599432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Обучение детей на длительном лечении</a:t>
            </a:r>
            <a:endParaRPr lang="en-US" sz="1200" dirty="0"/>
          </a:p>
        </p:txBody>
      </p:sp>
      <p:pic>
        <p:nvPicPr>
          <p:cNvPr id="26" name="Image 1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5532120"/>
            <a:ext cx="292608" cy="292608"/>
          </a:xfrm>
          <a:prstGeom prst="rect">
            <a:avLst/>
          </a:prstGeom>
        </p:spPr>
      </p:pic>
      <p:sp>
        <p:nvSpPr>
          <p:cNvPr id="27" name="Text 13"/>
          <p:cNvSpPr/>
          <p:nvPr/>
        </p:nvSpPr>
        <p:spPr>
          <a:xfrm>
            <a:off x="6629400" y="5349240"/>
            <a:ext cx="4846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Рабочая программа (внеурочная ≠ учебная)</a:t>
            </a:r>
            <a:endParaRPr lang="en-US" sz="1200" dirty="0"/>
          </a:p>
        </p:txBody>
      </p:sp>
      <p:sp>
        <p:nvSpPr>
          <p:cNvPr id="28" name="Text 14"/>
          <p:cNvSpPr/>
          <p:nvPr/>
        </p:nvSpPr>
        <p:spPr>
          <a:xfrm>
            <a:off x="9235440" y="6473952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ru-RU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Современное образование </a:t>
            </a:r>
            <a:r>
              <a:rPr lang="en-US" sz="900" dirty="0">
                <a:solidFill>
                  <a:srgbClr val="5B6B8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9</a:t>
            </a:r>
            <a:endParaRPr lang="en-US" sz="900" dirty="0"/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4F7417AA-8E4D-4E30-80DE-DECBC3C21F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984" y="1778508"/>
            <a:ext cx="304800" cy="304800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E0C70142-C59E-444D-8550-780D256A23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888" y="2513600"/>
            <a:ext cx="304800" cy="30480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D0FDE346-E731-4A5A-AAD1-FC401B4EAB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888" y="3282696"/>
            <a:ext cx="304800" cy="304800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6B2B4B50-05E4-4EA6-98EB-EE8569F013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4017788"/>
            <a:ext cx="304800" cy="30480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32AAAF8-9198-4368-880A-254090F6CC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888" y="4787265"/>
            <a:ext cx="304800" cy="304800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BE674F6F-2D9C-4292-94C0-A672DFBDD8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888" y="5554218"/>
            <a:ext cx="304800" cy="30480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2824CB46-9E36-41F7-A471-B26661C2F6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7920" y="1758696"/>
            <a:ext cx="304800" cy="304800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2E435034-486F-4346-B0BC-AC6E9C9C62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824" y="2493788"/>
            <a:ext cx="304800" cy="304800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DAB793B-3B50-4569-83DC-AE6083128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824" y="3262884"/>
            <a:ext cx="304800" cy="30480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7AE2EAF0-F222-46F9-A42B-FB6AE15207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4016" y="3997976"/>
            <a:ext cx="304800" cy="304800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5D5A605E-9072-48CA-A14E-09AFE673CE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824" y="4767453"/>
            <a:ext cx="304800" cy="304800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EA21BF99-EB84-4DFC-A366-7D3D49E660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824" y="5534406"/>
            <a:ext cx="304800" cy="304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961120" y="-1645920"/>
            <a:ext cx="5029200" cy="5029200"/>
          </a:xfrm>
          <a:prstGeom prst="ellipse">
            <a:avLst/>
          </a:prstGeom>
          <a:solidFill>
            <a:srgbClr val="121D33"/>
          </a:solidFill>
          <a:ln/>
        </p:spPr>
      </p:sp>
      <p:sp>
        <p:nvSpPr>
          <p:cNvPr id="3" name="Shape 1"/>
          <p:cNvSpPr/>
          <p:nvPr/>
        </p:nvSpPr>
        <p:spPr>
          <a:xfrm>
            <a:off x="822960" y="777240"/>
            <a:ext cx="868680" cy="868680"/>
          </a:xfrm>
          <a:prstGeom prst="ellipse">
            <a:avLst/>
          </a:prstGeom>
          <a:solidFill>
            <a:srgbClr val="C9962C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817" y="1003097"/>
            <a:ext cx="416966" cy="41696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77240" y="1920240"/>
            <a:ext cx="9144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Следите за обновлениями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822960" y="2606040"/>
            <a:ext cx="8686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E8ED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Законодательство в сфере образования меняется быстро — разбираем каждое изменение с точными основаниями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822960" y="3657600"/>
            <a:ext cx="566928" cy="566928"/>
          </a:xfrm>
          <a:prstGeom prst="ellipse">
            <a:avLst/>
          </a:prstGeom>
          <a:solidFill>
            <a:srgbClr val="C9962C"/>
          </a:solidFill>
          <a:ln/>
        </p:spPr>
      </p:sp>
      <p:sp>
        <p:nvSpPr>
          <p:cNvPr id="9" name="Text 5"/>
          <p:cNvSpPr/>
          <p:nvPr/>
        </p:nvSpPr>
        <p:spPr>
          <a:xfrm>
            <a:off x="1600200" y="3630168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1600200" y="393192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https://max.ru/id6671169091_biz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822960" y="4526280"/>
            <a:ext cx="566928" cy="566928"/>
          </a:xfrm>
          <a:prstGeom prst="ellipse">
            <a:avLst/>
          </a:prstGeom>
          <a:solidFill>
            <a:srgbClr val="C9962C"/>
          </a:solidFill>
          <a:ln/>
        </p:spPr>
      </p:sp>
      <p:sp>
        <p:nvSpPr>
          <p:cNvPr id="13" name="Text 8"/>
          <p:cNvSpPr/>
          <p:nvPr/>
        </p:nvSpPr>
        <p:spPr>
          <a:xfrm>
            <a:off x="1600200" y="4498848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300" b="1" dirty="0">
                <a:solidFill>
                  <a:srgbClr val="C996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Сайт</a:t>
            </a:r>
            <a:endParaRPr lang="en-US" sz="1300" dirty="0"/>
          </a:p>
        </p:txBody>
      </p:sp>
      <p:sp>
        <p:nvSpPr>
          <p:cNvPr id="14" name="Text 9"/>
          <p:cNvSpPr/>
          <p:nvPr/>
        </p:nvSpPr>
        <p:spPr>
          <a:xfrm>
            <a:off x="1600200" y="480060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https://sov-obr.ru/pomoshch-zakazchiku/</a:t>
            </a:r>
            <a:endParaRPr lang="en-US" sz="1400" dirty="0"/>
          </a:p>
        </p:txBody>
      </p:sp>
      <p:sp>
        <p:nvSpPr>
          <p:cNvPr id="15" name="Shape 10"/>
          <p:cNvSpPr/>
          <p:nvPr/>
        </p:nvSpPr>
        <p:spPr>
          <a:xfrm>
            <a:off x="822960" y="5715000"/>
            <a:ext cx="7315200" cy="0"/>
          </a:xfrm>
          <a:prstGeom prst="line">
            <a:avLst/>
          </a:prstGeom>
          <a:noFill/>
          <a:ln w="12700">
            <a:solidFill>
              <a:srgbClr val="334366"/>
            </a:solidFill>
            <a:prstDash val="solid"/>
          </a:ln>
        </p:spPr>
      </p:sp>
      <p:sp>
        <p:nvSpPr>
          <p:cNvPr id="16" name="Text 11"/>
          <p:cNvSpPr/>
          <p:nvPr/>
        </p:nvSpPr>
        <p:spPr>
          <a:xfrm>
            <a:off x="822960" y="5897880"/>
            <a:ext cx="8686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endParaRPr lang="en-US" sz="105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60B496E-3463-45FD-88E3-B30543DD57A2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904063" y="3737884"/>
            <a:ext cx="404722" cy="404348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CAEC528-F505-42B3-BBEC-0D6289CF05A8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904064" y="4606190"/>
            <a:ext cx="404722" cy="40472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921</Words>
  <Application>Microsoft Office PowerPoint</Application>
  <PresentationFormat>Широкоэкранный</PresentationFormat>
  <Paragraphs>154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Локальные акты школы к 2026/27 учебному году</dc:title>
  <dc:subject>PptxGenJS Presentation</dc:subject>
  <dc:creator>Кабинет директора</dc:creator>
  <cp:lastModifiedBy>Беляев Иван Александрович</cp:lastModifiedBy>
  <cp:revision>5</cp:revision>
  <dcterms:created xsi:type="dcterms:W3CDTF">2026-07-09T09:16:20Z</dcterms:created>
  <dcterms:modified xsi:type="dcterms:W3CDTF">2026-07-09T11:20:54Z</dcterms:modified>
</cp:coreProperties>
</file>