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422" r:id="rId3"/>
    <p:sldId id="297" r:id="rId4"/>
    <p:sldId id="410" r:id="rId5"/>
    <p:sldId id="412" r:id="rId6"/>
    <p:sldId id="423" r:id="rId7"/>
    <p:sldId id="387" r:id="rId8"/>
    <p:sldId id="427" r:id="rId9"/>
    <p:sldId id="409" r:id="rId10"/>
    <p:sldId id="421" r:id="rId11"/>
    <p:sldId id="425" r:id="rId12"/>
    <p:sldId id="389" r:id="rId13"/>
    <p:sldId id="426" r:id="rId14"/>
    <p:sldId id="424" r:id="rId15"/>
    <p:sldId id="306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275D08D-978D-453F-968E-D064C76D1AED}">
          <p14:sldIdLst>
            <p14:sldId id="256"/>
            <p14:sldId id="422"/>
            <p14:sldId id="297"/>
            <p14:sldId id="410"/>
            <p14:sldId id="412"/>
            <p14:sldId id="423"/>
            <p14:sldId id="387"/>
            <p14:sldId id="427"/>
            <p14:sldId id="409"/>
            <p14:sldId id="421"/>
            <p14:sldId id="425"/>
            <p14:sldId id="389"/>
            <p14:sldId id="426"/>
            <p14:sldId id="424"/>
            <p14:sldId id="30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76427" autoAdjust="0"/>
  </p:normalViewPr>
  <p:slideViewPr>
    <p:cSldViewPr snapToGrid="0">
      <p:cViewPr varScale="1">
        <p:scale>
          <a:sx n="69" d="100"/>
          <a:sy n="69" d="100"/>
        </p:scale>
        <p:origin x="452" y="8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6DCF5-AB89-4078-A525-248345A54F75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6AAF1-21FD-4368-932B-4332113E1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373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86AAF1-21FD-4368-932B-4332113E1F3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99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853BA3-A625-4FC2-9226-0B19E01807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2313" y="406400"/>
            <a:ext cx="6413916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dirty="0"/>
              <a:t>Революция 1917 года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0F3F51C-B836-402C-B1C8-0580C1FBED4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2313" y="3150347"/>
            <a:ext cx="6413916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Октябрьский этап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13D06D-AF26-4770-A63E-2FAB9915C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История России. 10 класс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7B8479-2543-4564-B6CD-22AD1A6CE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/>
              <a:t>Автор: С.Ф. Аманов 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39D881-4DD3-4ABA-A174-327037041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3C6851D-CABE-4E2F-9C27-3468ECAEDAFC}"/>
              </a:ext>
            </a:extLst>
          </p:cNvPr>
          <p:cNvSpPr/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России. 11 класс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4663755-565C-44CD-8071-F733E6F955B2}"/>
              </a:ext>
            </a:extLst>
          </p:cNvPr>
          <p:cNvSpPr/>
          <p:nvPr userDrawn="1"/>
        </p:nvSpPr>
        <p:spPr>
          <a:xfrm>
            <a:off x="4038600" y="6356349"/>
            <a:ext cx="4114800" cy="3651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– С.Ф. Аманов 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id="{72345FEC-9836-45F8-97A6-56C4600616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07263" y="514350"/>
            <a:ext cx="4657725" cy="4919663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8461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азовый белы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3977D-A420-4FC1-94A8-B0FE934F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863B39-141E-4AD3-A78A-E3ADF890E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DC1A-280A-4E6C-AEBE-5D683CDB8F6A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335AB0-F00E-4862-9A53-019BD9FF8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F9C33E-0F54-4F70-9011-5ECB811A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9E712B02-77C4-43B7-8D88-944FEE5C6C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927225"/>
            <a:ext cx="10515600" cy="408781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613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3977D-A420-4FC1-94A8-B0FE934F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863B39-141E-4AD3-A78A-E3ADF890E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DC1A-280A-4E6C-AEBE-5D683CDB8F6A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335AB0-F00E-4862-9A53-019BD9FF8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F9C33E-0F54-4F70-9011-5ECB811A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9E712B02-77C4-43B7-8D88-944FEE5C6C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927225"/>
            <a:ext cx="10515600" cy="40878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5208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кн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BDEB86-CEA3-4B02-B5D2-04B073DF2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BB6DF8-F537-4DA2-B2BF-AFD5D32C20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C963F36-BD63-4683-BA9D-CC63DE579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DEF870E-864D-4A61-8523-6BBF423AD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DC1A-280A-4E6C-AEBE-5D683CDB8F6A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9D2C65B-5F99-4674-B4CC-6D577352A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341BD1-C8E8-4E93-815C-61A5F02A1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383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черный два окн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B92EDF-4B40-42F5-BDAF-FD86E5433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DDFAC6-7747-4335-A210-3DDA919A7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DC0FB8C-DE92-41F0-8E30-61659E6301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E15D172-8CBA-4DA5-8D0D-4FF6A91005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4836DF5-41E2-4587-ABAD-6DB7E8EF11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895D84E-6681-41A0-B867-A04AAAF3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EDC1A-280A-4E6C-AEBE-5D683CDB8F6A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A83D9E9-DF7E-4628-973C-C6265682E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9E9AE0B-9F3E-413B-9F38-71AB27CED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94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ерный базов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184BC-91BB-4304-B859-A614B79EB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29A16724-0C53-4D78-8979-7D890EE4EA9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884363"/>
            <a:ext cx="10515600" cy="4471987"/>
          </a:xfrm>
        </p:spPr>
        <p:txBody>
          <a:bodyPr/>
          <a:lstStyle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3864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2CB12-9ABF-4821-A27D-2C2AD108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C38985-0F86-4C45-8E72-080CE7D0EF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382CC7-8B12-48C1-81A1-AE94B71CA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EDC1A-280A-4E6C-AEBE-5D683CDB8F6A}" type="datetimeFigureOut">
              <a:rPr lang="ru-RU" smtClean="0"/>
              <a:t>06.12.2025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5830EB-6EAC-400E-B1AF-5C4FD0A959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88A8F6-B4E8-4FE5-B874-01A0E3EB19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FDAD1-02C4-48E1-8A6E-238EE64861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19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0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4D3CD090-D6C6-4212-BF4F-1760C778F9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0149" y="617167"/>
            <a:ext cx="5256231" cy="1488721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Перемены в духовной сфере в годы перестройки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A11950E0-C39D-495F-A1F8-933B7561DDAC}"/>
              </a:ext>
            </a:extLst>
          </p:cNvPr>
          <p:cNvCxnSpPr>
            <a:cxnSpLocks/>
          </p:cNvCxnSpPr>
          <p:nvPr/>
        </p:nvCxnSpPr>
        <p:spPr>
          <a:xfrm>
            <a:off x="690864" y="479339"/>
            <a:ext cx="525623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17667C6-7DC1-4F0A-BFE8-01AA9F7D18C9}"/>
              </a:ext>
            </a:extLst>
          </p:cNvPr>
          <p:cNvCxnSpPr>
            <a:cxnSpLocks/>
          </p:cNvCxnSpPr>
          <p:nvPr/>
        </p:nvCxnSpPr>
        <p:spPr>
          <a:xfrm>
            <a:off x="5961843" y="531813"/>
            <a:ext cx="0" cy="1574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utoShape 2" descr="На Кубе во время Карибского кризиса погибли 64 советских гражданина - Родина">
            <a:extLst>
              <a:ext uri="{FF2B5EF4-FFF2-40B4-BE49-F238E27FC236}">
                <a16:creationId xmlns:a16="http://schemas.microsoft.com/office/drawing/2014/main" id="{15B3D0F1-7E33-48B4-80E3-8DD7208D37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На Кубе во время Карибского кризиса погибли 64 советских гражданина - Родина">
            <a:extLst>
              <a:ext uri="{FF2B5EF4-FFF2-40B4-BE49-F238E27FC236}">
                <a16:creationId xmlns:a16="http://schemas.microsoft.com/office/drawing/2014/main" id="{98BACE78-D740-443C-8AAF-FB1CAE7014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6" descr="На Кубе во время Карибского кризиса погибли 64 советских гражданина - Родина">
            <a:extLst>
              <a:ext uri="{FF2B5EF4-FFF2-40B4-BE49-F238E27FC236}">
                <a16:creationId xmlns:a16="http://schemas.microsoft.com/office/drawing/2014/main" id="{8A3BF1FD-D463-4F01-AE14-25B0CCD15D3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8" descr="На Кубе во время Карибского кризиса погибли 64 советских гражданина - Родина">
            <a:extLst>
              <a:ext uri="{FF2B5EF4-FFF2-40B4-BE49-F238E27FC236}">
                <a16:creationId xmlns:a16="http://schemas.microsoft.com/office/drawing/2014/main" id="{BB07D24B-CFF6-4A3C-A764-DF895F49D6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00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D3B725-69E0-A5BA-5DA7-2FAA4649B302}"/>
              </a:ext>
            </a:extLst>
          </p:cNvPr>
          <p:cNvSpPr txBox="1"/>
          <p:nvPr/>
        </p:nvSpPr>
        <p:spPr>
          <a:xfrm>
            <a:off x="611876" y="4038600"/>
            <a:ext cx="45358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«Перемен, мы ждем перемен» – В. Цой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F621DA-3020-2711-6789-0EC42D487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6390" y="531813"/>
            <a:ext cx="6115610" cy="381788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4F74296-B04F-48C7-A696-2CFF893DE24B}"/>
              </a:ext>
            </a:extLst>
          </p:cNvPr>
          <p:cNvSpPr txBox="1"/>
          <p:nvPr/>
        </p:nvSpPr>
        <p:spPr>
          <a:xfrm>
            <a:off x="7670800" y="4565134"/>
            <a:ext cx="3810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Митинги в годы Перестройки</a:t>
            </a:r>
          </a:p>
        </p:txBody>
      </p:sp>
    </p:spTree>
    <p:extLst>
      <p:ext uri="{BB962C8B-B14F-4D97-AF65-F5344CB8AC3E}">
        <p14:creationId xmlns:p14="http://schemas.microsoft.com/office/powerpoint/2010/main" val="2380962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A2D74-B54B-C6CF-3EDD-622F5F698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96F3B7-8344-6667-400F-F47588960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знаний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(сформулируйте принципы перестройки по плакатам)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495B20-67E4-6D43-EEF2-D1A9E3CC3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76" y="1690688"/>
            <a:ext cx="3399681" cy="191232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F69377-67D6-40AA-23DE-6B07B39C4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7881" y="1634153"/>
            <a:ext cx="2981785" cy="196885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FB122B-D9EB-AFAB-BAA1-8BBC06A38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9722" y="1605980"/>
            <a:ext cx="2662704" cy="19970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DC32D7B-F726-23E8-26AB-82914476C8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2107" y="3764812"/>
            <a:ext cx="6233332" cy="280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09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95130-43C8-4104-BC20-ABE66CC37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3330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знаний. Что, согласно плакату, нужно убрать с дороги перестройки?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1C9155B-436C-4686-A360-A9ADC32F0A5D}"/>
              </a:ext>
            </a:extLst>
          </p:cNvPr>
          <p:cNvSpPr/>
          <p:nvPr/>
        </p:nvSpPr>
        <p:spPr>
          <a:xfrm>
            <a:off x="838200" y="1553803"/>
            <a:ext cx="10938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 </a:t>
            </a:r>
          </a:p>
        </p:txBody>
      </p:sp>
      <p:sp>
        <p:nvSpPr>
          <p:cNvPr id="5" name="AutoShape 2" descr="Марка &quot;Циолковский&quot; | Коллекция Астрономия почтовых марок СССР">
            <a:extLst>
              <a:ext uri="{FF2B5EF4-FFF2-40B4-BE49-F238E27FC236}">
                <a16:creationId xmlns:a16="http://schemas.microsoft.com/office/drawing/2014/main" id="{C17AB23E-7C18-45DC-8D7C-E9F35B7513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Марка &quot;Циолковский&quot; | Коллекция Астрономия почтовых марок СССР">
            <a:extLst>
              <a:ext uri="{FF2B5EF4-FFF2-40B4-BE49-F238E27FC236}">
                <a16:creationId xmlns:a16="http://schemas.microsoft.com/office/drawing/2014/main" id="{062734D0-0DD8-49F6-AF42-EAED97AF9C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B1EA50-E0AB-097A-87A0-B12F6E9E6165}"/>
              </a:ext>
            </a:extLst>
          </p:cNvPr>
          <p:cNvSpPr txBox="1"/>
          <p:nvPr/>
        </p:nvSpPr>
        <p:spPr>
          <a:xfrm>
            <a:off x="838200" y="1819151"/>
            <a:ext cx="6093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9B59641-7F5A-FF01-7795-710F46457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1" y="1032784"/>
            <a:ext cx="11379598" cy="571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05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4B5F80-BE85-0FC1-C6F1-C566B993F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Гласность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8CE994-9173-EF18-9561-2F96FB2B60A9}"/>
              </a:ext>
            </a:extLst>
          </p:cNvPr>
          <p:cNvSpPr txBox="1"/>
          <p:nvPr/>
        </p:nvSpPr>
        <p:spPr>
          <a:xfrm>
            <a:off x="1131939" y="1956138"/>
            <a:ext cx="6821616" cy="3539430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в чем суть политики гласности?</a:t>
            </a:r>
          </a:p>
          <a:p>
            <a:pPr algn="just"/>
            <a:r>
              <a:rPr lang="ru-RU" sz="28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Гласность – принцип демократии, выражающийся в свободе слова и распространении информации, открытости деятельности учреждений и организаций. Политика гласности проводилась в перестройку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91A1EA-AB71-2218-7567-98DE2885B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5669" y="1813518"/>
            <a:ext cx="2799142" cy="4159177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2E4818-5A21-4733-BBCD-F7AD74DBFDE0}"/>
              </a:ext>
            </a:extLst>
          </p:cNvPr>
          <p:cNvSpPr/>
          <p:nvPr/>
        </p:nvSpPr>
        <p:spPr>
          <a:xfrm>
            <a:off x="9022251" y="6199970"/>
            <a:ext cx="15233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Плакат СССР</a:t>
            </a:r>
          </a:p>
        </p:txBody>
      </p:sp>
    </p:spTree>
    <p:extLst>
      <p:ext uri="{BB962C8B-B14F-4D97-AF65-F5344CB8AC3E}">
        <p14:creationId xmlns:p14="http://schemas.microsoft.com/office/powerpoint/2010/main" val="412635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95130-43C8-4104-BC20-ABE66CC37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Перестройка и СМИ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1C9155B-436C-4686-A360-A9ADC32F0A5D}"/>
              </a:ext>
            </a:extLst>
          </p:cNvPr>
          <p:cNvSpPr/>
          <p:nvPr/>
        </p:nvSpPr>
        <p:spPr>
          <a:xfrm>
            <a:off x="838200" y="1553803"/>
            <a:ext cx="10938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 </a:t>
            </a:r>
          </a:p>
        </p:txBody>
      </p:sp>
      <p:sp>
        <p:nvSpPr>
          <p:cNvPr id="5" name="AutoShape 2" descr="Марка &quot;Циолковский&quot; | Коллекция Астрономия почтовых марок СССР">
            <a:extLst>
              <a:ext uri="{FF2B5EF4-FFF2-40B4-BE49-F238E27FC236}">
                <a16:creationId xmlns:a16="http://schemas.microsoft.com/office/drawing/2014/main" id="{C17AB23E-7C18-45DC-8D7C-E9F35B7513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Марка &quot;Циолковский&quot; | Коллекция Астрономия почтовых марок СССР">
            <a:extLst>
              <a:ext uri="{FF2B5EF4-FFF2-40B4-BE49-F238E27FC236}">
                <a16:creationId xmlns:a16="http://schemas.microsoft.com/office/drawing/2014/main" id="{062734D0-0DD8-49F6-AF42-EAED97AF9C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88D8D4-D51E-AE31-0AA2-67668EBBE904}"/>
              </a:ext>
            </a:extLst>
          </p:cNvPr>
          <p:cNvSpPr txBox="1"/>
          <p:nvPr/>
        </p:nvSpPr>
        <p:spPr>
          <a:xfrm>
            <a:off x="838200" y="1732633"/>
            <a:ext cx="609845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Важнейшим средством борьбы за умы людей стали СМИ. Новые популярные передачи появились на телевидении. </a:t>
            </a:r>
          </a:p>
          <a:p>
            <a:pPr indent="457200" algn="just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1988 г.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СССР окончательно перестали глушить зарубежные радиостанции. Стали издаваться новые газеты и журналы, был пересмотрен реестр не подлежащих публикации статистических данных.</a:t>
            </a:r>
          </a:p>
          <a:p>
            <a:pPr indent="45720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концу перестройки цензура фактически перестала существовать.</a:t>
            </a:r>
          </a:p>
          <a:p>
            <a:pPr indent="457200"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думаете, к каким последствиям это привело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31397A-962D-017E-9E18-5867491F6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635" y="830871"/>
            <a:ext cx="4061729" cy="462585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29C278D-09B7-417C-AF5D-65E68754519D}"/>
              </a:ext>
            </a:extLst>
          </p:cNvPr>
          <p:cNvSpPr txBox="1"/>
          <p:nvPr/>
        </p:nvSpPr>
        <p:spPr>
          <a:xfrm>
            <a:off x="8382770" y="5576872"/>
            <a:ext cx="29710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Пикет времен перестройки</a:t>
            </a:r>
          </a:p>
        </p:txBody>
      </p:sp>
    </p:spTree>
    <p:extLst>
      <p:ext uri="{BB962C8B-B14F-4D97-AF65-F5344CB8AC3E}">
        <p14:creationId xmlns:p14="http://schemas.microsoft.com/office/powerpoint/2010/main" val="1048274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15F6B-B802-97B3-5C05-B8393AB19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8AAF0A-C7DE-6885-792E-14DEB95A7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«Не могу поступаться принципами»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56C69C-168B-299F-981E-F8D9386AC641}"/>
              </a:ext>
            </a:extLst>
          </p:cNvPr>
          <p:cNvSpPr txBox="1"/>
          <p:nvPr/>
        </p:nvSpPr>
        <p:spPr>
          <a:xfrm>
            <a:off x="773208" y="1394355"/>
            <a:ext cx="5214270" cy="5262979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Ослабление идеологии и цензуры привело к масштабной критике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соцстроя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Росло разочарование людей коммунизмом. Однако, миллионы граждан оставались верны социалистической идеологии и в перестройке видели опасность для государства.   </a:t>
            </a:r>
          </a:p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широкую огласку получило письмо преподавателя Н. Андреевой </a:t>
            </a: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 могу поступаться принципами».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этом письме она выразила опасения насчет некоторых тенденций в государстве 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98A2C63-6A69-EC9C-64B5-76A6AB07E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9605" y="1394355"/>
            <a:ext cx="4929187" cy="49291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AF92A9-80A5-454A-ACE9-7DFB5EE6E231}"/>
              </a:ext>
            </a:extLst>
          </p:cNvPr>
          <p:cNvSpPr txBox="1"/>
          <p:nvPr/>
        </p:nvSpPr>
        <p:spPr>
          <a:xfrm>
            <a:off x="7018868" y="6402401"/>
            <a:ext cx="4114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Открытое письмо Н. Андреевой</a:t>
            </a:r>
          </a:p>
        </p:txBody>
      </p:sp>
    </p:spTree>
    <p:extLst>
      <p:ext uri="{BB962C8B-B14F-4D97-AF65-F5344CB8AC3E}">
        <p14:creationId xmlns:p14="http://schemas.microsoft.com/office/powerpoint/2010/main" val="2877920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97BF0-5578-4C94-A209-EDA104DA7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9707"/>
            <a:ext cx="10515600" cy="132556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источником </a:t>
            </a:r>
          </a:p>
        </p:txBody>
      </p:sp>
      <p:sp>
        <p:nvSpPr>
          <p:cNvPr id="5" name="Текст 2">
            <a:extLst>
              <a:ext uri="{FF2B5EF4-FFF2-40B4-BE49-F238E27FC236}">
                <a16:creationId xmlns:a16="http://schemas.microsoft.com/office/drawing/2014/main" id="{7C8066AF-6C17-4F3C-99BD-2EAA032D7A22}"/>
              </a:ext>
            </a:extLst>
          </p:cNvPr>
          <p:cNvSpPr txBox="1">
            <a:spLocks/>
          </p:cNvSpPr>
          <p:nvPr/>
        </p:nvSpPr>
        <p:spPr>
          <a:xfrm>
            <a:off x="990600" y="2079625"/>
            <a:ext cx="6215418" cy="4087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CA63FF-576E-89DB-6E96-A51362D27E08}"/>
              </a:ext>
            </a:extLst>
          </p:cNvPr>
          <p:cNvSpPr txBox="1"/>
          <p:nvPr/>
        </p:nvSpPr>
        <p:spPr>
          <a:xfrm>
            <a:off x="838199" y="1554776"/>
            <a:ext cx="51531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2BD103-C67A-90E4-D3F0-4E06C92EE1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1366" y="485774"/>
            <a:ext cx="5638800" cy="55149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BE1C06-6A23-B33C-1470-57026E524033}"/>
              </a:ext>
            </a:extLst>
          </p:cNvPr>
          <p:cNvSpPr txBox="1"/>
          <p:nvPr/>
        </p:nvSpPr>
        <p:spPr>
          <a:xfrm>
            <a:off x="444121" y="1698454"/>
            <a:ext cx="554724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опасается автор письма?</a:t>
            </a:r>
          </a:p>
          <a:p>
            <a:pPr algn="just"/>
            <a:r>
              <a:rPr lang="ru-RU" sz="18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темы, например, тема Сталинских  репрессий, становятся гипертрофированными и заслоняют объективное осмысление прошлого.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чему, по мнению автора, приводят такие идеи?</a:t>
            </a:r>
          </a:p>
          <a:p>
            <a:pPr algn="just"/>
            <a:r>
              <a:rPr lang="ru-RU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усилению нигилистических настроений у молодежи, идейной путаницы, смещению политических ориентиров.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кого, по мнению автора, направлена основная масса «критических атак»?</a:t>
            </a:r>
          </a:p>
          <a:p>
            <a:pPr algn="just"/>
            <a:r>
              <a:rPr lang="ru-RU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И. В. Сталина 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вопрос, по мнению автора принял острую форму?</a:t>
            </a:r>
          </a:p>
          <a:p>
            <a:pPr algn="just"/>
            <a:r>
              <a:rPr lang="ru-RU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о социалистической идеологии.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66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A53078-A5A0-4353-9BB5-FEFDDAB48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веры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4FC4CF0-53D1-456B-B183-A5FADE9F0E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927225"/>
            <a:ext cx="5073073" cy="408781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проявляется духовный кризис в обществе по фильму?</a:t>
            </a:r>
          </a:p>
          <a:p>
            <a:pPr marL="0" indent="0" algn="just">
              <a:buNone/>
            </a:pPr>
            <a:r>
              <a:rPr lang="ru-RU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Молодежь утратила веру в ценности социализма, не доверяет линии партии. </a:t>
            </a:r>
          </a:p>
        </p:txBody>
      </p:sp>
      <p:pic>
        <p:nvPicPr>
          <p:cNvPr id="4" name="к 20 през. Авария дочь мента">
            <a:hlinkClick r:id="" action="ppaction://media"/>
            <a:extLst>
              <a:ext uri="{FF2B5EF4-FFF2-40B4-BE49-F238E27FC236}">
                <a16:creationId xmlns:a16="http://schemas.microsoft.com/office/drawing/2014/main" id="{37E82566-8E01-4D36-97D5-FEBA74D44F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41634" y="1520971"/>
            <a:ext cx="5865930" cy="425753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43529FE-BC96-4F99-85C8-82B39D0B1D13}"/>
              </a:ext>
            </a:extLst>
          </p:cNvPr>
          <p:cNvSpPr/>
          <p:nvPr/>
        </p:nvSpPr>
        <p:spPr>
          <a:xfrm>
            <a:off x="7759964" y="6218443"/>
            <a:ext cx="36328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Х/ф «Авария –дочь мента». 1989 г. </a:t>
            </a:r>
          </a:p>
        </p:txBody>
      </p:sp>
    </p:spTree>
    <p:extLst>
      <p:ext uri="{BB962C8B-B14F-4D97-AF65-F5344CB8AC3E}">
        <p14:creationId xmlns:p14="http://schemas.microsoft.com/office/powerpoint/2010/main" val="139968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2B5734-FF00-3A27-2E86-7887F95EB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Перестраиваем литературу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6101B1-CFB5-D3F4-C4FB-DDB625E00E28}"/>
              </a:ext>
            </a:extLst>
          </p:cNvPr>
          <p:cNvSpPr txBox="1"/>
          <p:nvPr/>
        </p:nvSpPr>
        <p:spPr>
          <a:xfrm>
            <a:off x="838200" y="1594219"/>
            <a:ext cx="6569364" cy="4524315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в годы перестройки характеризовалась возвращением в культуру ранее запрещенных произведений, а также появлением новых авторов и направлений. </a:t>
            </a:r>
          </a:p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Стали печататься произведения эмигрантов: И.  Шмелёва, В. Набокова, И. Бродского, А. Галича, В. Некрасова, В. Аксёнова, Э. Лимонова, С. Довлатова. </a:t>
            </a:r>
          </a:p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 резонансным событием стала публикация произведений </a:t>
            </a: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 Солженицына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Особый размах политика гласности приобрела после январского Пленума ЦК 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1987 г.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F4FFF9A-5B5E-499D-9D20-514AE1E5AD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1932" y="1351801"/>
            <a:ext cx="3466715" cy="476673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208A172-62AA-4D54-B350-6D6A7A15753F}"/>
              </a:ext>
            </a:extLst>
          </p:cNvPr>
          <p:cNvSpPr/>
          <p:nvPr/>
        </p:nvSpPr>
        <p:spPr>
          <a:xfrm>
            <a:off x="8093762" y="6308209"/>
            <a:ext cx="4098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Брошюра. Как нам обустроить Россию?</a:t>
            </a:r>
          </a:p>
        </p:txBody>
      </p:sp>
    </p:spTree>
    <p:extLst>
      <p:ext uri="{BB962C8B-B14F-4D97-AF65-F5344CB8AC3E}">
        <p14:creationId xmlns:p14="http://schemas.microsoft.com/office/powerpoint/2010/main" val="3798712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F8FBB-5607-EE72-1CA7-2FD83A89C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EA4142-CD12-4224-4939-83F2148ED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9707"/>
            <a:ext cx="10515600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Кино и театр </a:t>
            </a:r>
          </a:p>
        </p:txBody>
      </p:sp>
      <p:sp>
        <p:nvSpPr>
          <p:cNvPr id="5" name="Текст 2">
            <a:extLst>
              <a:ext uri="{FF2B5EF4-FFF2-40B4-BE49-F238E27FC236}">
                <a16:creationId xmlns:a16="http://schemas.microsoft.com/office/drawing/2014/main" id="{82D01D97-FC39-2E2F-A765-68E21D29B671}"/>
              </a:ext>
            </a:extLst>
          </p:cNvPr>
          <p:cNvSpPr txBox="1">
            <a:spLocks/>
          </p:cNvSpPr>
          <p:nvPr/>
        </p:nvSpPr>
        <p:spPr>
          <a:xfrm>
            <a:off x="990600" y="2079625"/>
            <a:ext cx="6215418" cy="4087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703A5-A982-F84E-CBA8-D46E86DB429A}"/>
              </a:ext>
            </a:extLst>
          </p:cNvPr>
          <p:cNvSpPr txBox="1"/>
          <p:nvPr/>
        </p:nvSpPr>
        <p:spPr>
          <a:xfrm>
            <a:off x="838199" y="1554776"/>
            <a:ext cx="614449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45720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перестройки были отмечены появлением как запрещённых ранее фильмов, так и новых произведений с подчёркнуто политическим подтекстом.</a:t>
            </a:r>
          </a:p>
          <a:p>
            <a:pPr marL="0" indent="45720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 «Покаяние»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Т. Абуладзе), «Завтра была война»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Ю. Кара), «Холодное лето пятьдесят третьего…»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А. Прошкин), «Слуга»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В.  Абдрашитов), «Так жить нельзя»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С. Говорухин), «Власть соловецкая. Свидетельства и документы»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М. Голдовская) и др.</a:t>
            </a:r>
          </a:p>
          <a:p>
            <a:pPr marL="0" indent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411FB7-C88E-4177-9423-4F7EF9B95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6018" y="2079625"/>
            <a:ext cx="4410192" cy="248073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CEE1040-1BAB-4D4F-91F4-D0DA2794AAA6}"/>
              </a:ext>
            </a:extLst>
          </p:cNvPr>
          <p:cNvSpPr txBox="1"/>
          <p:nvPr/>
        </p:nvSpPr>
        <p:spPr>
          <a:xfrm>
            <a:off x="7591334" y="4809900"/>
            <a:ext cx="40888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Холодное лето пятьдесят третьего…»</a:t>
            </a:r>
          </a:p>
        </p:txBody>
      </p:sp>
    </p:spTree>
    <p:extLst>
      <p:ext uri="{BB962C8B-B14F-4D97-AF65-F5344CB8AC3E}">
        <p14:creationId xmlns:p14="http://schemas.microsoft.com/office/powerpoint/2010/main" val="3965640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01FCC-1C71-B29D-D0D7-1E6B7754F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9F3DDE-00A6-3D50-1F8C-8BFA7C0FA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587491" cy="132556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Реабилитация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A5D1A5-CD6E-10A3-AEC3-D45E00C9BABC}"/>
              </a:ext>
            </a:extLst>
          </p:cNvPr>
          <p:cNvSpPr txBox="1"/>
          <p:nvPr/>
        </p:nvSpPr>
        <p:spPr>
          <a:xfrm>
            <a:off x="644581" y="1623468"/>
            <a:ext cx="6587491" cy="4524315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1989 г.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признаны антиконституционными действовавшие в 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1930-х — начале 1950-х гг.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внесудебные правовые институты — «тройки» и «особые совещания», их решения были отменены, все осуждённые ими реабилитированы. </a:t>
            </a:r>
          </a:p>
          <a:p>
            <a:pPr indent="457200"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1990 г.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указом Президента СССР были признаны незаконными репрессии в отношении крестьян в период раскулачивания, а также всех других категорий лиц, осуждённых по политическим, социальным, национальным и иным мотивам.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75205C-88F8-48C0-84C1-ACE6C0C7FD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582" y="833942"/>
            <a:ext cx="3825819" cy="538005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B6248BF-4271-45AC-B087-ED44D852A65D}"/>
              </a:ext>
            </a:extLst>
          </p:cNvPr>
          <p:cNvSpPr/>
          <p:nvPr/>
        </p:nvSpPr>
        <p:spPr>
          <a:xfrm>
            <a:off x="8651343" y="6211669"/>
            <a:ext cx="26682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 реабилитации </a:t>
            </a: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репрессированного</a:t>
            </a:r>
          </a:p>
        </p:txBody>
      </p:sp>
    </p:spTree>
    <p:extLst>
      <p:ext uri="{BB962C8B-B14F-4D97-AF65-F5344CB8AC3E}">
        <p14:creationId xmlns:p14="http://schemas.microsoft.com/office/powerpoint/2010/main" val="51411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297BF0-5578-4C94-A209-EDA104DA7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Власть и церковь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B63EFC6-18B7-4849-9152-F465A9BF0B9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74428" y="1690688"/>
            <a:ext cx="5303292" cy="4087813"/>
          </a:xfrm>
        </p:spPr>
        <p:txBody>
          <a:bodyPr>
            <a:normAutofit fontScale="92500" lnSpcReduction="20000"/>
          </a:bodyPr>
          <a:lstStyle/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1000-летие Крещения Руси (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1988 г.)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стало поворотным пунктом в политике советского руководства в сфере религии. 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встречи Горбачёва с Патриархом Московским и всея Руси Пименом началось возвращение Русской православной церкви (РПЦ) храмов, открытие новых приходов. </a:t>
            </a:r>
          </a:p>
          <a:p>
            <a:pPr marL="0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1988 г.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открыто 809, а в 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1989 г.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более 2 тыс. новых приходов РПЦ.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42E6C69-ADBF-4C5F-AEBB-A0A80ACC0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2700" y="1570037"/>
            <a:ext cx="5715000" cy="27527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E6BB3F-78A5-457E-A9EF-89E7C36CB272}"/>
              </a:ext>
            </a:extLst>
          </p:cNvPr>
          <p:cNvSpPr txBox="1"/>
          <p:nvPr/>
        </p:nvSpPr>
        <p:spPr>
          <a:xfrm>
            <a:off x="6671734" y="4641632"/>
            <a:ext cx="46820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Монеты СССР из золота, серебра, платины и палладия. Серия «1000-летие России» 1988 г.</a:t>
            </a:r>
          </a:p>
        </p:txBody>
      </p:sp>
    </p:spTree>
    <p:extLst>
      <p:ext uri="{BB962C8B-B14F-4D97-AF65-F5344CB8AC3E}">
        <p14:creationId xmlns:p14="http://schemas.microsoft.com/office/powerpoint/2010/main" val="114013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0A5AC-25B6-87C2-A3C4-D45473E27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65B209-985D-75BE-2EE2-474FF820C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Дискуссия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897150-835D-455D-B73D-C567F8F943EC}"/>
              </a:ext>
            </a:extLst>
          </p:cNvPr>
          <p:cNvSpPr txBox="1"/>
          <p:nvPr/>
        </p:nvSpPr>
        <p:spPr>
          <a:xfrm>
            <a:off x="967853" y="1374086"/>
            <a:ext cx="10267413" cy="2092881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истории существуют различные точки зрения.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точка зрения, что свобода и уничтожение цензуры привела к ослаблению государства. Стоило ли государству проводить такую политику? Ответ аргументируйте </a:t>
            </a:r>
          </a:p>
          <a:p>
            <a:pPr algn="just"/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2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8231BC-E852-3410-3AA1-37A7A25F9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7656" y="968771"/>
            <a:ext cx="3976687" cy="4504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386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06788D95-7FD7-4EB8-BD62-61E382B364F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927225"/>
            <a:ext cx="5066841" cy="4087813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Подписывайтесь на группу «История и общество».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B82779-F9CE-4C7A-8498-93F22D81EE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089" y="1460365"/>
            <a:ext cx="433387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6366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для през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 пример " id="{A0B47D89-6CD1-464B-ADE5-0F594CB287CD}" vid="{895839F4-0901-4AFA-A2C8-264901E614F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8080</TotalTime>
  <Words>749</Words>
  <Application>Microsoft Office PowerPoint</Application>
  <PresentationFormat>Широкоэкранный</PresentationFormat>
  <Paragraphs>59</Paragraphs>
  <Slides>15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для през</vt:lpstr>
      <vt:lpstr>§20. Перемены в духовной сфере в годы перестройки</vt:lpstr>
      <vt:lpstr>Актуализация знаний  (сформулируйте принципы перестройки по плакатам)</vt:lpstr>
      <vt:lpstr>Актуализация знаний. Что, согласно плакату, нужно убрать с дороги перестройки?</vt:lpstr>
      <vt:lpstr>Гласность</vt:lpstr>
      <vt:lpstr>Перестройка и СМИ</vt:lpstr>
      <vt:lpstr>«Не могу поступаться принципами»</vt:lpstr>
      <vt:lpstr>Работа с источником </vt:lpstr>
      <vt:lpstr>Кризис веры </vt:lpstr>
      <vt:lpstr>Перестраиваем литературу</vt:lpstr>
      <vt:lpstr>Кино и театр </vt:lpstr>
      <vt:lpstr>Реабилитация </vt:lpstr>
      <vt:lpstr>Власть и церковь</vt:lpstr>
      <vt:lpstr>Дискуссия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Amanov Stanislav</cp:lastModifiedBy>
  <cp:revision>145</cp:revision>
  <dcterms:created xsi:type="dcterms:W3CDTF">2024-09-27T05:44:57Z</dcterms:created>
  <dcterms:modified xsi:type="dcterms:W3CDTF">2025-12-06T11:49:52Z</dcterms:modified>
</cp:coreProperties>
</file>