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2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7FC20"/>
    <a:srgbClr val="66FFFF"/>
    <a:srgbClr val="CCECFF"/>
    <a:srgbClr val="CCFFFF"/>
    <a:srgbClr val="CCFF99"/>
    <a:srgbClr val="FFFF99"/>
    <a:srgbClr val="FFCCFF"/>
    <a:srgbClr val="FFCC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390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0CD459-75EA-4E0A-A62D-D87CD31414F3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54D37-430B-4FA9-8134-FBE16614C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44831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D841E-577C-4528-BD98-1902E643956A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1D732-1E24-40D1-8E59-DDC1859443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03798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D841E-577C-4528-BD98-1902E643956A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1D732-1E24-40D1-8E59-DDC1859443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09646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D841E-577C-4528-BD98-1902E643956A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1D732-1E24-40D1-8E59-DDC1859443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37830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D841E-577C-4528-BD98-1902E643956A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1D732-1E24-40D1-8E59-DDC1859443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20356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D841E-577C-4528-BD98-1902E643956A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1D732-1E24-40D1-8E59-DDC1859443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22942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D841E-577C-4528-BD98-1902E643956A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1D732-1E24-40D1-8E59-DDC1859443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63799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D841E-577C-4528-BD98-1902E643956A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1D732-1E24-40D1-8E59-DDC1859443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77247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D841E-577C-4528-BD98-1902E643956A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1D732-1E24-40D1-8E59-DDC1859443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54530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D841E-577C-4528-BD98-1902E643956A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1D732-1E24-40D1-8E59-DDC1859443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054355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D841E-577C-4528-BD98-1902E643956A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1D732-1E24-40D1-8E59-DDC1859443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16926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D841E-577C-4528-BD98-1902E643956A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1D732-1E24-40D1-8E59-DDC1859443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77853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5D841E-577C-4528-BD98-1902E643956A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61D732-1E24-40D1-8E59-DDC1859443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77487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71718" y="31960"/>
            <a:ext cx="12192000" cy="613500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      </a:t>
            </a:r>
            <a:r>
              <a:rPr lang="ru-RU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Информация</a:t>
            </a:r>
            <a:endParaRPr lang="ru-RU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571103" y="182780"/>
            <a:ext cx="341760" cy="5672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60000"/>
              </a:lnSpc>
            </a:pPr>
            <a:r>
              <a:rPr lang="ru-RU" sz="4800" b="1" dirty="0" smtClean="0">
                <a:ln/>
                <a:solidFill>
                  <a:srgbClr val="F7FC20"/>
                </a:solidFill>
                <a:latin typeface="Georgia" panose="02040502050405020303" pitchFamily="18" charset="0"/>
              </a:rPr>
              <a:t> </a:t>
            </a:r>
            <a:endParaRPr lang="ru-RU" sz="4800" b="1" cap="none" dirty="0">
              <a:ln/>
              <a:solidFill>
                <a:srgbClr val="F7FC20"/>
              </a:solidFill>
              <a:latin typeface="Georgia" panose="02040502050405020303" pitchFamily="18" charset="0"/>
            </a:endParaRPr>
          </a:p>
        </p:txBody>
      </p:sp>
      <p:pic>
        <p:nvPicPr>
          <p:cNvPr id="9" name="Picture 6" descr="C:\Users\7AUser\Desktop\ПРОФОРИЕНТАЦИЯ\логотипы КЛПК\логот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66905" y="182780"/>
            <a:ext cx="1254469" cy="10254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Объект 2"/>
          <p:cNvSpPr txBox="1">
            <a:spLocks/>
          </p:cNvSpPr>
          <p:nvPr/>
        </p:nvSpPr>
        <p:spPr>
          <a:xfrm>
            <a:off x="212413" y="645460"/>
            <a:ext cx="11809257" cy="33189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  <a:spcBef>
                <a:spcPts val="0"/>
              </a:spcBef>
            </a:pPr>
            <a:r>
              <a:rPr lang="ru-RU" sz="2000" dirty="0" smtClean="0">
                <a:solidFill>
                  <a:srgbClr val="FF0000"/>
                </a:solidFill>
                <a:latin typeface="Georgia" panose="02040502050405020303" pitchFamily="18" charset="0"/>
              </a:rPr>
              <a:t>                 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Перечень документов для поступления:</a:t>
            </a:r>
          </a:p>
          <a:p>
            <a:pPr marL="342900" indent="-342900" algn="l">
              <a:lnSpc>
                <a:spcPct val="8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18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Оригинал и ксерокопию </a:t>
            </a:r>
            <a:r>
              <a:rPr lang="ru-RU" sz="18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аттестата</a:t>
            </a:r>
            <a:endParaRPr lang="ru-RU" sz="18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8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18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Копия СНИЛС; Копия ИНН; Копия медицинского </a:t>
            </a:r>
            <a:r>
              <a:rPr lang="ru-RU" sz="18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полиса </a:t>
            </a:r>
            <a:endParaRPr lang="ru-RU" sz="18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8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18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Оригинал и ксерокопию </a:t>
            </a:r>
            <a:r>
              <a:rPr lang="ru-RU" sz="18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паспорта</a:t>
            </a:r>
            <a:endParaRPr lang="ru-RU" sz="18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8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18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Четыре цветных фотографии 3х4 </a:t>
            </a:r>
          </a:p>
          <a:p>
            <a:pPr marL="342900" indent="-342900" algn="l">
              <a:lnSpc>
                <a:spcPct val="8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18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СЭМД-196 (получить на </a:t>
            </a:r>
            <a:r>
              <a:rPr lang="ru-RU" sz="18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Госуслугах</a:t>
            </a:r>
            <a:r>
              <a:rPr lang="ru-RU" sz="18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после </a:t>
            </a:r>
            <a:r>
              <a:rPr lang="ru-RU" sz="18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мед.осмотра</a:t>
            </a:r>
            <a:r>
              <a:rPr lang="ru-RU" sz="18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342900" indent="-342900" algn="l">
              <a:lnSpc>
                <a:spcPct val="8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18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Справка о составе семьи (для юношей</a:t>
            </a:r>
            <a:r>
              <a:rPr lang="ru-RU" sz="18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342900" indent="-342900" algn="l">
              <a:lnSpc>
                <a:spcPct val="8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18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 </a:t>
            </a:r>
            <a:r>
              <a:rPr lang="ru-RU" sz="18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предыдущего места </a:t>
            </a:r>
            <a:r>
              <a:rPr lang="ru-RU" sz="18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учёбы</a:t>
            </a:r>
          </a:p>
          <a:p>
            <a:pPr algn="l">
              <a:lnSpc>
                <a:spcPct val="80000"/>
              </a:lnSpc>
              <a:spcBef>
                <a:spcPts val="0"/>
              </a:spcBef>
            </a:pPr>
            <a:r>
              <a:rPr lang="ru-RU" sz="18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Календарь </a:t>
            </a:r>
            <a:r>
              <a:rPr 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абитуриента</a:t>
            </a:r>
          </a:p>
          <a:p>
            <a:pPr marL="342900" indent="-342900" algn="l">
              <a:lnSpc>
                <a:spcPct val="8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18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18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15.06 – начало приема </a:t>
            </a:r>
            <a:r>
              <a:rPr lang="ru-RU" sz="18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документов</a:t>
            </a:r>
            <a:endParaRPr lang="ru-RU" sz="18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8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18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15.08 завершение приема  документов </a:t>
            </a:r>
            <a:endParaRPr lang="ru-RU" sz="1800" dirty="0" smtClean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80000"/>
              </a:lnSpc>
              <a:spcBef>
                <a:spcPts val="0"/>
              </a:spcBef>
            </a:pPr>
            <a:r>
              <a:rPr lang="ru-RU" sz="18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Зачисление:</a:t>
            </a:r>
          </a:p>
          <a:p>
            <a:pPr marL="342900" indent="-342900" algn="l">
              <a:lnSpc>
                <a:spcPct val="8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18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Прием на обучение происходит по результатам конкурса аттестатов</a:t>
            </a:r>
          </a:p>
          <a:p>
            <a:pPr marL="342900" indent="-342900" algn="l">
              <a:lnSpc>
                <a:spcPct val="8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1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Зачисление абитуриентов, поступающих на целевое обучение, осуществляется в приоритетном порядке вне общего конкурсного </a:t>
            </a:r>
            <a:r>
              <a:rPr lang="ru-RU" sz="1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списка !!!</a:t>
            </a:r>
          </a:p>
          <a:p>
            <a:pPr algn="l">
              <a:lnSpc>
                <a:spcPct val="80000"/>
              </a:lnSpc>
              <a:spcBef>
                <a:spcPts val="0"/>
              </a:spcBef>
            </a:pPr>
            <a:r>
              <a:rPr lang="ru-RU" sz="1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</a:t>
            </a:r>
          </a:p>
          <a:p>
            <a:pPr marL="342900" indent="-342900" algn="l">
              <a:lnSpc>
                <a:spcPct val="8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курс - обучение на базе </a:t>
            </a:r>
            <a:r>
              <a:rPr lang="ru-RU" sz="1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КОГОБУ СШ </a:t>
            </a:r>
            <a:r>
              <a:rPr lang="ru-RU" sz="18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пгт</a:t>
            </a:r>
            <a:r>
              <a:rPr lang="ru-RU" sz="1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Даровской</a:t>
            </a: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освоение школьной программы 10-11 класс;</a:t>
            </a:r>
          </a:p>
          <a:p>
            <a:pPr marL="342900" indent="-342900" algn="l">
              <a:lnSpc>
                <a:spcPct val="8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18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Второй курс -  освоение профессиональной программы включающей в себя: </a:t>
            </a:r>
          </a:p>
          <a:p>
            <a:pPr algn="l">
              <a:lnSpc>
                <a:spcPct val="80000"/>
              </a:lnSpc>
              <a:spcBef>
                <a:spcPts val="0"/>
              </a:spcBef>
            </a:pPr>
            <a:r>
              <a:rPr lang="ru-RU" sz="1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-общепрофессиональные дисциплины (материаловедение, электротехника, основы управления и </a:t>
            </a:r>
          </a:p>
          <a:p>
            <a:pPr algn="l">
              <a:lnSpc>
                <a:spcPct val="80000"/>
              </a:lnSpc>
              <a:spcBef>
                <a:spcPts val="0"/>
              </a:spcBef>
            </a:pPr>
            <a:r>
              <a:rPr lang="ru-RU" sz="1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наладки станков, охрана труда, основы конструирования мебели)   </a:t>
            </a:r>
          </a:p>
          <a:p>
            <a:pPr algn="l">
              <a:lnSpc>
                <a:spcPct val="80000"/>
              </a:lnSpc>
              <a:spcBef>
                <a:spcPts val="0"/>
              </a:spcBef>
            </a:pPr>
            <a:r>
              <a:rPr lang="ru-RU" sz="18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- профессиональный модуль (Технология изготовления деталей из древесины и древесных  </a:t>
            </a:r>
          </a:p>
          <a:p>
            <a:pPr algn="l">
              <a:lnSpc>
                <a:spcPct val="80000"/>
              </a:lnSpc>
              <a:spcBef>
                <a:spcPts val="0"/>
              </a:spcBef>
            </a:pPr>
            <a:r>
              <a:rPr lang="ru-RU" sz="18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материалов)</a:t>
            </a:r>
          </a:p>
          <a:p>
            <a:pPr algn="l">
              <a:lnSpc>
                <a:spcPct val="80000"/>
              </a:lnSpc>
              <a:spcBef>
                <a:spcPts val="0"/>
              </a:spcBef>
            </a:pP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- прохождение учебной и производственной практики на производственных базах предприятий-</a:t>
            </a:r>
          </a:p>
          <a:p>
            <a:pPr algn="l">
              <a:lnSpc>
                <a:spcPct val="80000"/>
              </a:lnSpc>
              <a:spcBef>
                <a:spcPts val="0"/>
              </a:spcBef>
            </a:pPr>
            <a:r>
              <a:rPr lang="ru-RU" sz="1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партнеров деревообрабатывающей отрасли Даровского района</a:t>
            </a:r>
          </a:p>
          <a:p>
            <a:pPr algn="l">
              <a:lnSpc>
                <a:spcPct val="80000"/>
              </a:lnSpc>
              <a:spcBef>
                <a:spcPts val="0"/>
              </a:spcBef>
            </a:pPr>
            <a:r>
              <a:rPr lang="ru-RU" sz="1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18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Государственная итоговая аттестация в форме демонстрационного экзамена. Выпускники показывают свои </a:t>
            </a:r>
          </a:p>
          <a:p>
            <a:pPr algn="l">
              <a:lnSpc>
                <a:spcPct val="80000"/>
              </a:lnSpc>
              <a:spcBef>
                <a:spcPts val="0"/>
              </a:spcBef>
            </a:pPr>
            <a:r>
              <a:rPr lang="ru-RU" sz="18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навыки, приобретенные за время обучения и выполняют изготовление столярного изделия на </a:t>
            </a:r>
          </a:p>
          <a:p>
            <a:pPr algn="l">
              <a:lnSpc>
                <a:spcPct val="80000"/>
              </a:lnSpc>
              <a:spcBef>
                <a:spcPts val="0"/>
              </a:spcBef>
            </a:pPr>
            <a:r>
              <a:rPr lang="ru-RU" sz="18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деревообрабатывающих станках</a:t>
            </a:r>
            <a:endParaRPr lang="ru-RU" sz="18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8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endParaRPr lang="ru-RU" sz="2000" dirty="0" smtClean="0">
              <a:solidFill>
                <a:srgbClr val="FF0000"/>
              </a:solidFill>
              <a:latin typeface="Georgia" panose="02040502050405020303" pitchFamily="18" charset="0"/>
            </a:endParaRPr>
          </a:p>
          <a:p>
            <a:pPr algn="l">
              <a:lnSpc>
                <a:spcPct val="80000"/>
              </a:lnSpc>
              <a:spcBef>
                <a:spcPts val="0"/>
              </a:spcBef>
            </a:pPr>
            <a:endParaRPr lang="ru-RU" sz="2800" dirty="0">
              <a:solidFill>
                <a:srgbClr val="FF0000"/>
              </a:solidFill>
              <a:latin typeface="Georgia" panose="02040502050405020303" pitchFamily="18" charset="0"/>
            </a:endParaRPr>
          </a:p>
          <a:p>
            <a:pPr marL="342900" indent="-342900" algn="l">
              <a:lnSpc>
                <a:spcPct val="8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endParaRPr lang="ru-RU" sz="2600" dirty="0" smtClean="0">
              <a:solidFill>
                <a:schemeClr val="accent5">
                  <a:lumMod val="75000"/>
                </a:schemeClr>
              </a:solidFill>
              <a:latin typeface="Georgia" panose="02040502050405020303" pitchFamily="18" charset="0"/>
            </a:endParaRPr>
          </a:p>
          <a:p>
            <a:pPr marL="342900" indent="-342900" algn="l">
              <a:lnSpc>
                <a:spcPct val="8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endParaRPr lang="ru-RU" sz="2600" dirty="0" smtClean="0">
              <a:solidFill>
                <a:schemeClr val="accent5">
                  <a:lumMod val="75000"/>
                </a:schemeClr>
              </a:solidFill>
              <a:latin typeface="Georgia" panose="02040502050405020303" pitchFamily="18" charset="0"/>
            </a:endParaRPr>
          </a:p>
          <a:p>
            <a:pPr marL="342900" indent="-342900" algn="l">
              <a:lnSpc>
                <a:spcPct val="8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endParaRPr lang="ru-RU" sz="2600" dirty="0">
              <a:solidFill>
                <a:schemeClr val="accent6">
                  <a:lumMod val="75000"/>
                </a:schemeClr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52918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781</TotalTime>
  <Words>207</Words>
  <Application>Microsoft Office PowerPoint</Application>
  <PresentationFormat>Произвольный</PresentationFormat>
  <Paragraphs>31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Слайд 1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Вадим Беспечальных</dc:creator>
  <cp:lastModifiedBy>РУО</cp:lastModifiedBy>
  <cp:revision>93</cp:revision>
  <dcterms:created xsi:type="dcterms:W3CDTF">2020-04-24T16:57:08Z</dcterms:created>
  <dcterms:modified xsi:type="dcterms:W3CDTF">2026-05-27T04:55:56Z</dcterms:modified>
</cp:coreProperties>
</file>