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8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4" r:id="rId3"/>
    <p:sldMasterId id="2147483687" r:id="rId4"/>
    <p:sldMasterId id="2147483700" r:id="rId5"/>
    <p:sldMasterId id="2147483713" r:id="rId6"/>
    <p:sldMasterId id="2147483739" r:id="rId7"/>
    <p:sldMasterId id="2147483752" r:id="rId8"/>
    <p:sldMasterId id="2147483765" r:id="rId9"/>
  </p:sldMasterIdLst>
  <p:notesMasterIdLst>
    <p:notesMasterId r:id="rId40"/>
  </p:notesMasterIdLst>
  <p:handoutMasterIdLst>
    <p:handoutMasterId r:id="rId41"/>
  </p:handoutMasterIdLst>
  <p:sldIdLst>
    <p:sldId id="258" r:id="rId10"/>
    <p:sldId id="497" r:id="rId11"/>
    <p:sldId id="725" r:id="rId12"/>
    <p:sldId id="698" r:id="rId13"/>
    <p:sldId id="742" r:id="rId14"/>
    <p:sldId id="738" r:id="rId15"/>
    <p:sldId id="727" r:id="rId16"/>
    <p:sldId id="745" r:id="rId17"/>
    <p:sldId id="743" r:id="rId18"/>
    <p:sldId id="744" r:id="rId19"/>
    <p:sldId id="732" r:id="rId20"/>
    <p:sldId id="733" r:id="rId21"/>
    <p:sldId id="736" r:id="rId22"/>
    <p:sldId id="735" r:id="rId23"/>
    <p:sldId id="729" r:id="rId24"/>
    <p:sldId id="731" r:id="rId25"/>
    <p:sldId id="730" r:id="rId26"/>
    <p:sldId id="741" r:id="rId27"/>
    <p:sldId id="419" r:id="rId28"/>
    <p:sldId id="407" r:id="rId29"/>
    <p:sldId id="746" r:id="rId30"/>
    <p:sldId id="401" r:id="rId31"/>
    <p:sldId id="409" r:id="rId32"/>
    <p:sldId id="416" r:id="rId33"/>
    <p:sldId id="404" r:id="rId34"/>
    <p:sldId id="747" r:id="rId35"/>
    <p:sldId id="417" r:id="rId36"/>
    <p:sldId id="420" r:id="rId37"/>
    <p:sldId id="418" r:id="rId38"/>
    <p:sldId id="737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лександр Борисович Бирагов" initials="АББ" lastIdx="1" clrIdx="0">
    <p:extLst>
      <p:ext uri="{19B8F6BF-5375-455C-9EA6-DF929625EA0E}">
        <p15:presenceInfo xmlns:p15="http://schemas.microsoft.com/office/powerpoint/2012/main" userId="S-1-5-21-620508901-974679458-977855742-361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30"/>
    <a:srgbClr val="2A675C"/>
    <a:srgbClr val="FABC59"/>
    <a:srgbClr val="D15B75"/>
    <a:srgbClr val="BD5999"/>
    <a:srgbClr val="A156A8"/>
    <a:srgbClr val="4892C3"/>
    <a:srgbClr val="23B2C0"/>
    <a:srgbClr val="34A3C1"/>
    <a:srgbClr val="0FC2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063" autoAdjust="0"/>
    <p:restoredTop sz="96374" autoAdjust="0"/>
  </p:normalViewPr>
  <p:slideViewPr>
    <p:cSldViewPr snapToGrid="0" showGuides="1">
      <p:cViewPr varScale="1">
        <p:scale>
          <a:sx n="111" d="100"/>
          <a:sy n="111" d="100"/>
        </p:scale>
        <p:origin x="792" y="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738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commentAuthors" Target="commentAuthor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tableStyles" Target="tableStyles.xml"/><Relationship Id="rId20" Type="http://schemas.openxmlformats.org/officeDocument/2006/relationships/slide" Target="slides/slide11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8A55A0-EEA2-42E4-967B-A43BFFAFD11A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30CA86-65BA-4027-BA70-FA61C2F338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988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6E3A19-CE92-47AB-A1A8-FBCA759DD71F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EB816B-E79C-456D-86C0-0A5913EB9F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454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352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228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0464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284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2352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634082-3D3D-4A49-B759-AFC06C168D32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0248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>
              <a:effectLst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634082-3D3D-4A49-B759-AFC06C168D32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71592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>
              <a:effectLst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634082-3D3D-4A49-B759-AFC06C168D32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19937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634082-3D3D-4A49-B759-AFC06C168D32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91320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634082-3D3D-4A49-B759-AFC06C168D32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36249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634082-3D3D-4A49-B759-AFC06C168D32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2590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634082-3D3D-4A49-B759-AFC06C168D32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137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634082-3D3D-4A49-B759-AFC06C168D32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0136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634082-3D3D-4A49-B759-AFC06C168D32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990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634082-3D3D-4A49-B759-AFC06C168D32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0159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634082-3D3D-4A49-B759-AFC06C168D32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8214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701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12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14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93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31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92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01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29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95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46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30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636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2165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32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988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44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41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47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62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50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75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25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93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02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234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0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591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18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6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663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43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2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64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17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47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43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5845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99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4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26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676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10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16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2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4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71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41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13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334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79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79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49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603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22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58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44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29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43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18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24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74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94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3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24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33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66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41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3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2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77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31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94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925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36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46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864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4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744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02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58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34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44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1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39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434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34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26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62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6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29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205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307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11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75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44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341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788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14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88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11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73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78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0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60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86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81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86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90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30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slideLayout" Target="../slideLayouts/slideLayout108.xml"/><Relationship Id="rId2" Type="http://schemas.openxmlformats.org/officeDocument/2006/relationships/slideLayout" Target="../slideLayouts/slideLayout98.xml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897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968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674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649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750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90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498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71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F3D6D-7D9A-4530-A537-0D6DD4DF2F35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374E3-2222-408E-BAB6-4DE3AF7B84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140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21.tiff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tiff"/><Relationship Id="rId3" Type="http://schemas.openxmlformats.org/officeDocument/2006/relationships/image" Target="../media/image23.jpeg"/><Relationship Id="rId7" Type="http://schemas.openxmlformats.org/officeDocument/2006/relationships/image" Target="../media/image2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11" Type="http://schemas.openxmlformats.org/officeDocument/2006/relationships/image" Target="../media/image30.jpeg"/><Relationship Id="rId5" Type="http://schemas.openxmlformats.org/officeDocument/2006/relationships/image" Target="../media/image25.jpeg"/><Relationship Id="rId10" Type="http://schemas.openxmlformats.org/officeDocument/2006/relationships/image" Target="../media/image29.jpeg"/><Relationship Id="rId4" Type="http://schemas.openxmlformats.org/officeDocument/2006/relationships/image" Target="../media/image24.jpeg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7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3.xml"/><Relationship Id="rId1" Type="http://schemas.openxmlformats.org/officeDocument/2006/relationships/themeOverride" Target="../theme/themeOverrid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32.tif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iff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if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if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tiff"/><Relationship Id="rId7" Type="http://schemas.openxmlformats.org/officeDocument/2006/relationships/image" Target="../media/image41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tiff"/><Relationship Id="rId5" Type="http://schemas.openxmlformats.org/officeDocument/2006/relationships/image" Target="../media/image39.tiff"/><Relationship Id="rId4" Type="http://schemas.openxmlformats.org/officeDocument/2006/relationships/image" Target="../media/image32.tif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if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if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if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nstagram.com/timiryazevka_official/" TargetMode="External"/><Relationship Id="rId3" Type="http://schemas.openxmlformats.org/officeDocument/2006/relationships/image" Target="../media/image32.tiff"/><Relationship Id="rId7" Type="http://schemas.openxmlformats.org/officeDocument/2006/relationships/hyperlink" Target="https://vk.com/rsau_official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imacad.ru/" TargetMode="External"/><Relationship Id="rId5" Type="http://schemas.openxmlformats.org/officeDocument/2006/relationships/hyperlink" Target="https://www.instagram.com/pk.timacad/" TargetMode="External"/><Relationship Id="rId4" Type="http://schemas.openxmlformats.org/officeDocument/2006/relationships/hyperlink" Target="https://vk.com/pk.timacad" TargetMode="External"/><Relationship Id="rId9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3"/>
              </a:gs>
              <a:gs pos="100000">
                <a:schemeClr val="accent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Good Pro Book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0" y="-77012"/>
            <a:ext cx="15412825" cy="16074031"/>
            <a:chOff x="0" y="-77012"/>
            <a:chExt cx="15412825" cy="16074031"/>
          </a:xfrm>
        </p:grpSpPr>
        <p:grpSp>
          <p:nvGrpSpPr>
            <p:cNvPr id="3" name="Group 84"/>
            <p:cNvGrpSpPr>
              <a:grpSpLocks noChangeAspect="1"/>
            </p:cNvGrpSpPr>
            <p:nvPr/>
          </p:nvGrpSpPr>
          <p:grpSpPr bwMode="auto">
            <a:xfrm>
              <a:off x="0" y="5280998"/>
              <a:ext cx="12148525" cy="10716021"/>
              <a:chOff x="3286" y="1675"/>
              <a:chExt cx="1094" cy="965"/>
            </a:xfrm>
            <a:solidFill>
              <a:schemeClr val="bg1">
                <a:alpha val="3000"/>
              </a:schemeClr>
            </a:solidFill>
          </p:grpSpPr>
          <p:sp>
            <p:nvSpPr>
              <p:cNvPr id="7" name="Freeform 88"/>
              <p:cNvSpPr>
                <a:spLocks noEditPoints="1"/>
              </p:cNvSpPr>
              <p:nvPr/>
            </p:nvSpPr>
            <p:spPr bwMode="auto">
              <a:xfrm>
                <a:off x="3286" y="1675"/>
                <a:ext cx="1094" cy="965"/>
              </a:xfrm>
              <a:custGeom>
                <a:avLst/>
                <a:gdLst>
                  <a:gd name="T0" fmla="*/ 456 w 460"/>
                  <a:gd name="T1" fmla="*/ 144 h 405"/>
                  <a:gd name="T2" fmla="*/ 389 w 460"/>
                  <a:gd name="T3" fmla="*/ 39 h 405"/>
                  <a:gd name="T4" fmla="*/ 253 w 460"/>
                  <a:gd name="T5" fmla="*/ 3 h 405"/>
                  <a:gd name="T6" fmla="*/ 175 w 460"/>
                  <a:gd name="T7" fmla="*/ 21 h 405"/>
                  <a:gd name="T8" fmla="*/ 107 w 460"/>
                  <a:gd name="T9" fmla="*/ 59 h 405"/>
                  <a:gd name="T10" fmla="*/ 28 w 460"/>
                  <a:gd name="T11" fmla="*/ 137 h 405"/>
                  <a:gd name="T12" fmla="*/ 12 w 460"/>
                  <a:gd name="T13" fmla="*/ 248 h 405"/>
                  <a:gd name="T14" fmla="*/ 76 w 460"/>
                  <a:gd name="T15" fmla="*/ 340 h 405"/>
                  <a:gd name="T16" fmla="*/ 186 w 460"/>
                  <a:gd name="T17" fmla="*/ 398 h 405"/>
                  <a:gd name="T18" fmla="*/ 243 w 460"/>
                  <a:gd name="T19" fmla="*/ 404 h 405"/>
                  <a:gd name="T20" fmla="*/ 306 w 460"/>
                  <a:gd name="T21" fmla="*/ 390 h 405"/>
                  <a:gd name="T22" fmla="*/ 416 w 460"/>
                  <a:gd name="T23" fmla="*/ 307 h 405"/>
                  <a:gd name="T24" fmla="*/ 460 w 460"/>
                  <a:gd name="T25" fmla="*/ 179 h 405"/>
                  <a:gd name="T26" fmla="*/ 456 w 460"/>
                  <a:gd name="T27" fmla="*/ 144 h 405"/>
                  <a:gd name="T28" fmla="*/ 456 w 460"/>
                  <a:gd name="T29" fmla="*/ 144 h 405"/>
                  <a:gd name="T30" fmla="*/ 423 w 460"/>
                  <a:gd name="T31" fmla="*/ 195 h 405"/>
                  <a:gd name="T32" fmla="*/ 380 w 460"/>
                  <a:gd name="T33" fmla="*/ 297 h 405"/>
                  <a:gd name="T34" fmla="*/ 299 w 460"/>
                  <a:gd name="T35" fmla="*/ 350 h 405"/>
                  <a:gd name="T36" fmla="*/ 240 w 460"/>
                  <a:gd name="T37" fmla="*/ 355 h 405"/>
                  <a:gd name="T38" fmla="*/ 240 w 460"/>
                  <a:gd name="T39" fmla="*/ 355 h 405"/>
                  <a:gd name="T40" fmla="*/ 127 w 460"/>
                  <a:gd name="T41" fmla="*/ 281 h 405"/>
                  <a:gd name="T42" fmla="*/ 95 w 460"/>
                  <a:gd name="T43" fmla="*/ 212 h 405"/>
                  <a:gd name="T44" fmla="*/ 103 w 460"/>
                  <a:gd name="T45" fmla="*/ 167 h 405"/>
                  <a:gd name="T46" fmla="*/ 143 w 460"/>
                  <a:gd name="T47" fmla="*/ 112 h 405"/>
                  <a:gd name="T48" fmla="*/ 186 w 460"/>
                  <a:gd name="T49" fmla="*/ 78 h 405"/>
                  <a:gd name="T50" fmla="*/ 339 w 460"/>
                  <a:gd name="T51" fmla="*/ 66 h 405"/>
                  <a:gd name="T52" fmla="*/ 423 w 460"/>
                  <a:gd name="T53" fmla="*/ 180 h 405"/>
                  <a:gd name="T54" fmla="*/ 423 w 460"/>
                  <a:gd name="T55" fmla="*/ 195 h 405"/>
                  <a:gd name="T56" fmla="*/ 423 w 460"/>
                  <a:gd name="T57" fmla="*/ 195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60" h="405">
                    <a:moveTo>
                      <a:pt x="456" y="144"/>
                    </a:moveTo>
                    <a:cubicBezTo>
                      <a:pt x="447" y="102"/>
                      <a:pt x="423" y="64"/>
                      <a:pt x="389" y="39"/>
                    </a:cubicBezTo>
                    <a:cubicBezTo>
                      <a:pt x="350" y="11"/>
                      <a:pt x="299" y="0"/>
                      <a:pt x="253" y="3"/>
                    </a:cubicBezTo>
                    <a:cubicBezTo>
                      <a:pt x="226" y="5"/>
                      <a:pt x="200" y="11"/>
                      <a:pt x="175" y="21"/>
                    </a:cubicBezTo>
                    <a:cubicBezTo>
                      <a:pt x="151" y="31"/>
                      <a:pt x="129" y="44"/>
                      <a:pt x="107" y="59"/>
                    </a:cubicBezTo>
                    <a:cubicBezTo>
                      <a:pt x="77" y="80"/>
                      <a:pt x="48" y="106"/>
                      <a:pt x="28" y="137"/>
                    </a:cubicBezTo>
                    <a:cubicBezTo>
                      <a:pt x="7" y="171"/>
                      <a:pt x="0" y="210"/>
                      <a:pt x="12" y="248"/>
                    </a:cubicBezTo>
                    <a:cubicBezTo>
                      <a:pt x="23" y="284"/>
                      <a:pt x="48" y="316"/>
                      <a:pt x="76" y="340"/>
                    </a:cubicBezTo>
                    <a:cubicBezTo>
                      <a:pt x="108" y="367"/>
                      <a:pt x="145" y="389"/>
                      <a:pt x="186" y="398"/>
                    </a:cubicBezTo>
                    <a:cubicBezTo>
                      <a:pt x="205" y="403"/>
                      <a:pt x="224" y="405"/>
                      <a:pt x="243" y="404"/>
                    </a:cubicBezTo>
                    <a:cubicBezTo>
                      <a:pt x="264" y="402"/>
                      <a:pt x="286" y="398"/>
                      <a:pt x="306" y="390"/>
                    </a:cubicBezTo>
                    <a:cubicBezTo>
                      <a:pt x="350" y="374"/>
                      <a:pt x="388" y="344"/>
                      <a:pt x="416" y="307"/>
                    </a:cubicBezTo>
                    <a:cubicBezTo>
                      <a:pt x="444" y="270"/>
                      <a:pt x="460" y="225"/>
                      <a:pt x="460" y="179"/>
                    </a:cubicBezTo>
                    <a:cubicBezTo>
                      <a:pt x="460" y="167"/>
                      <a:pt x="459" y="155"/>
                      <a:pt x="456" y="144"/>
                    </a:cubicBezTo>
                    <a:cubicBezTo>
                      <a:pt x="453" y="127"/>
                      <a:pt x="460" y="160"/>
                      <a:pt x="456" y="144"/>
                    </a:cubicBezTo>
                    <a:close/>
                    <a:moveTo>
                      <a:pt x="423" y="195"/>
                    </a:moveTo>
                    <a:cubicBezTo>
                      <a:pt x="422" y="232"/>
                      <a:pt x="404" y="270"/>
                      <a:pt x="380" y="297"/>
                    </a:cubicBezTo>
                    <a:cubicBezTo>
                      <a:pt x="358" y="322"/>
                      <a:pt x="330" y="340"/>
                      <a:pt x="299" y="350"/>
                    </a:cubicBezTo>
                    <a:cubicBezTo>
                      <a:pt x="280" y="356"/>
                      <a:pt x="260" y="357"/>
                      <a:pt x="240" y="355"/>
                    </a:cubicBezTo>
                    <a:cubicBezTo>
                      <a:pt x="240" y="355"/>
                      <a:pt x="240" y="355"/>
                      <a:pt x="240" y="355"/>
                    </a:cubicBezTo>
                    <a:cubicBezTo>
                      <a:pt x="193" y="349"/>
                      <a:pt x="156" y="317"/>
                      <a:pt x="127" y="281"/>
                    </a:cubicBezTo>
                    <a:cubicBezTo>
                      <a:pt x="111" y="262"/>
                      <a:pt x="98" y="238"/>
                      <a:pt x="95" y="212"/>
                    </a:cubicBezTo>
                    <a:cubicBezTo>
                      <a:pt x="94" y="197"/>
                      <a:pt x="97" y="181"/>
                      <a:pt x="103" y="167"/>
                    </a:cubicBezTo>
                    <a:cubicBezTo>
                      <a:pt x="112" y="146"/>
                      <a:pt x="127" y="128"/>
                      <a:pt x="143" y="112"/>
                    </a:cubicBezTo>
                    <a:cubicBezTo>
                      <a:pt x="156" y="99"/>
                      <a:pt x="170" y="87"/>
                      <a:pt x="186" y="78"/>
                    </a:cubicBezTo>
                    <a:cubicBezTo>
                      <a:pt x="232" y="51"/>
                      <a:pt x="289" y="46"/>
                      <a:pt x="339" y="66"/>
                    </a:cubicBezTo>
                    <a:cubicBezTo>
                      <a:pt x="385" y="85"/>
                      <a:pt x="421" y="129"/>
                      <a:pt x="423" y="180"/>
                    </a:cubicBezTo>
                    <a:cubicBezTo>
                      <a:pt x="423" y="185"/>
                      <a:pt x="423" y="190"/>
                      <a:pt x="423" y="195"/>
                    </a:cubicBezTo>
                    <a:cubicBezTo>
                      <a:pt x="423" y="197"/>
                      <a:pt x="423" y="194"/>
                      <a:pt x="423" y="1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" name="Freeform 85"/>
              <p:cNvSpPr>
                <a:spLocks noEditPoints="1"/>
              </p:cNvSpPr>
              <p:nvPr/>
            </p:nvSpPr>
            <p:spPr bwMode="auto">
              <a:xfrm>
                <a:off x="3384" y="1685"/>
                <a:ext cx="910" cy="838"/>
              </a:xfrm>
              <a:custGeom>
                <a:avLst/>
                <a:gdLst>
                  <a:gd name="T0" fmla="*/ 233 w 383"/>
                  <a:gd name="T1" fmla="*/ 49 h 352"/>
                  <a:gd name="T2" fmla="*/ 212 w 383"/>
                  <a:gd name="T3" fmla="*/ 51 h 352"/>
                  <a:gd name="T4" fmla="*/ 151 w 383"/>
                  <a:gd name="T5" fmla="*/ 70 h 352"/>
                  <a:gd name="T6" fmla="*/ 187 w 383"/>
                  <a:gd name="T7" fmla="*/ 66 h 352"/>
                  <a:gd name="T8" fmla="*/ 189 w 383"/>
                  <a:gd name="T9" fmla="*/ 66 h 352"/>
                  <a:gd name="T10" fmla="*/ 198 w 383"/>
                  <a:gd name="T11" fmla="*/ 67 h 352"/>
                  <a:gd name="T12" fmla="*/ 225 w 383"/>
                  <a:gd name="T13" fmla="*/ 74 h 352"/>
                  <a:gd name="T14" fmla="*/ 270 w 383"/>
                  <a:gd name="T15" fmla="*/ 102 h 352"/>
                  <a:gd name="T16" fmla="*/ 319 w 383"/>
                  <a:gd name="T17" fmla="*/ 164 h 352"/>
                  <a:gd name="T18" fmla="*/ 328 w 383"/>
                  <a:gd name="T19" fmla="*/ 202 h 352"/>
                  <a:gd name="T20" fmla="*/ 328 w 383"/>
                  <a:gd name="T21" fmla="*/ 201 h 352"/>
                  <a:gd name="T22" fmla="*/ 303 w 383"/>
                  <a:gd name="T23" fmla="*/ 278 h 352"/>
                  <a:gd name="T24" fmla="*/ 245 w 383"/>
                  <a:gd name="T25" fmla="*/ 333 h 352"/>
                  <a:gd name="T26" fmla="*/ 192 w 383"/>
                  <a:gd name="T27" fmla="*/ 350 h 352"/>
                  <a:gd name="T28" fmla="*/ 199 w 383"/>
                  <a:gd name="T29" fmla="*/ 351 h 352"/>
                  <a:gd name="T30" fmla="*/ 199 w 383"/>
                  <a:gd name="T31" fmla="*/ 351 h 352"/>
                  <a:gd name="T32" fmla="*/ 215 w 383"/>
                  <a:gd name="T33" fmla="*/ 352 h 352"/>
                  <a:gd name="T34" fmla="*/ 253 w 383"/>
                  <a:gd name="T35" fmla="*/ 347 h 352"/>
                  <a:gd name="T36" fmla="*/ 306 w 383"/>
                  <a:gd name="T37" fmla="*/ 322 h 352"/>
                  <a:gd name="T38" fmla="*/ 371 w 383"/>
                  <a:gd name="T39" fmla="*/ 241 h 352"/>
                  <a:gd name="T40" fmla="*/ 382 w 383"/>
                  <a:gd name="T41" fmla="*/ 183 h 352"/>
                  <a:gd name="T42" fmla="*/ 382 w 383"/>
                  <a:gd name="T43" fmla="*/ 183 h 352"/>
                  <a:gd name="T44" fmla="*/ 382 w 383"/>
                  <a:gd name="T45" fmla="*/ 183 h 352"/>
                  <a:gd name="T46" fmla="*/ 382 w 383"/>
                  <a:gd name="T47" fmla="*/ 183 h 352"/>
                  <a:gd name="T48" fmla="*/ 382 w 383"/>
                  <a:gd name="T49" fmla="*/ 183 h 352"/>
                  <a:gd name="T50" fmla="*/ 332 w 383"/>
                  <a:gd name="T51" fmla="*/ 82 h 352"/>
                  <a:gd name="T52" fmla="*/ 233 w 383"/>
                  <a:gd name="T53" fmla="*/ 49 h 352"/>
                  <a:gd name="T54" fmla="*/ 382 w 383"/>
                  <a:gd name="T55" fmla="*/ 180 h 352"/>
                  <a:gd name="T56" fmla="*/ 382 w 383"/>
                  <a:gd name="T57" fmla="*/ 183 h 352"/>
                  <a:gd name="T58" fmla="*/ 382 w 383"/>
                  <a:gd name="T59" fmla="*/ 183 h 352"/>
                  <a:gd name="T60" fmla="*/ 382 w 383"/>
                  <a:gd name="T61" fmla="*/ 183 h 352"/>
                  <a:gd name="T62" fmla="*/ 382 w 383"/>
                  <a:gd name="T63" fmla="*/ 184 h 352"/>
                  <a:gd name="T64" fmla="*/ 382 w 383"/>
                  <a:gd name="T65" fmla="*/ 182 h 352"/>
                  <a:gd name="T66" fmla="*/ 382 w 383"/>
                  <a:gd name="T67" fmla="*/ 180 h 352"/>
                  <a:gd name="T68" fmla="*/ 207 w 383"/>
                  <a:gd name="T69" fmla="*/ 0 h 352"/>
                  <a:gd name="T70" fmla="*/ 200 w 383"/>
                  <a:gd name="T71" fmla="*/ 0 h 352"/>
                  <a:gd name="T72" fmla="*/ 200 w 383"/>
                  <a:gd name="T73" fmla="*/ 0 h 352"/>
                  <a:gd name="T74" fmla="*/ 200 w 383"/>
                  <a:gd name="T75" fmla="*/ 0 h 352"/>
                  <a:gd name="T76" fmla="*/ 199 w 383"/>
                  <a:gd name="T77" fmla="*/ 0 h 352"/>
                  <a:gd name="T78" fmla="*/ 30 w 383"/>
                  <a:gd name="T79" fmla="*/ 80 h 352"/>
                  <a:gd name="T80" fmla="*/ 0 w 383"/>
                  <a:gd name="T81" fmla="*/ 115 h 352"/>
                  <a:gd name="T82" fmla="*/ 59 w 383"/>
                  <a:gd name="T83" fmla="*/ 60 h 352"/>
                  <a:gd name="T84" fmla="*/ 143 w 383"/>
                  <a:gd name="T85" fmla="*/ 14 h 352"/>
                  <a:gd name="T86" fmla="*/ 207 w 383"/>
                  <a:gd name="T87" fmla="*/ 0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83" h="352">
                    <a:moveTo>
                      <a:pt x="233" y="49"/>
                    </a:moveTo>
                    <a:cubicBezTo>
                      <a:pt x="226" y="49"/>
                      <a:pt x="219" y="50"/>
                      <a:pt x="212" y="51"/>
                    </a:cubicBezTo>
                    <a:cubicBezTo>
                      <a:pt x="191" y="53"/>
                      <a:pt x="170" y="60"/>
                      <a:pt x="151" y="70"/>
                    </a:cubicBezTo>
                    <a:cubicBezTo>
                      <a:pt x="163" y="67"/>
                      <a:pt x="175" y="66"/>
                      <a:pt x="187" y="66"/>
                    </a:cubicBezTo>
                    <a:cubicBezTo>
                      <a:pt x="185" y="66"/>
                      <a:pt x="188" y="66"/>
                      <a:pt x="189" y="66"/>
                    </a:cubicBezTo>
                    <a:cubicBezTo>
                      <a:pt x="192" y="66"/>
                      <a:pt x="195" y="67"/>
                      <a:pt x="198" y="67"/>
                    </a:cubicBezTo>
                    <a:cubicBezTo>
                      <a:pt x="207" y="68"/>
                      <a:pt x="216" y="71"/>
                      <a:pt x="225" y="74"/>
                    </a:cubicBezTo>
                    <a:cubicBezTo>
                      <a:pt x="242" y="81"/>
                      <a:pt x="257" y="91"/>
                      <a:pt x="270" y="102"/>
                    </a:cubicBezTo>
                    <a:cubicBezTo>
                      <a:pt x="291" y="119"/>
                      <a:pt x="309" y="139"/>
                      <a:pt x="319" y="164"/>
                    </a:cubicBezTo>
                    <a:cubicBezTo>
                      <a:pt x="325" y="176"/>
                      <a:pt x="327" y="189"/>
                      <a:pt x="328" y="202"/>
                    </a:cubicBezTo>
                    <a:cubicBezTo>
                      <a:pt x="328" y="201"/>
                      <a:pt x="328" y="201"/>
                      <a:pt x="328" y="201"/>
                    </a:cubicBezTo>
                    <a:cubicBezTo>
                      <a:pt x="328" y="229"/>
                      <a:pt x="318" y="255"/>
                      <a:pt x="303" y="278"/>
                    </a:cubicBezTo>
                    <a:cubicBezTo>
                      <a:pt x="287" y="300"/>
                      <a:pt x="268" y="319"/>
                      <a:pt x="245" y="333"/>
                    </a:cubicBezTo>
                    <a:cubicBezTo>
                      <a:pt x="229" y="342"/>
                      <a:pt x="211" y="348"/>
                      <a:pt x="192" y="350"/>
                    </a:cubicBezTo>
                    <a:cubicBezTo>
                      <a:pt x="194" y="351"/>
                      <a:pt x="197" y="351"/>
                      <a:pt x="199" y="351"/>
                    </a:cubicBezTo>
                    <a:cubicBezTo>
                      <a:pt x="199" y="351"/>
                      <a:pt x="199" y="351"/>
                      <a:pt x="199" y="351"/>
                    </a:cubicBezTo>
                    <a:cubicBezTo>
                      <a:pt x="204" y="352"/>
                      <a:pt x="210" y="352"/>
                      <a:pt x="215" y="352"/>
                    </a:cubicBezTo>
                    <a:cubicBezTo>
                      <a:pt x="227" y="352"/>
                      <a:pt x="240" y="351"/>
                      <a:pt x="253" y="347"/>
                    </a:cubicBezTo>
                    <a:cubicBezTo>
                      <a:pt x="272" y="342"/>
                      <a:pt x="290" y="333"/>
                      <a:pt x="306" y="322"/>
                    </a:cubicBezTo>
                    <a:cubicBezTo>
                      <a:pt x="335" y="302"/>
                      <a:pt x="358" y="273"/>
                      <a:pt x="371" y="241"/>
                    </a:cubicBezTo>
                    <a:cubicBezTo>
                      <a:pt x="378" y="223"/>
                      <a:pt x="383" y="202"/>
                      <a:pt x="382" y="183"/>
                    </a:cubicBezTo>
                    <a:cubicBezTo>
                      <a:pt x="382" y="183"/>
                      <a:pt x="382" y="183"/>
                      <a:pt x="382" y="183"/>
                    </a:cubicBezTo>
                    <a:cubicBezTo>
                      <a:pt x="382" y="183"/>
                      <a:pt x="382" y="183"/>
                      <a:pt x="382" y="183"/>
                    </a:cubicBezTo>
                    <a:cubicBezTo>
                      <a:pt x="382" y="183"/>
                      <a:pt x="382" y="183"/>
                      <a:pt x="382" y="183"/>
                    </a:cubicBezTo>
                    <a:cubicBezTo>
                      <a:pt x="382" y="183"/>
                      <a:pt x="382" y="183"/>
                      <a:pt x="382" y="183"/>
                    </a:cubicBezTo>
                    <a:cubicBezTo>
                      <a:pt x="383" y="143"/>
                      <a:pt x="362" y="106"/>
                      <a:pt x="332" y="82"/>
                    </a:cubicBezTo>
                    <a:cubicBezTo>
                      <a:pt x="304" y="60"/>
                      <a:pt x="268" y="49"/>
                      <a:pt x="233" y="49"/>
                    </a:cubicBezTo>
                    <a:moveTo>
                      <a:pt x="382" y="180"/>
                    </a:moveTo>
                    <a:cubicBezTo>
                      <a:pt x="382" y="180"/>
                      <a:pt x="382" y="181"/>
                      <a:pt x="382" y="183"/>
                    </a:cubicBezTo>
                    <a:cubicBezTo>
                      <a:pt x="382" y="183"/>
                      <a:pt x="382" y="183"/>
                      <a:pt x="382" y="183"/>
                    </a:cubicBezTo>
                    <a:cubicBezTo>
                      <a:pt x="382" y="183"/>
                      <a:pt x="382" y="183"/>
                      <a:pt x="382" y="183"/>
                    </a:cubicBezTo>
                    <a:cubicBezTo>
                      <a:pt x="382" y="183"/>
                      <a:pt x="382" y="184"/>
                      <a:pt x="382" y="184"/>
                    </a:cubicBezTo>
                    <a:cubicBezTo>
                      <a:pt x="382" y="184"/>
                      <a:pt x="382" y="183"/>
                      <a:pt x="382" y="182"/>
                    </a:cubicBezTo>
                    <a:cubicBezTo>
                      <a:pt x="382" y="181"/>
                      <a:pt x="382" y="180"/>
                      <a:pt x="382" y="180"/>
                    </a:cubicBezTo>
                    <a:moveTo>
                      <a:pt x="207" y="0"/>
                    </a:moveTo>
                    <a:cubicBezTo>
                      <a:pt x="204" y="0"/>
                      <a:pt x="202" y="0"/>
                      <a:pt x="200" y="0"/>
                    </a:cubicBezTo>
                    <a:cubicBezTo>
                      <a:pt x="200" y="0"/>
                      <a:pt x="200" y="0"/>
                      <a:pt x="200" y="0"/>
                    </a:cubicBezTo>
                    <a:cubicBezTo>
                      <a:pt x="200" y="0"/>
                      <a:pt x="200" y="0"/>
                      <a:pt x="200" y="0"/>
                    </a:cubicBezTo>
                    <a:cubicBezTo>
                      <a:pt x="200" y="0"/>
                      <a:pt x="199" y="0"/>
                      <a:pt x="199" y="0"/>
                    </a:cubicBezTo>
                    <a:cubicBezTo>
                      <a:pt x="136" y="6"/>
                      <a:pt x="75" y="36"/>
                      <a:pt x="30" y="80"/>
                    </a:cubicBezTo>
                    <a:cubicBezTo>
                      <a:pt x="19" y="91"/>
                      <a:pt x="9" y="102"/>
                      <a:pt x="0" y="115"/>
                    </a:cubicBezTo>
                    <a:cubicBezTo>
                      <a:pt x="17" y="94"/>
                      <a:pt x="37" y="76"/>
                      <a:pt x="59" y="60"/>
                    </a:cubicBezTo>
                    <a:cubicBezTo>
                      <a:pt x="85" y="41"/>
                      <a:pt x="113" y="24"/>
                      <a:pt x="143" y="14"/>
                    </a:cubicBezTo>
                    <a:cubicBezTo>
                      <a:pt x="164" y="6"/>
                      <a:pt x="185" y="1"/>
                      <a:pt x="20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" name="Freeform 86"/>
              <p:cNvSpPr>
                <a:spLocks noEditPoints="1"/>
              </p:cNvSpPr>
              <p:nvPr/>
            </p:nvSpPr>
            <p:spPr bwMode="auto">
              <a:xfrm>
                <a:off x="4147" y="24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" name="Freeform 87"/>
              <p:cNvSpPr>
                <a:spLocks noEditPoints="1"/>
              </p:cNvSpPr>
              <p:nvPr/>
            </p:nvSpPr>
            <p:spPr bwMode="auto">
              <a:xfrm>
                <a:off x="4147" y="24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8" name="Freeform 88"/>
            <p:cNvSpPr>
              <a:spLocks noEditPoints="1"/>
            </p:cNvSpPr>
            <p:nvPr/>
          </p:nvSpPr>
          <p:spPr bwMode="auto">
            <a:xfrm>
              <a:off x="1646032" y="2688184"/>
              <a:ext cx="12148525" cy="10716021"/>
            </a:xfrm>
            <a:custGeom>
              <a:avLst/>
              <a:gdLst>
                <a:gd name="T0" fmla="*/ 456 w 460"/>
                <a:gd name="T1" fmla="*/ 144 h 405"/>
                <a:gd name="T2" fmla="*/ 389 w 460"/>
                <a:gd name="T3" fmla="*/ 39 h 405"/>
                <a:gd name="T4" fmla="*/ 253 w 460"/>
                <a:gd name="T5" fmla="*/ 3 h 405"/>
                <a:gd name="T6" fmla="*/ 175 w 460"/>
                <a:gd name="T7" fmla="*/ 21 h 405"/>
                <a:gd name="T8" fmla="*/ 107 w 460"/>
                <a:gd name="T9" fmla="*/ 59 h 405"/>
                <a:gd name="T10" fmla="*/ 28 w 460"/>
                <a:gd name="T11" fmla="*/ 137 h 405"/>
                <a:gd name="T12" fmla="*/ 12 w 460"/>
                <a:gd name="T13" fmla="*/ 248 h 405"/>
                <a:gd name="T14" fmla="*/ 76 w 460"/>
                <a:gd name="T15" fmla="*/ 340 h 405"/>
                <a:gd name="T16" fmla="*/ 186 w 460"/>
                <a:gd name="T17" fmla="*/ 398 h 405"/>
                <a:gd name="T18" fmla="*/ 243 w 460"/>
                <a:gd name="T19" fmla="*/ 404 h 405"/>
                <a:gd name="T20" fmla="*/ 306 w 460"/>
                <a:gd name="T21" fmla="*/ 390 h 405"/>
                <a:gd name="T22" fmla="*/ 416 w 460"/>
                <a:gd name="T23" fmla="*/ 307 h 405"/>
                <a:gd name="T24" fmla="*/ 460 w 460"/>
                <a:gd name="T25" fmla="*/ 179 h 405"/>
                <a:gd name="T26" fmla="*/ 456 w 460"/>
                <a:gd name="T27" fmla="*/ 144 h 405"/>
                <a:gd name="T28" fmla="*/ 456 w 460"/>
                <a:gd name="T29" fmla="*/ 144 h 405"/>
                <a:gd name="T30" fmla="*/ 423 w 460"/>
                <a:gd name="T31" fmla="*/ 195 h 405"/>
                <a:gd name="T32" fmla="*/ 380 w 460"/>
                <a:gd name="T33" fmla="*/ 297 h 405"/>
                <a:gd name="T34" fmla="*/ 299 w 460"/>
                <a:gd name="T35" fmla="*/ 350 h 405"/>
                <a:gd name="T36" fmla="*/ 240 w 460"/>
                <a:gd name="T37" fmla="*/ 355 h 405"/>
                <a:gd name="T38" fmla="*/ 240 w 460"/>
                <a:gd name="T39" fmla="*/ 355 h 405"/>
                <a:gd name="T40" fmla="*/ 127 w 460"/>
                <a:gd name="T41" fmla="*/ 281 h 405"/>
                <a:gd name="T42" fmla="*/ 95 w 460"/>
                <a:gd name="T43" fmla="*/ 212 h 405"/>
                <a:gd name="T44" fmla="*/ 103 w 460"/>
                <a:gd name="T45" fmla="*/ 167 h 405"/>
                <a:gd name="T46" fmla="*/ 143 w 460"/>
                <a:gd name="T47" fmla="*/ 112 h 405"/>
                <a:gd name="T48" fmla="*/ 186 w 460"/>
                <a:gd name="T49" fmla="*/ 78 h 405"/>
                <a:gd name="T50" fmla="*/ 339 w 460"/>
                <a:gd name="T51" fmla="*/ 66 h 405"/>
                <a:gd name="T52" fmla="*/ 423 w 460"/>
                <a:gd name="T53" fmla="*/ 180 h 405"/>
                <a:gd name="T54" fmla="*/ 423 w 460"/>
                <a:gd name="T55" fmla="*/ 195 h 405"/>
                <a:gd name="T56" fmla="*/ 423 w 460"/>
                <a:gd name="T57" fmla="*/ 1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60" h="405">
                  <a:moveTo>
                    <a:pt x="456" y="144"/>
                  </a:moveTo>
                  <a:cubicBezTo>
                    <a:pt x="447" y="102"/>
                    <a:pt x="423" y="64"/>
                    <a:pt x="389" y="39"/>
                  </a:cubicBezTo>
                  <a:cubicBezTo>
                    <a:pt x="350" y="11"/>
                    <a:pt x="299" y="0"/>
                    <a:pt x="253" y="3"/>
                  </a:cubicBezTo>
                  <a:cubicBezTo>
                    <a:pt x="226" y="5"/>
                    <a:pt x="200" y="11"/>
                    <a:pt x="175" y="21"/>
                  </a:cubicBezTo>
                  <a:cubicBezTo>
                    <a:pt x="151" y="31"/>
                    <a:pt x="129" y="44"/>
                    <a:pt x="107" y="59"/>
                  </a:cubicBezTo>
                  <a:cubicBezTo>
                    <a:pt x="77" y="80"/>
                    <a:pt x="48" y="106"/>
                    <a:pt x="28" y="137"/>
                  </a:cubicBezTo>
                  <a:cubicBezTo>
                    <a:pt x="7" y="171"/>
                    <a:pt x="0" y="210"/>
                    <a:pt x="12" y="248"/>
                  </a:cubicBezTo>
                  <a:cubicBezTo>
                    <a:pt x="23" y="284"/>
                    <a:pt x="48" y="316"/>
                    <a:pt x="76" y="340"/>
                  </a:cubicBezTo>
                  <a:cubicBezTo>
                    <a:pt x="108" y="367"/>
                    <a:pt x="145" y="389"/>
                    <a:pt x="186" y="398"/>
                  </a:cubicBezTo>
                  <a:cubicBezTo>
                    <a:pt x="205" y="403"/>
                    <a:pt x="224" y="405"/>
                    <a:pt x="243" y="404"/>
                  </a:cubicBezTo>
                  <a:cubicBezTo>
                    <a:pt x="264" y="402"/>
                    <a:pt x="286" y="398"/>
                    <a:pt x="306" y="390"/>
                  </a:cubicBezTo>
                  <a:cubicBezTo>
                    <a:pt x="350" y="374"/>
                    <a:pt x="388" y="344"/>
                    <a:pt x="416" y="307"/>
                  </a:cubicBezTo>
                  <a:cubicBezTo>
                    <a:pt x="444" y="270"/>
                    <a:pt x="460" y="225"/>
                    <a:pt x="460" y="179"/>
                  </a:cubicBezTo>
                  <a:cubicBezTo>
                    <a:pt x="460" y="167"/>
                    <a:pt x="459" y="155"/>
                    <a:pt x="456" y="144"/>
                  </a:cubicBezTo>
                  <a:cubicBezTo>
                    <a:pt x="453" y="127"/>
                    <a:pt x="460" y="160"/>
                    <a:pt x="456" y="144"/>
                  </a:cubicBezTo>
                  <a:close/>
                  <a:moveTo>
                    <a:pt x="423" y="195"/>
                  </a:moveTo>
                  <a:cubicBezTo>
                    <a:pt x="422" y="232"/>
                    <a:pt x="404" y="270"/>
                    <a:pt x="380" y="297"/>
                  </a:cubicBezTo>
                  <a:cubicBezTo>
                    <a:pt x="358" y="322"/>
                    <a:pt x="330" y="340"/>
                    <a:pt x="299" y="350"/>
                  </a:cubicBezTo>
                  <a:cubicBezTo>
                    <a:pt x="280" y="356"/>
                    <a:pt x="260" y="357"/>
                    <a:pt x="240" y="355"/>
                  </a:cubicBezTo>
                  <a:cubicBezTo>
                    <a:pt x="240" y="355"/>
                    <a:pt x="240" y="355"/>
                    <a:pt x="240" y="355"/>
                  </a:cubicBezTo>
                  <a:cubicBezTo>
                    <a:pt x="193" y="349"/>
                    <a:pt x="156" y="317"/>
                    <a:pt x="127" y="281"/>
                  </a:cubicBezTo>
                  <a:cubicBezTo>
                    <a:pt x="111" y="262"/>
                    <a:pt x="98" y="238"/>
                    <a:pt x="95" y="212"/>
                  </a:cubicBezTo>
                  <a:cubicBezTo>
                    <a:pt x="94" y="197"/>
                    <a:pt x="97" y="181"/>
                    <a:pt x="103" y="167"/>
                  </a:cubicBezTo>
                  <a:cubicBezTo>
                    <a:pt x="112" y="146"/>
                    <a:pt x="127" y="128"/>
                    <a:pt x="143" y="112"/>
                  </a:cubicBezTo>
                  <a:cubicBezTo>
                    <a:pt x="156" y="99"/>
                    <a:pt x="170" y="87"/>
                    <a:pt x="186" y="78"/>
                  </a:cubicBezTo>
                  <a:cubicBezTo>
                    <a:pt x="232" y="51"/>
                    <a:pt x="289" y="46"/>
                    <a:pt x="339" y="66"/>
                  </a:cubicBezTo>
                  <a:cubicBezTo>
                    <a:pt x="385" y="85"/>
                    <a:pt x="421" y="129"/>
                    <a:pt x="423" y="180"/>
                  </a:cubicBezTo>
                  <a:cubicBezTo>
                    <a:pt x="423" y="185"/>
                    <a:pt x="423" y="190"/>
                    <a:pt x="423" y="195"/>
                  </a:cubicBezTo>
                  <a:cubicBezTo>
                    <a:pt x="423" y="197"/>
                    <a:pt x="423" y="194"/>
                    <a:pt x="423" y="195"/>
                  </a:cubicBezTo>
                  <a:close/>
                </a:path>
              </a:pathLst>
            </a:custGeom>
            <a:solidFill>
              <a:schemeClr val="bg1">
                <a:alpha val="3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88"/>
            <p:cNvSpPr>
              <a:spLocks noEditPoints="1"/>
            </p:cNvSpPr>
            <p:nvPr/>
          </p:nvSpPr>
          <p:spPr bwMode="auto">
            <a:xfrm>
              <a:off x="3264300" y="-77012"/>
              <a:ext cx="12148525" cy="10716021"/>
            </a:xfrm>
            <a:custGeom>
              <a:avLst/>
              <a:gdLst>
                <a:gd name="T0" fmla="*/ 456 w 460"/>
                <a:gd name="T1" fmla="*/ 144 h 405"/>
                <a:gd name="T2" fmla="*/ 389 w 460"/>
                <a:gd name="T3" fmla="*/ 39 h 405"/>
                <a:gd name="T4" fmla="*/ 253 w 460"/>
                <a:gd name="T5" fmla="*/ 3 h 405"/>
                <a:gd name="T6" fmla="*/ 175 w 460"/>
                <a:gd name="T7" fmla="*/ 21 h 405"/>
                <a:gd name="T8" fmla="*/ 107 w 460"/>
                <a:gd name="T9" fmla="*/ 59 h 405"/>
                <a:gd name="T10" fmla="*/ 28 w 460"/>
                <a:gd name="T11" fmla="*/ 137 h 405"/>
                <a:gd name="T12" fmla="*/ 12 w 460"/>
                <a:gd name="T13" fmla="*/ 248 h 405"/>
                <a:gd name="T14" fmla="*/ 76 w 460"/>
                <a:gd name="T15" fmla="*/ 340 h 405"/>
                <a:gd name="T16" fmla="*/ 186 w 460"/>
                <a:gd name="T17" fmla="*/ 398 h 405"/>
                <a:gd name="T18" fmla="*/ 243 w 460"/>
                <a:gd name="T19" fmla="*/ 404 h 405"/>
                <a:gd name="T20" fmla="*/ 306 w 460"/>
                <a:gd name="T21" fmla="*/ 390 h 405"/>
                <a:gd name="T22" fmla="*/ 416 w 460"/>
                <a:gd name="T23" fmla="*/ 307 h 405"/>
                <a:gd name="T24" fmla="*/ 460 w 460"/>
                <a:gd name="T25" fmla="*/ 179 h 405"/>
                <a:gd name="T26" fmla="*/ 456 w 460"/>
                <a:gd name="T27" fmla="*/ 144 h 405"/>
                <a:gd name="T28" fmla="*/ 456 w 460"/>
                <a:gd name="T29" fmla="*/ 144 h 405"/>
                <a:gd name="T30" fmla="*/ 423 w 460"/>
                <a:gd name="T31" fmla="*/ 195 h 405"/>
                <a:gd name="T32" fmla="*/ 380 w 460"/>
                <a:gd name="T33" fmla="*/ 297 h 405"/>
                <a:gd name="T34" fmla="*/ 299 w 460"/>
                <a:gd name="T35" fmla="*/ 350 h 405"/>
                <a:gd name="T36" fmla="*/ 240 w 460"/>
                <a:gd name="T37" fmla="*/ 355 h 405"/>
                <a:gd name="T38" fmla="*/ 240 w 460"/>
                <a:gd name="T39" fmla="*/ 355 h 405"/>
                <a:gd name="T40" fmla="*/ 127 w 460"/>
                <a:gd name="T41" fmla="*/ 281 h 405"/>
                <a:gd name="T42" fmla="*/ 95 w 460"/>
                <a:gd name="T43" fmla="*/ 212 h 405"/>
                <a:gd name="T44" fmla="*/ 103 w 460"/>
                <a:gd name="T45" fmla="*/ 167 h 405"/>
                <a:gd name="T46" fmla="*/ 143 w 460"/>
                <a:gd name="T47" fmla="*/ 112 h 405"/>
                <a:gd name="T48" fmla="*/ 186 w 460"/>
                <a:gd name="T49" fmla="*/ 78 h 405"/>
                <a:gd name="T50" fmla="*/ 339 w 460"/>
                <a:gd name="T51" fmla="*/ 66 h 405"/>
                <a:gd name="T52" fmla="*/ 423 w 460"/>
                <a:gd name="T53" fmla="*/ 180 h 405"/>
                <a:gd name="T54" fmla="*/ 423 w 460"/>
                <a:gd name="T55" fmla="*/ 195 h 405"/>
                <a:gd name="T56" fmla="*/ 423 w 460"/>
                <a:gd name="T57" fmla="*/ 1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60" h="405">
                  <a:moveTo>
                    <a:pt x="456" y="144"/>
                  </a:moveTo>
                  <a:cubicBezTo>
                    <a:pt x="447" y="102"/>
                    <a:pt x="423" y="64"/>
                    <a:pt x="389" y="39"/>
                  </a:cubicBezTo>
                  <a:cubicBezTo>
                    <a:pt x="350" y="11"/>
                    <a:pt x="299" y="0"/>
                    <a:pt x="253" y="3"/>
                  </a:cubicBezTo>
                  <a:cubicBezTo>
                    <a:pt x="226" y="5"/>
                    <a:pt x="200" y="11"/>
                    <a:pt x="175" y="21"/>
                  </a:cubicBezTo>
                  <a:cubicBezTo>
                    <a:pt x="151" y="31"/>
                    <a:pt x="129" y="44"/>
                    <a:pt x="107" y="59"/>
                  </a:cubicBezTo>
                  <a:cubicBezTo>
                    <a:pt x="77" y="80"/>
                    <a:pt x="48" y="106"/>
                    <a:pt x="28" y="137"/>
                  </a:cubicBezTo>
                  <a:cubicBezTo>
                    <a:pt x="7" y="171"/>
                    <a:pt x="0" y="210"/>
                    <a:pt x="12" y="248"/>
                  </a:cubicBezTo>
                  <a:cubicBezTo>
                    <a:pt x="23" y="284"/>
                    <a:pt x="48" y="316"/>
                    <a:pt x="76" y="340"/>
                  </a:cubicBezTo>
                  <a:cubicBezTo>
                    <a:pt x="108" y="367"/>
                    <a:pt x="145" y="389"/>
                    <a:pt x="186" y="398"/>
                  </a:cubicBezTo>
                  <a:cubicBezTo>
                    <a:pt x="205" y="403"/>
                    <a:pt x="224" y="405"/>
                    <a:pt x="243" y="404"/>
                  </a:cubicBezTo>
                  <a:cubicBezTo>
                    <a:pt x="264" y="402"/>
                    <a:pt x="286" y="398"/>
                    <a:pt x="306" y="390"/>
                  </a:cubicBezTo>
                  <a:cubicBezTo>
                    <a:pt x="350" y="374"/>
                    <a:pt x="388" y="344"/>
                    <a:pt x="416" y="307"/>
                  </a:cubicBezTo>
                  <a:cubicBezTo>
                    <a:pt x="444" y="270"/>
                    <a:pt x="460" y="225"/>
                    <a:pt x="460" y="179"/>
                  </a:cubicBezTo>
                  <a:cubicBezTo>
                    <a:pt x="460" y="167"/>
                    <a:pt x="459" y="155"/>
                    <a:pt x="456" y="144"/>
                  </a:cubicBezTo>
                  <a:cubicBezTo>
                    <a:pt x="453" y="127"/>
                    <a:pt x="460" y="160"/>
                    <a:pt x="456" y="144"/>
                  </a:cubicBezTo>
                  <a:close/>
                  <a:moveTo>
                    <a:pt x="423" y="195"/>
                  </a:moveTo>
                  <a:cubicBezTo>
                    <a:pt x="422" y="232"/>
                    <a:pt x="404" y="270"/>
                    <a:pt x="380" y="297"/>
                  </a:cubicBezTo>
                  <a:cubicBezTo>
                    <a:pt x="358" y="322"/>
                    <a:pt x="330" y="340"/>
                    <a:pt x="299" y="350"/>
                  </a:cubicBezTo>
                  <a:cubicBezTo>
                    <a:pt x="280" y="356"/>
                    <a:pt x="260" y="357"/>
                    <a:pt x="240" y="355"/>
                  </a:cubicBezTo>
                  <a:cubicBezTo>
                    <a:pt x="240" y="355"/>
                    <a:pt x="240" y="355"/>
                    <a:pt x="240" y="355"/>
                  </a:cubicBezTo>
                  <a:cubicBezTo>
                    <a:pt x="193" y="349"/>
                    <a:pt x="156" y="317"/>
                    <a:pt x="127" y="281"/>
                  </a:cubicBezTo>
                  <a:cubicBezTo>
                    <a:pt x="111" y="262"/>
                    <a:pt x="98" y="238"/>
                    <a:pt x="95" y="212"/>
                  </a:cubicBezTo>
                  <a:cubicBezTo>
                    <a:pt x="94" y="197"/>
                    <a:pt x="97" y="181"/>
                    <a:pt x="103" y="167"/>
                  </a:cubicBezTo>
                  <a:cubicBezTo>
                    <a:pt x="112" y="146"/>
                    <a:pt x="127" y="128"/>
                    <a:pt x="143" y="112"/>
                  </a:cubicBezTo>
                  <a:cubicBezTo>
                    <a:pt x="156" y="99"/>
                    <a:pt x="170" y="87"/>
                    <a:pt x="186" y="78"/>
                  </a:cubicBezTo>
                  <a:cubicBezTo>
                    <a:pt x="232" y="51"/>
                    <a:pt x="289" y="46"/>
                    <a:pt x="339" y="66"/>
                  </a:cubicBezTo>
                  <a:cubicBezTo>
                    <a:pt x="385" y="85"/>
                    <a:pt x="421" y="129"/>
                    <a:pt x="423" y="180"/>
                  </a:cubicBezTo>
                  <a:cubicBezTo>
                    <a:pt x="423" y="185"/>
                    <a:pt x="423" y="190"/>
                    <a:pt x="423" y="195"/>
                  </a:cubicBezTo>
                  <a:cubicBezTo>
                    <a:pt x="423" y="197"/>
                    <a:pt x="423" y="194"/>
                    <a:pt x="423" y="195"/>
                  </a:cubicBezTo>
                  <a:close/>
                </a:path>
              </a:pathLst>
            </a:custGeom>
            <a:solidFill>
              <a:schemeClr val="bg1">
                <a:alpha val="6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581260" y="2980906"/>
            <a:ext cx="702948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 algn="ctr"/>
            <a:r>
              <a:rPr lang="ru-RU" sz="7200" b="1" kern="0" dirty="0">
                <a:solidFill>
                  <a:schemeClr val="bg1"/>
                </a:solidFill>
                <a:latin typeface="Good Pro Book"/>
              </a:rPr>
              <a:t>Тимирязевская </a:t>
            </a:r>
          </a:p>
          <a:p>
            <a:pPr lvl="1" algn="ctr"/>
            <a:r>
              <a:rPr lang="ru-RU" sz="7200" b="1" kern="0" dirty="0">
                <a:solidFill>
                  <a:schemeClr val="bg1"/>
                </a:solidFill>
                <a:latin typeface="Good Pro Book"/>
              </a:rPr>
              <a:t>академия</a:t>
            </a:r>
            <a:endParaRPr lang="en-US" sz="7200" b="1" kern="0" dirty="0">
              <a:solidFill>
                <a:schemeClr val="bg1"/>
              </a:solidFill>
              <a:latin typeface="Good Pro Book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498633" y="2515802"/>
            <a:ext cx="9151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dirty="0">
                <a:solidFill>
                  <a:schemeClr val="bg1"/>
                </a:solidFill>
                <a:latin typeface="Good Pro Book"/>
                <a:ea typeface="Roboto" panose="02000000000000000000" pitchFamily="2" charset="0"/>
                <a:cs typeface="Roboto" panose="02000000000000000000" pitchFamily="2" charset="0"/>
                <a:sym typeface="Open Sans" charset="0"/>
              </a:rPr>
              <a:t>«Сделать лучше, чем везде!»</a:t>
            </a:r>
          </a:p>
          <a:p>
            <a:pPr algn="ctr">
              <a:lnSpc>
                <a:spcPct val="90000"/>
              </a:lnSpc>
            </a:pPr>
            <a:r>
              <a:rPr lang="ru-RU" sz="1600" dirty="0">
                <a:solidFill>
                  <a:schemeClr val="bg1"/>
                </a:solidFill>
                <a:latin typeface="Good Pro Book"/>
                <a:ea typeface="Roboto" panose="02000000000000000000" pitchFamily="2" charset="0"/>
                <a:cs typeface="Roboto" panose="02000000000000000000" pitchFamily="2" charset="0"/>
                <a:sym typeface="Open Sans" charset="0"/>
              </a:rPr>
              <a:t>Девиз университета с 1865 года   </a:t>
            </a:r>
            <a:endParaRPr lang="en-US" sz="1600" dirty="0">
              <a:solidFill>
                <a:schemeClr val="bg1"/>
              </a:solidFill>
              <a:latin typeface="Good Pro Book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0" name="Shape 2907"/>
          <p:cNvSpPr/>
          <p:nvPr/>
        </p:nvSpPr>
        <p:spPr>
          <a:xfrm>
            <a:off x="5880840" y="5658070"/>
            <a:ext cx="427940" cy="4279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973" y="235"/>
                </a:moveTo>
                <a:cubicBezTo>
                  <a:pt x="12909" y="205"/>
                  <a:pt x="12840" y="184"/>
                  <a:pt x="12764" y="184"/>
                </a:cubicBezTo>
                <a:cubicBezTo>
                  <a:pt x="12493" y="184"/>
                  <a:pt x="12273" y="404"/>
                  <a:pt x="12273" y="675"/>
                </a:cubicBezTo>
                <a:cubicBezTo>
                  <a:pt x="12273" y="946"/>
                  <a:pt x="12493" y="1166"/>
                  <a:pt x="12764" y="1166"/>
                </a:cubicBezTo>
                <a:lnTo>
                  <a:pt x="12764" y="1179"/>
                </a:lnTo>
                <a:cubicBezTo>
                  <a:pt x="17245" y="2089"/>
                  <a:pt x="20618" y="6050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7" y="20618"/>
                  <a:pt x="982" y="16223"/>
                  <a:pt x="982" y="10800"/>
                </a:cubicBezTo>
                <a:cubicBezTo>
                  <a:pt x="982" y="6050"/>
                  <a:pt x="4355" y="2089"/>
                  <a:pt x="8836" y="1179"/>
                </a:cubicBezTo>
                <a:lnTo>
                  <a:pt x="8836" y="1166"/>
                </a:lnTo>
                <a:cubicBezTo>
                  <a:pt x="9107" y="1166"/>
                  <a:pt x="9327" y="946"/>
                  <a:pt x="9327" y="675"/>
                </a:cubicBezTo>
                <a:cubicBezTo>
                  <a:pt x="9327" y="404"/>
                  <a:pt x="9107" y="184"/>
                  <a:pt x="8836" y="184"/>
                </a:cubicBezTo>
                <a:cubicBezTo>
                  <a:pt x="8761" y="184"/>
                  <a:pt x="8691" y="205"/>
                  <a:pt x="8627" y="235"/>
                </a:cubicBezTo>
                <a:cubicBezTo>
                  <a:pt x="3706" y="1243"/>
                  <a:pt x="0" y="5582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5582"/>
                  <a:pt x="17893" y="1243"/>
                  <a:pt x="12973" y="235"/>
                </a:cubicBezTo>
                <a:moveTo>
                  <a:pt x="6873" y="9818"/>
                </a:moveTo>
                <a:cubicBezTo>
                  <a:pt x="6602" y="9818"/>
                  <a:pt x="6382" y="10038"/>
                  <a:pt x="6382" y="10309"/>
                </a:cubicBezTo>
                <a:cubicBezTo>
                  <a:pt x="6382" y="10445"/>
                  <a:pt x="6437" y="10567"/>
                  <a:pt x="6526" y="10656"/>
                </a:cubicBezTo>
                <a:lnTo>
                  <a:pt x="10453" y="14583"/>
                </a:lnTo>
                <a:cubicBezTo>
                  <a:pt x="10542" y="14673"/>
                  <a:pt x="10664" y="14727"/>
                  <a:pt x="10800" y="14727"/>
                </a:cubicBezTo>
                <a:cubicBezTo>
                  <a:pt x="10936" y="14727"/>
                  <a:pt x="11059" y="14673"/>
                  <a:pt x="11147" y="14583"/>
                </a:cubicBezTo>
                <a:lnTo>
                  <a:pt x="15074" y="10656"/>
                </a:lnTo>
                <a:cubicBezTo>
                  <a:pt x="15163" y="10567"/>
                  <a:pt x="15218" y="10445"/>
                  <a:pt x="15218" y="10309"/>
                </a:cubicBezTo>
                <a:cubicBezTo>
                  <a:pt x="15218" y="10038"/>
                  <a:pt x="14998" y="9818"/>
                  <a:pt x="14727" y="9818"/>
                </a:cubicBezTo>
                <a:cubicBezTo>
                  <a:pt x="14592" y="9818"/>
                  <a:pt x="14469" y="9873"/>
                  <a:pt x="14380" y="9962"/>
                </a:cubicBezTo>
                <a:lnTo>
                  <a:pt x="11291" y="13051"/>
                </a:lnTo>
                <a:lnTo>
                  <a:pt x="11291" y="491"/>
                </a:lnTo>
                <a:cubicBezTo>
                  <a:pt x="11291" y="220"/>
                  <a:pt x="11071" y="0"/>
                  <a:pt x="10800" y="0"/>
                </a:cubicBezTo>
                <a:cubicBezTo>
                  <a:pt x="10529" y="0"/>
                  <a:pt x="10309" y="220"/>
                  <a:pt x="10309" y="491"/>
                </a:cubicBezTo>
                <a:lnTo>
                  <a:pt x="10309" y="13051"/>
                </a:lnTo>
                <a:lnTo>
                  <a:pt x="7220" y="9962"/>
                </a:lnTo>
                <a:cubicBezTo>
                  <a:pt x="7131" y="9873"/>
                  <a:pt x="7009" y="9818"/>
                  <a:pt x="6873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latin typeface="Good Pro Book"/>
              <a:ea typeface="Source Sans Pro Light" charset="0"/>
              <a:cs typeface="Source Sans Pro Light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F09B1C8-2234-499A-9B4A-459A4F7B498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8383" y="650018"/>
            <a:ext cx="1655233" cy="1613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11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9" grpId="0"/>
      <p:bldP spid="3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2324884" y="325318"/>
            <a:ext cx="75538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rgbClr val="656D78"/>
                </a:solidFill>
                <a:latin typeface="Good Pro Book"/>
              </a:rPr>
              <a:t>Студенты и ученые Тимирязевской Академии создают </a:t>
            </a:r>
            <a:r>
              <a:rPr lang="ru-RU" sz="2400" b="1" dirty="0">
                <a:solidFill>
                  <a:schemeClr val="accent2"/>
                </a:solidFill>
                <a:latin typeface="Good Pro Book"/>
                <a:ea typeface="Source Sans Pro Black" charset="0"/>
                <a:cs typeface="Source Sans Pro Black" charset="0"/>
              </a:rPr>
              <a:t>продовольственный базис России.</a:t>
            </a:r>
            <a:r>
              <a:rPr lang="ru-RU" sz="2400" dirty="0">
                <a:solidFill>
                  <a:srgbClr val="656D78"/>
                </a:solidFill>
                <a:latin typeface="Good Pro Book"/>
              </a:rPr>
              <a:t> </a:t>
            </a:r>
            <a:endParaRPr lang="en-US" sz="2400" dirty="0">
              <a:solidFill>
                <a:srgbClr val="656D78"/>
              </a:solidFill>
              <a:latin typeface="Good Pro Book"/>
            </a:endParaRPr>
          </a:p>
        </p:txBody>
      </p:sp>
      <p:grpSp>
        <p:nvGrpSpPr>
          <p:cNvPr id="129" name="Group 128">
            <a:extLst>
              <a:ext uri="{FF2B5EF4-FFF2-40B4-BE49-F238E27FC236}">
                <a16:creationId xmlns:a16="http://schemas.microsoft.com/office/drawing/2014/main" id="{315BE062-29EE-9342-8354-CA9B86DD45DE}"/>
              </a:ext>
            </a:extLst>
          </p:cNvPr>
          <p:cNvGrpSpPr/>
          <p:nvPr/>
        </p:nvGrpSpPr>
        <p:grpSpPr>
          <a:xfrm>
            <a:off x="895694" y="1821799"/>
            <a:ext cx="3511043" cy="3312732"/>
            <a:chOff x="895694" y="1821799"/>
            <a:chExt cx="3511043" cy="3312732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6DB31A52-1AD7-4446-9723-D89D26390D7E}"/>
                </a:ext>
              </a:extLst>
            </p:cNvPr>
            <p:cNvGrpSpPr/>
            <p:nvPr/>
          </p:nvGrpSpPr>
          <p:grpSpPr>
            <a:xfrm>
              <a:off x="1010101" y="1821799"/>
              <a:ext cx="3312732" cy="3312732"/>
              <a:chOff x="2959210" y="2159121"/>
              <a:chExt cx="3225580" cy="3225580"/>
            </a:xfrm>
          </p:grpSpPr>
          <p:sp>
            <p:nvSpPr>
              <p:cNvPr id="120" name="Donut 119">
                <a:extLst>
                  <a:ext uri="{FF2B5EF4-FFF2-40B4-BE49-F238E27FC236}">
                    <a16:creationId xmlns:a16="http://schemas.microsoft.com/office/drawing/2014/main" id="{E82AF911-C47E-E54A-8D45-89B911ADEB33}"/>
                  </a:ext>
                </a:extLst>
              </p:cNvPr>
              <p:cNvSpPr/>
              <p:nvPr/>
            </p:nvSpPr>
            <p:spPr>
              <a:xfrm>
                <a:off x="2959210" y="2159121"/>
                <a:ext cx="3225580" cy="3225580"/>
              </a:xfrm>
              <a:prstGeom prst="donut">
                <a:avLst>
                  <a:gd name="adj" fmla="val 2578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>
                  <a:solidFill>
                    <a:schemeClr val="tx1"/>
                  </a:solidFill>
                  <a:latin typeface="Good Pro Book"/>
                </a:endParaRPr>
              </a:p>
            </p:txBody>
          </p:sp>
          <p:sp>
            <p:nvSpPr>
              <p:cNvPr id="121" name="Donut 120">
                <a:extLst>
                  <a:ext uri="{FF2B5EF4-FFF2-40B4-BE49-F238E27FC236}">
                    <a16:creationId xmlns:a16="http://schemas.microsoft.com/office/drawing/2014/main" id="{BA56C571-1A23-1C4D-AFD6-A59970BD0F60}"/>
                  </a:ext>
                </a:extLst>
              </p:cNvPr>
              <p:cNvSpPr/>
              <p:nvPr/>
            </p:nvSpPr>
            <p:spPr>
              <a:xfrm>
                <a:off x="3378310" y="2578221"/>
                <a:ext cx="2387380" cy="2387380"/>
              </a:xfrm>
              <a:prstGeom prst="donut">
                <a:avLst>
                  <a:gd name="adj" fmla="val 2478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>
                  <a:solidFill>
                    <a:schemeClr val="tx1"/>
                  </a:solidFill>
                  <a:latin typeface="Good Pro Book"/>
                </a:endParaRPr>
              </a:p>
            </p:txBody>
          </p:sp>
          <p:sp>
            <p:nvSpPr>
              <p:cNvPr id="122" name="Donut 121">
                <a:extLst>
                  <a:ext uri="{FF2B5EF4-FFF2-40B4-BE49-F238E27FC236}">
                    <a16:creationId xmlns:a16="http://schemas.microsoft.com/office/drawing/2014/main" id="{01352795-D98A-8D4E-A36B-364CAC9B2E99}"/>
                  </a:ext>
                </a:extLst>
              </p:cNvPr>
              <p:cNvSpPr/>
              <p:nvPr/>
            </p:nvSpPr>
            <p:spPr>
              <a:xfrm>
                <a:off x="3122604" y="2322515"/>
                <a:ext cx="2898792" cy="2898792"/>
              </a:xfrm>
              <a:prstGeom prst="donut">
                <a:avLst>
                  <a:gd name="adj" fmla="val 5965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>
                  <a:solidFill>
                    <a:schemeClr val="tx1"/>
                  </a:solidFill>
                  <a:latin typeface="Good Pro Book"/>
                </a:endParaRPr>
              </a:p>
            </p:txBody>
          </p:sp>
        </p:grpSp>
        <p:sp>
          <p:nvSpPr>
            <p:cNvPr id="33" name="Shape 2540">
              <a:extLst>
                <a:ext uri="{FF2B5EF4-FFF2-40B4-BE49-F238E27FC236}">
                  <a16:creationId xmlns:a16="http://schemas.microsoft.com/office/drawing/2014/main" id="{C2893B24-B31E-8740-859D-D48B38980464}"/>
                </a:ext>
              </a:extLst>
            </p:cNvPr>
            <p:cNvSpPr/>
            <p:nvPr/>
          </p:nvSpPr>
          <p:spPr>
            <a:xfrm>
              <a:off x="1885445" y="3328573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732" y="6661"/>
                  </a:moveTo>
                  <a:cubicBezTo>
                    <a:pt x="20540" y="6471"/>
                    <a:pt x="20228" y="6473"/>
                    <a:pt x="20038" y="6667"/>
                  </a:cubicBezTo>
                  <a:cubicBezTo>
                    <a:pt x="19903" y="6804"/>
                    <a:pt x="19870" y="7000"/>
                    <a:pt x="19929" y="7171"/>
                  </a:cubicBezTo>
                  <a:lnTo>
                    <a:pt x="19918" y="7175"/>
                  </a:lnTo>
                  <a:cubicBezTo>
                    <a:pt x="20365" y="8298"/>
                    <a:pt x="20618" y="951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cubicBezTo>
                    <a:pt x="5378" y="20618"/>
                    <a:pt x="982" y="16223"/>
                    <a:pt x="982" y="10800"/>
                  </a:cubicBezTo>
                  <a:cubicBezTo>
                    <a:pt x="982" y="5377"/>
                    <a:pt x="5378" y="982"/>
                    <a:pt x="10800" y="982"/>
                  </a:cubicBezTo>
                  <a:cubicBezTo>
                    <a:pt x="13575" y="982"/>
                    <a:pt x="16077" y="2136"/>
                    <a:pt x="17862" y="3989"/>
                  </a:cubicBezTo>
                  <a:lnTo>
                    <a:pt x="17868" y="3982"/>
                  </a:lnTo>
                  <a:cubicBezTo>
                    <a:pt x="18062" y="4157"/>
                    <a:pt x="18359" y="4153"/>
                    <a:pt x="18544" y="3965"/>
                  </a:cubicBezTo>
                  <a:cubicBezTo>
                    <a:pt x="18734" y="3771"/>
                    <a:pt x="18732" y="3461"/>
                    <a:pt x="18539" y="3270"/>
                  </a:cubicBezTo>
                  <a:cubicBezTo>
                    <a:pt x="18520" y="3252"/>
                    <a:pt x="18496" y="3244"/>
                    <a:pt x="18476" y="3230"/>
                  </a:cubicBezTo>
                  <a:cubicBezTo>
                    <a:pt x="16521" y="1241"/>
                    <a:pt x="13810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5" y="21600"/>
                    <a:pt x="21600" y="16764"/>
                    <a:pt x="21600" y="10800"/>
                  </a:cubicBezTo>
                  <a:cubicBezTo>
                    <a:pt x="21600" y="9412"/>
                    <a:pt x="21329" y="8089"/>
                    <a:pt x="20851" y="6869"/>
                  </a:cubicBezTo>
                  <a:cubicBezTo>
                    <a:pt x="20828" y="6794"/>
                    <a:pt x="20793" y="6721"/>
                    <a:pt x="20732" y="6661"/>
                  </a:cubicBezTo>
                  <a:moveTo>
                    <a:pt x="10792" y="13534"/>
                  </a:moveTo>
                  <a:lnTo>
                    <a:pt x="6238" y="8980"/>
                  </a:lnTo>
                  <a:cubicBezTo>
                    <a:pt x="6149" y="8891"/>
                    <a:pt x="6027" y="8836"/>
                    <a:pt x="5891" y="8836"/>
                  </a:cubicBezTo>
                  <a:cubicBezTo>
                    <a:pt x="5620" y="8836"/>
                    <a:pt x="5400" y="9056"/>
                    <a:pt x="5400" y="9327"/>
                  </a:cubicBezTo>
                  <a:cubicBezTo>
                    <a:pt x="5400" y="9463"/>
                    <a:pt x="5455" y="9585"/>
                    <a:pt x="5544" y="9675"/>
                  </a:cubicBezTo>
                  <a:lnTo>
                    <a:pt x="10453" y="14583"/>
                  </a:lnTo>
                  <a:cubicBezTo>
                    <a:pt x="10542" y="14672"/>
                    <a:pt x="10664" y="14727"/>
                    <a:pt x="10800" y="14727"/>
                  </a:cubicBezTo>
                  <a:cubicBezTo>
                    <a:pt x="10940" y="14727"/>
                    <a:pt x="11064" y="14668"/>
                    <a:pt x="11154" y="14574"/>
                  </a:cubicBezTo>
                  <a:lnTo>
                    <a:pt x="11155" y="14576"/>
                  </a:lnTo>
                  <a:lnTo>
                    <a:pt x="19353" y="5988"/>
                  </a:lnTo>
                  <a:cubicBezTo>
                    <a:pt x="19353" y="5989"/>
                    <a:pt x="19354" y="5990"/>
                    <a:pt x="19354" y="5991"/>
                  </a:cubicBezTo>
                  <a:lnTo>
                    <a:pt x="20055" y="5255"/>
                  </a:lnTo>
                  <a:cubicBezTo>
                    <a:pt x="20055" y="5255"/>
                    <a:pt x="20054" y="5254"/>
                    <a:pt x="20054" y="5253"/>
                  </a:cubicBezTo>
                  <a:lnTo>
                    <a:pt x="21464" y="3775"/>
                  </a:lnTo>
                  <a:lnTo>
                    <a:pt x="21463" y="3774"/>
                  </a:lnTo>
                  <a:cubicBezTo>
                    <a:pt x="21547" y="3686"/>
                    <a:pt x="21600" y="3567"/>
                    <a:pt x="21600" y="3436"/>
                  </a:cubicBezTo>
                  <a:cubicBezTo>
                    <a:pt x="21600" y="3166"/>
                    <a:pt x="21380" y="2945"/>
                    <a:pt x="21109" y="2945"/>
                  </a:cubicBezTo>
                  <a:cubicBezTo>
                    <a:pt x="20969" y="2945"/>
                    <a:pt x="20844" y="3005"/>
                    <a:pt x="20755" y="3099"/>
                  </a:cubicBezTo>
                  <a:lnTo>
                    <a:pt x="20754" y="3097"/>
                  </a:lnTo>
                  <a:lnTo>
                    <a:pt x="19493" y="4419"/>
                  </a:lnTo>
                  <a:cubicBezTo>
                    <a:pt x="19492" y="4418"/>
                    <a:pt x="19491" y="4416"/>
                    <a:pt x="19490" y="4415"/>
                  </a:cubicBezTo>
                  <a:lnTo>
                    <a:pt x="18805" y="5133"/>
                  </a:lnTo>
                  <a:cubicBezTo>
                    <a:pt x="18806" y="5134"/>
                    <a:pt x="18807" y="5136"/>
                    <a:pt x="18807" y="5137"/>
                  </a:cubicBezTo>
                  <a:cubicBezTo>
                    <a:pt x="18807" y="5137"/>
                    <a:pt x="10792" y="13534"/>
                    <a:pt x="10792" y="13534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latin typeface="Good Pro Book"/>
                <a:ea typeface="Source Sans Pro Light" charset="0"/>
                <a:cs typeface="Source Sans Pro Light" charset="0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EFE90105-4568-2544-B59E-682DB078DE07}"/>
                </a:ext>
              </a:extLst>
            </p:cNvPr>
            <p:cNvSpPr/>
            <p:nvPr/>
          </p:nvSpPr>
          <p:spPr>
            <a:xfrm rot="3509343">
              <a:off x="1647523" y="1886615"/>
              <a:ext cx="645288" cy="645288"/>
            </a:xfrm>
            <a:prstGeom prst="ellips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atin typeface="Good Pro Book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07AD529-5A1B-E445-B284-9BECD13209F2}"/>
                </a:ext>
              </a:extLst>
            </p:cNvPr>
            <p:cNvSpPr/>
            <p:nvPr/>
          </p:nvSpPr>
          <p:spPr>
            <a:xfrm rot="7200000">
              <a:off x="3076497" y="1886615"/>
              <a:ext cx="645288" cy="645288"/>
            </a:xfrm>
            <a:prstGeom prst="ellipse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atin typeface="Good Pro Book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74364644-82C7-D543-8088-8056149AECDC}"/>
                </a:ext>
              </a:extLst>
            </p:cNvPr>
            <p:cNvSpPr/>
            <p:nvPr/>
          </p:nvSpPr>
          <p:spPr>
            <a:xfrm>
              <a:off x="3761449" y="3144642"/>
              <a:ext cx="645288" cy="645288"/>
            </a:xfrm>
            <a:prstGeom prst="ellipse">
              <a:avLst/>
            </a:pr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dirty="0">
                <a:latin typeface="Good Pro Book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961681F-302E-F34D-8483-0788433A2405}"/>
                </a:ext>
              </a:extLst>
            </p:cNvPr>
            <p:cNvSpPr/>
            <p:nvPr/>
          </p:nvSpPr>
          <p:spPr>
            <a:xfrm rot="3509343">
              <a:off x="3139529" y="4380370"/>
              <a:ext cx="645288" cy="645288"/>
            </a:xfrm>
            <a:prstGeom prst="ellipse">
              <a:avLst/>
            </a:prstGeom>
            <a:ln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atin typeface="Good Pro Book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2BE2A04E-25C5-4E4C-8AE3-96B29291EF98}"/>
                </a:ext>
              </a:extLst>
            </p:cNvPr>
            <p:cNvSpPr/>
            <p:nvPr/>
          </p:nvSpPr>
          <p:spPr>
            <a:xfrm rot="7200000">
              <a:off x="1596000" y="4400074"/>
              <a:ext cx="645288" cy="645288"/>
            </a:xfrm>
            <a:prstGeom prst="ellipse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atin typeface="Good Pro Book"/>
              </a:endParaRP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8FB9A17B-D1BF-2847-84C6-240E442B3704}"/>
                </a:ext>
              </a:extLst>
            </p:cNvPr>
            <p:cNvSpPr/>
            <p:nvPr/>
          </p:nvSpPr>
          <p:spPr>
            <a:xfrm>
              <a:off x="895694" y="3158189"/>
              <a:ext cx="645288" cy="645288"/>
            </a:xfrm>
            <a:prstGeom prst="ellipse">
              <a:avLst/>
            </a:prstGeom>
            <a:ln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atin typeface="Good Pro Book"/>
              </a:endParaRPr>
            </a:p>
          </p:txBody>
        </p:sp>
      </p:grpSp>
      <p:sp>
        <p:nvSpPr>
          <p:cNvPr id="130" name="TextBox 129">
            <a:extLst>
              <a:ext uri="{FF2B5EF4-FFF2-40B4-BE49-F238E27FC236}">
                <a16:creationId xmlns:a16="http://schemas.microsoft.com/office/drawing/2014/main" id="{D2D8D520-44BB-D34F-BE73-33B337AFFF6A}"/>
              </a:ext>
            </a:extLst>
          </p:cNvPr>
          <p:cNvSpPr txBox="1"/>
          <p:nvPr/>
        </p:nvSpPr>
        <p:spPr>
          <a:xfrm>
            <a:off x="6006072" y="1710375"/>
            <a:ext cx="53096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/>
                </a:solidFill>
                <a:latin typeface="Good Pro Book"/>
                <a:ea typeface="Source Sans Pro Black" charset="0"/>
                <a:cs typeface="Source Sans Pro Black" charset="0"/>
              </a:rPr>
              <a:t>Тимирязевская</a:t>
            </a:r>
            <a:r>
              <a:rPr lang="ru-RU" sz="2000" b="1" dirty="0">
                <a:latin typeface="Good Pro Book"/>
                <a:ea typeface="Source Sans Pro Black" charset="0"/>
                <a:cs typeface="Source Sans Pro Black" charset="0"/>
              </a:rPr>
              <a:t> </a:t>
            </a:r>
            <a:r>
              <a:rPr lang="ru-RU" sz="2000" b="1" dirty="0">
                <a:solidFill>
                  <a:schemeClr val="accent2"/>
                </a:solidFill>
                <a:latin typeface="Good Pro Book"/>
                <a:ea typeface="Source Sans Pro Black" charset="0"/>
                <a:cs typeface="Source Sans Pro Black" charset="0"/>
              </a:rPr>
              <a:t>Академия</a:t>
            </a:r>
            <a:endParaRPr lang="en-US" sz="2000" b="1" dirty="0">
              <a:solidFill>
                <a:schemeClr val="accent2"/>
              </a:solidFill>
              <a:latin typeface="Good Pro Book"/>
              <a:ea typeface="Source Sans Pro Black" charset="0"/>
              <a:cs typeface="Source Sans Pro Black" charset="0"/>
            </a:endParaRPr>
          </a:p>
          <a:p>
            <a:endParaRPr lang="en-US" sz="400" b="1" dirty="0">
              <a:solidFill>
                <a:schemeClr val="accent2"/>
              </a:solidFill>
              <a:latin typeface="Good Pro Book"/>
              <a:ea typeface="Source Sans Pro Black" charset="0"/>
              <a:cs typeface="Source Sans Pro Black" charset="0"/>
            </a:endParaRPr>
          </a:p>
          <a:p>
            <a:r>
              <a:rPr lang="ru-RU" sz="3200" b="1" dirty="0">
                <a:latin typeface="Good Pro Book"/>
                <a:ea typeface="Source Sans Pro Black" charset="0"/>
                <a:cs typeface="Source Sans Pro Black" charset="0"/>
              </a:rPr>
              <a:t>Полный цикл</a:t>
            </a:r>
            <a:endParaRPr lang="en-US" sz="3200" b="1" dirty="0">
              <a:latin typeface="Good Pro Book"/>
              <a:ea typeface="Source Sans Pro Black" charset="0"/>
              <a:cs typeface="Source Sans Pro Black" charset="0"/>
            </a:endParaRP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0B42EDBC-629D-284E-8788-B0451C13C885}"/>
              </a:ext>
            </a:extLst>
          </p:cNvPr>
          <p:cNvSpPr txBox="1"/>
          <p:nvPr/>
        </p:nvSpPr>
        <p:spPr>
          <a:xfrm>
            <a:off x="6021974" y="2926428"/>
            <a:ext cx="5592664" cy="2352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>
                <a:solidFill>
                  <a:srgbClr val="656D78"/>
                </a:solidFill>
                <a:latin typeface="Good Pro Book"/>
              </a:rPr>
              <a:t>Входящие в состав Университета институты составляют полный цикл аграрного образования. Студенты </a:t>
            </a:r>
            <a:r>
              <a:rPr lang="ru-RU" sz="2000" dirty="0" err="1">
                <a:solidFill>
                  <a:srgbClr val="656D78"/>
                </a:solidFill>
                <a:latin typeface="Good Pro Book"/>
              </a:rPr>
              <a:t>Тимирязевки</a:t>
            </a:r>
            <a:r>
              <a:rPr lang="ru-RU" sz="2000" dirty="0">
                <a:solidFill>
                  <a:srgbClr val="656D78"/>
                </a:solidFill>
                <a:latin typeface="Good Pro Book"/>
              </a:rPr>
              <a:t> получают уникальные знания и навыки применимые во всех сферах сельского хозяйства и экономики.</a:t>
            </a:r>
            <a:endParaRPr lang="en-US" sz="2000" dirty="0">
              <a:solidFill>
                <a:srgbClr val="656D78"/>
              </a:solidFill>
              <a:latin typeface="Good Pro Book"/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AF2CEDDB-E408-0F4A-B5E7-C33330CF9DF1}"/>
              </a:ext>
            </a:extLst>
          </p:cNvPr>
          <p:cNvSpPr/>
          <p:nvPr/>
        </p:nvSpPr>
        <p:spPr>
          <a:xfrm>
            <a:off x="6016253" y="2695635"/>
            <a:ext cx="34243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Good Pro Book"/>
                <a:ea typeface="Source Sans Pro Black" charset="0"/>
                <a:cs typeface="Source Sans Pro Black" charset="0"/>
              </a:rPr>
              <a:t>Уникальность положения</a:t>
            </a:r>
            <a:endParaRPr lang="en-US" b="1" dirty="0">
              <a:latin typeface="Good Pro Book"/>
              <a:ea typeface="Source Sans Pro Black" charset="0"/>
              <a:cs typeface="Source Sans Pro Black" charset="0"/>
            </a:endParaRPr>
          </a:p>
        </p:txBody>
      </p:sp>
      <p:sp>
        <p:nvSpPr>
          <p:cNvPr id="34" name="Oval 27">
            <a:extLst>
              <a:ext uri="{FF2B5EF4-FFF2-40B4-BE49-F238E27FC236}">
                <a16:creationId xmlns:a16="http://schemas.microsoft.com/office/drawing/2014/main" id="{84C51C3D-CBAE-4A72-8D20-55F22A2A01D9}"/>
              </a:ext>
            </a:extLst>
          </p:cNvPr>
          <p:cNvSpPr/>
          <p:nvPr/>
        </p:nvSpPr>
        <p:spPr>
          <a:xfrm rot="7200000">
            <a:off x="2342847" y="3106355"/>
            <a:ext cx="645288" cy="645288"/>
          </a:xfrm>
          <a:prstGeom prst="ellipse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Good Pro Book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8DC58DE-4CE9-4D69-8491-90436FC9371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868" y="3183118"/>
            <a:ext cx="501164" cy="50116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64351CC-6245-4038-8D9C-1C5AB88FDF9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8558" y="1936051"/>
            <a:ext cx="501165" cy="50116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58D667A-AAF1-4D35-8249-6AA8BAF85D9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6020" y="3220074"/>
            <a:ext cx="501165" cy="50116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E9383A8-84D4-44E0-BB6C-382CBFA43A6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1846" y="4468897"/>
            <a:ext cx="501166" cy="50116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FC57382-A10C-48B0-BCFB-224AAE2C6D8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381" y="3212454"/>
            <a:ext cx="534198" cy="534198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CBDFF98-A9D9-45AA-ACA4-1E36BCEEBA7C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3586" y="1958676"/>
            <a:ext cx="501165" cy="501165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77F8C55-DCA3-44F3-A88F-780A8F3B10BC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6257" y="4482187"/>
            <a:ext cx="533641" cy="533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47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130" grpId="0"/>
      <p:bldP spid="131" grpId="0"/>
      <p:bldP spid="1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74B97F8-A382-4FCB-93D4-CF33F38C28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565"/>
          <a:stretch/>
        </p:blipFill>
        <p:spPr>
          <a:xfrm>
            <a:off x="0" y="2484783"/>
            <a:ext cx="12192000" cy="406634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21B321-838A-412F-B189-B4C163D875C9}"/>
              </a:ext>
            </a:extLst>
          </p:cNvPr>
          <p:cNvSpPr txBox="1"/>
          <p:nvPr/>
        </p:nvSpPr>
        <p:spPr>
          <a:xfrm>
            <a:off x="2324884" y="408124"/>
            <a:ext cx="75538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Выпускники Академии работают в </a:t>
            </a:r>
            <a:r>
              <a:rPr lang="ru-RU" sz="3200" dirty="0">
                <a:solidFill>
                  <a:schemeClr val="accent1"/>
                </a:solidFill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крупнейших </a:t>
            </a:r>
            <a:r>
              <a:rPr lang="ru-RU" sz="3200" dirty="0"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компаниях страны.</a:t>
            </a:r>
            <a:endParaRPr lang="en-US" sz="3200" dirty="0">
              <a:latin typeface="Good Pro Book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9F4E314-7E7B-4B04-A37F-B62E0B950716}"/>
              </a:ext>
            </a:extLst>
          </p:cNvPr>
          <p:cNvSpPr txBox="1"/>
          <p:nvPr/>
        </p:nvSpPr>
        <p:spPr>
          <a:xfrm>
            <a:off x="5680791" y="2386379"/>
            <a:ext cx="827344" cy="25680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dirty="0">
                <a:solidFill>
                  <a:srgbClr val="656D78"/>
                </a:solidFill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Практика</a:t>
            </a:r>
            <a:endParaRPr lang="en-AU" sz="1400" b="1" dirty="0">
              <a:solidFill>
                <a:srgbClr val="656D78"/>
              </a:solidFill>
              <a:latin typeface="Good Pro Book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A97D38FB-4883-4E74-A01F-2C322DE484C2}"/>
              </a:ext>
            </a:extLst>
          </p:cNvPr>
          <p:cNvGrpSpPr/>
          <p:nvPr/>
        </p:nvGrpSpPr>
        <p:grpSpPr>
          <a:xfrm>
            <a:off x="5792117" y="1691591"/>
            <a:ext cx="604695" cy="604695"/>
            <a:chOff x="5792117" y="1522628"/>
            <a:chExt cx="604695" cy="604695"/>
          </a:xfrm>
        </p:grpSpPr>
        <p:sp>
          <p:nvSpPr>
            <p:cNvPr id="19" name="Rounded Rectangle 72">
              <a:extLst>
                <a:ext uri="{FF2B5EF4-FFF2-40B4-BE49-F238E27FC236}">
                  <a16:creationId xmlns:a16="http://schemas.microsoft.com/office/drawing/2014/main" id="{D7947EE0-54AE-4270-A390-11CEDB4AEA97}"/>
                </a:ext>
              </a:extLst>
            </p:cNvPr>
            <p:cNvSpPr/>
            <p:nvPr/>
          </p:nvSpPr>
          <p:spPr>
            <a:xfrm>
              <a:off x="5792117" y="1522628"/>
              <a:ext cx="604695" cy="604695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AU" sz="24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21" name="Shape 2540">
              <a:extLst>
                <a:ext uri="{FF2B5EF4-FFF2-40B4-BE49-F238E27FC236}">
                  <a16:creationId xmlns:a16="http://schemas.microsoft.com/office/drawing/2014/main" id="{FC5768C4-3849-4930-830B-308D16687421}"/>
                </a:ext>
              </a:extLst>
            </p:cNvPr>
            <p:cNvSpPr/>
            <p:nvPr/>
          </p:nvSpPr>
          <p:spPr>
            <a:xfrm>
              <a:off x="5954799" y="1710883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732" y="6661"/>
                  </a:moveTo>
                  <a:cubicBezTo>
                    <a:pt x="20540" y="6471"/>
                    <a:pt x="20228" y="6473"/>
                    <a:pt x="20038" y="6667"/>
                  </a:cubicBezTo>
                  <a:cubicBezTo>
                    <a:pt x="19903" y="6804"/>
                    <a:pt x="19870" y="7000"/>
                    <a:pt x="19929" y="7171"/>
                  </a:cubicBezTo>
                  <a:lnTo>
                    <a:pt x="19918" y="7175"/>
                  </a:lnTo>
                  <a:cubicBezTo>
                    <a:pt x="20365" y="8298"/>
                    <a:pt x="20618" y="951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cubicBezTo>
                    <a:pt x="5378" y="20618"/>
                    <a:pt x="982" y="16223"/>
                    <a:pt x="982" y="10800"/>
                  </a:cubicBezTo>
                  <a:cubicBezTo>
                    <a:pt x="982" y="5377"/>
                    <a:pt x="5378" y="982"/>
                    <a:pt x="10800" y="982"/>
                  </a:cubicBezTo>
                  <a:cubicBezTo>
                    <a:pt x="13575" y="982"/>
                    <a:pt x="16077" y="2136"/>
                    <a:pt x="17862" y="3989"/>
                  </a:cubicBezTo>
                  <a:lnTo>
                    <a:pt x="17868" y="3982"/>
                  </a:lnTo>
                  <a:cubicBezTo>
                    <a:pt x="18062" y="4157"/>
                    <a:pt x="18359" y="4153"/>
                    <a:pt x="18544" y="3965"/>
                  </a:cubicBezTo>
                  <a:cubicBezTo>
                    <a:pt x="18734" y="3771"/>
                    <a:pt x="18732" y="3461"/>
                    <a:pt x="18539" y="3270"/>
                  </a:cubicBezTo>
                  <a:cubicBezTo>
                    <a:pt x="18520" y="3252"/>
                    <a:pt x="18496" y="3244"/>
                    <a:pt x="18476" y="3230"/>
                  </a:cubicBezTo>
                  <a:cubicBezTo>
                    <a:pt x="16521" y="1241"/>
                    <a:pt x="13810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5" y="21600"/>
                    <a:pt x="21600" y="16764"/>
                    <a:pt x="21600" y="10800"/>
                  </a:cubicBezTo>
                  <a:cubicBezTo>
                    <a:pt x="21600" y="9412"/>
                    <a:pt x="21329" y="8089"/>
                    <a:pt x="20851" y="6869"/>
                  </a:cubicBezTo>
                  <a:cubicBezTo>
                    <a:pt x="20828" y="6794"/>
                    <a:pt x="20793" y="6721"/>
                    <a:pt x="20732" y="6661"/>
                  </a:cubicBezTo>
                  <a:moveTo>
                    <a:pt x="10792" y="13534"/>
                  </a:moveTo>
                  <a:lnTo>
                    <a:pt x="6238" y="8980"/>
                  </a:lnTo>
                  <a:cubicBezTo>
                    <a:pt x="6149" y="8891"/>
                    <a:pt x="6027" y="8836"/>
                    <a:pt x="5891" y="8836"/>
                  </a:cubicBezTo>
                  <a:cubicBezTo>
                    <a:pt x="5620" y="8836"/>
                    <a:pt x="5400" y="9056"/>
                    <a:pt x="5400" y="9327"/>
                  </a:cubicBezTo>
                  <a:cubicBezTo>
                    <a:pt x="5400" y="9463"/>
                    <a:pt x="5455" y="9585"/>
                    <a:pt x="5544" y="9675"/>
                  </a:cubicBezTo>
                  <a:lnTo>
                    <a:pt x="10453" y="14583"/>
                  </a:lnTo>
                  <a:cubicBezTo>
                    <a:pt x="10542" y="14672"/>
                    <a:pt x="10664" y="14727"/>
                    <a:pt x="10800" y="14727"/>
                  </a:cubicBezTo>
                  <a:cubicBezTo>
                    <a:pt x="10940" y="14727"/>
                    <a:pt x="11064" y="14668"/>
                    <a:pt x="11154" y="14574"/>
                  </a:cubicBezTo>
                  <a:lnTo>
                    <a:pt x="11155" y="14576"/>
                  </a:lnTo>
                  <a:lnTo>
                    <a:pt x="19353" y="5988"/>
                  </a:lnTo>
                  <a:cubicBezTo>
                    <a:pt x="19353" y="5989"/>
                    <a:pt x="19354" y="5990"/>
                    <a:pt x="19354" y="5991"/>
                  </a:cubicBezTo>
                  <a:lnTo>
                    <a:pt x="20055" y="5255"/>
                  </a:lnTo>
                  <a:cubicBezTo>
                    <a:pt x="20055" y="5255"/>
                    <a:pt x="20054" y="5254"/>
                    <a:pt x="20054" y="5253"/>
                  </a:cubicBezTo>
                  <a:lnTo>
                    <a:pt x="21464" y="3775"/>
                  </a:lnTo>
                  <a:lnTo>
                    <a:pt x="21463" y="3774"/>
                  </a:lnTo>
                  <a:cubicBezTo>
                    <a:pt x="21547" y="3686"/>
                    <a:pt x="21600" y="3567"/>
                    <a:pt x="21600" y="3436"/>
                  </a:cubicBezTo>
                  <a:cubicBezTo>
                    <a:pt x="21600" y="3166"/>
                    <a:pt x="21380" y="2945"/>
                    <a:pt x="21109" y="2945"/>
                  </a:cubicBezTo>
                  <a:cubicBezTo>
                    <a:pt x="20969" y="2945"/>
                    <a:pt x="20844" y="3005"/>
                    <a:pt x="20755" y="3099"/>
                  </a:cubicBezTo>
                  <a:lnTo>
                    <a:pt x="20754" y="3097"/>
                  </a:lnTo>
                  <a:lnTo>
                    <a:pt x="19493" y="4419"/>
                  </a:lnTo>
                  <a:cubicBezTo>
                    <a:pt x="19492" y="4418"/>
                    <a:pt x="19491" y="4416"/>
                    <a:pt x="19490" y="4415"/>
                  </a:cubicBezTo>
                  <a:lnTo>
                    <a:pt x="18805" y="5133"/>
                  </a:lnTo>
                  <a:cubicBezTo>
                    <a:pt x="18806" y="5134"/>
                    <a:pt x="18807" y="5136"/>
                    <a:pt x="18807" y="5137"/>
                  </a:cubicBezTo>
                  <a:cubicBezTo>
                    <a:pt x="18807" y="5137"/>
                    <a:pt x="10792" y="13534"/>
                    <a:pt x="10792" y="13534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 dirty="0">
                <a:latin typeface="Source Sans Pro Light" charset="0"/>
                <a:ea typeface="Source Sans Pro Light" charset="0"/>
                <a:cs typeface="Source Sans Pro Light" charset="0"/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7E4C3854-806D-403C-9158-32AEB4F55BF0}"/>
              </a:ext>
            </a:extLst>
          </p:cNvPr>
          <p:cNvSpPr txBox="1"/>
          <p:nvPr/>
        </p:nvSpPr>
        <p:spPr>
          <a:xfrm>
            <a:off x="2682486" y="2386379"/>
            <a:ext cx="827344" cy="25680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dirty="0">
                <a:solidFill>
                  <a:srgbClr val="656D78"/>
                </a:solidFill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Теория</a:t>
            </a:r>
            <a:endParaRPr lang="en-AU" sz="1400" b="1" dirty="0">
              <a:solidFill>
                <a:srgbClr val="656D78"/>
              </a:solidFill>
              <a:latin typeface="Good Pro Book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grpSp>
        <p:nvGrpSpPr>
          <p:cNvPr id="24" name="Группа 23">
            <a:extLst>
              <a:ext uri="{FF2B5EF4-FFF2-40B4-BE49-F238E27FC236}">
                <a16:creationId xmlns:a16="http://schemas.microsoft.com/office/drawing/2014/main" id="{E6E5AFDE-7113-4BDF-8A2F-11CA34924923}"/>
              </a:ext>
            </a:extLst>
          </p:cNvPr>
          <p:cNvGrpSpPr/>
          <p:nvPr/>
        </p:nvGrpSpPr>
        <p:grpSpPr>
          <a:xfrm>
            <a:off x="2793812" y="1691591"/>
            <a:ext cx="604695" cy="604695"/>
            <a:chOff x="5792117" y="1522628"/>
            <a:chExt cx="604695" cy="604695"/>
          </a:xfrm>
        </p:grpSpPr>
        <p:sp>
          <p:nvSpPr>
            <p:cNvPr id="25" name="Rounded Rectangle 72">
              <a:extLst>
                <a:ext uri="{FF2B5EF4-FFF2-40B4-BE49-F238E27FC236}">
                  <a16:creationId xmlns:a16="http://schemas.microsoft.com/office/drawing/2014/main" id="{909BF3A0-953F-41BD-97EF-1506D22260A9}"/>
                </a:ext>
              </a:extLst>
            </p:cNvPr>
            <p:cNvSpPr/>
            <p:nvPr/>
          </p:nvSpPr>
          <p:spPr>
            <a:xfrm>
              <a:off x="5792117" y="1522628"/>
              <a:ext cx="604695" cy="604695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AU" sz="24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26" name="Shape 2540">
              <a:extLst>
                <a:ext uri="{FF2B5EF4-FFF2-40B4-BE49-F238E27FC236}">
                  <a16:creationId xmlns:a16="http://schemas.microsoft.com/office/drawing/2014/main" id="{27B843A4-4A73-4769-BB14-FF641A16916B}"/>
                </a:ext>
              </a:extLst>
            </p:cNvPr>
            <p:cNvSpPr/>
            <p:nvPr/>
          </p:nvSpPr>
          <p:spPr>
            <a:xfrm>
              <a:off x="5954799" y="1710883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732" y="6661"/>
                  </a:moveTo>
                  <a:cubicBezTo>
                    <a:pt x="20540" y="6471"/>
                    <a:pt x="20228" y="6473"/>
                    <a:pt x="20038" y="6667"/>
                  </a:cubicBezTo>
                  <a:cubicBezTo>
                    <a:pt x="19903" y="6804"/>
                    <a:pt x="19870" y="7000"/>
                    <a:pt x="19929" y="7171"/>
                  </a:cubicBezTo>
                  <a:lnTo>
                    <a:pt x="19918" y="7175"/>
                  </a:lnTo>
                  <a:cubicBezTo>
                    <a:pt x="20365" y="8298"/>
                    <a:pt x="20618" y="951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cubicBezTo>
                    <a:pt x="5378" y="20618"/>
                    <a:pt x="982" y="16223"/>
                    <a:pt x="982" y="10800"/>
                  </a:cubicBezTo>
                  <a:cubicBezTo>
                    <a:pt x="982" y="5377"/>
                    <a:pt x="5378" y="982"/>
                    <a:pt x="10800" y="982"/>
                  </a:cubicBezTo>
                  <a:cubicBezTo>
                    <a:pt x="13575" y="982"/>
                    <a:pt x="16077" y="2136"/>
                    <a:pt x="17862" y="3989"/>
                  </a:cubicBezTo>
                  <a:lnTo>
                    <a:pt x="17868" y="3982"/>
                  </a:lnTo>
                  <a:cubicBezTo>
                    <a:pt x="18062" y="4157"/>
                    <a:pt x="18359" y="4153"/>
                    <a:pt x="18544" y="3965"/>
                  </a:cubicBezTo>
                  <a:cubicBezTo>
                    <a:pt x="18734" y="3771"/>
                    <a:pt x="18732" y="3461"/>
                    <a:pt x="18539" y="3270"/>
                  </a:cubicBezTo>
                  <a:cubicBezTo>
                    <a:pt x="18520" y="3252"/>
                    <a:pt x="18496" y="3244"/>
                    <a:pt x="18476" y="3230"/>
                  </a:cubicBezTo>
                  <a:cubicBezTo>
                    <a:pt x="16521" y="1241"/>
                    <a:pt x="13810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5" y="21600"/>
                    <a:pt x="21600" y="16764"/>
                    <a:pt x="21600" y="10800"/>
                  </a:cubicBezTo>
                  <a:cubicBezTo>
                    <a:pt x="21600" y="9412"/>
                    <a:pt x="21329" y="8089"/>
                    <a:pt x="20851" y="6869"/>
                  </a:cubicBezTo>
                  <a:cubicBezTo>
                    <a:pt x="20828" y="6794"/>
                    <a:pt x="20793" y="6721"/>
                    <a:pt x="20732" y="6661"/>
                  </a:cubicBezTo>
                  <a:moveTo>
                    <a:pt x="10792" y="13534"/>
                  </a:moveTo>
                  <a:lnTo>
                    <a:pt x="6238" y="8980"/>
                  </a:lnTo>
                  <a:cubicBezTo>
                    <a:pt x="6149" y="8891"/>
                    <a:pt x="6027" y="8836"/>
                    <a:pt x="5891" y="8836"/>
                  </a:cubicBezTo>
                  <a:cubicBezTo>
                    <a:pt x="5620" y="8836"/>
                    <a:pt x="5400" y="9056"/>
                    <a:pt x="5400" y="9327"/>
                  </a:cubicBezTo>
                  <a:cubicBezTo>
                    <a:pt x="5400" y="9463"/>
                    <a:pt x="5455" y="9585"/>
                    <a:pt x="5544" y="9675"/>
                  </a:cubicBezTo>
                  <a:lnTo>
                    <a:pt x="10453" y="14583"/>
                  </a:lnTo>
                  <a:cubicBezTo>
                    <a:pt x="10542" y="14672"/>
                    <a:pt x="10664" y="14727"/>
                    <a:pt x="10800" y="14727"/>
                  </a:cubicBezTo>
                  <a:cubicBezTo>
                    <a:pt x="10940" y="14727"/>
                    <a:pt x="11064" y="14668"/>
                    <a:pt x="11154" y="14574"/>
                  </a:cubicBezTo>
                  <a:lnTo>
                    <a:pt x="11155" y="14576"/>
                  </a:lnTo>
                  <a:lnTo>
                    <a:pt x="19353" y="5988"/>
                  </a:lnTo>
                  <a:cubicBezTo>
                    <a:pt x="19353" y="5989"/>
                    <a:pt x="19354" y="5990"/>
                    <a:pt x="19354" y="5991"/>
                  </a:cubicBezTo>
                  <a:lnTo>
                    <a:pt x="20055" y="5255"/>
                  </a:lnTo>
                  <a:cubicBezTo>
                    <a:pt x="20055" y="5255"/>
                    <a:pt x="20054" y="5254"/>
                    <a:pt x="20054" y="5253"/>
                  </a:cubicBezTo>
                  <a:lnTo>
                    <a:pt x="21464" y="3775"/>
                  </a:lnTo>
                  <a:lnTo>
                    <a:pt x="21463" y="3774"/>
                  </a:lnTo>
                  <a:cubicBezTo>
                    <a:pt x="21547" y="3686"/>
                    <a:pt x="21600" y="3567"/>
                    <a:pt x="21600" y="3436"/>
                  </a:cubicBezTo>
                  <a:cubicBezTo>
                    <a:pt x="21600" y="3166"/>
                    <a:pt x="21380" y="2945"/>
                    <a:pt x="21109" y="2945"/>
                  </a:cubicBezTo>
                  <a:cubicBezTo>
                    <a:pt x="20969" y="2945"/>
                    <a:pt x="20844" y="3005"/>
                    <a:pt x="20755" y="3099"/>
                  </a:cubicBezTo>
                  <a:lnTo>
                    <a:pt x="20754" y="3097"/>
                  </a:lnTo>
                  <a:lnTo>
                    <a:pt x="19493" y="4419"/>
                  </a:lnTo>
                  <a:cubicBezTo>
                    <a:pt x="19492" y="4418"/>
                    <a:pt x="19491" y="4416"/>
                    <a:pt x="19490" y="4415"/>
                  </a:cubicBezTo>
                  <a:lnTo>
                    <a:pt x="18805" y="5133"/>
                  </a:lnTo>
                  <a:cubicBezTo>
                    <a:pt x="18806" y="5134"/>
                    <a:pt x="18807" y="5136"/>
                    <a:pt x="18807" y="5137"/>
                  </a:cubicBezTo>
                  <a:cubicBezTo>
                    <a:pt x="18807" y="5137"/>
                    <a:pt x="10792" y="13534"/>
                    <a:pt x="10792" y="13534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 dirty="0">
                <a:latin typeface="Source Sans Pro Light" charset="0"/>
                <a:ea typeface="Source Sans Pro Light" charset="0"/>
                <a:cs typeface="Source Sans Pro Light" charset="0"/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141D2B3D-BADD-4292-998D-CCECDB4C7C84}"/>
              </a:ext>
            </a:extLst>
          </p:cNvPr>
          <p:cNvSpPr txBox="1"/>
          <p:nvPr/>
        </p:nvSpPr>
        <p:spPr>
          <a:xfrm>
            <a:off x="8259416" y="2386379"/>
            <a:ext cx="1619333" cy="25680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dirty="0">
                <a:solidFill>
                  <a:srgbClr val="656D78"/>
                </a:solidFill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Трудоустройство</a:t>
            </a:r>
            <a:endParaRPr lang="en-AU" sz="1400" b="1" dirty="0">
              <a:solidFill>
                <a:srgbClr val="656D78"/>
              </a:solidFill>
              <a:latin typeface="Good Pro Book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18A10D23-7D1F-400D-B049-9147902F134D}"/>
              </a:ext>
            </a:extLst>
          </p:cNvPr>
          <p:cNvGrpSpPr/>
          <p:nvPr/>
        </p:nvGrpSpPr>
        <p:grpSpPr>
          <a:xfrm>
            <a:off x="8790422" y="1691591"/>
            <a:ext cx="604695" cy="604695"/>
            <a:chOff x="5792117" y="1522628"/>
            <a:chExt cx="604695" cy="604695"/>
          </a:xfrm>
        </p:grpSpPr>
        <p:sp>
          <p:nvSpPr>
            <p:cNvPr id="29" name="Rounded Rectangle 72">
              <a:extLst>
                <a:ext uri="{FF2B5EF4-FFF2-40B4-BE49-F238E27FC236}">
                  <a16:creationId xmlns:a16="http://schemas.microsoft.com/office/drawing/2014/main" id="{2414183A-9C5E-4DE4-84A6-19D036F667E7}"/>
                </a:ext>
              </a:extLst>
            </p:cNvPr>
            <p:cNvSpPr/>
            <p:nvPr/>
          </p:nvSpPr>
          <p:spPr>
            <a:xfrm>
              <a:off x="5792117" y="1522628"/>
              <a:ext cx="604695" cy="604695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AU" sz="24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30" name="Shape 2540">
              <a:extLst>
                <a:ext uri="{FF2B5EF4-FFF2-40B4-BE49-F238E27FC236}">
                  <a16:creationId xmlns:a16="http://schemas.microsoft.com/office/drawing/2014/main" id="{4A168312-989E-417D-B154-ACD74E4DA027}"/>
                </a:ext>
              </a:extLst>
            </p:cNvPr>
            <p:cNvSpPr/>
            <p:nvPr/>
          </p:nvSpPr>
          <p:spPr>
            <a:xfrm>
              <a:off x="5954799" y="1710883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732" y="6661"/>
                  </a:moveTo>
                  <a:cubicBezTo>
                    <a:pt x="20540" y="6471"/>
                    <a:pt x="20228" y="6473"/>
                    <a:pt x="20038" y="6667"/>
                  </a:cubicBezTo>
                  <a:cubicBezTo>
                    <a:pt x="19903" y="6804"/>
                    <a:pt x="19870" y="7000"/>
                    <a:pt x="19929" y="7171"/>
                  </a:cubicBezTo>
                  <a:lnTo>
                    <a:pt x="19918" y="7175"/>
                  </a:lnTo>
                  <a:cubicBezTo>
                    <a:pt x="20365" y="8298"/>
                    <a:pt x="20618" y="951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cubicBezTo>
                    <a:pt x="5378" y="20618"/>
                    <a:pt x="982" y="16223"/>
                    <a:pt x="982" y="10800"/>
                  </a:cubicBezTo>
                  <a:cubicBezTo>
                    <a:pt x="982" y="5377"/>
                    <a:pt x="5378" y="982"/>
                    <a:pt x="10800" y="982"/>
                  </a:cubicBezTo>
                  <a:cubicBezTo>
                    <a:pt x="13575" y="982"/>
                    <a:pt x="16077" y="2136"/>
                    <a:pt x="17862" y="3989"/>
                  </a:cubicBezTo>
                  <a:lnTo>
                    <a:pt x="17868" y="3982"/>
                  </a:lnTo>
                  <a:cubicBezTo>
                    <a:pt x="18062" y="4157"/>
                    <a:pt x="18359" y="4153"/>
                    <a:pt x="18544" y="3965"/>
                  </a:cubicBezTo>
                  <a:cubicBezTo>
                    <a:pt x="18734" y="3771"/>
                    <a:pt x="18732" y="3461"/>
                    <a:pt x="18539" y="3270"/>
                  </a:cubicBezTo>
                  <a:cubicBezTo>
                    <a:pt x="18520" y="3252"/>
                    <a:pt x="18496" y="3244"/>
                    <a:pt x="18476" y="3230"/>
                  </a:cubicBezTo>
                  <a:cubicBezTo>
                    <a:pt x="16521" y="1241"/>
                    <a:pt x="13810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5" y="21600"/>
                    <a:pt x="21600" y="16764"/>
                    <a:pt x="21600" y="10800"/>
                  </a:cubicBezTo>
                  <a:cubicBezTo>
                    <a:pt x="21600" y="9412"/>
                    <a:pt x="21329" y="8089"/>
                    <a:pt x="20851" y="6869"/>
                  </a:cubicBezTo>
                  <a:cubicBezTo>
                    <a:pt x="20828" y="6794"/>
                    <a:pt x="20793" y="6721"/>
                    <a:pt x="20732" y="6661"/>
                  </a:cubicBezTo>
                  <a:moveTo>
                    <a:pt x="10792" y="13534"/>
                  </a:moveTo>
                  <a:lnTo>
                    <a:pt x="6238" y="8980"/>
                  </a:lnTo>
                  <a:cubicBezTo>
                    <a:pt x="6149" y="8891"/>
                    <a:pt x="6027" y="8836"/>
                    <a:pt x="5891" y="8836"/>
                  </a:cubicBezTo>
                  <a:cubicBezTo>
                    <a:pt x="5620" y="8836"/>
                    <a:pt x="5400" y="9056"/>
                    <a:pt x="5400" y="9327"/>
                  </a:cubicBezTo>
                  <a:cubicBezTo>
                    <a:pt x="5400" y="9463"/>
                    <a:pt x="5455" y="9585"/>
                    <a:pt x="5544" y="9675"/>
                  </a:cubicBezTo>
                  <a:lnTo>
                    <a:pt x="10453" y="14583"/>
                  </a:lnTo>
                  <a:cubicBezTo>
                    <a:pt x="10542" y="14672"/>
                    <a:pt x="10664" y="14727"/>
                    <a:pt x="10800" y="14727"/>
                  </a:cubicBezTo>
                  <a:cubicBezTo>
                    <a:pt x="10940" y="14727"/>
                    <a:pt x="11064" y="14668"/>
                    <a:pt x="11154" y="14574"/>
                  </a:cubicBezTo>
                  <a:lnTo>
                    <a:pt x="11155" y="14576"/>
                  </a:lnTo>
                  <a:lnTo>
                    <a:pt x="19353" y="5988"/>
                  </a:lnTo>
                  <a:cubicBezTo>
                    <a:pt x="19353" y="5989"/>
                    <a:pt x="19354" y="5990"/>
                    <a:pt x="19354" y="5991"/>
                  </a:cubicBezTo>
                  <a:lnTo>
                    <a:pt x="20055" y="5255"/>
                  </a:lnTo>
                  <a:cubicBezTo>
                    <a:pt x="20055" y="5255"/>
                    <a:pt x="20054" y="5254"/>
                    <a:pt x="20054" y="5253"/>
                  </a:cubicBezTo>
                  <a:lnTo>
                    <a:pt x="21464" y="3775"/>
                  </a:lnTo>
                  <a:lnTo>
                    <a:pt x="21463" y="3774"/>
                  </a:lnTo>
                  <a:cubicBezTo>
                    <a:pt x="21547" y="3686"/>
                    <a:pt x="21600" y="3567"/>
                    <a:pt x="21600" y="3436"/>
                  </a:cubicBezTo>
                  <a:cubicBezTo>
                    <a:pt x="21600" y="3166"/>
                    <a:pt x="21380" y="2945"/>
                    <a:pt x="21109" y="2945"/>
                  </a:cubicBezTo>
                  <a:cubicBezTo>
                    <a:pt x="20969" y="2945"/>
                    <a:pt x="20844" y="3005"/>
                    <a:pt x="20755" y="3099"/>
                  </a:cubicBezTo>
                  <a:lnTo>
                    <a:pt x="20754" y="3097"/>
                  </a:lnTo>
                  <a:lnTo>
                    <a:pt x="19493" y="4419"/>
                  </a:lnTo>
                  <a:cubicBezTo>
                    <a:pt x="19492" y="4418"/>
                    <a:pt x="19491" y="4416"/>
                    <a:pt x="19490" y="4415"/>
                  </a:cubicBezTo>
                  <a:lnTo>
                    <a:pt x="18805" y="5133"/>
                  </a:lnTo>
                  <a:cubicBezTo>
                    <a:pt x="18806" y="5134"/>
                    <a:pt x="18807" y="5136"/>
                    <a:pt x="18807" y="5137"/>
                  </a:cubicBezTo>
                  <a:cubicBezTo>
                    <a:pt x="18807" y="5137"/>
                    <a:pt x="10792" y="13534"/>
                    <a:pt x="10792" y="13534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 dirty="0">
                <a:latin typeface="Source Sans Pro Light" charset="0"/>
                <a:ea typeface="Source Sans Pro Light" charset="0"/>
                <a:cs typeface="Source Sans Pro Light" charset="0"/>
              </a:endParaRPr>
            </a:p>
          </p:txBody>
        </p:sp>
      </p:grpSp>
      <p:sp>
        <p:nvSpPr>
          <p:cNvPr id="31" name="Shape 2898">
            <a:extLst>
              <a:ext uri="{FF2B5EF4-FFF2-40B4-BE49-F238E27FC236}">
                <a16:creationId xmlns:a16="http://schemas.microsoft.com/office/drawing/2014/main" id="{B33E0F2C-CFC4-432F-AEAD-060EBB6EA242}"/>
              </a:ext>
            </a:extLst>
          </p:cNvPr>
          <p:cNvSpPr/>
          <p:nvPr/>
        </p:nvSpPr>
        <p:spPr>
          <a:xfrm>
            <a:off x="4167549" y="1805628"/>
            <a:ext cx="855526" cy="4277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456" y="10106"/>
                </a:moveTo>
                <a:lnTo>
                  <a:pt x="16547" y="288"/>
                </a:lnTo>
                <a:cubicBezTo>
                  <a:pt x="16458" y="110"/>
                  <a:pt x="16336" y="0"/>
                  <a:pt x="16200" y="0"/>
                </a:cubicBezTo>
                <a:cubicBezTo>
                  <a:pt x="15929" y="0"/>
                  <a:pt x="15709" y="439"/>
                  <a:pt x="15709" y="982"/>
                </a:cubicBezTo>
                <a:cubicBezTo>
                  <a:pt x="15709" y="1253"/>
                  <a:pt x="15764" y="1499"/>
                  <a:pt x="15853" y="1676"/>
                </a:cubicBezTo>
                <a:lnTo>
                  <a:pt x="19924" y="9818"/>
                </a:lnTo>
                <a:lnTo>
                  <a:pt x="491" y="9818"/>
                </a:lnTo>
                <a:cubicBezTo>
                  <a:pt x="220" y="9818"/>
                  <a:pt x="0" y="10257"/>
                  <a:pt x="0" y="10800"/>
                </a:cubicBezTo>
                <a:cubicBezTo>
                  <a:pt x="0" y="11343"/>
                  <a:pt x="220" y="11782"/>
                  <a:pt x="491" y="11782"/>
                </a:cubicBezTo>
                <a:lnTo>
                  <a:pt x="19924" y="11782"/>
                </a:lnTo>
                <a:lnTo>
                  <a:pt x="15853" y="19924"/>
                </a:lnTo>
                <a:cubicBezTo>
                  <a:pt x="15764" y="20102"/>
                  <a:pt x="15709" y="20347"/>
                  <a:pt x="15709" y="20618"/>
                </a:cubicBezTo>
                <a:cubicBezTo>
                  <a:pt x="15709" y="21161"/>
                  <a:pt x="15929" y="21600"/>
                  <a:pt x="16200" y="21600"/>
                </a:cubicBezTo>
                <a:cubicBezTo>
                  <a:pt x="16336" y="21600"/>
                  <a:pt x="16458" y="21491"/>
                  <a:pt x="16547" y="21312"/>
                </a:cubicBezTo>
                <a:lnTo>
                  <a:pt x="21456" y="11494"/>
                </a:lnTo>
                <a:cubicBezTo>
                  <a:pt x="21545" y="11317"/>
                  <a:pt x="21600" y="11071"/>
                  <a:pt x="21600" y="10800"/>
                </a:cubicBezTo>
                <a:cubicBezTo>
                  <a:pt x="21600" y="10529"/>
                  <a:pt x="21545" y="10284"/>
                  <a:pt x="21456" y="10106"/>
                </a:cubicBezTo>
              </a:path>
            </a:pathLst>
          </a:custGeom>
          <a:gradFill>
            <a:gsLst>
              <a:gs pos="0">
                <a:schemeClr val="accent5">
                  <a:lumMod val="67000"/>
                </a:schemeClr>
              </a:gs>
              <a:gs pos="48000">
                <a:schemeClr val="accent3"/>
              </a:gs>
              <a:gs pos="100000">
                <a:schemeClr val="accent6"/>
              </a:gs>
            </a:gsLst>
            <a:path path="circle">
              <a:fillToRect l="100000" t="100000"/>
            </a:path>
          </a:gra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  <p:sp>
        <p:nvSpPr>
          <p:cNvPr id="32" name="Shape 2898">
            <a:extLst>
              <a:ext uri="{FF2B5EF4-FFF2-40B4-BE49-F238E27FC236}">
                <a16:creationId xmlns:a16="http://schemas.microsoft.com/office/drawing/2014/main" id="{EFB0B246-9AF1-4A31-9485-DCF0564B5970}"/>
              </a:ext>
            </a:extLst>
          </p:cNvPr>
          <p:cNvSpPr/>
          <p:nvPr/>
        </p:nvSpPr>
        <p:spPr>
          <a:xfrm>
            <a:off x="7165854" y="1805628"/>
            <a:ext cx="855526" cy="4277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456" y="10106"/>
                </a:moveTo>
                <a:lnTo>
                  <a:pt x="16547" y="288"/>
                </a:lnTo>
                <a:cubicBezTo>
                  <a:pt x="16458" y="110"/>
                  <a:pt x="16336" y="0"/>
                  <a:pt x="16200" y="0"/>
                </a:cubicBezTo>
                <a:cubicBezTo>
                  <a:pt x="15929" y="0"/>
                  <a:pt x="15709" y="439"/>
                  <a:pt x="15709" y="982"/>
                </a:cubicBezTo>
                <a:cubicBezTo>
                  <a:pt x="15709" y="1253"/>
                  <a:pt x="15764" y="1499"/>
                  <a:pt x="15853" y="1676"/>
                </a:cubicBezTo>
                <a:lnTo>
                  <a:pt x="19924" y="9818"/>
                </a:lnTo>
                <a:lnTo>
                  <a:pt x="491" y="9818"/>
                </a:lnTo>
                <a:cubicBezTo>
                  <a:pt x="220" y="9818"/>
                  <a:pt x="0" y="10257"/>
                  <a:pt x="0" y="10800"/>
                </a:cubicBezTo>
                <a:cubicBezTo>
                  <a:pt x="0" y="11343"/>
                  <a:pt x="220" y="11782"/>
                  <a:pt x="491" y="11782"/>
                </a:cubicBezTo>
                <a:lnTo>
                  <a:pt x="19924" y="11782"/>
                </a:lnTo>
                <a:lnTo>
                  <a:pt x="15853" y="19924"/>
                </a:lnTo>
                <a:cubicBezTo>
                  <a:pt x="15764" y="20102"/>
                  <a:pt x="15709" y="20347"/>
                  <a:pt x="15709" y="20618"/>
                </a:cubicBezTo>
                <a:cubicBezTo>
                  <a:pt x="15709" y="21161"/>
                  <a:pt x="15929" y="21600"/>
                  <a:pt x="16200" y="21600"/>
                </a:cubicBezTo>
                <a:cubicBezTo>
                  <a:pt x="16336" y="21600"/>
                  <a:pt x="16458" y="21491"/>
                  <a:pt x="16547" y="21312"/>
                </a:cubicBezTo>
                <a:lnTo>
                  <a:pt x="21456" y="11494"/>
                </a:lnTo>
                <a:cubicBezTo>
                  <a:pt x="21545" y="11317"/>
                  <a:pt x="21600" y="11071"/>
                  <a:pt x="21600" y="10800"/>
                </a:cubicBezTo>
                <a:cubicBezTo>
                  <a:pt x="21600" y="10529"/>
                  <a:pt x="21545" y="10284"/>
                  <a:pt x="21456" y="10106"/>
                </a:cubicBezTo>
              </a:path>
            </a:pathLst>
          </a:custGeom>
          <a:gradFill>
            <a:gsLst>
              <a:gs pos="0">
                <a:schemeClr val="accent5">
                  <a:lumMod val="67000"/>
                </a:schemeClr>
              </a:gs>
              <a:gs pos="48000">
                <a:schemeClr val="accent3"/>
              </a:gs>
              <a:gs pos="100000">
                <a:schemeClr val="accent6"/>
              </a:gs>
            </a:gsLst>
            <a:path path="circle">
              <a:fillToRect l="100000" t="100000"/>
            </a:path>
          </a:gra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56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2324884" y="408124"/>
            <a:ext cx="7553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Возможности кампуса</a:t>
            </a:r>
            <a:endParaRPr lang="en-US" sz="3200" dirty="0">
              <a:latin typeface="Good Pro Book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3B1018F-4ECC-814D-BD1F-D9DFA0BBEAF9}"/>
              </a:ext>
            </a:extLst>
          </p:cNvPr>
          <p:cNvSpPr txBox="1"/>
          <p:nvPr/>
        </p:nvSpPr>
        <p:spPr>
          <a:xfrm>
            <a:off x="6088076" y="1243808"/>
            <a:ext cx="56085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Good Pro Book"/>
                <a:ea typeface="Source Sans Pro Black" charset="0"/>
                <a:cs typeface="Source Sans Pro Black" charset="0"/>
              </a:rPr>
              <a:t>Уникальное расположение</a:t>
            </a:r>
            <a:endParaRPr lang="en-US" sz="3200" b="1" dirty="0">
              <a:latin typeface="Good Pro Book"/>
              <a:ea typeface="Source Sans Pro Black" charset="0"/>
              <a:cs typeface="Source Sans Pro Black" charset="0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3B7F4E34-679A-9C48-879A-C874F26974CE}"/>
              </a:ext>
            </a:extLst>
          </p:cNvPr>
          <p:cNvGrpSpPr/>
          <p:nvPr/>
        </p:nvGrpSpPr>
        <p:grpSpPr>
          <a:xfrm>
            <a:off x="6165730" y="2265750"/>
            <a:ext cx="2106598" cy="574055"/>
            <a:chOff x="651340" y="5088735"/>
            <a:chExt cx="2090398" cy="574055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BB1C47D0-4FC5-144E-88E8-4A7E4458776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51340" y="5114150"/>
              <a:ext cx="548640" cy="548640"/>
            </a:xfrm>
            <a:prstGeom prst="ellips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2"/>
                </a:solidFill>
                <a:latin typeface="Good Pro Book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16CF2A76-3657-1449-A11E-A1351933A058}"/>
                </a:ext>
              </a:extLst>
            </p:cNvPr>
            <p:cNvSpPr txBox="1"/>
            <p:nvPr/>
          </p:nvSpPr>
          <p:spPr>
            <a:xfrm>
              <a:off x="1324576" y="5088735"/>
              <a:ext cx="75588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rPr>
                <a:t>9600 </a:t>
              </a:r>
              <a:endParaRPr lang="en-US" sz="2000" b="1" dirty="0"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5BA4BB29-C96C-4141-B297-7EF6590FCE23}"/>
                </a:ext>
              </a:extLst>
            </p:cNvPr>
            <p:cNvSpPr/>
            <p:nvPr/>
          </p:nvSpPr>
          <p:spPr>
            <a:xfrm>
              <a:off x="1426249" y="5470889"/>
              <a:ext cx="1315489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ru-RU" sz="1200" dirty="0">
                  <a:latin typeface="Good Pro Book"/>
                  <a:ea typeface="Open Sans" panose="020B0606030504020204" pitchFamily="34" charset="0"/>
                  <a:cs typeface="Open Sans" panose="020B0606030504020204" pitchFamily="34" charset="0"/>
                </a:rPr>
                <a:t>Мест в общежитиях</a:t>
              </a:r>
              <a:endParaRPr lang="en-US" sz="1200" dirty="0">
                <a:latin typeface="Good Pro Book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3" name="Shape 2614">
              <a:extLst>
                <a:ext uri="{FF2B5EF4-FFF2-40B4-BE49-F238E27FC236}">
                  <a16:creationId xmlns:a16="http://schemas.microsoft.com/office/drawing/2014/main" id="{AF04737D-750F-0248-811F-2E7B369DD3B7}"/>
                </a:ext>
              </a:extLst>
            </p:cNvPr>
            <p:cNvSpPr/>
            <p:nvPr/>
          </p:nvSpPr>
          <p:spPr>
            <a:xfrm>
              <a:off x="782228" y="5264941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58" y="17505"/>
                  </a:moveTo>
                  <a:cubicBezTo>
                    <a:pt x="17372" y="16944"/>
                    <a:pt x="16242" y="15945"/>
                    <a:pt x="15117" y="15413"/>
                  </a:cubicBezTo>
                  <a:cubicBezTo>
                    <a:pt x="14189" y="14975"/>
                    <a:pt x="13657" y="14531"/>
                    <a:pt x="13491" y="14057"/>
                  </a:cubicBezTo>
                  <a:cubicBezTo>
                    <a:pt x="13377" y="13728"/>
                    <a:pt x="13428" y="13351"/>
                    <a:pt x="13649" y="12904"/>
                  </a:cubicBezTo>
                  <a:cubicBezTo>
                    <a:pt x="13815" y="12567"/>
                    <a:pt x="13972" y="12286"/>
                    <a:pt x="14117" y="12028"/>
                  </a:cubicBezTo>
                  <a:cubicBezTo>
                    <a:pt x="14730" y="10934"/>
                    <a:pt x="15203" y="10145"/>
                    <a:pt x="15203" y="7348"/>
                  </a:cubicBezTo>
                  <a:cubicBezTo>
                    <a:pt x="15203" y="3162"/>
                    <a:pt x="12787" y="2951"/>
                    <a:pt x="12309" y="2951"/>
                  </a:cubicBezTo>
                  <a:cubicBezTo>
                    <a:pt x="11917" y="2951"/>
                    <a:pt x="11672" y="3037"/>
                    <a:pt x="11435" y="3121"/>
                  </a:cubicBezTo>
                  <a:cubicBezTo>
                    <a:pt x="11175" y="3213"/>
                    <a:pt x="10907" y="3309"/>
                    <a:pt x="10296" y="3319"/>
                  </a:cubicBezTo>
                  <a:cubicBezTo>
                    <a:pt x="9190" y="3337"/>
                    <a:pt x="6873" y="3375"/>
                    <a:pt x="6873" y="7226"/>
                  </a:cubicBezTo>
                  <a:cubicBezTo>
                    <a:pt x="6873" y="9919"/>
                    <a:pt x="7574" y="11156"/>
                    <a:pt x="8125" y="12150"/>
                  </a:cubicBezTo>
                  <a:cubicBezTo>
                    <a:pt x="8266" y="12404"/>
                    <a:pt x="8399" y="12645"/>
                    <a:pt x="8505" y="12885"/>
                  </a:cubicBezTo>
                  <a:cubicBezTo>
                    <a:pt x="8973" y="13949"/>
                    <a:pt x="8631" y="14693"/>
                    <a:pt x="7426" y="15224"/>
                  </a:cubicBezTo>
                  <a:cubicBezTo>
                    <a:pt x="5905" y="15897"/>
                    <a:pt x="5188" y="16247"/>
                    <a:pt x="3693" y="17562"/>
                  </a:cubicBezTo>
                  <a:cubicBezTo>
                    <a:pt x="2017" y="15800"/>
                    <a:pt x="982" y="13423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3395"/>
                    <a:pt x="19603" y="15749"/>
                    <a:pt x="17958" y="17505"/>
                  </a:cubicBezTo>
                  <a:moveTo>
                    <a:pt x="10800" y="20618"/>
                  </a:moveTo>
                  <a:cubicBezTo>
                    <a:pt x="8356" y="20618"/>
                    <a:pt x="6125" y="19720"/>
                    <a:pt x="4407" y="18242"/>
                  </a:cubicBezTo>
                  <a:cubicBezTo>
                    <a:pt x="5730" y="17084"/>
                    <a:pt x="6362" y="16767"/>
                    <a:pt x="7823" y="16122"/>
                  </a:cubicBezTo>
                  <a:cubicBezTo>
                    <a:pt x="9515" y="15375"/>
                    <a:pt x="10091" y="14051"/>
                    <a:pt x="9403" y="12489"/>
                  </a:cubicBezTo>
                  <a:cubicBezTo>
                    <a:pt x="9279" y="12208"/>
                    <a:pt x="9136" y="11949"/>
                    <a:pt x="8984" y="11674"/>
                  </a:cubicBezTo>
                  <a:cubicBezTo>
                    <a:pt x="8461" y="10732"/>
                    <a:pt x="7855" y="9665"/>
                    <a:pt x="7855" y="7226"/>
                  </a:cubicBezTo>
                  <a:cubicBezTo>
                    <a:pt x="7855" y="4341"/>
                    <a:pt x="9224" y="4318"/>
                    <a:pt x="10312" y="4300"/>
                  </a:cubicBezTo>
                  <a:cubicBezTo>
                    <a:pt x="11084" y="4287"/>
                    <a:pt x="11461" y="4154"/>
                    <a:pt x="11763" y="4047"/>
                  </a:cubicBezTo>
                  <a:cubicBezTo>
                    <a:pt x="11964" y="3975"/>
                    <a:pt x="12086" y="3933"/>
                    <a:pt x="12309" y="3933"/>
                  </a:cubicBezTo>
                  <a:cubicBezTo>
                    <a:pt x="13218" y="3933"/>
                    <a:pt x="14221" y="4830"/>
                    <a:pt x="14221" y="7348"/>
                  </a:cubicBezTo>
                  <a:cubicBezTo>
                    <a:pt x="14221" y="9888"/>
                    <a:pt x="13840" y="10513"/>
                    <a:pt x="13261" y="11548"/>
                  </a:cubicBezTo>
                  <a:cubicBezTo>
                    <a:pt x="13108" y="11820"/>
                    <a:pt x="12943" y="12115"/>
                    <a:pt x="12768" y="12470"/>
                  </a:cubicBezTo>
                  <a:cubicBezTo>
                    <a:pt x="12430" y="13155"/>
                    <a:pt x="12362" y="13798"/>
                    <a:pt x="12565" y="14380"/>
                  </a:cubicBezTo>
                  <a:cubicBezTo>
                    <a:pt x="12825" y="15126"/>
                    <a:pt x="13502" y="15737"/>
                    <a:pt x="14696" y="16302"/>
                  </a:cubicBezTo>
                  <a:cubicBezTo>
                    <a:pt x="15675" y="16764"/>
                    <a:pt x="16700" y="17667"/>
                    <a:pt x="17251" y="18189"/>
                  </a:cubicBezTo>
                  <a:cubicBezTo>
                    <a:pt x="15525" y="19697"/>
                    <a:pt x="13272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5" y="21600"/>
                    <a:pt x="21600" y="16764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latin typeface="Good Pro Book"/>
                <a:ea typeface="Source Sans Pro Light" charset="0"/>
                <a:cs typeface="Source Sans Pro Light" charset="0"/>
              </a:endParaRP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A118BC75-C82C-2F45-9D83-8E600AD51FCD}"/>
              </a:ext>
            </a:extLst>
          </p:cNvPr>
          <p:cNvGrpSpPr/>
          <p:nvPr/>
        </p:nvGrpSpPr>
        <p:grpSpPr>
          <a:xfrm>
            <a:off x="6165730" y="3099010"/>
            <a:ext cx="1261859" cy="574055"/>
            <a:chOff x="2597658" y="5111511"/>
            <a:chExt cx="1261859" cy="574055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F44169BE-5F35-C54D-9FA8-6B4649F45C9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97658" y="5136926"/>
              <a:ext cx="548640" cy="548640"/>
            </a:xfrm>
            <a:prstGeom prst="ellipse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2"/>
                </a:solidFill>
                <a:latin typeface="Good Pro Book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F798F8C2-7B8B-D140-BE6D-1A4F84A7F688}"/>
                </a:ext>
              </a:extLst>
            </p:cNvPr>
            <p:cNvSpPr txBox="1"/>
            <p:nvPr/>
          </p:nvSpPr>
          <p:spPr>
            <a:xfrm>
              <a:off x="3270894" y="5111511"/>
              <a:ext cx="58862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rPr>
                <a:t>350</a:t>
              </a:r>
              <a:endParaRPr lang="en-US" sz="2000" b="1" dirty="0"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5CB20B70-EF7C-004C-AF22-6D7BD6107DFF}"/>
                </a:ext>
              </a:extLst>
            </p:cNvPr>
            <p:cNvSpPr/>
            <p:nvPr/>
          </p:nvSpPr>
          <p:spPr>
            <a:xfrm>
              <a:off x="3372567" y="5483045"/>
              <a:ext cx="480901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ru-RU" sz="1200" dirty="0">
                  <a:latin typeface="Good Pro Book"/>
                  <a:ea typeface="Open Sans" panose="020B0606030504020204" pitchFamily="34" charset="0"/>
                  <a:cs typeface="Open Sans" panose="020B0606030504020204" pitchFamily="34" charset="0"/>
                </a:rPr>
                <a:t>Зданий</a:t>
              </a:r>
              <a:endParaRPr lang="en-US" sz="1200" dirty="0">
                <a:latin typeface="Good Pro Book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8" name="Shape 2615">
              <a:extLst>
                <a:ext uri="{FF2B5EF4-FFF2-40B4-BE49-F238E27FC236}">
                  <a16:creationId xmlns:a16="http://schemas.microsoft.com/office/drawing/2014/main" id="{A5237EDF-3BA8-3A4E-9B30-C1A522F245AE}"/>
                </a:ext>
              </a:extLst>
            </p:cNvPr>
            <p:cNvSpPr/>
            <p:nvPr/>
          </p:nvSpPr>
          <p:spPr>
            <a:xfrm>
              <a:off x="2732314" y="5267146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93" y="17878"/>
                  </a:moveTo>
                  <a:cubicBezTo>
                    <a:pt x="16514" y="16546"/>
                    <a:pt x="15177" y="15812"/>
                    <a:pt x="14084" y="15323"/>
                  </a:cubicBezTo>
                  <a:cubicBezTo>
                    <a:pt x="13842" y="15214"/>
                    <a:pt x="13687" y="15099"/>
                    <a:pt x="13598" y="14990"/>
                  </a:cubicBezTo>
                  <a:cubicBezTo>
                    <a:pt x="15238" y="14959"/>
                    <a:pt x="16521" y="14237"/>
                    <a:pt x="16581" y="14203"/>
                  </a:cubicBezTo>
                  <a:cubicBezTo>
                    <a:pt x="16751" y="14106"/>
                    <a:pt x="16846" y="13918"/>
                    <a:pt x="16826" y="13724"/>
                  </a:cubicBezTo>
                  <a:cubicBezTo>
                    <a:pt x="16807" y="13546"/>
                    <a:pt x="16693" y="13394"/>
                    <a:pt x="16530" y="13325"/>
                  </a:cubicBezTo>
                  <a:cubicBezTo>
                    <a:pt x="16461" y="13275"/>
                    <a:pt x="15663" y="12629"/>
                    <a:pt x="15663" y="9051"/>
                  </a:cubicBezTo>
                  <a:cubicBezTo>
                    <a:pt x="15663" y="5000"/>
                    <a:pt x="14115" y="2945"/>
                    <a:pt x="11061" y="2945"/>
                  </a:cubicBezTo>
                  <a:cubicBezTo>
                    <a:pt x="8481" y="2945"/>
                    <a:pt x="5845" y="3642"/>
                    <a:pt x="5845" y="8806"/>
                  </a:cubicBezTo>
                  <a:cubicBezTo>
                    <a:pt x="5845" y="12555"/>
                    <a:pt x="5219" y="13278"/>
                    <a:pt x="5122" y="13367"/>
                  </a:cubicBezTo>
                  <a:cubicBezTo>
                    <a:pt x="4957" y="13416"/>
                    <a:pt x="4826" y="13551"/>
                    <a:pt x="4784" y="13723"/>
                  </a:cubicBezTo>
                  <a:cubicBezTo>
                    <a:pt x="4734" y="13935"/>
                    <a:pt x="4828" y="14153"/>
                    <a:pt x="5015" y="14262"/>
                  </a:cubicBezTo>
                  <a:cubicBezTo>
                    <a:pt x="6396" y="15064"/>
                    <a:pt x="7482" y="15136"/>
                    <a:pt x="8065" y="15091"/>
                  </a:cubicBezTo>
                  <a:cubicBezTo>
                    <a:pt x="7994" y="15151"/>
                    <a:pt x="7850" y="15241"/>
                    <a:pt x="7564" y="15335"/>
                  </a:cubicBezTo>
                  <a:cubicBezTo>
                    <a:pt x="6211" y="15776"/>
                    <a:pt x="4766" y="16807"/>
                    <a:pt x="3958" y="17834"/>
                  </a:cubicBezTo>
                  <a:cubicBezTo>
                    <a:pt x="2125" y="16050"/>
                    <a:pt x="982" y="13560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2" y="982"/>
                    <a:pt x="20618" y="5377"/>
                    <a:pt x="20618" y="10800"/>
                  </a:cubicBezTo>
                  <a:cubicBezTo>
                    <a:pt x="20618" y="13584"/>
                    <a:pt x="19454" y="16092"/>
                    <a:pt x="17593" y="17878"/>
                  </a:cubicBezTo>
                  <a:moveTo>
                    <a:pt x="10800" y="20618"/>
                  </a:moveTo>
                  <a:cubicBezTo>
                    <a:pt x="8489" y="20618"/>
                    <a:pt x="6370" y="19815"/>
                    <a:pt x="4693" y="18480"/>
                  </a:cubicBezTo>
                  <a:cubicBezTo>
                    <a:pt x="5360" y="17604"/>
                    <a:pt x="6693" y="16652"/>
                    <a:pt x="7869" y="16268"/>
                  </a:cubicBezTo>
                  <a:cubicBezTo>
                    <a:pt x="8578" y="16037"/>
                    <a:pt x="8988" y="15688"/>
                    <a:pt x="9087" y="15232"/>
                  </a:cubicBezTo>
                  <a:cubicBezTo>
                    <a:pt x="9214" y="14656"/>
                    <a:pt x="8775" y="14230"/>
                    <a:pt x="8725" y="14183"/>
                  </a:cubicBezTo>
                  <a:cubicBezTo>
                    <a:pt x="8597" y="14065"/>
                    <a:pt x="8412" y="14025"/>
                    <a:pt x="8246" y="14075"/>
                  </a:cubicBezTo>
                  <a:cubicBezTo>
                    <a:pt x="8208" y="14086"/>
                    <a:pt x="7406" y="14309"/>
                    <a:pt x="6089" y="13714"/>
                  </a:cubicBezTo>
                  <a:cubicBezTo>
                    <a:pt x="6486" y="13026"/>
                    <a:pt x="6826" y="11618"/>
                    <a:pt x="6826" y="8806"/>
                  </a:cubicBezTo>
                  <a:cubicBezTo>
                    <a:pt x="6826" y="4301"/>
                    <a:pt x="8829" y="3928"/>
                    <a:pt x="11061" y="3928"/>
                  </a:cubicBezTo>
                  <a:cubicBezTo>
                    <a:pt x="12615" y="3928"/>
                    <a:pt x="14681" y="4458"/>
                    <a:pt x="14681" y="9051"/>
                  </a:cubicBezTo>
                  <a:cubicBezTo>
                    <a:pt x="14681" y="11662"/>
                    <a:pt x="15092" y="12966"/>
                    <a:pt x="15499" y="13617"/>
                  </a:cubicBezTo>
                  <a:cubicBezTo>
                    <a:pt x="14943" y="13829"/>
                    <a:pt x="14058" y="14076"/>
                    <a:pt x="13097" y="13993"/>
                  </a:cubicBezTo>
                  <a:cubicBezTo>
                    <a:pt x="12883" y="13971"/>
                    <a:pt x="12690" y="14092"/>
                    <a:pt x="12605" y="14285"/>
                  </a:cubicBezTo>
                  <a:cubicBezTo>
                    <a:pt x="12420" y="14704"/>
                    <a:pt x="12408" y="15649"/>
                    <a:pt x="13683" y="16219"/>
                  </a:cubicBezTo>
                  <a:cubicBezTo>
                    <a:pt x="14677" y="16664"/>
                    <a:pt x="15893" y="17331"/>
                    <a:pt x="16850" y="18522"/>
                  </a:cubicBezTo>
                  <a:cubicBezTo>
                    <a:pt x="15182" y="19831"/>
                    <a:pt x="13085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6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latin typeface="Good Pro Book"/>
                <a:ea typeface="Source Sans Pro Light" charset="0"/>
                <a:cs typeface="Source Sans Pro Light" charset="0"/>
              </a:endParaRPr>
            </a:p>
          </p:txBody>
        </p:sp>
      </p:grpSp>
      <p:grpSp>
        <p:nvGrpSpPr>
          <p:cNvPr id="50" name="Group 43">
            <a:extLst>
              <a:ext uri="{FF2B5EF4-FFF2-40B4-BE49-F238E27FC236}">
                <a16:creationId xmlns:a16="http://schemas.microsoft.com/office/drawing/2014/main" id="{04A76CA9-3070-4359-9F8C-AA697AFBE439}"/>
              </a:ext>
            </a:extLst>
          </p:cNvPr>
          <p:cNvGrpSpPr/>
          <p:nvPr/>
        </p:nvGrpSpPr>
        <p:grpSpPr>
          <a:xfrm>
            <a:off x="6165730" y="3956506"/>
            <a:ext cx="1589234" cy="574055"/>
            <a:chOff x="2597658" y="5111511"/>
            <a:chExt cx="1589234" cy="574055"/>
          </a:xfrm>
        </p:grpSpPr>
        <p:sp>
          <p:nvSpPr>
            <p:cNvPr id="51" name="Oval 44">
              <a:extLst>
                <a:ext uri="{FF2B5EF4-FFF2-40B4-BE49-F238E27FC236}">
                  <a16:creationId xmlns:a16="http://schemas.microsoft.com/office/drawing/2014/main" id="{A387B66E-55A0-426E-B8CB-47F50441726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97658" y="5136926"/>
              <a:ext cx="548640" cy="548640"/>
            </a:xfrm>
            <a:prstGeom prst="ellipse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2"/>
                </a:solidFill>
                <a:latin typeface="Good Pro Book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F34F1FC-A8BB-4923-980D-86BEC2B4B681}"/>
                </a:ext>
              </a:extLst>
            </p:cNvPr>
            <p:cNvSpPr txBox="1"/>
            <p:nvPr/>
          </p:nvSpPr>
          <p:spPr>
            <a:xfrm>
              <a:off x="3270894" y="5111511"/>
              <a:ext cx="45397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rPr>
                <a:t>14</a:t>
              </a:r>
              <a:endParaRPr lang="en-US" sz="2000" b="1" dirty="0"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53" name="Rectangle 46">
              <a:extLst>
                <a:ext uri="{FF2B5EF4-FFF2-40B4-BE49-F238E27FC236}">
                  <a16:creationId xmlns:a16="http://schemas.microsoft.com/office/drawing/2014/main" id="{127A1B65-994E-4093-9833-A3C75EAE1257}"/>
                </a:ext>
              </a:extLst>
            </p:cNvPr>
            <p:cNvSpPr/>
            <p:nvPr/>
          </p:nvSpPr>
          <p:spPr>
            <a:xfrm>
              <a:off x="3372567" y="5483045"/>
              <a:ext cx="814325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ru-RU" sz="1200" dirty="0">
                  <a:latin typeface="Good Pro Book"/>
                  <a:ea typeface="Open Sans" panose="020B0606030504020204" pitchFamily="34" charset="0"/>
                  <a:cs typeface="Open Sans" panose="020B0606030504020204" pitchFamily="34" charset="0"/>
                </a:rPr>
                <a:t>Общежитий</a:t>
              </a:r>
              <a:endParaRPr lang="en-US" sz="1200" dirty="0">
                <a:latin typeface="Good Pro Book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5" name="Shape 2615">
              <a:extLst>
                <a:ext uri="{FF2B5EF4-FFF2-40B4-BE49-F238E27FC236}">
                  <a16:creationId xmlns:a16="http://schemas.microsoft.com/office/drawing/2014/main" id="{91064B96-9719-4FFE-B5B4-C4CE0EF84659}"/>
                </a:ext>
              </a:extLst>
            </p:cNvPr>
            <p:cNvSpPr/>
            <p:nvPr/>
          </p:nvSpPr>
          <p:spPr>
            <a:xfrm>
              <a:off x="2732314" y="5267146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93" y="17878"/>
                  </a:moveTo>
                  <a:cubicBezTo>
                    <a:pt x="16514" y="16546"/>
                    <a:pt x="15177" y="15812"/>
                    <a:pt x="14084" y="15323"/>
                  </a:cubicBezTo>
                  <a:cubicBezTo>
                    <a:pt x="13842" y="15214"/>
                    <a:pt x="13687" y="15099"/>
                    <a:pt x="13598" y="14990"/>
                  </a:cubicBezTo>
                  <a:cubicBezTo>
                    <a:pt x="15238" y="14959"/>
                    <a:pt x="16521" y="14237"/>
                    <a:pt x="16581" y="14203"/>
                  </a:cubicBezTo>
                  <a:cubicBezTo>
                    <a:pt x="16751" y="14106"/>
                    <a:pt x="16846" y="13918"/>
                    <a:pt x="16826" y="13724"/>
                  </a:cubicBezTo>
                  <a:cubicBezTo>
                    <a:pt x="16807" y="13546"/>
                    <a:pt x="16693" y="13394"/>
                    <a:pt x="16530" y="13325"/>
                  </a:cubicBezTo>
                  <a:cubicBezTo>
                    <a:pt x="16461" y="13275"/>
                    <a:pt x="15663" y="12629"/>
                    <a:pt x="15663" y="9051"/>
                  </a:cubicBezTo>
                  <a:cubicBezTo>
                    <a:pt x="15663" y="5000"/>
                    <a:pt x="14115" y="2945"/>
                    <a:pt x="11061" y="2945"/>
                  </a:cubicBezTo>
                  <a:cubicBezTo>
                    <a:pt x="8481" y="2945"/>
                    <a:pt x="5845" y="3642"/>
                    <a:pt x="5845" y="8806"/>
                  </a:cubicBezTo>
                  <a:cubicBezTo>
                    <a:pt x="5845" y="12555"/>
                    <a:pt x="5219" y="13278"/>
                    <a:pt x="5122" y="13367"/>
                  </a:cubicBezTo>
                  <a:cubicBezTo>
                    <a:pt x="4957" y="13416"/>
                    <a:pt x="4826" y="13551"/>
                    <a:pt x="4784" y="13723"/>
                  </a:cubicBezTo>
                  <a:cubicBezTo>
                    <a:pt x="4734" y="13935"/>
                    <a:pt x="4828" y="14153"/>
                    <a:pt x="5015" y="14262"/>
                  </a:cubicBezTo>
                  <a:cubicBezTo>
                    <a:pt x="6396" y="15064"/>
                    <a:pt x="7482" y="15136"/>
                    <a:pt x="8065" y="15091"/>
                  </a:cubicBezTo>
                  <a:cubicBezTo>
                    <a:pt x="7994" y="15151"/>
                    <a:pt x="7850" y="15241"/>
                    <a:pt x="7564" y="15335"/>
                  </a:cubicBezTo>
                  <a:cubicBezTo>
                    <a:pt x="6211" y="15776"/>
                    <a:pt x="4766" y="16807"/>
                    <a:pt x="3958" y="17834"/>
                  </a:cubicBezTo>
                  <a:cubicBezTo>
                    <a:pt x="2125" y="16050"/>
                    <a:pt x="982" y="13560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2" y="982"/>
                    <a:pt x="20618" y="5377"/>
                    <a:pt x="20618" y="10800"/>
                  </a:cubicBezTo>
                  <a:cubicBezTo>
                    <a:pt x="20618" y="13584"/>
                    <a:pt x="19454" y="16092"/>
                    <a:pt x="17593" y="17878"/>
                  </a:cubicBezTo>
                  <a:moveTo>
                    <a:pt x="10800" y="20618"/>
                  </a:moveTo>
                  <a:cubicBezTo>
                    <a:pt x="8489" y="20618"/>
                    <a:pt x="6370" y="19815"/>
                    <a:pt x="4693" y="18480"/>
                  </a:cubicBezTo>
                  <a:cubicBezTo>
                    <a:pt x="5360" y="17604"/>
                    <a:pt x="6693" y="16652"/>
                    <a:pt x="7869" y="16268"/>
                  </a:cubicBezTo>
                  <a:cubicBezTo>
                    <a:pt x="8578" y="16037"/>
                    <a:pt x="8988" y="15688"/>
                    <a:pt x="9087" y="15232"/>
                  </a:cubicBezTo>
                  <a:cubicBezTo>
                    <a:pt x="9214" y="14656"/>
                    <a:pt x="8775" y="14230"/>
                    <a:pt x="8725" y="14183"/>
                  </a:cubicBezTo>
                  <a:cubicBezTo>
                    <a:pt x="8597" y="14065"/>
                    <a:pt x="8412" y="14025"/>
                    <a:pt x="8246" y="14075"/>
                  </a:cubicBezTo>
                  <a:cubicBezTo>
                    <a:pt x="8208" y="14086"/>
                    <a:pt x="7406" y="14309"/>
                    <a:pt x="6089" y="13714"/>
                  </a:cubicBezTo>
                  <a:cubicBezTo>
                    <a:pt x="6486" y="13026"/>
                    <a:pt x="6826" y="11618"/>
                    <a:pt x="6826" y="8806"/>
                  </a:cubicBezTo>
                  <a:cubicBezTo>
                    <a:pt x="6826" y="4301"/>
                    <a:pt x="8829" y="3928"/>
                    <a:pt x="11061" y="3928"/>
                  </a:cubicBezTo>
                  <a:cubicBezTo>
                    <a:pt x="12615" y="3928"/>
                    <a:pt x="14681" y="4458"/>
                    <a:pt x="14681" y="9051"/>
                  </a:cubicBezTo>
                  <a:cubicBezTo>
                    <a:pt x="14681" y="11662"/>
                    <a:pt x="15092" y="12966"/>
                    <a:pt x="15499" y="13617"/>
                  </a:cubicBezTo>
                  <a:cubicBezTo>
                    <a:pt x="14943" y="13829"/>
                    <a:pt x="14058" y="14076"/>
                    <a:pt x="13097" y="13993"/>
                  </a:cubicBezTo>
                  <a:cubicBezTo>
                    <a:pt x="12883" y="13971"/>
                    <a:pt x="12690" y="14092"/>
                    <a:pt x="12605" y="14285"/>
                  </a:cubicBezTo>
                  <a:cubicBezTo>
                    <a:pt x="12420" y="14704"/>
                    <a:pt x="12408" y="15649"/>
                    <a:pt x="13683" y="16219"/>
                  </a:cubicBezTo>
                  <a:cubicBezTo>
                    <a:pt x="14677" y="16664"/>
                    <a:pt x="15893" y="17331"/>
                    <a:pt x="16850" y="18522"/>
                  </a:cubicBezTo>
                  <a:cubicBezTo>
                    <a:pt x="15182" y="19831"/>
                    <a:pt x="13085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6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latin typeface="Good Pro Book"/>
                <a:ea typeface="Source Sans Pro Light" charset="0"/>
                <a:cs typeface="Source Sans Pro Light" charset="0"/>
              </a:endParaRPr>
            </a:p>
          </p:txBody>
        </p:sp>
      </p:grpSp>
      <p:grpSp>
        <p:nvGrpSpPr>
          <p:cNvPr id="56" name="Group 43">
            <a:extLst>
              <a:ext uri="{FF2B5EF4-FFF2-40B4-BE49-F238E27FC236}">
                <a16:creationId xmlns:a16="http://schemas.microsoft.com/office/drawing/2014/main" id="{1F3738E6-1B34-40A8-B233-563B395F3F08}"/>
              </a:ext>
            </a:extLst>
          </p:cNvPr>
          <p:cNvGrpSpPr/>
          <p:nvPr/>
        </p:nvGrpSpPr>
        <p:grpSpPr>
          <a:xfrm>
            <a:off x="6165730" y="4814002"/>
            <a:ext cx="2085268" cy="574055"/>
            <a:chOff x="2597658" y="5111511"/>
            <a:chExt cx="2085268" cy="574055"/>
          </a:xfrm>
        </p:grpSpPr>
        <p:sp>
          <p:nvSpPr>
            <p:cNvPr id="57" name="Oval 44">
              <a:extLst>
                <a:ext uri="{FF2B5EF4-FFF2-40B4-BE49-F238E27FC236}">
                  <a16:creationId xmlns:a16="http://schemas.microsoft.com/office/drawing/2014/main" id="{B452D543-A995-423F-97E2-16BA5685060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97658" y="5136926"/>
              <a:ext cx="548640" cy="548640"/>
            </a:xfrm>
            <a:prstGeom prst="ellipse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2"/>
                </a:solidFill>
                <a:latin typeface="Good Pro Book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219DF7C0-B381-41F5-9E48-7A51BA7D1E96}"/>
                </a:ext>
              </a:extLst>
            </p:cNvPr>
            <p:cNvSpPr txBox="1"/>
            <p:nvPr/>
          </p:nvSpPr>
          <p:spPr>
            <a:xfrm>
              <a:off x="3270894" y="5111511"/>
              <a:ext cx="45397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rPr>
                <a:t>11</a:t>
              </a:r>
              <a:endParaRPr lang="en-US" sz="2000" b="1" dirty="0"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59" name="Rectangle 46">
              <a:extLst>
                <a:ext uri="{FF2B5EF4-FFF2-40B4-BE49-F238E27FC236}">
                  <a16:creationId xmlns:a16="http://schemas.microsoft.com/office/drawing/2014/main" id="{8D58DFA4-85E6-4438-9D0C-F65A841B856C}"/>
                </a:ext>
              </a:extLst>
            </p:cNvPr>
            <p:cNvSpPr/>
            <p:nvPr/>
          </p:nvSpPr>
          <p:spPr>
            <a:xfrm>
              <a:off x="3372567" y="5483045"/>
              <a:ext cx="1310359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ru-RU" sz="1200" dirty="0">
                  <a:latin typeface="Good Pro Book"/>
                  <a:ea typeface="Open Sans" panose="020B0606030504020204" pitchFamily="34" charset="0"/>
                  <a:cs typeface="Open Sans" panose="020B0606030504020204" pitchFamily="34" charset="0"/>
                </a:rPr>
                <a:t>Столовых и буфетов</a:t>
              </a:r>
              <a:endParaRPr lang="en-US" sz="1200" dirty="0">
                <a:latin typeface="Good Pro Book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0" name="Shape 2615">
              <a:extLst>
                <a:ext uri="{FF2B5EF4-FFF2-40B4-BE49-F238E27FC236}">
                  <a16:creationId xmlns:a16="http://schemas.microsoft.com/office/drawing/2014/main" id="{F9164B4A-02E6-4235-9C3C-DDC71D449523}"/>
                </a:ext>
              </a:extLst>
            </p:cNvPr>
            <p:cNvSpPr/>
            <p:nvPr/>
          </p:nvSpPr>
          <p:spPr>
            <a:xfrm>
              <a:off x="2732314" y="5267146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93" y="17878"/>
                  </a:moveTo>
                  <a:cubicBezTo>
                    <a:pt x="16514" y="16546"/>
                    <a:pt x="15177" y="15812"/>
                    <a:pt x="14084" y="15323"/>
                  </a:cubicBezTo>
                  <a:cubicBezTo>
                    <a:pt x="13842" y="15214"/>
                    <a:pt x="13687" y="15099"/>
                    <a:pt x="13598" y="14990"/>
                  </a:cubicBezTo>
                  <a:cubicBezTo>
                    <a:pt x="15238" y="14959"/>
                    <a:pt x="16521" y="14237"/>
                    <a:pt x="16581" y="14203"/>
                  </a:cubicBezTo>
                  <a:cubicBezTo>
                    <a:pt x="16751" y="14106"/>
                    <a:pt x="16846" y="13918"/>
                    <a:pt x="16826" y="13724"/>
                  </a:cubicBezTo>
                  <a:cubicBezTo>
                    <a:pt x="16807" y="13546"/>
                    <a:pt x="16693" y="13394"/>
                    <a:pt x="16530" y="13325"/>
                  </a:cubicBezTo>
                  <a:cubicBezTo>
                    <a:pt x="16461" y="13275"/>
                    <a:pt x="15663" y="12629"/>
                    <a:pt x="15663" y="9051"/>
                  </a:cubicBezTo>
                  <a:cubicBezTo>
                    <a:pt x="15663" y="5000"/>
                    <a:pt x="14115" y="2945"/>
                    <a:pt x="11061" y="2945"/>
                  </a:cubicBezTo>
                  <a:cubicBezTo>
                    <a:pt x="8481" y="2945"/>
                    <a:pt x="5845" y="3642"/>
                    <a:pt x="5845" y="8806"/>
                  </a:cubicBezTo>
                  <a:cubicBezTo>
                    <a:pt x="5845" y="12555"/>
                    <a:pt x="5219" y="13278"/>
                    <a:pt x="5122" y="13367"/>
                  </a:cubicBezTo>
                  <a:cubicBezTo>
                    <a:pt x="4957" y="13416"/>
                    <a:pt x="4826" y="13551"/>
                    <a:pt x="4784" y="13723"/>
                  </a:cubicBezTo>
                  <a:cubicBezTo>
                    <a:pt x="4734" y="13935"/>
                    <a:pt x="4828" y="14153"/>
                    <a:pt x="5015" y="14262"/>
                  </a:cubicBezTo>
                  <a:cubicBezTo>
                    <a:pt x="6396" y="15064"/>
                    <a:pt x="7482" y="15136"/>
                    <a:pt x="8065" y="15091"/>
                  </a:cubicBezTo>
                  <a:cubicBezTo>
                    <a:pt x="7994" y="15151"/>
                    <a:pt x="7850" y="15241"/>
                    <a:pt x="7564" y="15335"/>
                  </a:cubicBezTo>
                  <a:cubicBezTo>
                    <a:pt x="6211" y="15776"/>
                    <a:pt x="4766" y="16807"/>
                    <a:pt x="3958" y="17834"/>
                  </a:cubicBezTo>
                  <a:cubicBezTo>
                    <a:pt x="2125" y="16050"/>
                    <a:pt x="982" y="13560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2" y="982"/>
                    <a:pt x="20618" y="5377"/>
                    <a:pt x="20618" y="10800"/>
                  </a:cubicBezTo>
                  <a:cubicBezTo>
                    <a:pt x="20618" y="13584"/>
                    <a:pt x="19454" y="16092"/>
                    <a:pt x="17593" y="17878"/>
                  </a:cubicBezTo>
                  <a:moveTo>
                    <a:pt x="10800" y="20618"/>
                  </a:moveTo>
                  <a:cubicBezTo>
                    <a:pt x="8489" y="20618"/>
                    <a:pt x="6370" y="19815"/>
                    <a:pt x="4693" y="18480"/>
                  </a:cubicBezTo>
                  <a:cubicBezTo>
                    <a:pt x="5360" y="17604"/>
                    <a:pt x="6693" y="16652"/>
                    <a:pt x="7869" y="16268"/>
                  </a:cubicBezTo>
                  <a:cubicBezTo>
                    <a:pt x="8578" y="16037"/>
                    <a:pt x="8988" y="15688"/>
                    <a:pt x="9087" y="15232"/>
                  </a:cubicBezTo>
                  <a:cubicBezTo>
                    <a:pt x="9214" y="14656"/>
                    <a:pt x="8775" y="14230"/>
                    <a:pt x="8725" y="14183"/>
                  </a:cubicBezTo>
                  <a:cubicBezTo>
                    <a:pt x="8597" y="14065"/>
                    <a:pt x="8412" y="14025"/>
                    <a:pt x="8246" y="14075"/>
                  </a:cubicBezTo>
                  <a:cubicBezTo>
                    <a:pt x="8208" y="14086"/>
                    <a:pt x="7406" y="14309"/>
                    <a:pt x="6089" y="13714"/>
                  </a:cubicBezTo>
                  <a:cubicBezTo>
                    <a:pt x="6486" y="13026"/>
                    <a:pt x="6826" y="11618"/>
                    <a:pt x="6826" y="8806"/>
                  </a:cubicBezTo>
                  <a:cubicBezTo>
                    <a:pt x="6826" y="4301"/>
                    <a:pt x="8829" y="3928"/>
                    <a:pt x="11061" y="3928"/>
                  </a:cubicBezTo>
                  <a:cubicBezTo>
                    <a:pt x="12615" y="3928"/>
                    <a:pt x="14681" y="4458"/>
                    <a:pt x="14681" y="9051"/>
                  </a:cubicBezTo>
                  <a:cubicBezTo>
                    <a:pt x="14681" y="11662"/>
                    <a:pt x="15092" y="12966"/>
                    <a:pt x="15499" y="13617"/>
                  </a:cubicBezTo>
                  <a:cubicBezTo>
                    <a:pt x="14943" y="13829"/>
                    <a:pt x="14058" y="14076"/>
                    <a:pt x="13097" y="13993"/>
                  </a:cubicBezTo>
                  <a:cubicBezTo>
                    <a:pt x="12883" y="13971"/>
                    <a:pt x="12690" y="14092"/>
                    <a:pt x="12605" y="14285"/>
                  </a:cubicBezTo>
                  <a:cubicBezTo>
                    <a:pt x="12420" y="14704"/>
                    <a:pt x="12408" y="15649"/>
                    <a:pt x="13683" y="16219"/>
                  </a:cubicBezTo>
                  <a:cubicBezTo>
                    <a:pt x="14677" y="16664"/>
                    <a:pt x="15893" y="17331"/>
                    <a:pt x="16850" y="18522"/>
                  </a:cubicBezTo>
                  <a:cubicBezTo>
                    <a:pt x="15182" y="19831"/>
                    <a:pt x="13085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6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latin typeface="Good Pro Book"/>
                <a:ea typeface="Source Sans Pro Light" charset="0"/>
                <a:cs typeface="Source Sans Pro Light" charset="0"/>
              </a:endParaRPr>
            </a:p>
          </p:txBody>
        </p:sp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93A87CC-9E87-4A3C-963A-2737D8FA04E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455" y="1324315"/>
            <a:ext cx="5119936" cy="4727605"/>
          </a:xfrm>
          <a:prstGeom prst="rect">
            <a:avLst/>
          </a:prstGeom>
        </p:spPr>
      </p:pic>
      <p:grpSp>
        <p:nvGrpSpPr>
          <p:cNvPr id="49" name="Group 38">
            <a:extLst>
              <a:ext uri="{FF2B5EF4-FFF2-40B4-BE49-F238E27FC236}">
                <a16:creationId xmlns:a16="http://schemas.microsoft.com/office/drawing/2014/main" id="{5AEAD4D4-F294-4AA9-9B09-DAAA099E4CBC}"/>
              </a:ext>
            </a:extLst>
          </p:cNvPr>
          <p:cNvGrpSpPr/>
          <p:nvPr/>
        </p:nvGrpSpPr>
        <p:grpSpPr>
          <a:xfrm>
            <a:off x="9557983" y="2258515"/>
            <a:ext cx="2082552" cy="574055"/>
            <a:chOff x="651340" y="5088735"/>
            <a:chExt cx="2066536" cy="574055"/>
          </a:xfrm>
        </p:grpSpPr>
        <p:sp>
          <p:nvSpPr>
            <p:cNvPr id="62" name="Oval 39">
              <a:extLst>
                <a:ext uri="{FF2B5EF4-FFF2-40B4-BE49-F238E27FC236}">
                  <a16:creationId xmlns:a16="http://schemas.microsoft.com/office/drawing/2014/main" id="{AE179A47-EE6B-4604-A8D0-407CB1970C2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51340" y="5114150"/>
              <a:ext cx="548640" cy="548640"/>
            </a:xfrm>
            <a:prstGeom prst="ellips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2"/>
                </a:solidFill>
                <a:latin typeface="Good Pro Book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11736136-4A8B-4AF6-9B24-A1D1056E8DD3}"/>
                </a:ext>
              </a:extLst>
            </p:cNvPr>
            <p:cNvSpPr txBox="1"/>
            <p:nvPr/>
          </p:nvSpPr>
          <p:spPr>
            <a:xfrm>
              <a:off x="1324576" y="5088735"/>
              <a:ext cx="45047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rPr>
                <a:t>52</a:t>
              </a:r>
              <a:endParaRPr lang="en-US" sz="2000" b="1" dirty="0"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64" name="Rectangle 41">
              <a:extLst>
                <a:ext uri="{FF2B5EF4-FFF2-40B4-BE49-F238E27FC236}">
                  <a16:creationId xmlns:a16="http://schemas.microsoft.com/office/drawing/2014/main" id="{1511CC86-6FAB-4055-AD55-66EFB4EDC62E}"/>
                </a:ext>
              </a:extLst>
            </p:cNvPr>
            <p:cNvSpPr/>
            <p:nvPr/>
          </p:nvSpPr>
          <p:spPr>
            <a:xfrm>
              <a:off x="1426249" y="5470889"/>
              <a:ext cx="1291627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ru-RU" sz="1200" dirty="0">
                  <a:latin typeface="Good Pro Book"/>
                  <a:ea typeface="Open Sans" panose="020B0606030504020204" pitchFamily="34" charset="0"/>
                  <a:cs typeface="Open Sans" panose="020B0606030504020204" pitchFamily="34" charset="0"/>
                </a:rPr>
                <a:t>Спортивные секции</a:t>
              </a:r>
              <a:endParaRPr lang="en-US" sz="1200" dirty="0">
                <a:latin typeface="Good Pro Book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5" name="Shape 2614">
              <a:extLst>
                <a:ext uri="{FF2B5EF4-FFF2-40B4-BE49-F238E27FC236}">
                  <a16:creationId xmlns:a16="http://schemas.microsoft.com/office/drawing/2014/main" id="{18BB763B-4A8B-4A5F-A2E0-A36D68633C12}"/>
                </a:ext>
              </a:extLst>
            </p:cNvPr>
            <p:cNvSpPr/>
            <p:nvPr/>
          </p:nvSpPr>
          <p:spPr>
            <a:xfrm>
              <a:off x="782228" y="5264941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58" y="17505"/>
                  </a:moveTo>
                  <a:cubicBezTo>
                    <a:pt x="17372" y="16944"/>
                    <a:pt x="16242" y="15945"/>
                    <a:pt x="15117" y="15413"/>
                  </a:cubicBezTo>
                  <a:cubicBezTo>
                    <a:pt x="14189" y="14975"/>
                    <a:pt x="13657" y="14531"/>
                    <a:pt x="13491" y="14057"/>
                  </a:cubicBezTo>
                  <a:cubicBezTo>
                    <a:pt x="13377" y="13728"/>
                    <a:pt x="13428" y="13351"/>
                    <a:pt x="13649" y="12904"/>
                  </a:cubicBezTo>
                  <a:cubicBezTo>
                    <a:pt x="13815" y="12567"/>
                    <a:pt x="13972" y="12286"/>
                    <a:pt x="14117" y="12028"/>
                  </a:cubicBezTo>
                  <a:cubicBezTo>
                    <a:pt x="14730" y="10934"/>
                    <a:pt x="15203" y="10145"/>
                    <a:pt x="15203" y="7348"/>
                  </a:cubicBezTo>
                  <a:cubicBezTo>
                    <a:pt x="15203" y="3162"/>
                    <a:pt x="12787" y="2951"/>
                    <a:pt x="12309" y="2951"/>
                  </a:cubicBezTo>
                  <a:cubicBezTo>
                    <a:pt x="11917" y="2951"/>
                    <a:pt x="11672" y="3037"/>
                    <a:pt x="11435" y="3121"/>
                  </a:cubicBezTo>
                  <a:cubicBezTo>
                    <a:pt x="11175" y="3213"/>
                    <a:pt x="10907" y="3309"/>
                    <a:pt x="10296" y="3319"/>
                  </a:cubicBezTo>
                  <a:cubicBezTo>
                    <a:pt x="9190" y="3337"/>
                    <a:pt x="6873" y="3375"/>
                    <a:pt x="6873" y="7226"/>
                  </a:cubicBezTo>
                  <a:cubicBezTo>
                    <a:pt x="6873" y="9919"/>
                    <a:pt x="7574" y="11156"/>
                    <a:pt x="8125" y="12150"/>
                  </a:cubicBezTo>
                  <a:cubicBezTo>
                    <a:pt x="8266" y="12404"/>
                    <a:pt x="8399" y="12645"/>
                    <a:pt x="8505" y="12885"/>
                  </a:cubicBezTo>
                  <a:cubicBezTo>
                    <a:pt x="8973" y="13949"/>
                    <a:pt x="8631" y="14693"/>
                    <a:pt x="7426" y="15224"/>
                  </a:cubicBezTo>
                  <a:cubicBezTo>
                    <a:pt x="5905" y="15897"/>
                    <a:pt x="5188" y="16247"/>
                    <a:pt x="3693" y="17562"/>
                  </a:cubicBezTo>
                  <a:cubicBezTo>
                    <a:pt x="2017" y="15800"/>
                    <a:pt x="982" y="13423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3395"/>
                    <a:pt x="19603" y="15749"/>
                    <a:pt x="17958" y="17505"/>
                  </a:cubicBezTo>
                  <a:moveTo>
                    <a:pt x="10800" y="20618"/>
                  </a:moveTo>
                  <a:cubicBezTo>
                    <a:pt x="8356" y="20618"/>
                    <a:pt x="6125" y="19720"/>
                    <a:pt x="4407" y="18242"/>
                  </a:cubicBezTo>
                  <a:cubicBezTo>
                    <a:pt x="5730" y="17084"/>
                    <a:pt x="6362" y="16767"/>
                    <a:pt x="7823" y="16122"/>
                  </a:cubicBezTo>
                  <a:cubicBezTo>
                    <a:pt x="9515" y="15375"/>
                    <a:pt x="10091" y="14051"/>
                    <a:pt x="9403" y="12489"/>
                  </a:cubicBezTo>
                  <a:cubicBezTo>
                    <a:pt x="9279" y="12208"/>
                    <a:pt x="9136" y="11949"/>
                    <a:pt x="8984" y="11674"/>
                  </a:cubicBezTo>
                  <a:cubicBezTo>
                    <a:pt x="8461" y="10732"/>
                    <a:pt x="7855" y="9665"/>
                    <a:pt x="7855" y="7226"/>
                  </a:cubicBezTo>
                  <a:cubicBezTo>
                    <a:pt x="7855" y="4341"/>
                    <a:pt x="9224" y="4318"/>
                    <a:pt x="10312" y="4300"/>
                  </a:cubicBezTo>
                  <a:cubicBezTo>
                    <a:pt x="11084" y="4287"/>
                    <a:pt x="11461" y="4154"/>
                    <a:pt x="11763" y="4047"/>
                  </a:cubicBezTo>
                  <a:cubicBezTo>
                    <a:pt x="11964" y="3975"/>
                    <a:pt x="12086" y="3933"/>
                    <a:pt x="12309" y="3933"/>
                  </a:cubicBezTo>
                  <a:cubicBezTo>
                    <a:pt x="13218" y="3933"/>
                    <a:pt x="14221" y="4830"/>
                    <a:pt x="14221" y="7348"/>
                  </a:cubicBezTo>
                  <a:cubicBezTo>
                    <a:pt x="14221" y="9888"/>
                    <a:pt x="13840" y="10513"/>
                    <a:pt x="13261" y="11548"/>
                  </a:cubicBezTo>
                  <a:cubicBezTo>
                    <a:pt x="13108" y="11820"/>
                    <a:pt x="12943" y="12115"/>
                    <a:pt x="12768" y="12470"/>
                  </a:cubicBezTo>
                  <a:cubicBezTo>
                    <a:pt x="12430" y="13155"/>
                    <a:pt x="12362" y="13798"/>
                    <a:pt x="12565" y="14380"/>
                  </a:cubicBezTo>
                  <a:cubicBezTo>
                    <a:pt x="12825" y="15126"/>
                    <a:pt x="13502" y="15737"/>
                    <a:pt x="14696" y="16302"/>
                  </a:cubicBezTo>
                  <a:cubicBezTo>
                    <a:pt x="15675" y="16764"/>
                    <a:pt x="16700" y="17667"/>
                    <a:pt x="17251" y="18189"/>
                  </a:cubicBezTo>
                  <a:cubicBezTo>
                    <a:pt x="15525" y="19697"/>
                    <a:pt x="13272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5" y="21600"/>
                    <a:pt x="21600" y="16764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latin typeface="Good Pro Book"/>
                <a:ea typeface="Source Sans Pro Light" charset="0"/>
                <a:cs typeface="Source Sans Pro Light" charset="0"/>
              </a:endParaRPr>
            </a:p>
          </p:txBody>
        </p:sp>
      </p:grpSp>
      <p:grpSp>
        <p:nvGrpSpPr>
          <p:cNvPr id="66" name="Group 43">
            <a:extLst>
              <a:ext uri="{FF2B5EF4-FFF2-40B4-BE49-F238E27FC236}">
                <a16:creationId xmlns:a16="http://schemas.microsoft.com/office/drawing/2014/main" id="{529757A7-8DB3-4645-9378-A2EC776964AA}"/>
              </a:ext>
            </a:extLst>
          </p:cNvPr>
          <p:cNvGrpSpPr/>
          <p:nvPr/>
        </p:nvGrpSpPr>
        <p:grpSpPr>
          <a:xfrm>
            <a:off x="9557983" y="3091775"/>
            <a:ext cx="1909835" cy="574055"/>
            <a:chOff x="2597658" y="5111511"/>
            <a:chExt cx="1909835" cy="574055"/>
          </a:xfrm>
        </p:grpSpPr>
        <p:sp>
          <p:nvSpPr>
            <p:cNvPr id="67" name="Oval 44">
              <a:extLst>
                <a:ext uri="{FF2B5EF4-FFF2-40B4-BE49-F238E27FC236}">
                  <a16:creationId xmlns:a16="http://schemas.microsoft.com/office/drawing/2014/main" id="{353832B2-086D-4BDB-8045-A7BA95ECFB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97658" y="5136926"/>
              <a:ext cx="548640" cy="548640"/>
            </a:xfrm>
            <a:prstGeom prst="ellipse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2"/>
                </a:solidFill>
                <a:latin typeface="Good Pro Book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654204F2-06C9-43B4-B74D-D314E930721E}"/>
                </a:ext>
              </a:extLst>
            </p:cNvPr>
            <p:cNvSpPr txBox="1"/>
            <p:nvPr/>
          </p:nvSpPr>
          <p:spPr>
            <a:xfrm>
              <a:off x="3270894" y="5111511"/>
              <a:ext cx="45397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rPr>
                <a:t>15</a:t>
              </a:r>
              <a:endParaRPr lang="en-US" sz="2000" b="1" dirty="0"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69" name="Rectangle 46">
              <a:extLst>
                <a:ext uri="{FF2B5EF4-FFF2-40B4-BE49-F238E27FC236}">
                  <a16:creationId xmlns:a16="http://schemas.microsoft.com/office/drawing/2014/main" id="{63F0D1B9-9DD9-4A46-8B0A-406C7718CE6A}"/>
                </a:ext>
              </a:extLst>
            </p:cNvPr>
            <p:cNvSpPr/>
            <p:nvPr/>
          </p:nvSpPr>
          <p:spPr>
            <a:xfrm>
              <a:off x="3372567" y="5483045"/>
              <a:ext cx="1134926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ru-RU" sz="1200" dirty="0">
                  <a:latin typeface="Good Pro Book"/>
                  <a:ea typeface="Open Sans" panose="020B0606030504020204" pitchFamily="34" charset="0"/>
                  <a:cs typeface="Open Sans" panose="020B0606030504020204" pitchFamily="34" charset="0"/>
                </a:rPr>
                <a:t>Минут до центра</a:t>
              </a:r>
              <a:endParaRPr lang="en-US" sz="1200" dirty="0">
                <a:latin typeface="Good Pro Book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70" name="Shape 2615">
              <a:extLst>
                <a:ext uri="{FF2B5EF4-FFF2-40B4-BE49-F238E27FC236}">
                  <a16:creationId xmlns:a16="http://schemas.microsoft.com/office/drawing/2014/main" id="{C638CD8B-E561-4DAC-8AF1-65B6F9982CDB}"/>
                </a:ext>
              </a:extLst>
            </p:cNvPr>
            <p:cNvSpPr/>
            <p:nvPr/>
          </p:nvSpPr>
          <p:spPr>
            <a:xfrm>
              <a:off x="2732314" y="5267146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93" y="17878"/>
                  </a:moveTo>
                  <a:cubicBezTo>
                    <a:pt x="16514" y="16546"/>
                    <a:pt x="15177" y="15812"/>
                    <a:pt x="14084" y="15323"/>
                  </a:cubicBezTo>
                  <a:cubicBezTo>
                    <a:pt x="13842" y="15214"/>
                    <a:pt x="13687" y="15099"/>
                    <a:pt x="13598" y="14990"/>
                  </a:cubicBezTo>
                  <a:cubicBezTo>
                    <a:pt x="15238" y="14959"/>
                    <a:pt x="16521" y="14237"/>
                    <a:pt x="16581" y="14203"/>
                  </a:cubicBezTo>
                  <a:cubicBezTo>
                    <a:pt x="16751" y="14106"/>
                    <a:pt x="16846" y="13918"/>
                    <a:pt x="16826" y="13724"/>
                  </a:cubicBezTo>
                  <a:cubicBezTo>
                    <a:pt x="16807" y="13546"/>
                    <a:pt x="16693" y="13394"/>
                    <a:pt x="16530" y="13325"/>
                  </a:cubicBezTo>
                  <a:cubicBezTo>
                    <a:pt x="16461" y="13275"/>
                    <a:pt x="15663" y="12629"/>
                    <a:pt x="15663" y="9051"/>
                  </a:cubicBezTo>
                  <a:cubicBezTo>
                    <a:pt x="15663" y="5000"/>
                    <a:pt x="14115" y="2945"/>
                    <a:pt x="11061" y="2945"/>
                  </a:cubicBezTo>
                  <a:cubicBezTo>
                    <a:pt x="8481" y="2945"/>
                    <a:pt x="5845" y="3642"/>
                    <a:pt x="5845" y="8806"/>
                  </a:cubicBezTo>
                  <a:cubicBezTo>
                    <a:pt x="5845" y="12555"/>
                    <a:pt x="5219" y="13278"/>
                    <a:pt x="5122" y="13367"/>
                  </a:cubicBezTo>
                  <a:cubicBezTo>
                    <a:pt x="4957" y="13416"/>
                    <a:pt x="4826" y="13551"/>
                    <a:pt x="4784" y="13723"/>
                  </a:cubicBezTo>
                  <a:cubicBezTo>
                    <a:pt x="4734" y="13935"/>
                    <a:pt x="4828" y="14153"/>
                    <a:pt x="5015" y="14262"/>
                  </a:cubicBezTo>
                  <a:cubicBezTo>
                    <a:pt x="6396" y="15064"/>
                    <a:pt x="7482" y="15136"/>
                    <a:pt x="8065" y="15091"/>
                  </a:cubicBezTo>
                  <a:cubicBezTo>
                    <a:pt x="7994" y="15151"/>
                    <a:pt x="7850" y="15241"/>
                    <a:pt x="7564" y="15335"/>
                  </a:cubicBezTo>
                  <a:cubicBezTo>
                    <a:pt x="6211" y="15776"/>
                    <a:pt x="4766" y="16807"/>
                    <a:pt x="3958" y="17834"/>
                  </a:cubicBezTo>
                  <a:cubicBezTo>
                    <a:pt x="2125" y="16050"/>
                    <a:pt x="982" y="13560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2" y="982"/>
                    <a:pt x="20618" y="5377"/>
                    <a:pt x="20618" y="10800"/>
                  </a:cubicBezTo>
                  <a:cubicBezTo>
                    <a:pt x="20618" y="13584"/>
                    <a:pt x="19454" y="16092"/>
                    <a:pt x="17593" y="17878"/>
                  </a:cubicBezTo>
                  <a:moveTo>
                    <a:pt x="10800" y="20618"/>
                  </a:moveTo>
                  <a:cubicBezTo>
                    <a:pt x="8489" y="20618"/>
                    <a:pt x="6370" y="19815"/>
                    <a:pt x="4693" y="18480"/>
                  </a:cubicBezTo>
                  <a:cubicBezTo>
                    <a:pt x="5360" y="17604"/>
                    <a:pt x="6693" y="16652"/>
                    <a:pt x="7869" y="16268"/>
                  </a:cubicBezTo>
                  <a:cubicBezTo>
                    <a:pt x="8578" y="16037"/>
                    <a:pt x="8988" y="15688"/>
                    <a:pt x="9087" y="15232"/>
                  </a:cubicBezTo>
                  <a:cubicBezTo>
                    <a:pt x="9214" y="14656"/>
                    <a:pt x="8775" y="14230"/>
                    <a:pt x="8725" y="14183"/>
                  </a:cubicBezTo>
                  <a:cubicBezTo>
                    <a:pt x="8597" y="14065"/>
                    <a:pt x="8412" y="14025"/>
                    <a:pt x="8246" y="14075"/>
                  </a:cubicBezTo>
                  <a:cubicBezTo>
                    <a:pt x="8208" y="14086"/>
                    <a:pt x="7406" y="14309"/>
                    <a:pt x="6089" y="13714"/>
                  </a:cubicBezTo>
                  <a:cubicBezTo>
                    <a:pt x="6486" y="13026"/>
                    <a:pt x="6826" y="11618"/>
                    <a:pt x="6826" y="8806"/>
                  </a:cubicBezTo>
                  <a:cubicBezTo>
                    <a:pt x="6826" y="4301"/>
                    <a:pt x="8829" y="3928"/>
                    <a:pt x="11061" y="3928"/>
                  </a:cubicBezTo>
                  <a:cubicBezTo>
                    <a:pt x="12615" y="3928"/>
                    <a:pt x="14681" y="4458"/>
                    <a:pt x="14681" y="9051"/>
                  </a:cubicBezTo>
                  <a:cubicBezTo>
                    <a:pt x="14681" y="11662"/>
                    <a:pt x="15092" y="12966"/>
                    <a:pt x="15499" y="13617"/>
                  </a:cubicBezTo>
                  <a:cubicBezTo>
                    <a:pt x="14943" y="13829"/>
                    <a:pt x="14058" y="14076"/>
                    <a:pt x="13097" y="13993"/>
                  </a:cubicBezTo>
                  <a:cubicBezTo>
                    <a:pt x="12883" y="13971"/>
                    <a:pt x="12690" y="14092"/>
                    <a:pt x="12605" y="14285"/>
                  </a:cubicBezTo>
                  <a:cubicBezTo>
                    <a:pt x="12420" y="14704"/>
                    <a:pt x="12408" y="15649"/>
                    <a:pt x="13683" y="16219"/>
                  </a:cubicBezTo>
                  <a:cubicBezTo>
                    <a:pt x="14677" y="16664"/>
                    <a:pt x="15893" y="17331"/>
                    <a:pt x="16850" y="18522"/>
                  </a:cubicBezTo>
                  <a:cubicBezTo>
                    <a:pt x="15182" y="19831"/>
                    <a:pt x="13085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6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latin typeface="Good Pro Book"/>
                <a:ea typeface="Source Sans Pro Light" charset="0"/>
                <a:cs typeface="Source Sans Pro Light" charset="0"/>
              </a:endParaRPr>
            </a:p>
          </p:txBody>
        </p:sp>
      </p:grpSp>
      <p:grpSp>
        <p:nvGrpSpPr>
          <p:cNvPr id="71" name="Group 43">
            <a:extLst>
              <a:ext uri="{FF2B5EF4-FFF2-40B4-BE49-F238E27FC236}">
                <a16:creationId xmlns:a16="http://schemas.microsoft.com/office/drawing/2014/main" id="{BDA807EF-1BE6-494C-9F31-AE27290B5933}"/>
              </a:ext>
            </a:extLst>
          </p:cNvPr>
          <p:cNvGrpSpPr/>
          <p:nvPr/>
        </p:nvGrpSpPr>
        <p:grpSpPr>
          <a:xfrm>
            <a:off x="9557983" y="3949271"/>
            <a:ext cx="1268634" cy="574055"/>
            <a:chOff x="2597658" y="5111511"/>
            <a:chExt cx="1268634" cy="574055"/>
          </a:xfrm>
        </p:grpSpPr>
        <p:sp>
          <p:nvSpPr>
            <p:cNvPr id="72" name="Oval 44">
              <a:extLst>
                <a:ext uri="{FF2B5EF4-FFF2-40B4-BE49-F238E27FC236}">
                  <a16:creationId xmlns:a16="http://schemas.microsoft.com/office/drawing/2014/main" id="{B87EF34E-940E-4A99-90C8-466507AA16D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97658" y="5136926"/>
              <a:ext cx="548640" cy="548640"/>
            </a:xfrm>
            <a:prstGeom prst="ellipse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2"/>
                </a:solidFill>
                <a:latin typeface="Good Pro Book"/>
              </a:endParaRP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A3D98A48-B335-4386-ACA8-3EC60364E123}"/>
                </a:ext>
              </a:extLst>
            </p:cNvPr>
            <p:cNvSpPr txBox="1"/>
            <p:nvPr/>
          </p:nvSpPr>
          <p:spPr>
            <a:xfrm>
              <a:off x="3270894" y="5111511"/>
              <a:ext cx="45397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rPr>
                <a:t>12</a:t>
              </a:r>
              <a:endParaRPr lang="en-US" sz="2000" b="1" dirty="0"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74" name="Rectangle 46">
              <a:extLst>
                <a:ext uri="{FF2B5EF4-FFF2-40B4-BE49-F238E27FC236}">
                  <a16:creationId xmlns:a16="http://schemas.microsoft.com/office/drawing/2014/main" id="{475F6AE4-FCD5-4D32-AC85-5AF05B001BD8}"/>
                </a:ext>
              </a:extLst>
            </p:cNvPr>
            <p:cNvSpPr/>
            <p:nvPr/>
          </p:nvSpPr>
          <p:spPr>
            <a:xfrm>
              <a:off x="3372567" y="5483045"/>
              <a:ext cx="493725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ru-RU" sz="1200" dirty="0">
                  <a:latin typeface="Good Pro Book"/>
                  <a:ea typeface="Open Sans" panose="020B0606030504020204" pitchFamily="34" charset="0"/>
                  <a:cs typeface="Open Sans" panose="020B0606030504020204" pitchFamily="34" charset="0"/>
                </a:rPr>
                <a:t>Музеев</a:t>
              </a:r>
              <a:endParaRPr lang="en-US" sz="1200" dirty="0">
                <a:latin typeface="Good Pro Book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75" name="Shape 2615">
              <a:extLst>
                <a:ext uri="{FF2B5EF4-FFF2-40B4-BE49-F238E27FC236}">
                  <a16:creationId xmlns:a16="http://schemas.microsoft.com/office/drawing/2014/main" id="{E0DB1671-20E6-4474-885A-C36CE8233449}"/>
                </a:ext>
              </a:extLst>
            </p:cNvPr>
            <p:cNvSpPr/>
            <p:nvPr/>
          </p:nvSpPr>
          <p:spPr>
            <a:xfrm>
              <a:off x="2732314" y="5267146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93" y="17878"/>
                  </a:moveTo>
                  <a:cubicBezTo>
                    <a:pt x="16514" y="16546"/>
                    <a:pt x="15177" y="15812"/>
                    <a:pt x="14084" y="15323"/>
                  </a:cubicBezTo>
                  <a:cubicBezTo>
                    <a:pt x="13842" y="15214"/>
                    <a:pt x="13687" y="15099"/>
                    <a:pt x="13598" y="14990"/>
                  </a:cubicBezTo>
                  <a:cubicBezTo>
                    <a:pt x="15238" y="14959"/>
                    <a:pt x="16521" y="14237"/>
                    <a:pt x="16581" y="14203"/>
                  </a:cubicBezTo>
                  <a:cubicBezTo>
                    <a:pt x="16751" y="14106"/>
                    <a:pt x="16846" y="13918"/>
                    <a:pt x="16826" y="13724"/>
                  </a:cubicBezTo>
                  <a:cubicBezTo>
                    <a:pt x="16807" y="13546"/>
                    <a:pt x="16693" y="13394"/>
                    <a:pt x="16530" y="13325"/>
                  </a:cubicBezTo>
                  <a:cubicBezTo>
                    <a:pt x="16461" y="13275"/>
                    <a:pt x="15663" y="12629"/>
                    <a:pt x="15663" y="9051"/>
                  </a:cubicBezTo>
                  <a:cubicBezTo>
                    <a:pt x="15663" y="5000"/>
                    <a:pt x="14115" y="2945"/>
                    <a:pt x="11061" y="2945"/>
                  </a:cubicBezTo>
                  <a:cubicBezTo>
                    <a:pt x="8481" y="2945"/>
                    <a:pt x="5845" y="3642"/>
                    <a:pt x="5845" y="8806"/>
                  </a:cubicBezTo>
                  <a:cubicBezTo>
                    <a:pt x="5845" y="12555"/>
                    <a:pt x="5219" y="13278"/>
                    <a:pt x="5122" y="13367"/>
                  </a:cubicBezTo>
                  <a:cubicBezTo>
                    <a:pt x="4957" y="13416"/>
                    <a:pt x="4826" y="13551"/>
                    <a:pt x="4784" y="13723"/>
                  </a:cubicBezTo>
                  <a:cubicBezTo>
                    <a:pt x="4734" y="13935"/>
                    <a:pt x="4828" y="14153"/>
                    <a:pt x="5015" y="14262"/>
                  </a:cubicBezTo>
                  <a:cubicBezTo>
                    <a:pt x="6396" y="15064"/>
                    <a:pt x="7482" y="15136"/>
                    <a:pt x="8065" y="15091"/>
                  </a:cubicBezTo>
                  <a:cubicBezTo>
                    <a:pt x="7994" y="15151"/>
                    <a:pt x="7850" y="15241"/>
                    <a:pt x="7564" y="15335"/>
                  </a:cubicBezTo>
                  <a:cubicBezTo>
                    <a:pt x="6211" y="15776"/>
                    <a:pt x="4766" y="16807"/>
                    <a:pt x="3958" y="17834"/>
                  </a:cubicBezTo>
                  <a:cubicBezTo>
                    <a:pt x="2125" y="16050"/>
                    <a:pt x="982" y="13560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2" y="982"/>
                    <a:pt x="20618" y="5377"/>
                    <a:pt x="20618" y="10800"/>
                  </a:cubicBezTo>
                  <a:cubicBezTo>
                    <a:pt x="20618" y="13584"/>
                    <a:pt x="19454" y="16092"/>
                    <a:pt x="17593" y="17878"/>
                  </a:cubicBezTo>
                  <a:moveTo>
                    <a:pt x="10800" y="20618"/>
                  </a:moveTo>
                  <a:cubicBezTo>
                    <a:pt x="8489" y="20618"/>
                    <a:pt x="6370" y="19815"/>
                    <a:pt x="4693" y="18480"/>
                  </a:cubicBezTo>
                  <a:cubicBezTo>
                    <a:pt x="5360" y="17604"/>
                    <a:pt x="6693" y="16652"/>
                    <a:pt x="7869" y="16268"/>
                  </a:cubicBezTo>
                  <a:cubicBezTo>
                    <a:pt x="8578" y="16037"/>
                    <a:pt x="8988" y="15688"/>
                    <a:pt x="9087" y="15232"/>
                  </a:cubicBezTo>
                  <a:cubicBezTo>
                    <a:pt x="9214" y="14656"/>
                    <a:pt x="8775" y="14230"/>
                    <a:pt x="8725" y="14183"/>
                  </a:cubicBezTo>
                  <a:cubicBezTo>
                    <a:pt x="8597" y="14065"/>
                    <a:pt x="8412" y="14025"/>
                    <a:pt x="8246" y="14075"/>
                  </a:cubicBezTo>
                  <a:cubicBezTo>
                    <a:pt x="8208" y="14086"/>
                    <a:pt x="7406" y="14309"/>
                    <a:pt x="6089" y="13714"/>
                  </a:cubicBezTo>
                  <a:cubicBezTo>
                    <a:pt x="6486" y="13026"/>
                    <a:pt x="6826" y="11618"/>
                    <a:pt x="6826" y="8806"/>
                  </a:cubicBezTo>
                  <a:cubicBezTo>
                    <a:pt x="6826" y="4301"/>
                    <a:pt x="8829" y="3928"/>
                    <a:pt x="11061" y="3928"/>
                  </a:cubicBezTo>
                  <a:cubicBezTo>
                    <a:pt x="12615" y="3928"/>
                    <a:pt x="14681" y="4458"/>
                    <a:pt x="14681" y="9051"/>
                  </a:cubicBezTo>
                  <a:cubicBezTo>
                    <a:pt x="14681" y="11662"/>
                    <a:pt x="15092" y="12966"/>
                    <a:pt x="15499" y="13617"/>
                  </a:cubicBezTo>
                  <a:cubicBezTo>
                    <a:pt x="14943" y="13829"/>
                    <a:pt x="14058" y="14076"/>
                    <a:pt x="13097" y="13993"/>
                  </a:cubicBezTo>
                  <a:cubicBezTo>
                    <a:pt x="12883" y="13971"/>
                    <a:pt x="12690" y="14092"/>
                    <a:pt x="12605" y="14285"/>
                  </a:cubicBezTo>
                  <a:cubicBezTo>
                    <a:pt x="12420" y="14704"/>
                    <a:pt x="12408" y="15649"/>
                    <a:pt x="13683" y="16219"/>
                  </a:cubicBezTo>
                  <a:cubicBezTo>
                    <a:pt x="14677" y="16664"/>
                    <a:pt x="15893" y="17331"/>
                    <a:pt x="16850" y="18522"/>
                  </a:cubicBezTo>
                  <a:cubicBezTo>
                    <a:pt x="15182" y="19831"/>
                    <a:pt x="13085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6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latin typeface="Good Pro Book"/>
                <a:ea typeface="Source Sans Pro Light" charset="0"/>
                <a:cs typeface="Source Sans Pro Light" charset="0"/>
              </a:endParaRPr>
            </a:p>
          </p:txBody>
        </p:sp>
      </p:grpSp>
      <p:grpSp>
        <p:nvGrpSpPr>
          <p:cNvPr id="76" name="Group 43">
            <a:extLst>
              <a:ext uri="{FF2B5EF4-FFF2-40B4-BE49-F238E27FC236}">
                <a16:creationId xmlns:a16="http://schemas.microsoft.com/office/drawing/2014/main" id="{BDA89E36-8B4B-410B-B7AE-15BD9DCE58B6}"/>
              </a:ext>
            </a:extLst>
          </p:cNvPr>
          <p:cNvGrpSpPr/>
          <p:nvPr/>
        </p:nvGrpSpPr>
        <p:grpSpPr>
          <a:xfrm>
            <a:off x="9557983" y="4806767"/>
            <a:ext cx="1261859" cy="574055"/>
            <a:chOff x="2597658" y="5111511"/>
            <a:chExt cx="1261859" cy="574055"/>
          </a:xfrm>
        </p:grpSpPr>
        <p:sp>
          <p:nvSpPr>
            <p:cNvPr id="77" name="Oval 44">
              <a:extLst>
                <a:ext uri="{FF2B5EF4-FFF2-40B4-BE49-F238E27FC236}">
                  <a16:creationId xmlns:a16="http://schemas.microsoft.com/office/drawing/2014/main" id="{DDF7363D-05F6-4B47-B95D-BA165B54CB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97658" y="5136926"/>
              <a:ext cx="548640" cy="548640"/>
            </a:xfrm>
            <a:prstGeom prst="ellipse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2"/>
                </a:solidFill>
                <a:latin typeface="Good Pro Book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C913E5BB-0A7E-42EE-8903-DC83B2BD557A}"/>
                </a:ext>
              </a:extLst>
            </p:cNvPr>
            <p:cNvSpPr txBox="1"/>
            <p:nvPr/>
          </p:nvSpPr>
          <p:spPr>
            <a:xfrm>
              <a:off x="3270894" y="5111511"/>
              <a:ext cx="58862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rPr>
                <a:t>555</a:t>
              </a:r>
              <a:endParaRPr lang="en-US" sz="2000" b="1" dirty="0"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79" name="Rectangle 46">
              <a:extLst>
                <a:ext uri="{FF2B5EF4-FFF2-40B4-BE49-F238E27FC236}">
                  <a16:creationId xmlns:a16="http://schemas.microsoft.com/office/drawing/2014/main" id="{86F9F8B4-4C27-4786-A666-909B62C88FA6}"/>
                </a:ext>
              </a:extLst>
            </p:cNvPr>
            <p:cNvSpPr/>
            <p:nvPr/>
          </p:nvSpPr>
          <p:spPr>
            <a:xfrm>
              <a:off x="3372567" y="5483045"/>
              <a:ext cx="412677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ru-RU" sz="1200" dirty="0">
                  <a:latin typeface="Good Pro Book"/>
                  <a:ea typeface="Open Sans" panose="020B0606030504020204" pitchFamily="34" charset="0"/>
                  <a:cs typeface="Open Sans" panose="020B0606030504020204" pitchFamily="34" charset="0"/>
                </a:rPr>
                <a:t>Гектар</a:t>
              </a:r>
              <a:endParaRPr lang="en-US" sz="1200" dirty="0">
                <a:latin typeface="Good Pro Book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80" name="Shape 2615">
              <a:extLst>
                <a:ext uri="{FF2B5EF4-FFF2-40B4-BE49-F238E27FC236}">
                  <a16:creationId xmlns:a16="http://schemas.microsoft.com/office/drawing/2014/main" id="{12C6635E-FAC5-435D-89BA-C524D84A66B5}"/>
                </a:ext>
              </a:extLst>
            </p:cNvPr>
            <p:cNvSpPr/>
            <p:nvPr/>
          </p:nvSpPr>
          <p:spPr>
            <a:xfrm>
              <a:off x="2732314" y="5267146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93" y="17878"/>
                  </a:moveTo>
                  <a:cubicBezTo>
                    <a:pt x="16514" y="16546"/>
                    <a:pt x="15177" y="15812"/>
                    <a:pt x="14084" y="15323"/>
                  </a:cubicBezTo>
                  <a:cubicBezTo>
                    <a:pt x="13842" y="15214"/>
                    <a:pt x="13687" y="15099"/>
                    <a:pt x="13598" y="14990"/>
                  </a:cubicBezTo>
                  <a:cubicBezTo>
                    <a:pt x="15238" y="14959"/>
                    <a:pt x="16521" y="14237"/>
                    <a:pt x="16581" y="14203"/>
                  </a:cubicBezTo>
                  <a:cubicBezTo>
                    <a:pt x="16751" y="14106"/>
                    <a:pt x="16846" y="13918"/>
                    <a:pt x="16826" y="13724"/>
                  </a:cubicBezTo>
                  <a:cubicBezTo>
                    <a:pt x="16807" y="13546"/>
                    <a:pt x="16693" y="13394"/>
                    <a:pt x="16530" y="13325"/>
                  </a:cubicBezTo>
                  <a:cubicBezTo>
                    <a:pt x="16461" y="13275"/>
                    <a:pt x="15663" y="12629"/>
                    <a:pt x="15663" y="9051"/>
                  </a:cubicBezTo>
                  <a:cubicBezTo>
                    <a:pt x="15663" y="5000"/>
                    <a:pt x="14115" y="2945"/>
                    <a:pt x="11061" y="2945"/>
                  </a:cubicBezTo>
                  <a:cubicBezTo>
                    <a:pt x="8481" y="2945"/>
                    <a:pt x="5845" y="3642"/>
                    <a:pt x="5845" y="8806"/>
                  </a:cubicBezTo>
                  <a:cubicBezTo>
                    <a:pt x="5845" y="12555"/>
                    <a:pt x="5219" y="13278"/>
                    <a:pt x="5122" y="13367"/>
                  </a:cubicBezTo>
                  <a:cubicBezTo>
                    <a:pt x="4957" y="13416"/>
                    <a:pt x="4826" y="13551"/>
                    <a:pt x="4784" y="13723"/>
                  </a:cubicBezTo>
                  <a:cubicBezTo>
                    <a:pt x="4734" y="13935"/>
                    <a:pt x="4828" y="14153"/>
                    <a:pt x="5015" y="14262"/>
                  </a:cubicBezTo>
                  <a:cubicBezTo>
                    <a:pt x="6396" y="15064"/>
                    <a:pt x="7482" y="15136"/>
                    <a:pt x="8065" y="15091"/>
                  </a:cubicBezTo>
                  <a:cubicBezTo>
                    <a:pt x="7994" y="15151"/>
                    <a:pt x="7850" y="15241"/>
                    <a:pt x="7564" y="15335"/>
                  </a:cubicBezTo>
                  <a:cubicBezTo>
                    <a:pt x="6211" y="15776"/>
                    <a:pt x="4766" y="16807"/>
                    <a:pt x="3958" y="17834"/>
                  </a:cubicBezTo>
                  <a:cubicBezTo>
                    <a:pt x="2125" y="16050"/>
                    <a:pt x="982" y="13560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2" y="982"/>
                    <a:pt x="20618" y="5377"/>
                    <a:pt x="20618" y="10800"/>
                  </a:cubicBezTo>
                  <a:cubicBezTo>
                    <a:pt x="20618" y="13584"/>
                    <a:pt x="19454" y="16092"/>
                    <a:pt x="17593" y="17878"/>
                  </a:cubicBezTo>
                  <a:moveTo>
                    <a:pt x="10800" y="20618"/>
                  </a:moveTo>
                  <a:cubicBezTo>
                    <a:pt x="8489" y="20618"/>
                    <a:pt x="6370" y="19815"/>
                    <a:pt x="4693" y="18480"/>
                  </a:cubicBezTo>
                  <a:cubicBezTo>
                    <a:pt x="5360" y="17604"/>
                    <a:pt x="6693" y="16652"/>
                    <a:pt x="7869" y="16268"/>
                  </a:cubicBezTo>
                  <a:cubicBezTo>
                    <a:pt x="8578" y="16037"/>
                    <a:pt x="8988" y="15688"/>
                    <a:pt x="9087" y="15232"/>
                  </a:cubicBezTo>
                  <a:cubicBezTo>
                    <a:pt x="9214" y="14656"/>
                    <a:pt x="8775" y="14230"/>
                    <a:pt x="8725" y="14183"/>
                  </a:cubicBezTo>
                  <a:cubicBezTo>
                    <a:pt x="8597" y="14065"/>
                    <a:pt x="8412" y="14025"/>
                    <a:pt x="8246" y="14075"/>
                  </a:cubicBezTo>
                  <a:cubicBezTo>
                    <a:pt x="8208" y="14086"/>
                    <a:pt x="7406" y="14309"/>
                    <a:pt x="6089" y="13714"/>
                  </a:cubicBezTo>
                  <a:cubicBezTo>
                    <a:pt x="6486" y="13026"/>
                    <a:pt x="6826" y="11618"/>
                    <a:pt x="6826" y="8806"/>
                  </a:cubicBezTo>
                  <a:cubicBezTo>
                    <a:pt x="6826" y="4301"/>
                    <a:pt x="8829" y="3928"/>
                    <a:pt x="11061" y="3928"/>
                  </a:cubicBezTo>
                  <a:cubicBezTo>
                    <a:pt x="12615" y="3928"/>
                    <a:pt x="14681" y="4458"/>
                    <a:pt x="14681" y="9051"/>
                  </a:cubicBezTo>
                  <a:cubicBezTo>
                    <a:pt x="14681" y="11662"/>
                    <a:pt x="15092" y="12966"/>
                    <a:pt x="15499" y="13617"/>
                  </a:cubicBezTo>
                  <a:cubicBezTo>
                    <a:pt x="14943" y="13829"/>
                    <a:pt x="14058" y="14076"/>
                    <a:pt x="13097" y="13993"/>
                  </a:cubicBezTo>
                  <a:cubicBezTo>
                    <a:pt x="12883" y="13971"/>
                    <a:pt x="12690" y="14092"/>
                    <a:pt x="12605" y="14285"/>
                  </a:cubicBezTo>
                  <a:cubicBezTo>
                    <a:pt x="12420" y="14704"/>
                    <a:pt x="12408" y="15649"/>
                    <a:pt x="13683" y="16219"/>
                  </a:cubicBezTo>
                  <a:cubicBezTo>
                    <a:pt x="14677" y="16664"/>
                    <a:pt x="15893" y="17331"/>
                    <a:pt x="16850" y="18522"/>
                  </a:cubicBezTo>
                  <a:cubicBezTo>
                    <a:pt x="15182" y="19831"/>
                    <a:pt x="13085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6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latin typeface="Good Pro Book"/>
                <a:ea typeface="Source Sans Pro Light" charset="0"/>
                <a:cs typeface="Source Sans Pro Light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5461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699C487-B65A-4E88-9B2E-7B21672518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914" y="54013"/>
            <a:ext cx="9622172" cy="6803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66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2324884" y="398888"/>
            <a:ext cx="7553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Военный билет прилагается!</a:t>
            </a:r>
            <a:endParaRPr lang="en-US" sz="3200" dirty="0">
              <a:latin typeface="Good Pro Book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D2D8D520-44BB-D34F-BE73-33B337AFFF6A}"/>
              </a:ext>
            </a:extLst>
          </p:cNvPr>
          <p:cNvSpPr txBox="1"/>
          <p:nvPr/>
        </p:nvSpPr>
        <p:spPr>
          <a:xfrm>
            <a:off x="6006072" y="1442959"/>
            <a:ext cx="53096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/>
                </a:solidFill>
                <a:latin typeface="Good Pro Book"/>
                <a:ea typeface="Source Sans Pro Black" charset="0"/>
                <a:cs typeface="Source Sans Pro Black" charset="0"/>
              </a:rPr>
              <a:t>Тимирязевская</a:t>
            </a:r>
            <a:r>
              <a:rPr lang="ru-RU" sz="2000" b="1" dirty="0">
                <a:latin typeface="Good Pro Book"/>
                <a:ea typeface="Source Sans Pro Black" charset="0"/>
                <a:cs typeface="Source Sans Pro Black" charset="0"/>
              </a:rPr>
              <a:t> </a:t>
            </a:r>
            <a:r>
              <a:rPr lang="ru-RU" sz="2000" b="1" dirty="0">
                <a:solidFill>
                  <a:schemeClr val="accent2"/>
                </a:solidFill>
                <a:latin typeface="Good Pro Book"/>
                <a:ea typeface="Source Sans Pro Black" charset="0"/>
                <a:cs typeface="Source Sans Pro Black" charset="0"/>
              </a:rPr>
              <a:t>Академия</a:t>
            </a:r>
            <a:endParaRPr lang="en-US" sz="2000" b="1" dirty="0">
              <a:solidFill>
                <a:schemeClr val="accent2"/>
              </a:solidFill>
              <a:latin typeface="Good Pro Book"/>
              <a:ea typeface="Source Sans Pro Black" charset="0"/>
              <a:cs typeface="Source Sans Pro Black" charset="0"/>
            </a:endParaRPr>
          </a:p>
          <a:p>
            <a:endParaRPr lang="en-US" sz="400" b="1" dirty="0">
              <a:solidFill>
                <a:schemeClr val="accent2"/>
              </a:solidFill>
              <a:latin typeface="Good Pro Book"/>
              <a:ea typeface="Source Sans Pro Black" charset="0"/>
              <a:cs typeface="Source Sans Pro Black" charset="0"/>
            </a:endParaRPr>
          </a:p>
          <a:p>
            <a:r>
              <a:rPr lang="ru-RU" sz="3200" b="1" dirty="0">
                <a:latin typeface="Good Pro Book"/>
                <a:ea typeface="Source Sans Pro Black" charset="0"/>
                <a:cs typeface="Source Sans Pro Black" charset="0"/>
              </a:rPr>
              <a:t>Военный учебный центр</a:t>
            </a:r>
            <a:endParaRPr lang="en-US" sz="3200" b="1" dirty="0">
              <a:latin typeface="Good Pro Book"/>
              <a:ea typeface="Source Sans Pro Black" charset="0"/>
              <a:cs typeface="Source Sans Pro Black" charset="0"/>
            </a:endParaRP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0B42EDBC-629D-284E-8788-B0451C13C885}"/>
              </a:ext>
            </a:extLst>
          </p:cNvPr>
          <p:cNvSpPr txBox="1"/>
          <p:nvPr/>
        </p:nvSpPr>
        <p:spPr>
          <a:xfrm>
            <a:off x="6006072" y="2390340"/>
            <a:ext cx="5592664" cy="3737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>
                <a:solidFill>
                  <a:srgbClr val="656D78"/>
                </a:solidFill>
                <a:latin typeface="Good Pro Book"/>
              </a:rPr>
              <a:t>РГАУ-МСХА имени К.А. Тимирязева является одним из немногих столичных вузов, который готовит офицеров и солдат. Подготовка в Военном учебном центре университета приравнивается к службе по призыву в Вооружённых силах РФ. После обучения курсанты принимают присягу и получают воинские звания с зачислением в запас.</a:t>
            </a:r>
            <a:endParaRPr lang="en-US" sz="2000" dirty="0">
              <a:solidFill>
                <a:srgbClr val="656D78"/>
              </a:solidFill>
              <a:latin typeface="Good Pro Book"/>
            </a:endParaRPr>
          </a:p>
        </p:txBody>
      </p:sp>
      <p:pic>
        <p:nvPicPr>
          <p:cNvPr id="1026" name="Picture 2" descr="https://www.timacad.ru/uploads/images/20200701/1593598959_9IQZIPbz45c.jpg">
            <a:extLst>
              <a:ext uri="{FF2B5EF4-FFF2-40B4-BE49-F238E27FC236}">
                <a16:creationId xmlns:a16="http://schemas.microsoft.com/office/drawing/2014/main" id="{6AA6503A-2A62-43CD-8649-60D1E069F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432" y="1613338"/>
            <a:ext cx="5446986" cy="3631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947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130" grpId="0"/>
      <p:bldP spid="1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3EDEE843-02EB-4519-A8C1-77292FC2DA4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1520" y="959174"/>
            <a:ext cx="5590409" cy="3727685"/>
          </a:xfrm>
          <a:prstGeom prst="rect">
            <a:avLst/>
          </a:prstGeom>
        </p:spPr>
      </p:pic>
      <p:pic>
        <p:nvPicPr>
          <p:cNvPr id="2050" name="Picture 2" descr="https://www.timacad.ru/uploads/images/20210825/1629888648_IMG_4895.jpg">
            <a:extLst>
              <a:ext uri="{FF2B5EF4-FFF2-40B4-BE49-F238E27FC236}">
                <a16:creationId xmlns:a16="http://schemas.microsoft.com/office/drawing/2014/main" id="{7D543559-C35C-4A4A-950D-3C6ECAE16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4" y="2927888"/>
            <a:ext cx="3781338" cy="2520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BDB1788A-49BC-4CB4-B3F6-B743BBF6A8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93409" y="947382"/>
            <a:ext cx="5298591" cy="3704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5C4BBAB-5BF1-4568-85B2-C5B52022112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947382"/>
            <a:ext cx="3431263" cy="213722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72110D1-5F21-4532-B91D-F804B564C1E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9460" y="4654303"/>
            <a:ext cx="3432807" cy="2287966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ED0E974-ECE6-4BA0-B8EF-5D2F1ADAE3E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20507" y="4188334"/>
            <a:ext cx="2371493" cy="2738673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228F22DB-B78E-48EC-A486-4A0B64963F7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334" y="4905305"/>
            <a:ext cx="3431263" cy="202170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F4FB5D18-F54E-4242-AF4D-FDA70418A66A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6833" y="4652069"/>
            <a:ext cx="3431263" cy="228796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B4EE1C-1270-403A-AA33-CEADA654C33F}"/>
              </a:ext>
            </a:extLst>
          </p:cNvPr>
          <p:cNvSpPr txBox="1"/>
          <p:nvPr/>
        </p:nvSpPr>
        <p:spPr>
          <a:xfrm>
            <a:off x="1690152" y="221201"/>
            <a:ext cx="7553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Good Pro Book"/>
                <a:ea typeface="Source Sans Pro Light" panose="020B0403030403020204" pitchFamily="34" charset="0"/>
                <a:cs typeface="Roboto Black" panose="02000000000000000000" pitchFamily="2" charset="0"/>
              </a:rPr>
              <a:t>Развитие творческого потенциала</a:t>
            </a:r>
            <a:endParaRPr lang="en-US" sz="3200" dirty="0">
              <a:latin typeface="Good Pro Book"/>
              <a:ea typeface="Source Sans Pro Light" panose="020B0403030403020204" pitchFamily="34" charset="0"/>
              <a:cs typeface="Roboto Black" panose="02000000000000000000" pitchFamily="2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890F2A9-1019-44CC-8ECF-D3C25B34E669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258" y="85693"/>
            <a:ext cx="855793" cy="855793"/>
          </a:xfrm>
          <a:prstGeom prst="rect">
            <a:avLst/>
          </a:prstGeom>
        </p:spPr>
      </p:pic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3C79CEAD-4215-4491-9933-86F3987971EF}"/>
              </a:ext>
            </a:extLst>
          </p:cNvPr>
          <p:cNvCxnSpPr>
            <a:cxnSpLocks/>
          </p:cNvCxnSpPr>
          <p:nvPr/>
        </p:nvCxnSpPr>
        <p:spPr>
          <a:xfrm>
            <a:off x="1737660" y="197836"/>
            <a:ext cx="0" cy="666130"/>
          </a:xfrm>
          <a:prstGeom prst="line">
            <a:avLst/>
          </a:prstGeom>
          <a:ln w="15875">
            <a:solidFill>
              <a:srgbClr val="0080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046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www.timacad.ru/uploads/images/20210425/1619360588_WJ4GRnPNU5w.jpg">
            <a:extLst>
              <a:ext uri="{FF2B5EF4-FFF2-40B4-BE49-F238E27FC236}">
                <a16:creationId xmlns:a16="http://schemas.microsoft.com/office/drawing/2014/main" id="{848B445B-ED41-49F6-BBD2-E2B8D07FF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8" y="1182847"/>
            <a:ext cx="4886250" cy="3255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undefined">
            <a:extLst>
              <a:ext uri="{FF2B5EF4-FFF2-40B4-BE49-F238E27FC236}">
                <a16:creationId xmlns:a16="http://schemas.microsoft.com/office/drawing/2014/main" id="{48BDDEF1-C2B9-4291-88EF-36D078C2D2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11"/>
          <a:stretch/>
        </p:blipFill>
        <p:spPr bwMode="auto">
          <a:xfrm>
            <a:off x="6583218" y="4980183"/>
            <a:ext cx="2057016" cy="187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https://www.timacad.ru/uploads/images/20190307/1551962464_24594F87-4FBF-4C13-915E-F4CBD74B51BA.jpg">
            <a:extLst>
              <a:ext uri="{FF2B5EF4-FFF2-40B4-BE49-F238E27FC236}">
                <a16:creationId xmlns:a16="http://schemas.microsoft.com/office/drawing/2014/main" id="{A6CA82FB-7886-48B5-9B78-186A43D83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207" y="2584863"/>
            <a:ext cx="4003960" cy="2670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undefined">
            <a:extLst>
              <a:ext uri="{FF2B5EF4-FFF2-40B4-BE49-F238E27FC236}">
                <a16:creationId xmlns:a16="http://schemas.microsoft.com/office/drawing/2014/main" id="{49DBC0E2-8AD9-4CEB-B462-899ABC6D6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623" y="4369393"/>
            <a:ext cx="3529905" cy="2488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7EA0CF3D-6BCF-4367-9C3C-68DB34905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974" y="360728"/>
            <a:ext cx="4839748" cy="2599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05E99FA-AAD2-4757-974D-F869ED1F95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3585" y="-1478877"/>
            <a:ext cx="1334622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 panose="0200000000000000000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br>
              <a:rPr kumimoji="0" lang="ru-RU" altLang="ru-RU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 panose="02000000000000000000"/>
              </a:rPr>
            </a:br>
            <a:endParaRPr kumimoji="0" lang="ru-RU" altLang="ru-RU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 panose="0200000000000000000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8" name="Picture 4" descr="undefined">
            <a:extLst>
              <a:ext uri="{FF2B5EF4-FFF2-40B4-BE49-F238E27FC236}">
                <a16:creationId xmlns:a16="http://schemas.microsoft.com/office/drawing/2014/main" id="{1CC3B05E-2DDE-4692-B6F0-E55F0A93D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7163" y="360728"/>
            <a:ext cx="3201365" cy="4008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586129B-7099-41C9-BAA4-E31E9A8DA288}"/>
              </a:ext>
            </a:extLst>
          </p:cNvPr>
          <p:cNvSpPr txBox="1"/>
          <p:nvPr/>
        </p:nvSpPr>
        <p:spPr>
          <a:xfrm>
            <a:off x="1245535" y="363814"/>
            <a:ext cx="7553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Good Pro Book"/>
                <a:ea typeface="Source Sans Pro Light" panose="020B0403030403020204" pitchFamily="34" charset="0"/>
                <a:cs typeface="Roboto Black" panose="02000000000000000000" pitchFamily="2" charset="0"/>
              </a:rPr>
              <a:t>Спорт в РГАУ-МСХА</a:t>
            </a:r>
            <a:endParaRPr lang="en-US" sz="3200" dirty="0">
              <a:latin typeface="Good Pro Book"/>
              <a:ea typeface="Source Sans Pro Light" panose="020B0403030403020204" pitchFamily="34" charset="0"/>
              <a:cs typeface="Roboto Black" panose="02000000000000000000" pitchFamily="2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86E265A-2546-489E-A2AF-2F2274A8919A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641" y="228306"/>
            <a:ext cx="855793" cy="855793"/>
          </a:xfrm>
          <a:prstGeom prst="rect">
            <a:avLst/>
          </a:prstGeom>
        </p:spPr>
      </p:pic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E758F6BC-92FC-4E14-89D3-DBFD9028737B}"/>
              </a:ext>
            </a:extLst>
          </p:cNvPr>
          <p:cNvCxnSpPr>
            <a:cxnSpLocks/>
          </p:cNvCxnSpPr>
          <p:nvPr/>
        </p:nvCxnSpPr>
        <p:spPr>
          <a:xfrm>
            <a:off x="1293043" y="340449"/>
            <a:ext cx="0" cy="666130"/>
          </a:xfrm>
          <a:prstGeom prst="line">
            <a:avLst/>
          </a:prstGeom>
          <a:ln w="15875">
            <a:solidFill>
              <a:srgbClr val="0080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1" name="Picture 17" descr="https://www.timacad.ru/uploads/images/20180424/1524579599_%D0%98%D0%B7%D0%BE%D0%B1%D1%80%D0%B0%D0%B6%D0%B5%D0%BD%D0%B8%D0%B5%20135.png">
            <a:extLst>
              <a:ext uri="{FF2B5EF4-FFF2-40B4-BE49-F238E27FC236}">
                <a16:creationId xmlns:a16="http://schemas.microsoft.com/office/drawing/2014/main" id="{66F32E14-8946-4975-9B52-FA28918EB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845" y="4800983"/>
            <a:ext cx="2996946" cy="2057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undefined">
            <a:extLst>
              <a:ext uri="{FF2B5EF4-FFF2-40B4-BE49-F238E27FC236}">
                <a16:creationId xmlns:a16="http://schemas.microsoft.com/office/drawing/2014/main" id="{48BB7FFE-8BAA-4B48-96B0-C09CDA623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4" y="3897627"/>
            <a:ext cx="4440559" cy="2960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undefined">
            <a:extLst>
              <a:ext uri="{FF2B5EF4-FFF2-40B4-BE49-F238E27FC236}">
                <a16:creationId xmlns:a16="http://schemas.microsoft.com/office/drawing/2014/main" id="{B02083F1-0CB4-439F-A35A-2B6F8E46E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223" y="2951581"/>
            <a:ext cx="2955814" cy="1946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594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2324884" y="398888"/>
            <a:ext cx="7553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Государственные стипендии</a:t>
            </a:r>
            <a:endParaRPr lang="en-US" sz="3200" dirty="0">
              <a:latin typeface="Good Pro Book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670A2735-5A79-4355-A1BD-D978796879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8104390"/>
              </p:ext>
            </p:extLst>
          </p:nvPr>
        </p:nvGraphicFramePr>
        <p:xfrm>
          <a:off x="343250" y="1120950"/>
          <a:ext cx="11351003" cy="5657439"/>
        </p:xfrm>
        <a:graphic>
          <a:graphicData uri="http://schemas.openxmlformats.org/drawingml/2006/table">
            <a:tbl>
              <a:tblPr/>
              <a:tblGrid>
                <a:gridCol w="9253756">
                  <a:extLst>
                    <a:ext uri="{9D8B030D-6E8A-4147-A177-3AD203B41FA5}">
                      <a16:colId xmlns:a16="http://schemas.microsoft.com/office/drawing/2014/main" val="1535882156"/>
                    </a:ext>
                  </a:extLst>
                </a:gridCol>
                <a:gridCol w="2097247">
                  <a:extLst>
                    <a:ext uri="{9D8B030D-6E8A-4147-A177-3AD203B41FA5}">
                      <a16:colId xmlns:a16="http://schemas.microsoft.com/office/drawing/2014/main" val="3473325066"/>
                    </a:ext>
                  </a:extLst>
                </a:gridCol>
              </a:tblGrid>
              <a:tr h="910294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2060"/>
                          </a:solidFill>
                          <a:latin typeface="+mn-lt"/>
                          <a:cs typeface="Calibri Light" panose="020F0302020204030204" pitchFamily="34" charset="0"/>
                        </a:rPr>
                        <a:t>Наименование</a:t>
                      </a:r>
                    </a:p>
                  </a:txBody>
                  <a:tcPr marL="7991" marR="7991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2060"/>
                          </a:solidFill>
                          <a:latin typeface="+mn-lt"/>
                          <a:cs typeface="Calibri Light" panose="020F0302020204030204" pitchFamily="34" charset="0"/>
                        </a:rPr>
                        <a:t>Размер стипендии, руб./мес.</a:t>
                      </a:r>
                    </a:p>
                  </a:txBody>
                  <a:tcPr marL="7991" marR="7991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820514"/>
                  </a:ext>
                </a:extLst>
              </a:tr>
              <a:tr h="48688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2060"/>
                          </a:solidFill>
                          <a:latin typeface="+mn-lt"/>
                          <a:cs typeface="Calibri Light" panose="020F0302020204030204" pitchFamily="34" charset="0"/>
                        </a:rPr>
                        <a:t>Государственная академическая стипендия студентам 1 курса в   первом семестре</a:t>
                      </a:r>
                    </a:p>
                  </a:txBody>
                  <a:tcPr marL="72000" marR="72000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1 806,00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6806198"/>
                  </a:ext>
                </a:extLst>
              </a:tr>
              <a:tr h="48688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2060"/>
                          </a:solidFill>
                          <a:latin typeface="+mn-lt"/>
                          <a:cs typeface="Calibri Light" panose="020F0302020204030204" pitchFamily="34" charset="0"/>
                        </a:rPr>
                        <a:t>Государственная академическая стипендия – </a:t>
                      </a:r>
                    </a:p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2060"/>
                          </a:solidFill>
                          <a:latin typeface="+mn-lt"/>
                          <a:cs typeface="Calibri Light" panose="020F0302020204030204" pitchFamily="34" charset="0"/>
                        </a:rPr>
                        <a:t>со средним баллом от 4,0 до 4,49</a:t>
                      </a:r>
                    </a:p>
                  </a:txBody>
                  <a:tcPr marL="72000" marR="72000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2 712,00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7245362"/>
                  </a:ext>
                </a:extLst>
              </a:tr>
              <a:tr h="48688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2060"/>
                          </a:solidFill>
                          <a:latin typeface="+mn-lt"/>
                          <a:cs typeface="Calibri Light" panose="020F0302020204030204" pitchFamily="34" charset="0"/>
                        </a:rPr>
                        <a:t>Государственная академическая стипендия – </a:t>
                      </a:r>
                    </a:p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2060"/>
                          </a:solidFill>
                          <a:latin typeface="+mn-lt"/>
                          <a:cs typeface="Calibri Light" panose="020F0302020204030204" pitchFamily="34" charset="0"/>
                        </a:rPr>
                        <a:t>со средним баллом 4,5 до 4,99</a:t>
                      </a:r>
                    </a:p>
                  </a:txBody>
                  <a:tcPr marL="72000" marR="72000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3 391,00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0603891"/>
                  </a:ext>
                </a:extLst>
              </a:tr>
              <a:tr h="462607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2060"/>
                          </a:solidFill>
                          <a:latin typeface="+mn-lt"/>
                          <a:cs typeface="Calibri Light" panose="020F0302020204030204" pitchFamily="34" charset="0"/>
                        </a:rPr>
                        <a:t>Государственная академическая стипендия  –   только на 5 баллов </a:t>
                      </a:r>
                    </a:p>
                  </a:txBody>
                  <a:tcPr marL="72000" marR="72000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4 068,00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5348709"/>
                  </a:ext>
                </a:extLst>
              </a:tr>
              <a:tr h="307245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2060"/>
                          </a:solidFill>
                          <a:latin typeface="+mn-lt"/>
                          <a:cs typeface="Calibri Light" panose="020F0302020204030204" pitchFamily="34" charset="0"/>
                        </a:rPr>
                        <a:t>Государственная социальная стипендия </a:t>
                      </a:r>
                    </a:p>
                  </a:txBody>
                  <a:tcPr marL="72000" marR="72000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2 709,0</a:t>
                      </a:r>
                    </a:p>
                  </a:txBody>
                  <a:tcPr marL="7991" marR="108000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7791549"/>
                  </a:ext>
                </a:extLst>
              </a:tr>
              <a:tr h="726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2060"/>
                          </a:solidFill>
                          <a:latin typeface="+mn-lt"/>
                          <a:cs typeface="Calibri Light" panose="020F0302020204030204" pitchFamily="34" charset="0"/>
                        </a:rPr>
                        <a:t>Государственная социальная стипендия  по отдельным категориям обучающихся (сироты, инвалиды, пострадавшие</a:t>
                      </a:r>
                      <a:r>
                        <a:rPr lang="ru-RU" sz="1600" b="1" i="0" u="none" strike="noStrike" baseline="0" dirty="0">
                          <a:solidFill>
                            <a:srgbClr val="002060"/>
                          </a:solidFill>
                          <a:latin typeface="+mn-lt"/>
                          <a:cs typeface="Calibri Light" panose="020F0302020204030204" pitchFamily="34" charset="0"/>
                        </a:rPr>
                        <a:t> в результате аварии на Чернобыльской АЭС и т.д.</a:t>
                      </a:r>
                      <a:r>
                        <a:rPr lang="ru-RU" sz="1600" b="1" i="0" u="none" strike="noStrike" dirty="0">
                          <a:solidFill>
                            <a:srgbClr val="002060"/>
                          </a:solidFill>
                          <a:latin typeface="+mn-lt"/>
                          <a:cs typeface="Calibri Light" panose="020F0302020204030204" pitchFamily="34" charset="0"/>
                        </a:rPr>
                        <a:t>)</a:t>
                      </a:r>
                    </a:p>
                  </a:txBody>
                  <a:tcPr marL="72000" marR="72000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3 613,0</a:t>
                      </a:r>
                    </a:p>
                  </a:txBody>
                  <a:tcPr marL="7991" marR="108000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307870"/>
                  </a:ext>
                </a:extLst>
              </a:tr>
              <a:tr h="726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2060"/>
                          </a:solidFill>
                          <a:latin typeface="+mn-lt"/>
                          <a:cs typeface="Calibri Light" panose="020F0302020204030204" pitchFamily="34" charset="0"/>
                        </a:rPr>
                        <a:t>Повышенная стипендия (согласно рейтингу по индивидуальным достижениям)</a:t>
                      </a:r>
                    </a:p>
                  </a:txBody>
                  <a:tcPr marL="72000" marR="72000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9300,0 (в среднем)</a:t>
                      </a:r>
                    </a:p>
                  </a:txBody>
                  <a:tcPr marL="7991" marR="108000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984303"/>
                  </a:ext>
                </a:extLst>
              </a:tr>
              <a:tr h="30875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2060"/>
                          </a:solidFill>
                          <a:latin typeface="+mn-lt"/>
                          <a:cs typeface="Calibri Light" panose="020F0302020204030204" pitchFamily="34" charset="0"/>
                        </a:rPr>
                        <a:t>Государственная стипендия аспирантам</a:t>
                      </a:r>
                    </a:p>
                  </a:txBody>
                  <a:tcPr marL="72000" marR="72000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3 528,00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652704"/>
                  </a:ext>
                </a:extLst>
              </a:tr>
              <a:tr h="726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2060"/>
                          </a:solidFill>
                          <a:latin typeface="+mn-lt"/>
                          <a:cs typeface="Calibri Light" panose="020F0302020204030204" pitchFamily="34" charset="0"/>
                        </a:rPr>
                        <a:t>Государственная стипендия аспирантам, подготавливающих диссертации по специальностям научных работников технических и естественных отраслей наук</a:t>
                      </a:r>
                    </a:p>
                  </a:txBody>
                  <a:tcPr marL="72000" marR="72000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8 465,00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24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758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2324884" y="398888"/>
            <a:ext cx="7553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Стипендиальные программы</a:t>
            </a:r>
            <a:endParaRPr lang="en-US" sz="3200" dirty="0">
              <a:latin typeface="Good Pro Book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670A2735-5A79-4355-A1BD-D978796879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6561263"/>
              </p:ext>
            </p:extLst>
          </p:nvPr>
        </p:nvGraphicFramePr>
        <p:xfrm>
          <a:off x="343250" y="1120950"/>
          <a:ext cx="11351003" cy="5227789"/>
        </p:xfrm>
        <a:graphic>
          <a:graphicData uri="http://schemas.openxmlformats.org/drawingml/2006/table">
            <a:tbl>
              <a:tblPr/>
              <a:tblGrid>
                <a:gridCol w="9253756">
                  <a:extLst>
                    <a:ext uri="{9D8B030D-6E8A-4147-A177-3AD203B41FA5}">
                      <a16:colId xmlns:a16="http://schemas.microsoft.com/office/drawing/2014/main" val="1535882156"/>
                    </a:ext>
                  </a:extLst>
                </a:gridCol>
                <a:gridCol w="2097247">
                  <a:extLst>
                    <a:ext uri="{9D8B030D-6E8A-4147-A177-3AD203B41FA5}">
                      <a16:colId xmlns:a16="http://schemas.microsoft.com/office/drawing/2014/main" val="3473325066"/>
                    </a:ext>
                  </a:extLst>
                </a:gridCol>
              </a:tblGrid>
              <a:tr h="910294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2060"/>
                          </a:solidFill>
                          <a:latin typeface="+mn-lt"/>
                          <a:cs typeface="Calibri Light" panose="020F0302020204030204" pitchFamily="34" charset="0"/>
                        </a:rPr>
                        <a:t>Наименование</a:t>
                      </a:r>
                    </a:p>
                  </a:txBody>
                  <a:tcPr marL="7991" marR="7991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2060"/>
                          </a:solidFill>
                          <a:latin typeface="+mn-lt"/>
                          <a:cs typeface="Calibri Light" panose="020F0302020204030204" pitchFamily="34" charset="0"/>
                        </a:rPr>
                        <a:t>Размер стипендии, руб./мес.</a:t>
                      </a:r>
                    </a:p>
                  </a:txBody>
                  <a:tcPr marL="7991" marR="7991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820514"/>
                  </a:ext>
                </a:extLst>
              </a:tr>
              <a:tr h="486883"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Президента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РФ </a:t>
                      </a: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по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приоритетным</a:t>
                      </a:r>
                      <a:r>
                        <a:rPr sz="1600" b="1" baseline="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1600" b="1" baseline="0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направлениям</a:t>
                      </a:r>
                      <a:endParaRPr sz="1600" b="1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8" marR="6288" marT="62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720000" algn="l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7 000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6806198"/>
                  </a:ext>
                </a:extLst>
              </a:tr>
              <a:tr h="486883"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Правительства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РФ </a:t>
                      </a: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по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приоритетным</a:t>
                      </a:r>
                      <a:r>
                        <a:rPr sz="1600" b="1" baseline="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1600" b="1" baseline="0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направлениям</a:t>
                      </a:r>
                      <a:endParaRPr sz="1600" b="1" dirty="0">
                        <a:solidFill>
                          <a:srgbClr val="002060"/>
                        </a:solidFill>
                        <a:latin typeface="+mn-lt"/>
                        <a:ea typeface="+mj-ea"/>
                        <a:cs typeface="+mj-cs"/>
                      </a:endParaRPr>
                    </a:p>
                  </a:txBody>
                  <a:tcPr marL="6288" marR="6288" marT="62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720000" algn="l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5 000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7245362"/>
                  </a:ext>
                </a:extLst>
              </a:tr>
              <a:tr h="486883"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имени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П.А. </a:t>
                      </a: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Мантейфеля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Центрального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Правления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Ассоциации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Росохотрыболовсоюз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</a:txBody>
                  <a:tcPr marL="6288" marR="6288" marT="62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720000" algn="l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2 500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0603891"/>
                  </a:ext>
                </a:extLst>
              </a:tr>
              <a:tr h="462607"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Президента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РФ</a:t>
                      </a:r>
                    </a:p>
                  </a:txBody>
                  <a:tcPr marL="6288" marR="6288" marT="62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720000" algn="l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2 200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5348709"/>
                  </a:ext>
                </a:extLst>
              </a:tr>
              <a:tr h="307245"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Правительства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РФ</a:t>
                      </a:r>
                    </a:p>
                  </a:txBody>
                  <a:tcPr marL="6288" marR="6288" marT="62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720000" algn="l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1 440</a:t>
                      </a:r>
                    </a:p>
                  </a:txBody>
                  <a:tcPr marL="7991" marR="108000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7791549"/>
                  </a:ext>
                </a:extLst>
              </a:tr>
              <a:tr h="726399">
                <a:tc>
                  <a:txBody>
                    <a:bodyPr/>
                    <a:lstStyle/>
                    <a:p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Стипендиальная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программа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АО «</a:t>
                      </a: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Россельхозбанк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288" marR="6288" marT="62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720000" algn="l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15 000</a:t>
                      </a:r>
                    </a:p>
                  </a:txBody>
                  <a:tcPr marL="7991" marR="108000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307870"/>
                  </a:ext>
                </a:extLst>
              </a:tr>
              <a:tr h="726399">
                <a:tc>
                  <a:txBody>
                    <a:bodyPr/>
                    <a:lstStyle/>
                    <a:p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Именная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стипендия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Правительства</a:t>
                      </a:r>
                      <a:r>
                        <a:rPr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1600" b="1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Москвы</a:t>
                      </a:r>
                      <a:endParaRPr sz="1600" b="1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8" marR="6288" marT="62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720000" algn="l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6 500</a:t>
                      </a:r>
                    </a:p>
                  </a:txBody>
                  <a:tcPr marL="7991" marR="108000" marT="79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984303"/>
                  </a:ext>
                </a:extLst>
              </a:tr>
              <a:tr h="3087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Именная стипендия АО Фирма «Август»</a:t>
                      </a:r>
                      <a:endParaRPr sz="1600" b="1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8" marR="6288" marT="62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720000" algn="l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10 000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0803146"/>
                  </a:ext>
                </a:extLst>
              </a:tr>
              <a:tr h="3087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Именная стипендия АО «Росагролизинг»</a:t>
                      </a:r>
                      <a:endParaRPr sz="1600" b="1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88" marR="6288" marT="62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720000" algn="l" defTabSz="914400" rtl="0" eaLnBrk="1" fontAlgn="ctr" latinLnBrk="0" hangingPunct="1"/>
                      <a:r>
                        <a:rPr lang="ru-RU" sz="2000" b="1" i="0" u="none" strike="noStrike" kern="1200" dirty="0">
                          <a:solidFill>
                            <a:srgbClr val="A52D07"/>
                          </a:solidFill>
                          <a:latin typeface="+mn-lt"/>
                          <a:ea typeface="+mn-ea"/>
                          <a:cs typeface="Calibri Light" panose="020F0302020204030204" pitchFamily="34" charset="0"/>
                        </a:rPr>
                        <a:t>30 000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6527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303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1233577" y="304609"/>
            <a:ext cx="9687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Институт </a:t>
            </a:r>
            <a:r>
              <a:rPr kumimoji="0" 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26A69A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агро</a:t>
            </a:r>
            <a:r>
              <a:rPr lang="ru-RU" sz="3200" dirty="0" err="1">
                <a:solidFill>
                  <a:srgbClr val="26A69A"/>
                </a:solidFill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био</a:t>
            </a:r>
            <a:r>
              <a:rPr kumimoji="0" 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технологии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656D78"/>
              </a:solidFill>
              <a:effectLst/>
              <a:uLnTx/>
              <a:uFillTx/>
              <a:latin typeface="Good Pro Book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66DABE0-FEE7-A74B-A6A9-1AC5A67D7609}"/>
              </a:ext>
            </a:extLst>
          </p:cNvPr>
          <p:cNvGrpSpPr/>
          <p:nvPr/>
        </p:nvGrpSpPr>
        <p:grpSpPr>
          <a:xfrm>
            <a:off x="3882607" y="1290833"/>
            <a:ext cx="4363535" cy="4363535"/>
            <a:chOff x="3882607" y="1290833"/>
            <a:chExt cx="4363535" cy="4363535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0F8513C3-DCB8-FB49-A710-1FFE02C51ED9}"/>
                </a:ext>
              </a:extLst>
            </p:cNvPr>
            <p:cNvGrpSpPr/>
            <p:nvPr/>
          </p:nvGrpSpPr>
          <p:grpSpPr>
            <a:xfrm>
              <a:off x="3882607" y="1290833"/>
              <a:ext cx="4363535" cy="4363535"/>
              <a:chOff x="4518195" y="1842230"/>
              <a:chExt cx="3173538" cy="3173538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858ABEFA-292A-DF4C-A9ED-D071A9771E9B}"/>
                  </a:ext>
                </a:extLst>
              </p:cNvPr>
              <p:cNvGrpSpPr/>
              <p:nvPr/>
            </p:nvGrpSpPr>
            <p:grpSpPr>
              <a:xfrm>
                <a:off x="4981843" y="1842230"/>
                <a:ext cx="1123121" cy="1025208"/>
                <a:chOff x="4981843" y="1842230"/>
                <a:chExt cx="1123121" cy="102520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7" name="Freeform 29">
                  <a:extLst>
                    <a:ext uri="{FF2B5EF4-FFF2-40B4-BE49-F238E27FC236}">
                      <a16:creationId xmlns:a16="http://schemas.microsoft.com/office/drawing/2014/main" id="{734F09F6-90B3-5246-A827-504D5DA15E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1843" y="1842230"/>
                  <a:ext cx="1123121" cy="901377"/>
                </a:xfrm>
                <a:custGeom>
                  <a:avLst/>
                  <a:gdLst>
                    <a:gd name="T0" fmla="*/ 164 w 164"/>
                    <a:gd name="T1" fmla="*/ 90 h 132"/>
                    <a:gd name="T2" fmla="*/ 164 w 164"/>
                    <a:gd name="T3" fmla="*/ 0 h 132"/>
                    <a:gd name="T4" fmla="*/ 0 w 164"/>
                    <a:gd name="T5" fmla="*/ 68 h 132"/>
                    <a:gd name="T6" fmla="*/ 64 w 164"/>
                    <a:gd name="T7" fmla="*/ 132 h 132"/>
                    <a:gd name="T8" fmla="*/ 164 w 164"/>
                    <a:gd name="T9" fmla="*/ 90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4" h="132">
                      <a:moveTo>
                        <a:pt x="164" y="90"/>
                      </a:moveTo>
                      <a:cubicBezTo>
                        <a:pt x="164" y="0"/>
                        <a:pt x="164" y="0"/>
                        <a:pt x="164" y="0"/>
                      </a:cubicBezTo>
                      <a:cubicBezTo>
                        <a:pt x="100" y="0"/>
                        <a:pt x="42" y="26"/>
                        <a:pt x="0" y="68"/>
                      </a:cubicBezTo>
                      <a:cubicBezTo>
                        <a:pt x="64" y="132"/>
                        <a:pt x="64" y="132"/>
                        <a:pt x="64" y="132"/>
                      </a:cubicBezTo>
                      <a:cubicBezTo>
                        <a:pt x="89" y="106"/>
                        <a:pt x="125" y="90"/>
                        <a:pt x="164" y="90"/>
                      </a:cubicBezTo>
                      <a:close/>
                    </a:path>
                  </a:pathLst>
                </a:custGeom>
                <a:solidFill>
                  <a:srgbClr val="00887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8" name="Freeform 39">
                  <a:extLst>
                    <a:ext uri="{FF2B5EF4-FFF2-40B4-BE49-F238E27FC236}">
                      <a16:creationId xmlns:a16="http://schemas.microsoft.com/office/drawing/2014/main" id="{AB3A2AD8-2C17-A647-A44E-DF31B197E9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19572" y="2455627"/>
                  <a:ext cx="685392" cy="411811"/>
                </a:xfrm>
                <a:custGeom>
                  <a:avLst/>
                  <a:gdLst>
                    <a:gd name="T0" fmla="*/ 100 w 100"/>
                    <a:gd name="T1" fmla="*/ 26 h 60"/>
                    <a:gd name="T2" fmla="*/ 100 w 100"/>
                    <a:gd name="T3" fmla="*/ 0 h 60"/>
                    <a:gd name="T4" fmla="*/ 0 w 100"/>
                    <a:gd name="T5" fmla="*/ 42 h 60"/>
                    <a:gd name="T6" fmla="*/ 18 w 100"/>
                    <a:gd name="T7" fmla="*/ 60 h 60"/>
                    <a:gd name="T8" fmla="*/ 100 w 100"/>
                    <a:gd name="T9" fmla="*/ 26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60">
                      <a:moveTo>
                        <a:pt x="100" y="26"/>
                      </a:move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61" y="0"/>
                        <a:pt x="25" y="16"/>
                        <a:pt x="0" y="42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39" y="39"/>
                        <a:pt x="68" y="26"/>
                        <a:pt x="100" y="26"/>
                      </a:cubicBezTo>
                      <a:close/>
                    </a:path>
                  </a:pathLst>
                </a:custGeom>
                <a:solidFill>
                  <a:srgbClr val="005E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6" name="Group 25">
                <a:extLst>
                  <a:ext uri="{FF2B5EF4-FFF2-40B4-BE49-F238E27FC236}">
                    <a16:creationId xmlns:a16="http://schemas.microsoft.com/office/drawing/2014/main" id="{72E4AFD0-4BA6-B545-99DF-BF99FEE09669}"/>
                  </a:ext>
                </a:extLst>
              </p:cNvPr>
              <p:cNvGrpSpPr/>
              <p:nvPr/>
            </p:nvGrpSpPr>
            <p:grpSpPr>
              <a:xfrm>
                <a:off x="6104964" y="2061095"/>
                <a:ext cx="964733" cy="881218"/>
                <a:chOff x="6104964" y="2061095"/>
                <a:chExt cx="964733" cy="88121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5" name="Freeform 30">
                  <a:extLst>
                    <a:ext uri="{FF2B5EF4-FFF2-40B4-BE49-F238E27FC236}">
                      <a16:creationId xmlns:a16="http://schemas.microsoft.com/office/drawing/2014/main" id="{EE0B2F5D-40BE-3E4E-8A48-B315004DA4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2061095"/>
                  <a:ext cx="964733" cy="780425"/>
                </a:xfrm>
                <a:custGeom>
                  <a:avLst/>
                  <a:gdLst>
                    <a:gd name="T0" fmla="*/ 86 w 141"/>
                    <a:gd name="T1" fmla="*/ 114 h 114"/>
                    <a:gd name="T2" fmla="*/ 141 w 141"/>
                    <a:gd name="T3" fmla="*/ 59 h 114"/>
                    <a:gd name="T4" fmla="*/ 0 w 141"/>
                    <a:gd name="T5" fmla="*/ 0 h 114"/>
                    <a:gd name="T6" fmla="*/ 0 w 141"/>
                    <a:gd name="T7" fmla="*/ 78 h 114"/>
                    <a:gd name="T8" fmla="*/ 86 w 141"/>
                    <a:gd name="T9" fmla="*/ 114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114">
                      <a:moveTo>
                        <a:pt x="86" y="114"/>
                      </a:moveTo>
                      <a:cubicBezTo>
                        <a:pt x="141" y="59"/>
                        <a:pt x="141" y="59"/>
                        <a:pt x="141" y="59"/>
                      </a:cubicBezTo>
                      <a:cubicBezTo>
                        <a:pt x="105" y="23"/>
                        <a:pt x="55" y="0"/>
                        <a:pt x="0" y="0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34" y="78"/>
                        <a:pt x="64" y="92"/>
                        <a:pt x="86" y="11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6" name="Freeform 37">
                  <a:extLst>
                    <a:ext uri="{FF2B5EF4-FFF2-40B4-BE49-F238E27FC236}">
                      <a16:creationId xmlns:a16="http://schemas.microsoft.com/office/drawing/2014/main" id="{98A79E96-7B26-8344-B3F0-66493B7D8E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2593857"/>
                  <a:ext cx="587479" cy="348456"/>
                </a:xfrm>
                <a:custGeom>
                  <a:avLst/>
                  <a:gdLst>
                    <a:gd name="T0" fmla="*/ 71 w 86"/>
                    <a:gd name="T1" fmla="*/ 51 h 51"/>
                    <a:gd name="T2" fmla="*/ 86 w 86"/>
                    <a:gd name="T3" fmla="*/ 36 h 51"/>
                    <a:gd name="T4" fmla="*/ 0 w 86"/>
                    <a:gd name="T5" fmla="*/ 0 h 51"/>
                    <a:gd name="T6" fmla="*/ 0 w 86"/>
                    <a:gd name="T7" fmla="*/ 22 h 51"/>
                    <a:gd name="T8" fmla="*/ 71 w 86"/>
                    <a:gd name="T9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1">
                      <a:moveTo>
                        <a:pt x="71" y="51"/>
                      </a:moveTo>
                      <a:cubicBezTo>
                        <a:pt x="86" y="36"/>
                        <a:pt x="86" y="36"/>
                        <a:pt x="86" y="36"/>
                      </a:cubicBezTo>
                      <a:cubicBezTo>
                        <a:pt x="64" y="14"/>
                        <a:pt x="34" y="0"/>
                        <a:pt x="0" y="0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28" y="22"/>
                        <a:pt x="53" y="33"/>
                        <a:pt x="71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13F99D8B-4B75-6E43-80E7-286D1335D6B0}"/>
                  </a:ext>
                </a:extLst>
              </p:cNvPr>
              <p:cNvGrpSpPr/>
              <p:nvPr/>
            </p:nvGrpSpPr>
            <p:grpSpPr>
              <a:xfrm>
                <a:off x="6666525" y="2305878"/>
                <a:ext cx="1025208" cy="1123121"/>
                <a:chOff x="6666525" y="2305878"/>
                <a:chExt cx="1025208" cy="1123121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3" name="Freeform 31">
                  <a:extLst>
                    <a:ext uri="{FF2B5EF4-FFF2-40B4-BE49-F238E27FC236}">
                      <a16:creationId xmlns:a16="http://schemas.microsoft.com/office/drawing/2014/main" id="{1AD48959-5FC0-6940-826A-DF2DCC13FA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90356" y="2305878"/>
                  <a:ext cx="901377" cy="1123121"/>
                </a:xfrm>
                <a:custGeom>
                  <a:avLst/>
                  <a:gdLst>
                    <a:gd name="T0" fmla="*/ 42 w 132"/>
                    <a:gd name="T1" fmla="*/ 164 h 164"/>
                    <a:gd name="T2" fmla="*/ 132 w 132"/>
                    <a:gd name="T3" fmla="*/ 164 h 164"/>
                    <a:gd name="T4" fmla="*/ 64 w 132"/>
                    <a:gd name="T5" fmla="*/ 0 h 164"/>
                    <a:gd name="T6" fmla="*/ 0 w 132"/>
                    <a:gd name="T7" fmla="*/ 64 h 164"/>
                    <a:gd name="T8" fmla="*/ 42 w 132"/>
                    <a:gd name="T9" fmla="*/ 164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164">
                      <a:moveTo>
                        <a:pt x="42" y="164"/>
                      </a:moveTo>
                      <a:cubicBezTo>
                        <a:pt x="132" y="164"/>
                        <a:pt x="132" y="164"/>
                        <a:pt x="132" y="164"/>
                      </a:cubicBezTo>
                      <a:cubicBezTo>
                        <a:pt x="132" y="100"/>
                        <a:pt x="106" y="42"/>
                        <a:pt x="64" y="0"/>
                      </a:cubicBezTo>
                      <a:cubicBezTo>
                        <a:pt x="0" y="64"/>
                        <a:pt x="0" y="64"/>
                        <a:pt x="0" y="64"/>
                      </a:cubicBezTo>
                      <a:cubicBezTo>
                        <a:pt x="26" y="89"/>
                        <a:pt x="42" y="125"/>
                        <a:pt x="42" y="16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4" name="Freeform 42">
                  <a:extLst>
                    <a:ext uri="{FF2B5EF4-FFF2-40B4-BE49-F238E27FC236}">
                      <a16:creationId xmlns:a16="http://schemas.microsoft.com/office/drawing/2014/main" id="{35294CD1-54F5-A342-AABA-DFB8E7F4E5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66525" y="2743607"/>
                  <a:ext cx="411811" cy="685392"/>
                </a:xfrm>
                <a:custGeom>
                  <a:avLst/>
                  <a:gdLst>
                    <a:gd name="T0" fmla="*/ 0 w 60"/>
                    <a:gd name="T1" fmla="*/ 18 h 100"/>
                    <a:gd name="T2" fmla="*/ 34 w 60"/>
                    <a:gd name="T3" fmla="*/ 100 h 100"/>
                    <a:gd name="T4" fmla="*/ 60 w 60"/>
                    <a:gd name="T5" fmla="*/ 100 h 100"/>
                    <a:gd name="T6" fmla="*/ 18 w 60"/>
                    <a:gd name="T7" fmla="*/ 0 h 100"/>
                    <a:gd name="T8" fmla="*/ 0 w 60"/>
                    <a:gd name="T9" fmla="*/ 18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100">
                      <a:moveTo>
                        <a:pt x="0" y="18"/>
                      </a:moveTo>
                      <a:cubicBezTo>
                        <a:pt x="21" y="39"/>
                        <a:pt x="34" y="68"/>
                        <a:pt x="34" y="100"/>
                      </a:cubicBezTo>
                      <a:cubicBezTo>
                        <a:pt x="60" y="100"/>
                        <a:pt x="60" y="100"/>
                        <a:pt x="60" y="100"/>
                      </a:cubicBezTo>
                      <a:cubicBezTo>
                        <a:pt x="60" y="61"/>
                        <a:pt x="44" y="25"/>
                        <a:pt x="18" y="0"/>
                      </a:cubicBezTo>
                      <a:lnTo>
                        <a:pt x="0" y="18"/>
                      </a:ln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8" name="Group 27">
                <a:extLst>
                  <a:ext uri="{FF2B5EF4-FFF2-40B4-BE49-F238E27FC236}">
                    <a16:creationId xmlns:a16="http://schemas.microsoft.com/office/drawing/2014/main" id="{E7E3CD70-C54D-9846-8087-8856F5D4B93E}"/>
                  </a:ext>
                </a:extLst>
              </p:cNvPr>
              <p:cNvGrpSpPr/>
              <p:nvPr/>
            </p:nvGrpSpPr>
            <p:grpSpPr>
              <a:xfrm>
                <a:off x="6591650" y="3428999"/>
                <a:ext cx="881218" cy="964733"/>
                <a:chOff x="6591650" y="3428999"/>
                <a:chExt cx="881218" cy="964733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1" name="Freeform 32">
                  <a:extLst>
                    <a:ext uri="{FF2B5EF4-FFF2-40B4-BE49-F238E27FC236}">
                      <a16:creationId xmlns:a16="http://schemas.microsoft.com/office/drawing/2014/main" id="{57D4D673-A335-0E4F-8662-A55ADA22CC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92443" y="3428999"/>
                  <a:ext cx="780425" cy="964733"/>
                </a:xfrm>
                <a:custGeom>
                  <a:avLst/>
                  <a:gdLst>
                    <a:gd name="T0" fmla="*/ 36 w 114"/>
                    <a:gd name="T1" fmla="*/ 0 h 141"/>
                    <a:gd name="T2" fmla="*/ 0 w 114"/>
                    <a:gd name="T3" fmla="*/ 86 h 141"/>
                    <a:gd name="T4" fmla="*/ 55 w 114"/>
                    <a:gd name="T5" fmla="*/ 141 h 141"/>
                    <a:gd name="T6" fmla="*/ 114 w 114"/>
                    <a:gd name="T7" fmla="*/ 0 h 141"/>
                    <a:gd name="T8" fmla="*/ 36 w 114"/>
                    <a:gd name="T9" fmla="*/ 0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4" h="141">
                      <a:moveTo>
                        <a:pt x="36" y="0"/>
                      </a:moveTo>
                      <a:cubicBezTo>
                        <a:pt x="36" y="34"/>
                        <a:pt x="22" y="64"/>
                        <a:pt x="0" y="86"/>
                      </a:cubicBezTo>
                      <a:cubicBezTo>
                        <a:pt x="55" y="141"/>
                        <a:pt x="55" y="141"/>
                        <a:pt x="55" y="141"/>
                      </a:cubicBezTo>
                      <a:cubicBezTo>
                        <a:pt x="91" y="105"/>
                        <a:pt x="114" y="55"/>
                        <a:pt x="114" y="0"/>
                      </a:cubicBezTo>
                      <a:lnTo>
                        <a:pt x="36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2" name="Freeform 40">
                  <a:extLst>
                    <a:ext uri="{FF2B5EF4-FFF2-40B4-BE49-F238E27FC236}">
                      <a16:creationId xmlns:a16="http://schemas.microsoft.com/office/drawing/2014/main" id="{F958FD02-D18C-8343-8075-EF43607C8E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91650" y="3428999"/>
                  <a:ext cx="348456" cy="587479"/>
                </a:xfrm>
                <a:custGeom>
                  <a:avLst/>
                  <a:gdLst>
                    <a:gd name="T0" fmla="*/ 0 w 51"/>
                    <a:gd name="T1" fmla="*/ 71 h 86"/>
                    <a:gd name="T2" fmla="*/ 15 w 51"/>
                    <a:gd name="T3" fmla="*/ 86 h 86"/>
                    <a:gd name="T4" fmla="*/ 51 w 51"/>
                    <a:gd name="T5" fmla="*/ 0 h 86"/>
                    <a:gd name="T6" fmla="*/ 29 w 51"/>
                    <a:gd name="T7" fmla="*/ 0 h 86"/>
                    <a:gd name="T8" fmla="*/ 0 w 51"/>
                    <a:gd name="T9" fmla="*/ 71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86">
                      <a:moveTo>
                        <a:pt x="0" y="71"/>
                      </a:moveTo>
                      <a:cubicBezTo>
                        <a:pt x="15" y="86"/>
                        <a:pt x="15" y="86"/>
                        <a:pt x="15" y="86"/>
                      </a:cubicBezTo>
                      <a:cubicBezTo>
                        <a:pt x="37" y="64"/>
                        <a:pt x="51" y="34"/>
                        <a:pt x="51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28"/>
                        <a:pt x="18" y="53"/>
                        <a:pt x="0" y="71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9" name="Group 28">
                <a:extLst>
                  <a:ext uri="{FF2B5EF4-FFF2-40B4-BE49-F238E27FC236}">
                    <a16:creationId xmlns:a16="http://schemas.microsoft.com/office/drawing/2014/main" id="{005D74E8-30B9-1F4E-8675-B2DC03A45584}"/>
                  </a:ext>
                </a:extLst>
              </p:cNvPr>
              <p:cNvGrpSpPr/>
              <p:nvPr/>
            </p:nvGrpSpPr>
            <p:grpSpPr>
              <a:xfrm>
                <a:off x="6104964" y="3990560"/>
                <a:ext cx="1123121" cy="1025208"/>
                <a:chOff x="6104964" y="3990560"/>
                <a:chExt cx="1123121" cy="102520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9" name="Freeform 33">
                  <a:extLst>
                    <a:ext uri="{FF2B5EF4-FFF2-40B4-BE49-F238E27FC236}">
                      <a16:creationId xmlns:a16="http://schemas.microsoft.com/office/drawing/2014/main" id="{76D2E9B1-6808-2641-B22B-6119C86E93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4114391"/>
                  <a:ext cx="1123121" cy="901377"/>
                </a:xfrm>
                <a:custGeom>
                  <a:avLst/>
                  <a:gdLst>
                    <a:gd name="T0" fmla="*/ 0 w 164"/>
                    <a:gd name="T1" fmla="*/ 42 h 132"/>
                    <a:gd name="T2" fmla="*/ 0 w 164"/>
                    <a:gd name="T3" fmla="*/ 132 h 132"/>
                    <a:gd name="T4" fmla="*/ 164 w 164"/>
                    <a:gd name="T5" fmla="*/ 64 h 132"/>
                    <a:gd name="T6" fmla="*/ 100 w 164"/>
                    <a:gd name="T7" fmla="*/ 0 h 132"/>
                    <a:gd name="T8" fmla="*/ 0 w 164"/>
                    <a:gd name="T9" fmla="*/ 42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4" h="132">
                      <a:moveTo>
                        <a:pt x="0" y="42"/>
                      </a:moveTo>
                      <a:cubicBezTo>
                        <a:pt x="0" y="132"/>
                        <a:pt x="0" y="132"/>
                        <a:pt x="0" y="132"/>
                      </a:cubicBezTo>
                      <a:cubicBezTo>
                        <a:pt x="64" y="132"/>
                        <a:pt x="122" y="106"/>
                        <a:pt x="164" y="64"/>
                      </a:cubicBez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75" y="26"/>
                        <a:pt x="39" y="42"/>
                        <a:pt x="0" y="42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0" name="Freeform 43">
                  <a:extLst>
                    <a:ext uri="{FF2B5EF4-FFF2-40B4-BE49-F238E27FC236}">
                      <a16:creationId xmlns:a16="http://schemas.microsoft.com/office/drawing/2014/main" id="{A31BE9CD-D0BA-CB42-9223-38D5E84A20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3990560"/>
                  <a:ext cx="685392" cy="411811"/>
                </a:xfrm>
                <a:custGeom>
                  <a:avLst/>
                  <a:gdLst>
                    <a:gd name="T0" fmla="*/ 0 w 100"/>
                    <a:gd name="T1" fmla="*/ 34 h 60"/>
                    <a:gd name="T2" fmla="*/ 0 w 100"/>
                    <a:gd name="T3" fmla="*/ 60 h 60"/>
                    <a:gd name="T4" fmla="*/ 100 w 100"/>
                    <a:gd name="T5" fmla="*/ 18 h 60"/>
                    <a:gd name="T6" fmla="*/ 82 w 100"/>
                    <a:gd name="T7" fmla="*/ 0 h 60"/>
                    <a:gd name="T8" fmla="*/ 0 w 100"/>
                    <a:gd name="T9" fmla="*/ 34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60">
                      <a:moveTo>
                        <a:pt x="0" y="34"/>
                      </a:move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39" y="60"/>
                        <a:pt x="75" y="44"/>
                        <a:pt x="100" y="18"/>
                      </a:cubicBez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61" y="21"/>
                        <a:pt x="32" y="34"/>
                        <a:pt x="0" y="34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B551BAC3-D8BD-9946-AAB6-D257812A1D8A}"/>
                  </a:ext>
                </a:extLst>
              </p:cNvPr>
              <p:cNvGrpSpPr/>
              <p:nvPr/>
            </p:nvGrpSpPr>
            <p:grpSpPr>
              <a:xfrm>
                <a:off x="5140231" y="3915685"/>
                <a:ext cx="964733" cy="881218"/>
                <a:chOff x="5140231" y="3915685"/>
                <a:chExt cx="964733" cy="88121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" name="Freeform 35">
                  <a:extLst>
                    <a:ext uri="{FF2B5EF4-FFF2-40B4-BE49-F238E27FC236}">
                      <a16:creationId xmlns:a16="http://schemas.microsoft.com/office/drawing/2014/main" id="{AE45A980-5EC5-FF43-8DF1-CB122FDF17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0231" y="4016478"/>
                  <a:ext cx="964733" cy="780425"/>
                </a:xfrm>
                <a:custGeom>
                  <a:avLst/>
                  <a:gdLst>
                    <a:gd name="T0" fmla="*/ 55 w 141"/>
                    <a:gd name="T1" fmla="*/ 0 h 114"/>
                    <a:gd name="T2" fmla="*/ 0 w 141"/>
                    <a:gd name="T3" fmla="*/ 55 h 114"/>
                    <a:gd name="T4" fmla="*/ 141 w 141"/>
                    <a:gd name="T5" fmla="*/ 114 h 114"/>
                    <a:gd name="T6" fmla="*/ 141 w 141"/>
                    <a:gd name="T7" fmla="*/ 36 h 114"/>
                    <a:gd name="T8" fmla="*/ 55 w 141"/>
                    <a:gd name="T9" fmla="*/ 0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114">
                      <a:moveTo>
                        <a:pt x="55" y="0"/>
                      </a:move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36" y="91"/>
                        <a:pt x="86" y="114"/>
                        <a:pt x="141" y="114"/>
                      </a:cubicBezTo>
                      <a:cubicBezTo>
                        <a:pt x="141" y="36"/>
                        <a:pt x="141" y="36"/>
                        <a:pt x="141" y="36"/>
                      </a:cubicBezTo>
                      <a:cubicBezTo>
                        <a:pt x="107" y="36"/>
                        <a:pt x="77" y="22"/>
                        <a:pt x="55" y="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8" name="Freeform 41">
                  <a:extLst>
                    <a:ext uri="{FF2B5EF4-FFF2-40B4-BE49-F238E27FC236}">
                      <a16:creationId xmlns:a16="http://schemas.microsoft.com/office/drawing/2014/main" id="{31EDAAB2-122F-6E43-920C-927BC2BF1C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17485" y="3915685"/>
                  <a:ext cx="587479" cy="348456"/>
                </a:xfrm>
                <a:custGeom>
                  <a:avLst/>
                  <a:gdLst>
                    <a:gd name="T0" fmla="*/ 15 w 86"/>
                    <a:gd name="T1" fmla="*/ 0 h 51"/>
                    <a:gd name="T2" fmla="*/ 0 w 86"/>
                    <a:gd name="T3" fmla="*/ 15 h 51"/>
                    <a:gd name="T4" fmla="*/ 86 w 86"/>
                    <a:gd name="T5" fmla="*/ 51 h 51"/>
                    <a:gd name="T6" fmla="*/ 86 w 86"/>
                    <a:gd name="T7" fmla="*/ 29 h 51"/>
                    <a:gd name="T8" fmla="*/ 15 w 86"/>
                    <a:gd name="T9" fmla="*/ 0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1">
                      <a:moveTo>
                        <a:pt x="15" y="0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22" y="37"/>
                        <a:pt x="52" y="51"/>
                        <a:pt x="86" y="51"/>
                      </a:cubicBezTo>
                      <a:cubicBezTo>
                        <a:pt x="86" y="29"/>
                        <a:pt x="86" y="29"/>
                        <a:pt x="86" y="29"/>
                      </a:cubicBezTo>
                      <a:cubicBezTo>
                        <a:pt x="58" y="29"/>
                        <a:pt x="33" y="18"/>
                        <a:pt x="15" y="0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BA5EE101-C874-334A-9D28-CBC4A92980DB}"/>
                  </a:ext>
                </a:extLst>
              </p:cNvPr>
              <p:cNvGrpSpPr/>
              <p:nvPr/>
            </p:nvGrpSpPr>
            <p:grpSpPr>
              <a:xfrm>
                <a:off x="4518195" y="3428999"/>
                <a:ext cx="1025208" cy="1123121"/>
                <a:chOff x="4518195" y="3428999"/>
                <a:chExt cx="1025208" cy="1123121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5" name="Freeform 34">
                  <a:extLst>
                    <a:ext uri="{FF2B5EF4-FFF2-40B4-BE49-F238E27FC236}">
                      <a16:creationId xmlns:a16="http://schemas.microsoft.com/office/drawing/2014/main" id="{2BCE6248-3121-B94C-A63F-C0B0655B19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18195" y="3428999"/>
                  <a:ext cx="901377" cy="1123121"/>
                </a:xfrm>
                <a:custGeom>
                  <a:avLst/>
                  <a:gdLst>
                    <a:gd name="T0" fmla="*/ 90 w 132"/>
                    <a:gd name="T1" fmla="*/ 0 h 164"/>
                    <a:gd name="T2" fmla="*/ 0 w 132"/>
                    <a:gd name="T3" fmla="*/ 0 h 164"/>
                    <a:gd name="T4" fmla="*/ 68 w 132"/>
                    <a:gd name="T5" fmla="*/ 164 h 164"/>
                    <a:gd name="T6" fmla="*/ 132 w 132"/>
                    <a:gd name="T7" fmla="*/ 100 h 164"/>
                    <a:gd name="T8" fmla="*/ 90 w 132"/>
                    <a:gd name="T9" fmla="*/ 0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164">
                      <a:moveTo>
                        <a:pt x="9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64"/>
                        <a:pt x="26" y="122"/>
                        <a:pt x="68" y="164"/>
                      </a:cubicBezTo>
                      <a:cubicBezTo>
                        <a:pt x="132" y="100"/>
                        <a:pt x="132" y="100"/>
                        <a:pt x="132" y="100"/>
                      </a:cubicBezTo>
                      <a:cubicBezTo>
                        <a:pt x="106" y="75"/>
                        <a:pt x="90" y="39"/>
                        <a:pt x="90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6" name="Freeform 38">
                  <a:extLst>
                    <a:ext uri="{FF2B5EF4-FFF2-40B4-BE49-F238E27FC236}">
                      <a16:creationId xmlns:a16="http://schemas.microsoft.com/office/drawing/2014/main" id="{ABCA32CA-AD03-0F45-A9E8-FC94997617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4472" y="3428999"/>
                  <a:ext cx="408931" cy="685392"/>
                </a:xfrm>
                <a:custGeom>
                  <a:avLst/>
                  <a:gdLst>
                    <a:gd name="T0" fmla="*/ 26 w 60"/>
                    <a:gd name="T1" fmla="*/ 0 h 100"/>
                    <a:gd name="T2" fmla="*/ 0 w 60"/>
                    <a:gd name="T3" fmla="*/ 0 h 100"/>
                    <a:gd name="T4" fmla="*/ 42 w 60"/>
                    <a:gd name="T5" fmla="*/ 100 h 100"/>
                    <a:gd name="T6" fmla="*/ 60 w 60"/>
                    <a:gd name="T7" fmla="*/ 82 h 100"/>
                    <a:gd name="T8" fmla="*/ 26 w 60"/>
                    <a:gd name="T9" fmla="*/ 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100">
                      <a:moveTo>
                        <a:pt x="26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9"/>
                        <a:pt x="16" y="75"/>
                        <a:pt x="42" y="100"/>
                      </a:cubicBezTo>
                      <a:cubicBezTo>
                        <a:pt x="60" y="82"/>
                        <a:pt x="60" y="82"/>
                        <a:pt x="60" y="82"/>
                      </a:cubicBezTo>
                      <a:cubicBezTo>
                        <a:pt x="39" y="61"/>
                        <a:pt x="26" y="32"/>
                        <a:pt x="26" y="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id="{3C72B33B-EE70-9B48-AEEB-42F1AF755251}"/>
                  </a:ext>
                </a:extLst>
              </p:cNvPr>
              <p:cNvGrpSpPr/>
              <p:nvPr/>
            </p:nvGrpSpPr>
            <p:grpSpPr>
              <a:xfrm>
                <a:off x="4737060" y="2464266"/>
                <a:ext cx="881218" cy="964733"/>
                <a:chOff x="4737060" y="2464266"/>
                <a:chExt cx="881218" cy="964733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3" name="Freeform 28">
                  <a:extLst>
                    <a:ext uri="{FF2B5EF4-FFF2-40B4-BE49-F238E27FC236}">
                      <a16:creationId xmlns:a16="http://schemas.microsoft.com/office/drawing/2014/main" id="{0F213E02-6FE1-0345-96CD-1D0C28A457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7060" y="2464266"/>
                  <a:ext cx="771786" cy="964733"/>
                </a:xfrm>
                <a:custGeom>
                  <a:avLst/>
                  <a:gdLst>
                    <a:gd name="T0" fmla="*/ 113 w 113"/>
                    <a:gd name="T1" fmla="*/ 55 h 141"/>
                    <a:gd name="T2" fmla="*/ 59 w 113"/>
                    <a:gd name="T3" fmla="*/ 0 h 141"/>
                    <a:gd name="T4" fmla="*/ 0 w 113"/>
                    <a:gd name="T5" fmla="*/ 141 h 141"/>
                    <a:gd name="T6" fmla="*/ 78 w 113"/>
                    <a:gd name="T7" fmla="*/ 141 h 141"/>
                    <a:gd name="T8" fmla="*/ 113 w 113"/>
                    <a:gd name="T9" fmla="*/ 55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3" h="141">
                      <a:moveTo>
                        <a:pt x="113" y="55"/>
                      </a:move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22" y="36"/>
                        <a:pt x="0" y="86"/>
                        <a:pt x="0" y="141"/>
                      </a:cubicBezTo>
                      <a:cubicBezTo>
                        <a:pt x="78" y="141"/>
                        <a:pt x="78" y="141"/>
                        <a:pt x="78" y="141"/>
                      </a:cubicBezTo>
                      <a:cubicBezTo>
                        <a:pt x="78" y="107"/>
                        <a:pt x="91" y="77"/>
                        <a:pt x="113" y="55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4" name="Freeform 36">
                  <a:extLst>
                    <a:ext uri="{FF2B5EF4-FFF2-40B4-BE49-F238E27FC236}">
                      <a16:creationId xmlns:a16="http://schemas.microsoft.com/office/drawing/2014/main" id="{6EE485A6-8893-8748-8958-23237EEB97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69822" y="2841520"/>
                  <a:ext cx="348456" cy="587479"/>
                </a:xfrm>
                <a:custGeom>
                  <a:avLst/>
                  <a:gdLst>
                    <a:gd name="T0" fmla="*/ 51 w 51"/>
                    <a:gd name="T1" fmla="*/ 15 h 86"/>
                    <a:gd name="T2" fmla="*/ 36 w 51"/>
                    <a:gd name="T3" fmla="*/ 0 h 86"/>
                    <a:gd name="T4" fmla="*/ 0 w 51"/>
                    <a:gd name="T5" fmla="*/ 86 h 86"/>
                    <a:gd name="T6" fmla="*/ 22 w 51"/>
                    <a:gd name="T7" fmla="*/ 86 h 86"/>
                    <a:gd name="T8" fmla="*/ 51 w 51"/>
                    <a:gd name="T9" fmla="*/ 15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86">
                      <a:moveTo>
                        <a:pt x="51" y="15"/>
                      </a:move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14" y="22"/>
                        <a:pt x="0" y="52"/>
                        <a:pt x="0" y="86"/>
                      </a:cubicBezTo>
                      <a:cubicBezTo>
                        <a:pt x="22" y="86"/>
                        <a:pt x="22" y="86"/>
                        <a:pt x="22" y="86"/>
                      </a:cubicBezTo>
                      <a:cubicBezTo>
                        <a:pt x="22" y="58"/>
                        <a:pt x="33" y="33"/>
                        <a:pt x="51" y="15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</p:grp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898EDB1-329A-9645-ACF7-40D0BE914D3E}"/>
                </a:ext>
              </a:extLst>
            </p:cNvPr>
            <p:cNvSpPr/>
            <p:nvPr/>
          </p:nvSpPr>
          <p:spPr>
            <a:xfrm>
              <a:off x="5798850" y="2925115"/>
              <a:ext cx="548640" cy="548640"/>
            </a:xfrm>
            <a:prstGeom prst="ellips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ood Pro Book"/>
              </a:endParaRP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7E7134A-DA9B-6240-ACD1-F96778890879}"/>
              </a:ext>
            </a:extLst>
          </p:cNvPr>
          <p:cNvGrpSpPr/>
          <p:nvPr/>
        </p:nvGrpSpPr>
        <p:grpSpPr>
          <a:xfrm>
            <a:off x="312549" y="3943799"/>
            <a:ext cx="3215117" cy="817989"/>
            <a:chOff x="312549" y="4362999"/>
            <a:chExt cx="3215117" cy="817989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8FD2E81B-6647-F54F-BAD3-B73F351FD0AD}"/>
                </a:ext>
              </a:extLst>
            </p:cNvPr>
            <p:cNvSpPr txBox="1"/>
            <p:nvPr/>
          </p:nvSpPr>
          <p:spPr>
            <a:xfrm flipH="1">
              <a:off x="312549" y="4362999"/>
              <a:ext cx="2290564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</a:rPr>
                <a:t>Гидрометеорология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51" name="Snip and Round Single Corner Rectangle 50">
              <a:extLst>
                <a:ext uri="{FF2B5EF4-FFF2-40B4-BE49-F238E27FC236}">
                  <a16:creationId xmlns:a16="http://schemas.microsoft.com/office/drawing/2014/main" id="{539C7634-6671-0647-B5BE-670146D7C69D}"/>
                </a:ext>
              </a:extLst>
            </p:cNvPr>
            <p:cNvSpPr/>
            <p:nvPr/>
          </p:nvSpPr>
          <p:spPr>
            <a:xfrm flipH="1" flipV="1">
              <a:off x="2796146" y="4449468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52" name="Shape 2564">
              <a:extLst>
                <a:ext uri="{FF2B5EF4-FFF2-40B4-BE49-F238E27FC236}">
                  <a16:creationId xmlns:a16="http://schemas.microsoft.com/office/drawing/2014/main" id="{45AAD285-C250-FA4F-A04E-623E403C31E3}"/>
                </a:ext>
              </a:extLst>
            </p:cNvPr>
            <p:cNvSpPr/>
            <p:nvPr/>
          </p:nvSpPr>
          <p:spPr>
            <a:xfrm>
              <a:off x="3019925" y="4666704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818" y="10800"/>
                  </a:moveTo>
                  <a:lnTo>
                    <a:pt x="11782" y="10800"/>
                  </a:lnTo>
                  <a:lnTo>
                    <a:pt x="11782" y="12764"/>
                  </a:lnTo>
                  <a:lnTo>
                    <a:pt x="9818" y="12764"/>
                  </a:lnTo>
                  <a:cubicBezTo>
                    <a:pt x="9818" y="12764"/>
                    <a:pt x="9818" y="10800"/>
                    <a:pt x="9818" y="10800"/>
                  </a:cubicBezTo>
                  <a:close/>
                  <a:moveTo>
                    <a:pt x="9327" y="13745"/>
                  </a:moveTo>
                  <a:lnTo>
                    <a:pt x="12273" y="13745"/>
                  </a:lnTo>
                  <a:cubicBezTo>
                    <a:pt x="12544" y="13745"/>
                    <a:pt x="12764" y="13526"/>
                    <a:pt x="12764" y="13255"/>
                  </a:cubicBezTo>
                  <a:lnTo>
                    <a:pt x="12764" y="10309"/>
                  </a:lnTo>
                  <a:cubicBezTo>
                    <a:pt x="12764" y="10038"/>
                    <a:pt x="12544" y="9818"/>
                    <a:pt x="12273" y="9818"/>
                  </a:cubicBezTo>
                  <a:lnTo>
                    <a:pt x="9327" y="9818"/>
                  </a:lnTo>
                  <a:cubicBezTo>
                    <a:pt x="9056" y="9818"/>
                    <a:pt x="8836" y="10038"/>
                    <a:pt x="8836" y="10309"/>
                  </a:cubicBezTo>
                  <a:lnTo>
                    <a:pt x="8836" y="13255"/>
                  </a:lnTo>
                  <a:cubicBezTo>
                    <a:pt x="8836" y="13526"/>
                    <a:pt x="9056" y="13745"/>
                    <a:pt x="9327" y="13745"/>
                  </a:cubicBezTo>
                  <a:moveTo>
                    <a:pt x="14727" y="15709"/>
                  </a:moveTo>
                  <a:lnTo>
                    <a:pt x="16691" y="15709"/>
                  </a:lnTo>
                  <a:lnTo>
                    <a:pt x="16691" y="17673"/>
                  </a:lnTo>
                  <a:lnTo>
                    <a:pt x="14727" y="17673"/>
                  </a:lnTo>
                  <a:cubicBezTo>
                    <a:pt x="14727" y="17673"/>
                    <a:pt x="14727" y="15709"/>
                    <a:pt x="14727" y="15709"/>
                  </a:cubicBezTo>
                  <a:close/>
                  <a:moveTo>
                    <a:pt x="14236" y="18655"/>
                  </a:moveTo>
                  <a:lnTo>
                    <a:pt x="17182" y="18655"/>
                  </a:lnTo>
                  <a:cubicBezTo>
                    <a:pt x="17453" y="18655"/>
                    <a:pt x="17673" y="18435"/>
                    <a:pt x="17673" y="18164"/>
                  </a:cubicBezTo>
                  <a:lnTo>
                    <a:pt x="17673" y="15218"/>
                  </a:lnTo>
                  <a:cubicBezTo>
                    <a:pt x="17673" y="14947"/>
                    <a:pt x="17453" y="14727"/>
                    <a:pt x="17182" y="14727"/>
                  </a:cubicBezTo>
                  <a:lnTo>
                    <a:pt x="14236" y="14727"/>
                  </a:lnTo>
                  <a:cubicBezTo>
                    <a:pt x="13965" y="14727"/>
                    <a:pt x="13745" y="14947"/>
                    <a:pt x="13745" y="15218"/>
                  </a:cubicBezTo>
                  <a:lnTo>
                    <a:pt x="13745" y="18164"/>
                  </a:lnTo>
                  <a:cubicBezTo>
                    <a:pt x="13745" y="18435"/>
                    <a:pt x="13965" y="18655"/>
                    <a:pt x="14236" y="18655"/>
                  </a:cubicBezTo>
                  <a:moveTo>
                    <a:pt x="9818" y="5891"/>
                  </a:moveTo>
                  <a:lnTo>
                    <a:pt x="11782" y="5891"/>
                  </a:lnTo>
                  <a:lnTo>
                    <a:pt x="11782" y="7855"/>
                  </a:lnTo>
                  <a:lnTo>
                    <a:pt x="9818" y="7855"/>
                  </a:lnTo>
                  <a:cubicBezTo>
                    <a:pt x="9818" y="7855"/>
                    <a:pt x="9818" y="5891"/>
                    <a:pt x="9818" y="5891"/>
                  </a:cubicBezTo>
                  <a:close/>
                  <a:moveTo>
                    <a:pt x="9327" y="8836"/>
                  </a:moveTo>
                  <a:lnTo>
                    <a:pt x="12273" y="8836"/>
                  </a:lnTo>
                  <a:cubicBezTo>
                    <a:pt x="12544" y="8836"/>
                    <a:pt x="12764" y="8617"/>
                    <a:pt x="12764" y="8345"/>
                  </a:cubicBezTo>
                  <a:lnTo>
                    <a:pt x="12764" y="5400"/>
                  </a:lnTo>
                  <a:cubicBezTo>
                    <a:pt x="12764" y="5129"/>
                    <a:pt x="12544" y="4909"/>
                    <a:pt x="12273" y="4909"/>
                  </a:cubicBezTo>
                  <a:lnTo>
                    <a:pt x="9327" y="4909"/>
                  </a:lnTo>
                  <a:cubicBezTo>
                    <a:pt x="9056" y="4909"/>
                    <a:pt x="8836" y="5129"/>
                    <a:pt x="8836" y="5400"/>
                  </a:cubicBezTo>
                  <a:lnTo>
                    <a:pt x="8836" y="8345"/>
                  </a:lnTo>
                  <a:cubicBezTo>
                    <a:pt x="8836" y="8617"/>
                    <a:pt x="9056" y="8836"/>
                    <a:pt x="9327" y="8836"/>
                  </a:cubicBezTo>
                  <a:moveTo>
                    <a:pt x="4909" y="15709"/>
                  </a:moveTo>
                  <a:lnTo>
                    <a:pt x="6873" y="15709"/>
                  </a:lnTo>
                  <a:lnTo>
                    <a:pt x="6873" y="17673"/>
                  </a:lnTo>
                  <a:lnTo>
                    <a:pt x="4909" y="17673"/>
                  </a:lnTo>
                  <a:cubicBezTo>
                    <a:pt x="4909" y="17673"/>
                    <a:pt x="4909" y="15709"/>
                    <a:pt x="4909" y="15709"/>
                  </a:cubicBezTo>
                  <a:close/>
                  <a:moveTo>
                    <a:pt x="4418" y="18655"/>
                  </a:moveTo>
                  <a:lnTo>
                    <a:pt x="7364" y="18655"/>
                  </a:lnTo>
                  <a:cubicBezTo>
                    <a:pt x="7635" y="18655"/>
                    <a:pt x="7855" y="18435"/>
                    <a:pt x="7855" y="18164"/>
                  </a:cubicBezTo>
                  <a:lnTo>
                    <a:pt x="7855" y="15218"/>
                  </a:lnTo>
                  <a:cubicBezTo>
                    <a:pt x="7855" y="14947"/>
                    <a:pt x="7635" y="14727"/>
                    <a:pt x="7364" y="14727"/>
                  </a:cubicBezTo>
                  <a:lnTo>
                    <a:pt x="4418" y="14727"/>
                  </a:lnTo>
                  <a:cubicBezTo>
                    <a:pt x="4147" y="14727"/>
                    <a:pt x="3927" y="14947"/>
                    <a:pt x="3927" y="15218"/>
                  </a:cubicBezTo>
                  <a:lnTo>
                    <a:pt x="3927" y="18164"/>
                  </a:lnTo>
                  <a:cubicBezTo>
                    <a:pt x="3927" y="18435"/>
                    <a:pt x="4147" y="18655"/>
                    <a:pt x="4418" y="18655"/>
                  </a:cubicBezTo>
                  <a:moveTo>
                    <a:pt x="14727" y="10800"/>
                  </a:moveTo>
                  <a:lnTo>
                    <a:pt x="16691" y="10800"/>
                  </a:lnTo>
                  <a:lnTo>
                    <a:pt x="16691" y="12764"/>
                  </a:lnTo>
                  <a:lnTo>
                    <a:pt x="14727" y="12764"/>
                  </a:lnTo>
                  <a:cubicBezTo>
                    <a:pt x="14727" y="12764"/>
                    <a:pt x="14727" y="10800"/>
                    <a:pt x="14727" y="10800"/>
                  </a:cubicBezTo>
                  <a:close/>
                  <a:moveTo>
                    <a:pt x="14236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lnTo>
                    <a:pt x="17673" y="10309"/>
                  </a:lnTo>
                  <a:cubicBezTo>
                    <a:pt x="17673" y="10038"/>
                    <a:pt x="17453" y="9818"/>
                    <a:pt x="17182" y="9818"/>
                  </a:cubicBezTo>
                  <a:lnTo>
                    <a:pt x="14236" y="9818"/>
                  </a:lnTo>
                  <a:cubicBezTo>
                    <a:pt x="13965" y="9818"/>
                    <a:pt x="13745" y="10038"/>
                    <a:pt x="13745" y="10309"/>
                  </a:cubicBezTo>
                  <a:lnTo>
                    <a:pt x="13745" y="13255"/>
                  </a:lnTo>
                  <a:cubicBezTo>
                    <a:pt x="13745" y="13526"/>
                    <a:pt x="13965" y="13745"/>
                    <a:pt x="14236" y="13745"/>
                  </a:cubicBezTo>
                  <a:moveTo>
                    <a:pt x="4909" y="10800"/>
                  </a:moveTo>
                  <a:lnTo>
                    <a:pt x="6873" y="10800"/>
                  </a:lnTo>
                  <a:lnTo>
                    <a:pt x="6873" y="12764"/>
                  </a:lnTo>
                  <a:lnTo>
                    <a:pt x="4909" y="12764"/>
                  </a:lnTo>
                  <a:cubicBezTo>
                    <a:pt x="4909" y="12764"/>
                    <a:pt x="4909" y="10800"/>
                    <a:pt x="4909" y="10800"/>
                  </a:cubicBezTo>
                  <a:close/>
                  <a:moveTo>
                    <a:pt x="4418" y="13745"/>
                  </a:moveTo>
                  <a:lnTo>
                    <a:pt x="7364" y="13745"/>
                  </a:lnTo>
                  <a:cubicBezTo>
                    <a:pt x="7635" y="13745"/>
                    <a:pt x="7855" y="13526"/>
                    <a:pt x="7855" y="13255"/>
                  </a:cubicBezTo>
                  <a:lnTo>
                    <a:pt x="7855" y="10309"/>
                  </a:lnTo>
                  <a:cubicBezTo>
                    <a:pt x="7855" y="10038"/>
                    <a:pt x="7635" y="9818"/>
                    <a:pt x="7364" y="9818"/>
                  </a:cubicBezTo>
                  <a:lnTo>
                    <a:pt x="4418" y="9818"/>
                  </a:lnTo>
                  <a:cubicBezTo>
                    <a:pt x="4147" y="9818"/>
                    <a:pt x="3927" y="10038"/>
                    <a:pt x="3927" y="10309"/>
                  </a:cubicBezTo>
                  <a:lnTo>
                    <a:pt x="3927" y="13255"/>
                  </a:lnTo>
                  <a:cubicBezTo>
                    <a:pt x="3927" y="13526"/>
                    <a:pt x="4147" y="13745"/>
                    <a:pt x="4418" y="13745"/>
                  </a:cubicBezTo>
                  <a:moveTo>
                    <a:pt x="4909" y="5891"/>
                  </a:moveTo>
                  <a:lnTo>
                    <a:pt x="6873" y="5891"/>
                  </a:lnTo>
                  <a:lnTo>
                    <a:pt x="6873" y="7855"/>
                  </a:lnTo>
                  <a:lnTo>
                    <a:pt x="4909" y="7855"/>
                  </a:lnTo>
                  <a:cubicBezTo>
                    <a:pt x="4909" y="7855"/>
                    <a:pt x="4909" y="5891"/>
                    <a:pt x="4909" y="5891"/>
                  </a:cubicBezTo>
                  <a:close/>
                  <a:moveTo>
                    <a:pt x="4418" y="8836"/>
                  </a:moveTo>
                  <a:lnTo>
                    <a:pt x="7364" y="8836"/>
                  </a:lnTo>
                  <a:cubicBezTo>
                    <a:pt x="7635" y="8836"/>
                    <a:pt x="7855" y="8617"/>
                    <a:pt x="7855" y="8345"/>
                  </a:cubicBezTo>
                  <a:lnTo>
                    <a:pt x="7855" y="5400"/>
                  </a:lnTo>
                  <a:cubicBezTo>
                    <a:pt x="7855" y="5129"/>
                    <a:pt x="7635" y="4909"/>
                    <a:pt x="7364" y="4909"/>
                  </a:cubicBezTo>
                  <a:lnTo>
                    <a:pt x="4418" y="4909"/>
                  </a:lnTo>
                  <a:cubicBezTo>
                    <a:pt x="4147" y="4909"/>
                    <a:pt x="3927" y="5129"/>
                    <a:pt x="3927" y="5400"/>
                  </a:cubicBezTo>
                  <a:lnTo>
                    <a:pt x="3927" y="8345"/>
                  </a:lnTo>
                  <a:cubicBezTo>
                    <a:pt x="3927" y="8617"/>
                    <a:pt x="4147" y="8836"/>
                    <a:pt x="4418" y="8836"/>
                  </a:cubicBezTo>
                  <a:moveTo>
                    <a:pt x="14727" y="5891"/>
                  </a:moveTo>
                  <a:lnTo>
                    <a:pt x="16691" y="5891"/>
                  </a:lnTo>
                  <a:lnTo>
                    <a:pt x="16691" y="7855"/>
                  </a:lnTo>
                  <a:lnTo>
                    <a:pt x="14727" y="7855"/>
                  </a:lnTo>
                  <a:cubicBezTo>
                    <a:pt x="14727" y="7855"/>
                    <a:pt x="14727" y="5891"/>
                    <a:pt x="14727" y="5891"/>
                  </a:cubicBezTo>
                  <a:close/>
                  <a:moveTo>
                    <a:pt x="14236" y="8836"/>
                  </a:moveTo>
                  <a:lnTo>
                    <a:pt x="17182" y="8836"/>
                  </a:lnTo>
                  <a:cubicBezTo>
                    <a:pt x="17453" y="8836"/>
                    <a:pt x="17673" y="8617"/>
                    <a:pt x="17673" y="8345"/>
                  </a:cubicBezTo>
                  <a:lnTo>
                    <a:pt x="17673" y="5400"/>
                  </a:lnTo>
                  <a:cubicBezTo>
                    <a:pt x="17673" y="5129"/>
                    <a:pt x="17453" y="4909"/>
                    <a:pt x="17182" y="4909"/>
                  </a:cubicBezTo>
                  <a:lnTo>
                    <a:pt x="14236" y="4909"/>
                  </a:lnTo>
                  <a:cubicBezTo>
                    <a:pt x="13965" y="4909"/>
                    <a:pt x="13745" y="5129"/>
                    <a:pt x="13745" y="5400"/>
                  </a:cubicBezTo>
                  <a:lnTo>
                    <a:pt x="13745" y="8345"/>
                  </a:lnTo>
                  <a:cubicBezTo>
                    <a:pt x="13745" y="8617"/>
                    <a:pt x="13965" y="8836"/>
                    <a:pt x="14236" y="8836"/>
                  </a:cubicBezTo>
                  <a:moveTo>
                    <a:pt x="19636" y="1964"/>
                  </a:moveTo>
                  <a:lnTo>
                    <a:pt x="1964" y="1964"/>
                  </a:lnTo>
                  <a:lnTo>
                    <a:pt x="1964" y="982"/>
                  </a:lnTo>
                  <a:lnTo>
                    <a:pt x="19636" y="982"/>
                  </a:lnTo>
                  <a:cubicBezTo>
                    <a:pt x="19636" y="982"/>
                    <a:pt x="19636" y="1964"/>
                    <a:pt x="19636" y="1964"/>
                  </a:cubicBezTo>
                  <a:close/>
                  <a:moveTo>
                    <a:pt x="19636" y="20618"/>
                  </a:moveTo>
                  <a:lnTo>
                    <a:pt x="12764" y="20618"/>
                  </a:lnTo>
                  <a:lnTo>
                    <a:pt x="12764" y="15218"/>
                  </a:lnTo>
                  <a:cubicBezTo>
                    <a:pt x="12764" y="14947"/>
                    <a:pt x="12544" y="14727"/>
                    <a:pt x="12273" y="14727"/>
                  </a:cubicBezTo>
                  <a:lnTo>
                    <a:pt x="9327" y="14727"/>
                  </a:lnTo>
                  <a:cubicBezTo>
                    <a:pt x="9056" y="14727"/>
                    <a:pt x="8836" y="14947"/>
                    <a:pt x="8836" y="15218"/>
                  </a:cubicBezTo>
                  <a:lnTo>
                    <a:pt x="8836" y="20618"/>
                  </a:lnTo>
                  <a:lnTo>
                    <a:pt x="1964" y="20618"/>
                  </a:lnTo>
                  <a:lnTo>
                    <a:pt x="1964" y="2945"/>
                  </a:lnTo>
                  <a:lnTo>
                    <a:pt x="19636" y="2945"/>
                  </a:lnTo>
                  <a:cubicBezTo>
                    <a:pt x="19636" y="2945"/>
                    <a:pt x="19636" y="20618"/>
                    <a:pt x="19636" y="20618"/>
                  </a:cubicBezTo>
                  <a:close/>
                  <a:moveTo>
                    <a:pt x="11782" y="20618"/>
                  </a:moveTo>
                  <a:lnTo>
                    <a:pt x="9818" y="20618"/>
                  </a:lnTo>
                  <a:lnTo>
                    <a:pt x="9818" y="15709"/>
                  </a:lnTo>
                  <a:lnTo>
                    <a:pt x="11782" y="15709"/>
                  </a:lnTo>
                  <a:cubicBezTo>
                    <a:pt x="11782" y="15709"/>
                    <a:pt x="11782" y="20618"/>
                    <a:pt x="11782" y="20618"/>
                  </a:cubicBezTo>
                  <a:close/>
                  <a:moveTo>
                    <a:pt x="21109" y="1964"/>
                  </a:moveTo>
                  <a:lnTo>
                    <a:pt x="20618" y="1964"/>
                  </a:lnTo>
                  <a:lnTo>
                    <a:pt x="20618" y="491"/>
                  </a:lnTo>
                  <a:cubicBezTo>
                    <a:pt x="20618" y="220"/>
                    <a:pt x="20399" y="0"/>
                    <a:pt x="20127" y="0"/>
                  </a:cubicBezTo>
                  <a:lnTo>
                    <a:pt x="1473" y="0"/>
                  </a:lnTo>
                  <a:cubicBezTo>
                    <a:pt x="1201" y="0"/>
                    <a:pt x="982" y="220"/>
                    <a:pt x="982" y="491"/>
                  </a:cubicBezTo>
                  <a:lnTo>
                    <a:pt x="982" y="1964"/>
                  </a:lnTo>
                  <a:lnTo>
                    <a:pt x="491" y="1964"/>
                  </a:lnTo>
                  <a:cubicBezTo>
                    <a:pt x="220" y="1964"/>
                    <a:pt x="0" y="2184"/>
                    <a:pt x="0" y="2455"/>
                  </a:cubicBezTo>
                  <a:cubicBezTo>
                    <a:pt x="0" y="2726"/>
                    <a:pt x="220" y="2945"/>
                    <a:pt x="491" y="2945"/>
                  </a:cubicBezTo>
                  <a:lnTo>
                    <a:pt x="982" y="2945"/>
                  </a:lnTo>
                  <a:lnTo>
                    <a:pt x="982" y="21109"/>
                  </a:lnTo>
                  <a:cubicBezTo>
                    <a:pt x="982" y="21381"/>
                    <a:pt x="1201" y="21600"/>
                    <a:pt x="1473" y="21600"/>
                  </a:cubicBezTo>
                  <a:lnTo>
                    <a:pt x="20127" y="21600"/>
                  </a:lnTo>
                  <a:cubicBezTo>
                    <a:pt x="20399" y="21600"/>
                    <a:pt x="20618" y="21381"/>
                    <a:pt x="20618" y="21109"/>
                  </a:cubicBezTo>
                  <a:lnTo>
                    <a:pt x="20618" y="2945"/>
                  </a:lnTo>
                  <a:lnTo>
                    <a:pt x="21109" y="2945"/>
                  </a:lnTo>
                  <a:cubicBezTo>
                    <a:pt x="21380" y="2945"/>
                    <a:pt x="21600" y="2726"/>
                    <a:pt x="21600" y="2455"/>
                  </a:cubicBezTo>
                  <a:cubicBezTo>
                    <a:pt x="21600" y="2184"/>
                    <a:pt x="21380" y="1964"/>
                    <a:pt x="21109" y="1964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31661930-4A5E-C742-B8AD-A7263AD1FAA9}"/>
              </a:ext>
            </a:extLst>
          </p:cNvPr>
          <p:cNvGrpSpPr/>
          <p:nvPr/>
        </p:nvGrpSpPr>
        <p:grpSpPr>
          <a:xfrm>
            <a:off x="8832172" y="2026828"/>
            <a:ext cx="3270922" cy="809071"/>
            <a:chOff x="8691250" y="4371917"/>
            <a:chExt cx="3270922" cy="809071"/>
          </a:xfrm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002BF3DA-1AA5-6846-82F0-B7DF65C25FB1}"/>
                </a:ext>
              </a:extLst>
            </p:cNvPr>
            <p:cNvSpPr txBox="1"/>
            <p:nvPr/>
          </p:nvSpPr>
          <p:spPr>
            <a:xfrm>
              <a:off x="9591746" y="4371917"/>
              <a:ext cx="2370426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</a:rPr>
                <a:t>Биотехнология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58" name="Snip and Round Single Corner Rectangle 57">
              <a:extLst>
                <a:ext uri="{FF2B5EF4-FFF2-40B4-BE49-F238E27FC236}">
                  <a16:creationId xmlns:a16="http://schemas.microsoft.com/office/drawing/2014/main" id="{777FEC72-2504-2740-AC79-0B8DD24FD45E}"/>
                </a:ext>
              </a:extLst>
            </p:cNvPr>
            <p:cNvSpPr/>
            <p:nvPr/>
          </p:nvSpPr>
          <p:spPr>
            <a:xfrm flipV="1">
              <a:off x="8691250" y="4449468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59" name="Shape 2604">
              <a:extLst>
                <a:ext uri="{FF2B5EF4-FFF2-40B4-BE49-F238E27FC236}">
                  <a16:creationId xmlns:a16="http://schemas.microsoft.com/office/drawing/2014/main" id="{D950D4B6-0E34-9640-A659-044DB75731A1}"/>
                </a:ext>
              </a:extLst>
            </p:cNvPr>
            <p:cNvSpPr/>
            <p:nvPr/>
          </p:nvSpPr>
          <p:spPr>
            <a:xfrm>
              <a:off x="8917346" y="4694900"/>
              <a:ext cx="279328" cy="228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9600"/>
                  </a:moveTo>
                  <a:lnTo>
                    <a:pt x="17673" y="9600"/>
                  </a:lnTo>
                  <a:lnTo>
                    <a:pt x="17673" y="8400"/>
                  </a:lnTo>
                  <a:cubicBezTo>
                    <a:pt x="17673" y="7738"/>
                    <a:pt x="17233" y="7200"/>
                    <a:pt x="16691" y="7200"/>
                  </a:cubicBezTo>
                  <a:lnTo>
                    <a:pt x="14727" y="7200"/>
                  </a:lnTo>
                  <a:cubicBezTo>
                    <a:pt x="14186" y="7200"/>
                    <a:pt x="13745" y="7738"/>
                    <a:pt x="13745" y="8400"/>
                  </a:cubicBezTo>
                  <a:lnTo>
                    <a:pt x="13745" y="9600"/>
                  </a:lnTo>
                  <a:lnTo>
                    <a:pt x="7855" y="9600"/>
                  </a:lnTo>
                  <a:lnTo>
                    <a:pt x="7855" y="8400"/>
                  </a:lnTo>
                  <a:cubicBezTo>
                    <a:pt x="7855" y="7738"/>
                    <a:pt x="7414" y="7200"/>
                    <a:pt x="6873" y="7200"/>
                  </a:cubicBezTo>
                  <a:lnTo>
                    <a:pt x="4909" y="7200"/>
                  </a:lnTo>
                  <a:cubicBezTo>
                    <a:pt x="4367" y="7200"/>
                    <a:pt x="3927" y="7738"/>
                    <a:pt x="3927" y="8400"/>
                  </a:cubicBezTo>
                  <a:lnTo>
                    <a:pt x="3927" y="9600"/>
                  </a:lnTo>
                  <a:lnTo>
                    <a:pt x="982" y="9600"/>
                  </a:lnTo>
                  <a:lnTo>
                    <a:pt x="982" y="3601"/>
                  </a:lnTo>
                  <a:lnTo>
                    <a:pt x="20618" y="3601"/>
                  </a:lnTo>
                  <a:cubicBezTo>
                    <a:pt x="20618" y="3601"/>
                    <a:pt x="20618" y="9600"/>
                    <a:pt x="20618" y="9600"/>
                  </a:cubicBezTo>
                  <a:close/>
                  <a:moveTo>
                    <a:pt x="14727" y="8400"/>
                  </a:moveTo>
                  <a:lnTo>
                    <a:pt x="16691" y="8400"/>
                  </a:lnTo>
                  <a:lnTo>
                    <a:pt x="16691" y="12001"/>
                  </a:lnTo>
                  <a:lnTo>
                    <a:pt x="14727" y="12001"/>
                  </a:lnTo>
                  <a:cubicBezTo>
                    <a:pt x="14727" y="12001"/>
                    <a:pt x="14727" y="8400"/>
                    <a:pt x="14727" y="8400"/>
                  </a:cubicBezTo>
                  <a:close/>
                  <a:moveTo>
                    <a:pt x="4909" y="8400"/>
                  </a:moveTo>
                  <a:lnTo>
                    <a:pt x="6873" y="8400"/>
                  </a:lnTo>
                  <a:lnTo>
                    <a:pt x="6873" y="12001"/>
                  </a:lnTo>
                  <a:lnTo>
                    <a:pt x="4909" y="12001"/>
                  </a:lnTo>
                  <a:cubicBezTo>
                    <a:pt x="4909" y="12001"/>
                    <a:pt x="4909" y="8400"/>
                    <a:pt x="4909" y="8400"/>
                  </a:cubicBezTo>
                  <a:close/>
                  <a:moveTo>
                    <a:pt x="19636" y="20400"/>
                  </a:moveTo>
                  <a:lnTo>
                    <a:pt x="1964" y="20400"/>
                  </a:lnTo>
                  <a:lnTo>
                    <a:pt x="1964" y="10800"/>
                  </a:lnTo>
                  <a:lnTo>
                    <a:pt x="3927" y="10800"/>
                  </a:lnTo>
                  <a:lnTo>
                    <a:pt x="3927" y="12001"/>
                  </a:lnTo>
                  <a:cubicBezTo>
                    <a:pt x="3927" y="12662"/>
                    <a:pt x="4367" y="13200"/>
                    <a:pt x="4909" y="13200"/>
                  </a:cubicBezTo>
                  <a:lnTo>
                    <a:pt x="6873" y="13200"/>
                  </a:lnTo>
                  <a:cubicBezTo>
                    <a:pt x="7414" y="13200"/>
                    <a:pt x="7855" y="12662"/>
                    <a:pt x="7855" y="12001"/>
                  </a:cubicBezTo>
                  <a:lnTo>
                    <a:pt x="7855" y="10800"/>
                  </a:lnTo>
                  <a:lnTo>
                    <a:pt x="13745" y="10800"/>
                  </a:lnTo>
                  <a:lnTo>
                    <a:pt x="13745" y="12001"/>
                  </a:lnTo>
                  <a:cubicBezTo>
                    <a:pt x="13745" y="12662"/>
                    <a:pt x="14186" y="13200"/>
                    <a:pt x="14727" y="13200"/>
                  </a:cubicBezTo>
                  <a:lnTo>
                    <a:pt x="16691" y="13200"/>
                  </a:lnTo>
                  <a:cubicBezTo>
                    <a:pt x="17233" y="13200"/>
                    <a:pt x="17673" y="12662"/>
                    <a:pt x="17673" y="12001"/>
                  </a:cubicBezTo>
                  <a:lnTo>
                    <a:pt x="17673" y="10800"/>
                  </a:lnTo>
                  <a:lnTo>
                    <a:pt x="19636" y="10800"/>
                  </a:lnTo>
                  <a:cubicBezTo>
                    <a:pt x="19636" y="10800"/>
                    <a:pt x="19636" y="20400"/>
                    <a:pt x="19636" y="20400"/>
                  </a:cubicBezTo>
                  <a:close/>
                  <a:moveTo>
                    <a:pt x="8836" y="1200"/>
                  </a:moveTo>
                  <a:lnTo>
                    <a:pt x="12764" y="1200"/>
                  </a:lnTo>
                  <a:cubicBezTo>
                    <a:pt x="13305" y="1200"/>
                    <a:pt x="13745" y="1738"/>
                    <a:pt x="13745" y="2400"/>
                  </a:cubicBezTo>
                  <a:lnTo>
                    <a:pt x="7855" y="2400"/>
                  </a:lnTo>
                  <a:cubicBezTo>
                    <a:pt x="7855" y="1738"/>
                    <a:pt x="8295" y="1200"/>
                    <a:pt x="8836" y="1200"/>
                  </a:cubicBezTo>
                  <a:moveTo>
                    <a:pt x="20618" y="2400"/>
                  </a:moveTo>
                  <a:lnTo>
                    <a:pt x="14727" y="2400"/>
                  </a:lnTo>
                  <a:cubicBezTo>
                    <a:pt x="14727" y="1075"/>
                    <a:pt x="13848" y="0"/>
                    <a:pt x="12764" y="0"/>
                  </a:cubicBezTo>
                  <a:lnTo>
                    <a:pt x="8836" y="0"/>
                  </a:lnTo>
                  <a:cubicBezTo>
                    <a:pt x="7752" y="0"/>
                    <a:pt x="6873" y="1075"/>
                    <a:pt x="6873" y="2400"/>
                  </a:cubicBezTo>
                  <a:lnTo>
                    <a:pt x="982" y="2400"/>
                  </a:lnTo>
                  <a:cubicBezTo>
                    <a:pt x="440" y="2400"/>
                    <a:pt x="0" y="2938"/>
                    <a:pt x="0" y="3601"/>
                  </a:cubicBezTo>
                  <a:lnTo>
                    <a:pt x="0" y="9600"/>
                  </a:lnTo>
                  <a:cubicBezTo>
                    <a:pt x="0" y="10262"/>
                    <a:pt x="440" y="10800"/>
                    <a:pt x="982" y="10800"/>
                  </a:cubicBezTo>
                  <a:lnTo>
                    <a:pt x="982" y="20400"/>
                  </a:lnTo>
                  <a:cubicBezTo>
                    <a:pt x="982" y="21062"/>
                    <a:pt x="1422" y="21600"/>
                    <a:pt x="1964" y="21600"/>
                  </a:cubicBezTo>
                  <a:lnTo>
                    <a:pt x="19636" y="21600"/>
                  </a:lnTo>
                  <a:cubicBezTo>
                    <a:pt x="20178" y="21600"/>
                    <a:pt x="20618" y="21062"/>
                    <a:pt x="20618" y="20400"/>
                  </a:cubicBezTo>
                  <a:lnTo>
                    <a:pt x="20618" y="10800"/>
                  </a:lnTo>
                  <a:cubicBezTo>
                    <a:pt x="21160" y="10800"/>
                    <a:pt x="21600" y="10262"/>
                    <a:pt x="21600" y="9600"/>
                  </a:cubicBezTo>
                  <a:lnTo>
                    <a:pt x="21600" y="3601"/>
                  </a:lnTo>
                  <a:cubicBezTo>
                    <a:pt x="21600" y="2938"/>
                    <a:pt x="21160" y="2400"/>
                    <a:pt x="20618" y="240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0F1DAACE-DEF8-8A41-875C-EE00F6E00FD2}"/>
              </a:ext>
            </a:extLst>
          </p:cNvPr>
          <p:cNvGrpSpPr/>
          <p:nvPr/>
        </p:nvGrpSpPr>
        <p:grpSpPr>
          <a:xfrm>
            <a:off x="317651" y="2026828"/>
            <a:ext cx="3207891" cy="807760"/>
            <a:chOff x="319775" y="1687042"/>
            <a:chExt cx="3207891" cy="807760"/>
          </a:xfrm>
        </p:grpSpPr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0B813E55-B738-5841-B11C-A2CDB2F151BD}"/>
                </a:ext>
              </a:extLst>
            </p:cNvPr>
            <p:cNvSpPr txBox="1"/>
            <p:nvPr/>
          </p:nvSpPr>
          <p:spPr>
            <a:xfrm flipH="1">
              <a:off x="319775" y="1687042"/>
              <a:ext cx="2290564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</a:rPr>
                <a:t>Агрономия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77" name="Snip and Round Single Corner Rectangle 76">
              <a:extLst>
                <a:ext uri="{FF2B5EF4-FFF2-40B4-BE49-F238E27FC236}">
                  <a16:creationId xmlns:a16="http://schemas.microsoft.com/office/drawing/2014/main" id="{C4D75F02-2B84-5E45-BC81-0E363134B9BB}"/>
                </a:ext>
              </a:extLst>
            </p:cNvPr>
            <p:cNvSpPr/>
            <p:nvPr/>
          </p:nvSpPr>
          <p:spPr>
            <a:xfrm flipH="1" flipV="1">
              <a:off x="2796146" y="1763282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78" name="Shape 2570">
              <a:extLst>
                <a:ext uri="{FF2B5EF4-FFF2-40B4-BE49-F238E27FC236}">
                  <a16:creationId xmlns:a16="http://schemas.microsoft.com/office/drawing/2014/main" id="{C2B33A5F-C1AA-F64D-B9FF-634F6F6B0B9F}"/>
                </a:ext>
              </a:extLst>
            </p:cNvPr>
            <p:cNvSpPr/>
            <p:nvPr/>
          </p:nvSpPr>
          <p:spPr>
            <a:xfrm>
              <a:off x="3019925" y="1967889"/>
              <a:ext cx="279328" cy="2729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9" extrusionOk="0">
                  <a:moveTo>
                    <a:pt x="7530" y="4197"/>
                  </a:moveTo>
                  <a:lnTo>
                    <a:pt x="6680" y="3701"/>
                  </a:lnTo>
                  <a:lnTo>
                    <a:pt x="6189" y="4560"/>
                  </a:lnTo>
                  <a:lnTo>
                    <a:pt x="7040" y="5056"/>
                  </a:lnTo>
                  <a:cubicBezTo>
                    <a:pt x="7040" y="5056"/>
                    <a:pt x="7530" y="4197"/>
                    <a:pt x="7530" y="4197"/>
                  </a:cubicBezTo>
                  <a:close/>
                  <a:moveTo>
                    <a:pt x="8512" y="2479"/>
                  </a:moveTo>
                  <a:lnTo>
                    <a:pt x="7662" y="1984"/>
                  </a:lnTo>
                  <a:lnTo>
                    <a:pt x="7171" y="2843"/>
                  </a:lnTo>
                  <a:lnTo>
                    <a:pt x="8021" y="3339"/>
                  </a:lnTo>
                  <a:cubicBezTo>
                    <a:pt x="8021" y="3339"/>
                    <a:pt x="8512" y="2479"/>
                    <a:pt x="8512" y="2479"/>
                  </a:cubicBezTo>
                  <a:close/>
                  <a:moveTo>
                    <a:pt x="20618" y="8428"/>
                  </a:moveTo>
                  <a:lnTo>
                    <a:pt x="982" y="8428"/>
                  </a:lnTo>
                  <a:lnTo>
                    <a:pt x="982" y="6445"/>
                  </a:lnTo>
                  <a:lnTo>
                    <a:pt x="20618" y="6445"/>
                  </a:lnTo>
                  <a:cubicBezTo>
                    <a:pt x="20618" y="6445"/>
                    <a:pt x="20618" y="8428"/>
                    <a:pt x="20618" y="8428"/>
                  </a:cubicBezTo>
                  <a:close/>
                  <a:moveTo>
                    <a:pt x="18655" y="20327"/>
                  </a:moveTo>
                  <a:lnTo>
                    <a:pt x="2945" y="20327"/>
                  </a:lnTo>
                  <a:lnTo>
                    <a:pt x="2945" y="9420"/>
                  </a:lnTo>
                  <a:lnTo>
                    <a:pt x="18655" y="9420"/>
                  </a:lnTo>
                  <a:cubicBezTo>
                    <a:pt x="18655" y="9420"/>
                    <a:pt x="18655" y="20327"/>
                    <a:pt x="18655" y="20327"/>
                  </a:cubicBezTo>
                  <a:close/>
                  <a:moveTo>
                    <a:pt x="6811" y="1488"/>
                  </a:moveTo>
                  <a:cubicBezTo>
                    <a:pt x="7083" y="1014"/>
                    <a:pt x="7683" y="851"/>
                    <a:pt x="8153" y="1125"/>
                  </a:cubicBezTo>
                  <a:lnTo>
                    <a:pt x="9854" y="2117"/>
                  </a:lnTo>
                  <a:lnTo>
                    <a:pt x="7946" y="5454"/>
                  </a:lnTo>
                  <a:lnTo>
                    <a:pt x="5759" y="5454"/>
                  </a:lnTo>
                  <a:lnTo>
                    <a:pt x="5698" y="5419"/>
                  </a:lnTo>
                  <a:lnTo>
                    <a:pt x="5678" y="5454"/>
                  </a:lnTo>
                  <a:lnTo>
                    <a:pt x="4545" y="5454"/>
                  </a:lnTo>
                  <a:cubicBezTo>
                    <a:pt x="4545" y="5454"/>
                    <a:pt x="6811" y="1488"/>
                    <a:pt x="6811" y="1488"/>
                  </a:cubicBezTo>
                  <a:close/>
                  <a:moveTo>
                    <a:pt x="15577" y="5454"/>
                  </a:moveTo>
                  <a:lnTo>
                    <a:pt x="9079" y="5454"/>
                  </a:lnTo>
                  <a:lnTo>
                    <a:pt x="10704" y="2612"/>
                  </a:lnTo>
                  <a:cubicBezTo>
                    <a:pt x="10704" y="2612"/>
                    <a:pt x="15577" y="5454"/>
                    <a:pt x="15577" y="5454"/>
                  </a:cubicBezTo>
                  <a:close/>
                  <a:moveTo>
                    <a:pt x="15930" y="2759"/>
                  </a:moveTo>
                  <a:cubicBezTo>
                    <a:pt x="16454" y="2617"/>
                    <a:pt x="16991" y="2931"/>
                    <a:pt x="17132" y="3460"/>
                  </a:cubicBezTo>
                  <a:lnTo>
                    <a:pt x="17661" y="5454"/>
                  </a:lnTo>
                  <a:lnTo>
                    <a:pt x="17540" y="5454"/>
                  </a:lnTo>
                  <a:lnTo>
                    <a:pt x="16279" y="4718"/>
                  </a:lnTo>
                  <a:lnTo>
                    <a:pt x="16438" y="4674"/>
                  </a:lnTo>
                  <a:lnTo>
                    <a:pt x="16184" y="3716"/>
                  </a:lnTo>
                  <a:lnTo>
                    <a:pt x="15236" y="3973"/>
                  </a:lnTo>
                  <a:lnTo>
                    <a:pt x="15279" y="4135"/>
                  </a:lnTo>
                  <a:lnTo>
                    <a:pt x="14076" y="3434"/>
                  </a:lnTo>
                  <a:lnTo>
                    <a:pt x="14033" y="3272"/>
                  </a:lnTo>
                  <a:cubicBezTo>
                    <a:pt x="14033" y="3272"/>
                    <a:pt x="15930" y="2759"/>
                    <a:pt x="15930" y="2759"/>
                  </a:cubicBezTo>
                  <a:close/>
                  <a:moveTo>
                    <a:pt x="20618" y="5454"/>
                  </a:moveTo>
                  <a:lnTo>
                    <a:pt x="18678" y="5454"/>
                  </a:lnTo>
                  <a:lnTo>
                    <a:pt x="18081" y="3203"/>
                  </a:lnTo>
                  <a:cubicBezTo>
                    <a:pt x="17800" y="2145"/>
                    <a:pt x="16724" y="1518"/>
                    <a:pt x="15676" y="1801"/>
                  </a:cubicBezTo>
                  <a:lnTo>
                    <a:pt x="12671" y="2615"/>
                  </a:lnTo>
                  <a:lnTo>
                    <a:pt x="8644" y="266"/>
                  </a:lnTo>
                  <a:cubicBezTo>
                    <a:pt x="7704" y="-281"/>
                    <a:pt x="6504" y="44"/>
                    <a:pt x="5961" y="992"/>
                  </a:cubicBezTo>
                  <a:lnTo>
                    <a:pt x="3410" y="5454"/>
                  </a:lnTo>
                  <a:lnTo>
                    <a:pt x="982" y="5454"/>
                  </a:lnTo>
                  <a:cubicBezTo>
                    <a:pt x="440" y="5454"/>
                    <a:pt x="0" y="5898"/>
                    <a:pt x="0" y="6445"/>
                  </a:cubicBezTo>
                  <a:lnTo>
                    <a:pt x="0" y="8428"/>
                  </a:lnTo>
                  <a:cubicBezTo>
                    <a:pt x="0" y="8977"/>
                    <a:pt x="440" y="9420"/>
                    <a:pt x="982" y="9420"/>
                  </a:cubicBezTo>
                  <a:lnTo>
                    <a:pt x="1964" y="9420"/>
                  </a:lnTo>
                  <a:lnTo>
                    <a:pt x="1964" y="20327"/>
                  </a:lnTo>
                  <a:cubicBezTo>
                    <a:pt x="1964" y="20875"/>
                    <a:pt x="2403" y="21319"/>
                    <a:pt x="2945" y="21319"/>
                  </a:cubicBezTo>
                  <a:lnTo>
                    <a:pt x="18655" y="21319"/>
                  </a:lnTo>
                  <a:cubicBezTo>
                    <a:pt x="19197" y="21319"/>
                    <a:pt x="19636" y="20875"/>
                    <a:pt x="19636" y="20327"/>
                  </a:cubicBezTo>
                  <a:lnTo>
                    <a:pt x="19636" y="9420"/>
                  </a:lnTo>
                  <a:lnTo>
                    <a:pt x="20618" y="9420"/>
                  </a:lnTo>
                  <a:cubicBezTo>
                    <a:pt x="21160" y="9420"/>
                    <a:pt x="21600" y="8977"/>
                    <a:pt x="21600" y="8428"/>
                  </a:cubicBezTo>
                  <a:lnTo>
                    <a:pt x="21600" y="6445"/>
                  </a:lnTo>
                  <a:cubicBezTo>
                    <a:pt x="21600" y="5898"/>
                    <a:pt x="21160" y="5454"/>
                    <a:pt x="20618" y="5454"/>
                  </a:cubicBezTo>
                  <a:moveTo>
                    <a:pt x="7855" y="12395"/>
                  </a:moveTo>
                  <a:lnTo>
                    <a:pt x="13745" y="12395"/>
                  </a:lnTo>
                  <a:lnTo>
                    <a:pt x="13745" y="13386"/>
                  </a:lnTo>
                  <a:lnTo>
                    <a:pt x="7855" y="13386"/>
                  </a:lnTo>
                  <a:cubicBezTo>
                    <a:pt x="7855" y="13386"/>
                    <a:pt x="7855" y="12395"/>
                    <a:pt x="7855" y="12395"/>
                  </a:cubicBezTo>
                  <a:close/>
                  <a:moveTo>
                    <a:pt x="7855" y="14378"/>
                  </a:moveTo>
                  <a:lnTo>
                    <a:pt x="13745" y="14378"/>
                  </a:lnTo>
                  <a:cubicBezTo>
                    <a:pt x="14288" y="14378"/>
                    <a:pt x="14727" y="13934"/>
                    <a:pt x="14727" y="13386"/>
                  </a:cubicBezTo>
                  <a:lnTo>
                    <a:pt x="14727" y="12395"/>
                  </a:lnTo>
                  <a:cubicBezTo>
                    <a:pt x="14727" y="11847"/>
                    <a:pt x="14288" y="11403"/>
                    <a:pt x="13745" y="11403"/>
                  </a:cubicBezTo>
                  <a:lnTo>
                    <a:pt x="7855" y="11403"/>
                  </a:lnTo>
                  <a:cubicBezTo>
                    <a:pt x="7312" y="11403"/>
                    <a:pt x="6873" y="11847"/>
                    <a:pt x="6873" y="12395"/>
                  </a:cubicBezTo>
                  <a:lnTo>
                    <a:pt x="6873" y="13386"/>
                  </a:lnTo>
                  <a:cubicBezTo>
                    <a:pt x="6873" y="13934"/>
                    <a:pt x="7312" y="14378"/>
                    <a:pt x="7855" y="1437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sp>
        <p:nvSpPr>
          <p:cNvPr id="50" name="Text Placeholder 32">
            <a:extLst>
              <a:ext uri="{FF2B5EF4-FFF2-40B4-BE49-F238E27FC236}">
                <a16:creationId xmlns:a16="http://schemas.microsoft.com/office/drawing/2014/main" id="{0994D91F-7663-4C9D-9ADF-D56D12A395E4}"/>
              </a:ext>
            </a:extLst>
          </p:cNvPr>
          <p:cNvSpPr txBox="1">
            <a:spLocks/>
          </p:cNvSpPr>
          <p:nvPr/>
        </p:nvSpPr>
        <p:spPr>
          <a:xfrm flipH="1">
            <a:off x="623095" y="2349613"/>
            <a:ext cx="1985120" cy="58504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lnSpc>
                <a:spcPct val="100000"/>
              </a:lnSpc>
              <a:buNone/>
              <a:defRPr/>
            </a:pPr>
            <a:r>
              <a:rPr lang="ru-RU" sz="1400" dirty="0">
                <a:solidFill>
                  <a:srgbClr val="44546A"/>
                </a:solidFill>
                <a:latin typeface="Good Pro Book"/>
                <a:ea typeface="Roboto Light" panose="02000000000000000000" pitchFamily="2" charset="0"/>
                <a:cs typeface="Roboto Light" panose="02000000000000000000" pitchFamily="2" charset="0"/>
              </a:rPr>
              <a:t>115 бюджетных мест</a:t>
            </a:r>
          </a:p>
          <a:p>
            <a:pPr marL="0" lvl="0" indent="0" algn="r">
              <a:lnSpc>
                <a:spcPct val="100000"/>
              </a:lnSpc>
              <a:buNone/>
              <a:defRPr/>
            </a:pPr>
            <a:r>
              <a:rPr lang="ru-RU" sz="1400" dirty="0">
                <a:solidFill>
                  <a:srgbClr val="44546A"/>
                </a:solidFill>
                <a:latin typeface="Good Pro Book"/>
                <a:ea typeface="Roboto Light" panose="02000000000000000000" pitchFamily="2" charset="0"/>
                <a:cs typeface="Roboto Light" panose="02000000000000000000" pitchFamily="2" charset="0"/>
              </a:rPr>
              <a:t>10 контрактных мест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Good Pro Book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55" name="Text Placeholder 32">
            <a:extLst>
              <a:ext uri="{FF2B5EF4-FFF2-40B4-BE49-F238E27FC236}">
                <a16:creationId xmlns:a16="http://schemas.microsoft.com/office/drawing/2014/main" id="{80ECC516-9162-4243-85AC-7A2D364AFAAC}"/>
              </a:ext>
            </a:extLst>
          </p:cNvPr>
          <p:cNvSpPr txBox="1">
            <a:spLocks/>
          </p:cNvSpPr>
          <p:nvPr/>
        </p:nvSpPr>
        <p:spPr>
          <a:xfrm flipH="1">
            <a:off x="623095" y="4260186"/>
            <a:ext cx="1985120" cy="58504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lnSpc>
                <a:spcPct val="100000"/>
              </a:lnSpc>
              <a:buNone/>
              <a:defRPr/>
            </a:pPr>
            <a:r>
              <a:rPr lang="ru-RU" sz="1400" dirty="0">
                <a:solidFill>
                  <a:srgbClr val="44546A"/>
                </a:solidFill>
                <a:latin typeface="Good Pro Book"/>
                <a:ea typeface="Roboto Light" panose="02000000000000000000" pitchFamily="2" charset="0"/>
                <a:cs typeface="Roboto Light" panose="02000000000000000000" pitchFamily="2" charset="0"/>
              </a:rPr>
              <a:t>28 бюджетных мест</a:t>
            </a:r>
          </a:p>
          <a:p>
            <a:pPr marL="0" lvl="0" indent="0" algn="r">
              <a:lnSpc>
                <a:spcPct val="100000"/>
              </a:lnSpc>
              <a:buNone/>
              <a:defRPr/>
            </a:pPr>
            <a:r>
              <a:rPr lang="ru-RU" sz="1400" dirty="0">
                <a:solidFill>
                  <a:srgbClr val="44546A"/>
                </a:solidFill>
                <a:latin typeface="Good Pro Book"/>
                <a:ea typeface="Roboto Light" panose="02000000000000000000" pitchFamily="2" charset="0"/>
                <a:cs typeface="Roboto Light" panose="02000000000000000000" pitchFamily="2" charset="0"/>
              </a:rPr>
              <a:t>5 контрактных мест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Good Pro Book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57" name="Text Placeholder 32">
            <a:extLst>
              <a:ext uri="{FF2B5EF4-FFF2-40B4-BE49-F238E27FC236}">
                <a16:creationId xmlns:a16="http://schemas.microsoft.com/office/drawing/2014/main" id="{A5F08931-210E-448B-902D-8F6A770F969E}"/>
              </a:ext>
            </a:extLst>
          </p:cNvPr>
          <p:cNvSpPr txBox="1">
            <a:spLocks/>
          </p:cNvSpPr>
          <p:nvPr/>
        </p:nvSpPr>
        <p:spPr>
          <a:xfrm flipH="1">
            <a:off x="9732668" y="2340067"/>
            <a:ext cx="1985120" cy="58504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buNone/>
              <a:defRPr/>
            </a:pPr>
            <a:r>
              <a:rPr lang="ru-RU" sz="1400" dirty="0">
                <a:solidFill>
                  <a:srgbClr val="44546A"/>
                </a:solidFill>
                <a:latin typeface="Good Pro Book"/>
                <a:ea typeface="Roboto Light" panose="02000000000000000000" pitchFamily="2" charset="0"/>
                <a:cs typeface="Roboto Light" panose="02000000000000000000" pitchFamily="2" charset="0"/>
              </a:rPr>
              <a:t>22 бюджетных места</a:t>
            </a:r>
          </a:p>
          <a:p>
            <a:pPr marL="0" lvl="0" indent="0">
              <a:lnSpc>
                <a:spcPct val="100000"/>
              </a:lnSpc>
              <a:buNone/>
              <a:defRPr/>
            </a:pPr>
            <a:r>
              <a:rPr lang="ru-RU" sz="1400" dirty="0">
                <a:solidFill>
                  <a:srgbClr val="44546A"/>
                </a:solidFill>
                <a:latin typeface="Good Pro Book"/>
                <a:ea typeface="Roboto Light" panose="02000000000000000000" pitchFamily="2" charset="0"/>
                <a:cs typeface="Roboto Light" panose="02000000000000000000" pitchFamily="2" charset="0"/>
              </a:rPr>
              <a:t>38 контрактных мест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Good Pro Book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49EABCFF-D868-415D-B58E-862C4CFD2C2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9774" y="2947649"/>
            <a:ext cx="501164" cy="501164"/>
          </a:xfrm>
          <a:prstGeom prst="rect">
            <a:avLst/>
          </a:prstGeom>
        </p:spPr>
      </p:pic>
      <p:grpSp>
        <p:nvGrpSpPr>
          <p:cNvPr id="62" name="Group 68">
            <a:extLst>
              <a:ext uri="{FF2B5EF4-FFF2-40B4-BE49-F238E27FC236}">
                <a16:creationId xmlns:a16="http://schemas.microsoft.com/office/drawing/2014/main" id="{7F9C9240-3783-4B25-998F-910EEFAEEEA8}"/>
              </a:ext>
            </a:extLst>
          </p:cNvPr>
          <p:cNvGrpSpPr/>
          <p:nvPr/>
        </p:nvGrpSpPr>
        <p:grpSpPr>
          <a:xfrm>
            <a:off x="8843035" y="3947378"/>
            <a:ext cx="3260059" cy="814410"/>
            <a:chOff x="8691250" y="3021018"/>
            <a:chExt cx="3260059" cy="814410"/>
          </a:xfrm>
        </p:grpSpPr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149A1379-0975-4945-B7F0-245C54BCFA10}"/>
                </a:ext>
              </a:extLst>
            </p:cNvPr>
            <p:cNvSpPr txBox="1"/>
            <p:nvPr/>
          </p:nvSpPr>
          <p:spPr>
            <a:xfrm>
              <a:off x="9580883" y="3021018"/>
              <a:ext cx="237042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ru-RU" b="1" dirty="0">
                  <a:latin typeface="Good Pro Book"/>
                </a:rPr>
                <a:t>Агрохимия и агропочвоведение</a:t>
              </a:r>
              <a:endParaRPr lang="en-AU" sz="1400" b="1" dirty="0"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64" name="Snip and Round Single Corner Rectangle 70">
              <a:extLst>
                <a:ext uri="{FF2B5EF4-FFF2-40B4-BE49-F238E27FC236}">
                  <a16:creationId xmlns:a16="http://schemas.microsoft.com/office/drawing/2014/main" id="{6BE09C65-48BC-4DFB-A505-392AD1C6A6F8}"/>
                </a:ext>
              </a:extLst>
            </p:cNvPr>
            <p:cNvSpPr/>
            <p:nvPr/>
          </p:nvSpPr>
          <p:spPr>
            <a:xfrm flipV="1">
              <a:off x="8691250" y="3103908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Good Pro Book"/>
              </a:endParaRPr>
            </a:p>
          </p:txBody>
        </p:sp>
      </p:grpSp>
      <p:sp>
        <p:nvSpPr>
          <p:cNvPr id="66" name="Text Placeholder 32">
            <a:extLst>
              <a:ext uri="{FF2B5EF4-FFF2-40B4-BE49-F238E27FC236}">
                <a16:creationId xmlns:a16="http://schemas.microsoft.com/office/drawing/2014/main" id="{B124E972-0055-4D7E-BFE4-D1F2A9C980CF}"/>
              </a:ext>
            </a:extLst>
          </p:cNvPr>
          <p:cNvSpPr txBox="1">
            <a:spLocks/>
          </p:cNvSpPr>
          <p:nvPr/>
        </p:nvSpPr>
        <p:spPr>
          <a:xfrm flipH="1">
            <a:off x="9732668" y="4566028"/>
            <a:ext cx="1985120" cy="79198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pPr algn="l"/>
            <a:r>
              <a:rPr lang="ru-RU" dirty="0">
                <a:latin typeface="Good Pro Book"/>
              </a:rPr>
              <a:t>105 бюджетных мест</a:t>
            </a:r>
          </a:p>
          <a:p>
            <a:pPr algn="l"/>
            <a:r>
              <a:rPr lang="ru-RU" dirty="0">
                <a:latin typeface="Good Pro Book"/>
              </a:rPr>
              <a:t>15 контрактных мест</a:t>
            </a:r>
            <a:endParaRPr lang="en-US" dirty="0">
              <a:latin typeface="Good Pro Book"/>
            </a:endParaRPr>
          </a:p>
        </p:txBody>
      </p:sp>
      <p:pic>
        <p:nvPicPr>
          <p:cNvPr id="67" name="Рисунок 66">
            <a:extLst>
              <a:ext uri="{FF2B5EF4-FFF2-40B4-BE49-F238E27FC236}">
                <a16:creationId xmlns:a16="http://schemas.microsoft.com/office/drawing/2014/main" id="{CA27C3F7-F7A1-4A3A-AA29-B49A35E5EE2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58212" y="4135842"/>
            <a:ext cx="501165" cy="50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04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1794294" y="183836"/>
            <a:ext cx="8635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Институт 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EF5350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экономики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 и управления АПК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Good Pro Book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66DABE0-FEE7-A74B-A6A9-1AC5A67D7609}"/>
              </a:ext>
            </a:extLst>
          </p:cNvPr>
          <p:cNvGrpSpPr/>
          <p:nvPr/>
        </p:nvGrpSpPr>
        <p:grpSpPr>
          <a:xfrm>
            <a:off x="3882607" y="1290833"/>
            <a:ext cx="4363535" cy="4363535"/>
            <a:chOff x="3882607" y="1290833"/>
            <a:chExt cx="4363535" cy="4363535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0F8513C3-DCB8-FB49-A710-1FFE02C51ED9}"/>
                </a:ext>
              </a:extLst>
            </p:cNvPr>
            <p:cNvGrpSpPr/>
            <p:nvPr/>
          </p:nvGrpSpPr>
          <p:grpSpPr>
            <a:xfrm>
              <a:off x="3882607" y="1290833"/>
              <a:ext cx="4363535" cy="4363535"/>
              <a:chOff x="4518195" y="1842230"/>
              <a:chExt cx="3173538" cy="3173538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858ABEFA-292A-DF4C-A9ED-D071A9771E9B}"/>
                  </a:ext>
                </a:extLst>
              </p:cNvPr>
              <p:cNvGrpSpPr/>
              <p:nvPr/>
            </p:nvGrpSpPr>
            <p:grpSpPr>
              <a:xfrm>
                <a:off x="4981843" y="1842230"/>
                <a:ext cx="1123121" cy="1025208"/>
                <a:chOff x="4981843" y="1842230"/>
                <a:chExt cx="1123121" cy="102520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7" name="Freeform 29">
                  <a:extLst>
                    <a:ext uri="{FF2B5EF4-FFF2-40B4-BE49-F238E27FC236}">
                      <a16:creationId xmlns:a16="http://schemas.microsoft.com/office/drawing/2014/main" id="{734F09F6-90B3-5246-A827-504D5DA15E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1843" y="1842230"/>
                  <a:ext cx="1123121" cy="901377"/>
                </a:xfrm>
                <a:custGeom>
                  <a:avLst/>
                  <a:gdLst>
                    <a:gd name="T0" fmla="*/ 164 w 164"/>
                    <a:gd name="T1" fmla="*/ 90 h 132"/>
                    <a:gd name="T2" fmla="*/ 164 w 164"/>
                    <a:gd name="T3" fmla="*/ 0 h 132"/>
                    <a:gd name="T4" fmla="*/ 0 w 164"/>
                    <a:gd name="T5" fmla="*/ 68 h 132"/>
                    <a:gd name="T6" fmla="*/ 64 w 164"/>
                    <a:gd name="T7" fmla="*/ 132 h 132"/>
                    <a:gd name="T8" fmla="*/ 164 w 164"/>
                    <a:gd name="T9" fmla="*/ 90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4" h="132">
                      <a:moveTo>
                        <a:pt x="164" y="90"/>
                      </a:moveTo>
                      <a:cubicBezTo>
                        <a:pt x="164" y="0"/>
                        <a:pt x="164" y="0"/>
                        <a:pt x="164" y="0"/>
                      </a:cubicBezTo>
                      <a:cubicBezTo>
                        <a:pt x="100" y="0"/>
                        <a:pt x="42" y="26"/>
                        <a:pt x="0" y="68"/>
                      </a:cubicBezTo>
                      <a:cubicBezTo>
                        <a:pt x="64" y="132"/>
                        <a:pt x="64" y="132"/>
                        <a:pt x="64" y="132"/>
                      </a:cubicBezTo>
                      <a:cubicBezTo>
                        <a:pt x="89" y="106"/>
                        <a:pt x="125" y="90"/>
                        <a:pt x="164" y="90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8" name="Freeform 39">
                  <a:extLst>
                    <a:ext uri="{FF2B5EF4-FFF2-40B4-BE49-F238E27FC236}">
                      <a16:creationId xmlns:a16="http://schemas.microsoft.com/office/drawing/2014/main" id="{AB3A2AD8-2C17-A647-A44E-DF31B197E9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19572" y="2455627"/>
                  <a:ext cx="685392" cy="411811"/>
                </a:xfrm>
                <a:custGeom>
                  <a:avLst/>
                  <a:gdLst>
                    <a:gd name="T0" fmla="*/ 100 w 100"/>
                    <a:gd name="T1" fmla="*/ 26 h 60"/>
                    <a:gd name="T2" fmla="*/ 100 w 100"/>
                    <a:gd name="T3" fmla="*/ 0 h 60"/>
                    <a:gd name="T4" fmla="*/ 0 w 100"/>
                    <a:gd name="T5" fmla="*/ 42 h 60"/>
                    <a:gd name="T6" fmla="*/ 18 w 100"/>
                    <a:gd name="T7" fmla="*/ 60 h 60"/>
                    <a:gd name="T8" fmla="*/ 100 w 100"/>
                    <a:gd name="T9" fmla="*/ 26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60">
                      <a:moveTo>
                        <a:pt x="100" y="26"/>
                      </a:move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61" y="0"/>
                        <a:pt x="25" y="16"/>
                        <a:pt x="0" y="42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39" y="39"/>
                        <a:pt x="68" y="26"/>
                        <a:pt x="100" y="26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6" name="Group 25">
                <a:extLst>
                  <a:ext uri="{FF2B5EF4-FFF2-40B4-BE49-F238E27FC236}">
                    <a16:creationId xmlns:a16="http://schemas.microsoft.com/office/drawing/2014/main" id="{72E4AFD0-4BA6-B545-99DF-BF99FEE09669}"/>
                  </a:ext>
                </a:extLst>
              </p:cNvPr>
              <p:cNvGrpSpPr/>
              <p:nvPr/>
            </p:nvGrpSpPr>
            <p:grpSpPr>
              <a:xfrm>
                <a:off x="6104964" y="2061095"/>
                <a:ext cx="964733" cy="881218"/>
                <a:chOff x="6104964" y="2061095"/>
                <a:chExt cx="964733" cy="88121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5" name="Freeform 30">
                  <a:extLst>
                    <a:ext uri="{FF2B5EF4-FFF2-40B4-BE49-F238E27FC236}">
                      <a16:creationId xmlns:a16="http://schemas.microsoft.com/office/drawing/2014/main" id="{EE0B2F5D-40BE-3E4E-8A48-B315004DA4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2061095"/>
                  <a:ext cx="964733" cy="780425"/>
                </a:xfrm>
                <a:custGeom>
                  <a:avLst/>
                  <a:gdLst>
                    <a:gd name="T0" fmla="*/ 86 w 141"/>
                    <a:gd name="T1" fmla="*/ 114 h 114"/>
                    <a:gd name="T2" fmla="*/ 141 w 141"/>
                    <a:gd name="T3" fmla="*/ 59 h 114"/>
                    <a:gd name="T4" fmla="*/ 0 w 141"/>
                    <a:gd name="T5" fmla="*/ 0 h 114"/>
                    <a:gd name="T6" fmla="*/ 0 w 141"/>
                    <a:gd name="T7" fmla="*/ 78 h 114"/>
                    <a:gd name="T8" fmla="*/ 86 w 141"/>
                    <a:gd name="T9" fmla="*/ 114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114">
                      <a:moveTo>
                        <a:pt x="86" y="114"/>
                      </a:moveTo>
                      <a:cubicBezTo>
                        <a:pt x="141" y="59"/>
                        <a:pt x="141" y="59"/>
                        <a:pt x="141" y="59"/>
                      </a:cubicBezTo>
                      <a:cubicBezTo>
                        <a:pt x="105" y="23"/>
                        <a:pt x="55" y="0"/>
                        <a:pt x="0" y="0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34" y="78"/>
                        <a:pt x="64" y="92"/>
                        <a:pt x="86" y="11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6" name="Freeform 37">
                  <a:extLst>
                    <a:ext uri="{FF2B5EF4-FFF2-40B4-BE49-F238E27FC236}">
                      <a16:creationId xmlns:a16="http://schemas.microsoft.com/office/drawing/2014/main" id="{98A79E96-7B26-8344-B3F0-66493B7D8E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2593857"/>
                  <a:ext cx="587479" cy="348456"/>
                </a:xfrm>
                <a:custGeom>
                  <a:avLst/>
                  <a:gdLst>
                    <a:gd name="T0" fmla="*/ 71 w 86"/>
                    <a:gd name="T1" fmla="*/ 51 h 51"/>
                    <a:gd name="T2" fmla="*/ 86 w 86"/>
                    <a:gd name="T3" fmla="*/ 36 h 51"/>
                    <a:gd name="T4" fmla="*/ 0 w 86"/>
                    <a:gd name="T5" fmla="*/ 0 h 51"/>
                    <a:gd name="T6" fmla="*/ 0 w 86"/>
                    <a:gd name="T7" fmla="*/ 22 h 51"/>
                    <a:gd name="T8" fmla="*/ 71 w 86"/>
                    <a:gd name="T9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1">
                      <a:moveTo>
                        <a:pt x="71" y="51"/>
                      </a:moveTo>
                      <a:cubicBezTo>
                        <a:pt x="86" y="36"/>
                        <a:pt x="86" y="36"/>
                        <a:pt x="86" y="36"/>
                      </a:cubicBezTo>
                      <a:cubicBezTo>
                        <a:pt x="64" y="14"/>
                        <a:pt x="34" y="0"/>
                        <a:pt x="0" y="0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28" y="22"/>
                        <a:pt x="53" y="33"/>
                        <a:pt x="71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13F99D8B-4B75-6E43-80E7-286D1335D6B0}"/>
                  </a:ext>
                </a:extLst>
              </p:cNvPr>
              <p:cNvGrpSpPr/>
              <p:nvPr/>
            </p:nvGrpSpPr>
            <p:grpSpPr>
              <a:xfrm>
                <a:off x="6666525" y="2305878"/>
                <a:ext cx="1025208" cy="1123121"/>
                <a:chOff x="6666525" y="2305878"/>
                <a:chExt cx="1025208" cy="1123121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3" name="Freeform 31">
                  <a:extLst>
                    <a:ext uri="{FF2B5EF4-FFF2-40B4-BE49-F238E27FC236}">
                      <a16:creationId xmlns:a16="http://schemas.microsoft.com/office/drawing/2014/main" id="{1AD48959-5FC0-6940-826A-DF2DCC13FA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90356" y="2305878"/>
                  <a:ext cx="901377" cy="1123121"/>
                </a:xfrm>
                <a:custGeom>
                  <a:avLst/>
                  <a:gdLst>
                    <a:gd name="T0" fmla="*/ 42 w 132"/>
                    <a:gd name="T1" fmla="*/ 164 h 164"/>
                    <a:gd name="T2" fmla="*/ 132 w 132"/>
                    <a:gd name="T3" fmla="*/ 164 h 164"/>
                    <a:gd name="T4" fmla="*/ 64 w 132"/>
                    <a:gd name="T5" fmla="*/ 0 h 164"/>
                    <a:gd name="T6" fmla="*/ 0 w 132"/>
                    <a:gd name="T7" fmla="*/ 64 h 164"/>
                    <a:gd name="T8" fmla="*/ 42 w 132"/>
                    <a:gd name="T9" fmla="*/ 164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164">
                      <a:moveTo>
                        <a:pt x="42" y="164"/>
                      </a:moveTo>
                      <a:cubicBezTo>
                        <a:pt x="132" y="164"/>
                        <a:pt x="132" y="164"/>
                        <a:pt x="132" y="164"/>
                      </a:cubicBezTo>
                      <a:cubicBezTo>
                        <a:pt x="132" y="100"/>
                        <a:pt x="106" y="42"/>
                        <a:pt x="64" y="0"/>
                      </a:cubicBezTo>
                      <a:cubicBezTo>
                        <a:pt x="0" y="64"/>
                        <a:pt x="0" y="64"/>
                        <a:pt x="0" y="64"/>
                      </a:cubicBezTo>
                      <a:cubicBezTo>
                        <a:pt x="26" y="89"/>
                        <a:pt x="42" y="125"/>
                        <a:pt x="42" y="16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4" name="Freeform 42">
                  <a:extLst>
                    <a:ext uri="{FF2B5EF4-FFF2-40B4-BE49-F238E27FC236}">
                      <a16:creationId xmlns:a16="http://schemas.microsoft.com/office/drawing/2014/main" id="{35294CD1-54F5-A342-AABA-DFB8E7F4E5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66525" y="2743607"/>
                  <a:ext cx="411811" cy="685392"/>
                </a:xfrm>
                <a:custGeom>
                  <a:avLst/>
                  <a:gdLst>
                    <a:gd name="T0" fmla="*/ 0 w 60"/>
                    <a:gd name="T1" fmla="*/ 18 h 100"/>
                    <a:gd name="T2" fmla="*/ 34 w 60"/>
                    <a:gd name="T3" fmla="*/ 100 h 100"/>
                    <a:gd name="T4" fmla="*/ 60 w 60"/>
                    <a:gd name="T5" fmla="*/ 100 h 100"/>
                    <a:gd name="T6" fmla="*/ 18 w 60"/>
                    <a:gd name="T7" fmla="*/ 0 h 100"/>
                    <a:gd name="T8" fmla="*/ 0 w 60"/>
                    <a:gd name="T9" fmla="*/ 18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100">
                      <a:moveTo>
                        <a:pt x="0" y="18"/>
                      </a:moveTo>
                      <a:cubicBezTo>
                        <a:pt x="21" y="39"/>
                        <a:pt x="34" y="68"/>
                        <a:pt x="34" y="100"/>
                      </a:cubicBezTo>
                      <a:cubicBezTo>
                        <a:pt x="60" y="100"/>
                        <a:pt x="60" y="100"/>
                        <a:pt x="60" y="100"/>
                      </a:cubicBezTo>
                      <a:cubicBezTo>
                        <a:pt x="60" y="61"/>
                        <a:pt x="44" y="25"/>
                        <a:pt x="18" y="0"/>
                      </a:cubicBezTo>
                      <a:lnTo>
                        <a:pt x="0" y="18"/>
                      </a:ln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8" name="Group 27">
                <a:extLst>
                  <a:ext uri="{FF2B5EF4-FFF2-40B4-BE49-F238E27FC236}">
                    <a16:creationId xmlns:a16="http://schemas.microsoft.com/office/drawing/2014/main" id="{E7E3CD70-C54D-9846-8087-8856F5D4B93E}"/>
                  </a:ext>
                </a:extLst>
              </p:cNvPr>
              <p:cNvGrpSpPr/>
              <p:nvPr/>
            </p:nvGrpSpPr>
            <p:grpSpPr>
              <a:xfrm>
                <a:off x="6591650" y="3428999"/>
                <a:ext cx="881218" cy="964733"/>
                <a:chOff x="6591650" y="3428999"/>
                <a:chExt cx="881218" cy="964733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1" name="Freeform 32">
                  <a:extLst>
                    <a:ext uri="{FF2B5EF4-FFF2-40B4-BE49-F238E27FC236}">
                      <a16:creationId xmlns:a16="http://schemas.microsoft.com/office/drawing/2014/main" id="{57D4D673-A335-0E4F-8662-A55ADA22CC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92443" y="3428999"/>
                  <a:ext cx="780425" cy="964733"/>
                </a:xfrm>
                <a:custGeom>
                  <a:avLst/>
                  <a:gdLst>
                    <a:gd name="T0" fmla="*/ 36 w 114"/>
                    <a:gd name="T1" fmla="*/ 0 h 141"/>
                    <a:gd name="T2" fmla="*/ 0 w 114"/>
                    <a:gd name="T3" fmla="*/ 86 h 141"/>
                    <a:gd name="T4" fmla="*/ 55 w 114"/>
                    <a:gd name="T5" fmla="*/ 141 h 141"/>
                    <a:gd name="T6" fmla="*/ 114 w 114"/>
                    <a:gd name="T7" fmla="*/ 0 h 141"/>
                    <a:gd name="T8" fmla="*/ 36 w 114"/>
                    <a:gd name="T9" fmla="*/ 0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4" h="141">
                      <a:moveTo>
                        <a:pt x="36" y="0"/>
                      </a:moveTo>
                      <a:cubicBezTo>
                        <a:pt x="36" y="34"/>
                        <a:pt x="22" y="64"/>
                        <a:pt x="0" y="86"/>
                      </a:cubicBezTo>
                      <a:cubicBezTo>
                        <a:pt x="55" y="141"/>
                        <a:pt x="55" y="141"/>
                        <a:pt x="55" y="141"/>
                      </a:cubicBezTo>
                      <a:cubicBezTo>
                        <a:pt x="91" y="105"/>
                        <a:pt x="114" y="55"/>
                        <a:pt x="114" y="0"/>
                      </a:cubicBezTo>
                      <a:lnTo>
                        <a:pt x="36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2" name="Freeform 40">
                  <a:extLst>
                    <a:ext uri="{FF2B5EF4-FFF2-40B4-BE49-F238E27FC236}">
                      <a16:creationId xmlns:a16="http://schemas.microsoft.com/office/drawing/2014/main" id="{F958FD02-D18C-8343-8075-EF43607C8E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91650" y="3428999"/>
                  <a:ext cx="348456" cy="587479"/>
                </a:xfrm>
                <a:custGeom>
                  <a:avLst/>
                  <a:gdLst>
                    <a:gd name="T0" fmla="*/ 0 w 51"/>
                    <a:gd name="T1" fmla="*/ 71 h 86"/>
                    <a:gd name="T2" fmla="*/ 15 w 51"/>
                    <a:gd name="T3" fmla="*/ 86 h 86"/>
                    <a:gd name="T4" fmla="*/ 51 w 51"/>
                    <a:gd name="T5" fmla="*/ 0 h 86"/>
                    <a:gd name="T6" fmla="*/ 29 w 51"/>
                    <a:gd name="T7" fmla="*/ 0 h 86"/>
                    <a:gd name="T8" fmla="*/ 0 w 51"/>
                    <a:gd name="T9" fmla="*/ 71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86">
                      <a:moveTo>
                        <a:pt x="0" y="71"/>
                      </a:moveTo>
                      <a:cubicBezTo>
                        <a:pt x="15" y="86"/>
                        <a:pt x="15" y="86"/>
                        <a:pt x="15" y="86"/>
                      </a:cubicBezTo>
                      <a:cubicBezTo>
                        <a:pt x="37" y="64"/>
                        <a:pt x="51" y="34"/>
                        <a:pt x="51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28"/>
                        <a:pt x="18" y="53"/>
                        <a:pt x="0" y="71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9" name="Group 28">
                <a:extLst>
                  <a:ext uri="{FF2B5EF4-FFF2-40B4-BE49-F238E27FC236}">
                    <a16:creationId xmlns:a16="http://schemas.microsoft.com/office/drawing/2014/main" id="{005D74E8-30B9-1F4E-8675-B2DC03A45584}"/>
                  </a:ext>
                </a:extLst>
              </p:cNvPr>
              <p:cNvGrpSpPr/>
              <p:nvPr/>
            </p:nvGrpSpPr>
            <p:grpSpPr>
              <a:xfrm>
                <a:off x="6104964" y="3990560"/>
                <a:ext cx="1123121" cy="1025208"/>
                <a:chOff x="6104964" y="3990560"/>
                <a:chExt cx="1123121" cy="102520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9" name="Freeform 33">
                  <a:extLst>
                    <a:ext uri="{FF2B5EF4-FFF2-40B4-BE49-F238E27FC236}">
                      <a16:creationId xmlns:a16="http://schemas.microsoft.com/office/drawing/2014/main" id="{76D2E9B1-6808-2641-B22B-6119C86E93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4114391"/>
                  <a:ext cx="1123121" cy="901377"/>
                </a:xfrm>
                <a:custGeom>
                  <a:avLst/>
                  <a:gdLst>
                    <a:gd name="T0" fmla="*/ 0 w 164"/>
                    <a:gd name="T1" fmla="*/ 42 h 132"/>
                    <a:gd name="T2" fmla="*/ 0 w 164"/>
                    <a:gd name="T3" fmla="*/ 132 h 132"/>
                    <a:gd name="T4" fmla="*/ 164 w 164"/>
                    <a:gd name="T5" fmla="*/ 64 h 132"/>
                    <a:gd name="T6" fmla="*/ 100 w 164"/>
                    <a:gd name="T7" fmla="*/ 0 h 132"/>
                    <a:gd name="T8" fmla="*/ 0 w 164"/>
                    <a:gd name="T9" fmla="*/ 42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4" h="132">
                      <a:moveTo>
                        <a:pt x="0" y="42"/>
                      </a:moveTo>
                      <a:cubicBezTo>
                        <a:pt x="0" y="132"/>
                        <a:pt x="0" y="132"/>
                        <a:pt x="0" y="132"/>
                      </a:cubicBezTo>
                      <a:cubicBezTo>
                        <a:pt x="64" y="132"/>
                        <a:pt x="122" y="106"/>
                        <a:pt x="164" y="64"/>
                      </a:cubicBez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75" y="26"/>
                        <a:pt x="39" y="42"/>
                        <a:pt x="0" y="42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0" name="Freeform 43">
                  <a:extLst>
                    <a:ext uri="{FF2B5EF4-FFF2-40B4-BE49-F238E27FC236}">
                      <a16:creationId xmlns:a16="http://schemas.microsoft.com/office/drawing/2014/main" id="{A31BE9CD-D0BA-CB42-9223-38D5E84A20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3990560"/>
                  <a:ext cx="685392" cy="411811"/>
                </a:xfrm>
                <a:custGeom>
                  <a:avLst/>
                  <a:gdLst>
                    <a:gd name="T0" fmla="*/ 0 w 100"/>
                    <a:gd name="T1" fmla="*/ 34 h 60"/>
                    <a:gd name="T2" fmla="*/ 0 w 100"/>
                    <a:gd name="T3" fmla="*/ 60 h 60"/>
                    <a:gd name="T4" fmla="*/ 100 w 100"/>
                    <a:gd name="T5" fmla="*/ 18 h 60"/>
                    <a:gd name="T6" fmla="*/ 82 w 100"/>
                    <a:gd name="T7" fmla="*/ 0 h 60"/>
                    <a:gd name="T8" fmla="*/ 0 w 100"/>
                    <a:gd name="T9" fmla="*/ 34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60">
                      <a:moveTo>
                        <a:pt x="0" y="34"/>
                      </a:move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39" y="60"/>
                        <a:pt x="75" y="44"/>
                        <a:pt x="100" y="18"/>
                      </a:cubicBez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61" y="21"/>
                        <a:pt x="32" y="34"/>
                        <a:pt x="0" y="34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B551BAC3-D8BD-9946-AAB6-D257812A1D8A}"/>
                  </a:ext>
                </a:extLst>
              </p:cNvPr>
              <p:cNvGrpSpPr/>
              <p:nvPr/>
            </p:nvGrpSpPr>
            <p:grpSpPr>
              <a:xfrm>
                <a:off x="5140231" y="3915685"/>
                <a:ext cx="964733" cy="881218"/>
                <a:chOff x="5140231" y="3915685"/>
                <a:chExt cx="964733" cy="88121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" name="Freeform 35">
                  <a:extLst>
                    <a:ext uri="{FF2B5EF4-FFF2-40B4-BE49-F238E27FC236}">
                      <a16:creationId xmlns:a16="http://schemas.microsoft.com/office/drawing/2014/main" id="{AE45A980-5EC5-FF43-8DF1-CB122FDF17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0231" y="4016478"/>
                  <a:ext cx="964733" cy="780425"/>
                </a:xfrm>
                <a:custGeom>
                  <a:avLst/>
                  <a:gdLst>
                    <a:gd name="T0" fmla="*/ 55 w 141"/>
                    <a:gd name="T1" fmla="*/ 0 h 114"/>
                    <a:gd name="T2" fmla="*/ 0 w 141"/>
                    <a:gd name="T3" fmla="*/ 55 h 114"/>
                    <a:gd name="T4" fmla="*/ 141 w 141"/>
                    <a:gd name="T5" fmla="*/ 114 h 114"/>
                    <a:gd name="T6" fmla="*/ 141 w 141"/>
                    <a:gd name="T7" fmla="*/ 36 h 114"/>
                    <a:gd name="T8" fmla="*/ 55 w 141"/>
                    <a:gd name="T9" fmla="*/ 0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114">
                      <a:moveTo>
                        <a:pt x="55" y="0"/>
                      </a:move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36" y="91"/>
                        <a:pt x="86" y="114"/>
                        <a:pt x="141" y="114"/>
                      </a:cubicBezTo>
                      <a:cubicBezTo>
                        <a:pt x="141" y="36"/>
                        <a:pt x="141" y="36"/>
                        <a:pt x="141" y="36"/>
                      </a:cubicBezTo>
                      <a:cubicBezTo>
                        <a:pt x="107" y="36"/>
                        <a:pt x="77" y="22"/>
                        <a:pt x="55" y="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8" name="Freeform 41">
                  <a:extLst>
                    <a:ext uri="{FF2B5EF4-FFF2-40B4-BE49-F238E27FC236}">
                      <a16:creationId xmlns:a16="http://schemas.microsoft.com/office/drawing/2014/main" id="{31EDAAB2-122F-6E43-920C-927BC2BF1C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17485" y="3915685"/>
                  <a:ext cx="587479" cy="348456"/>
                </a:xfrm>
                <a:custGeom>
                  <a:avLst/>
                  <a:gdLst>
                    <a:gd name="T0" fmla="*/ 15 w 86"/>
                    <a:gd name="T1" fmla="*/ 0 h 51"/>
                    <a:gd name="T2" fmla="*/ 0 w 86"/>
                    <a:gd name="T3" fmla="*/ 15 h 51"/>
                    <a:gd name="T4" fmla="*/ 86 w 86"/>
                    <a:gd name="T5" fmla="*/ 51 h 51"/>
                    <a:gd name="T6" fmla="*/ 86 w 86"/>
                    <a:gd name="T7" fmla="*/ 29 h 51"/>
                    <a:gd name="T8" fmla="*/ 15 w 86"/>
                    <a:gd name="T9" fmla="*/ 0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1">
                      <a:moveTo>
                        <a:pt x="15" y="0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22" y="37"/>
                        <a:pt x="52" y="51"/>
                        <a:pt x="86" y="51"/>
                      </a:cubicBezTo>
                      <a:cubicBezTo>
                        <a:pt x="86" y="29"/>
                        <a:pt x="86" y="29"/>
                        <a:pt x="86" y="29"/>
                      </a:cubicBezTo>
                      <a:cubicBezTo>
                        <a:pt x="58" y="29"/>
                        <a:pt x="33" y="18"/>
                        <a:pt x="15" y="0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BA5EE101-C874-334A-9D28-CBC4A92980DB}"/>
                  </a:ext>
                </a:extLst>
              </p:cNvPr>
              <p:cNvGrpSpPr/>
              <p:nvPr/>
            </p:nvGrpSpPr>
            <p:grpSpPr>
              <a:xfrm>
                <a:off x="4518195" y="3428999"/>
                <a:ext cx="1025208" cy="1123121"/>
                <a:chOff x="4518195" y="3428999"/>
                <a:chExt cx="1025208" cy="1123121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5" name="Freeform 34">
                  <a:extLst>
                    <a:ext uri="{FF2B5EF4-FFF2-40B4-BE49-F238E27FC236}">
                      <a16:creationId xmlns:a16="http://schemas.microsoft.com/office/drawing/2014/main" id="{2BCE6248-3121-B94C-A63F-C0B0655B19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18195" y="3428999"/>
                  <a:ext cx="901377" cy="1123121"/>
                </a:xfrm>
                <a:custGeom>
                  <a:avLst/>
                  <a:gdLst>
                    <a:gd name="T0" fmla="*/ 90 w 132"/>
                    <a:gd name="T1" fmla="*/ 0 h 164"/>
                    <a:gd name="T2" fmla="*/ 0 w 132"/>
                    <a:gd name="T3" fmla="*/ 0 h 164"/>
                    <a:gd name="T4" fmla="*/ 68 w 132"/>
                    <a:gd name="T5" fmla="*/ 164 h 164"/>
                    <a:gd name="T6" fmla="*/ 132 w 132"/>
                    <a:gd name="T7" fmla="*/ 100 h 164"/>
                    <a:gd name="T8" fmla="*/ 90 w 132"/>
                    <a:gd name="T9" fmla="*/ 0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164">
                      <a:moveTo>
                        <a:pt x="9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64"/>
                        <a:pt x="26" y="122"/>
                        <a:pt x="68" y="164"/>
                      </a:cubicBezTo>
                      <a:cubicBezTo>
                        <a:pt x="132" y="100"/>
                        <a:pt x="132" y="100"/>
                        <a:pt x="132" y="100"/>
                      </a:cubicBezTo>
                      <a:cubicBezTo>
                        <a:pt x="106" y="75"/>
                        <a:pt x="90" y="39"/>
                        <a:pt x="90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6" name="Freeform 38">
                  <a:extLst>
                    <a:ext uri="{FF2B5EF4-FFF2-40B4-BE49-F238E27FC236}">
                      <a16:creationId xmlns:a16="http://schemas.microsoft.com/office/drawing/2014/main" id="{ABCA32CA-AD03-0F45-A9E8-FC94997617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4472" y="3428999"/>
                  <a:ext cx="408931" cy="685392"/>
                </a:xfrm>
                <a:custGeom>
                  <a:avLst/>
                  <a:gdLst>
                    <a:gd name="T0" fmla="*/ 26 w 60"/>
                    <a:gd name="T1" fmla="*/ 0 h 100"/>
                    <a:gd name="T2" fmla="*/ 0 w 60"/>
                    <a:gd name="T3" fmla="*/ 0 h 100"/>
                    <a:gd name="T4" fmla="*/ 42 w 60"/>
                    <a:gd name="T5" fmla="*/ 100 h 100"/>
                    <a:gd name="T6" fmla="*/ 60 w 60"/>
                    <a:gd name="T7" fmla="*/ 82 h 100"/>
                    <a:gd name="T8" fmla="*/ 26 w 60"/>
                    <a:gd name="T9" fmla="*/ 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100">
                      <a:moveTo>
                        <a:pt x="26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9"/>
                        <a:pt x="16" y="75"/>
                        <a:pt x="42" y="100"/>
                      </a:cubicBezTo>
                      <a:cubicBezTo>
                        <a:pt x="60" y="82"/>
                        <a:pt x="60" y="82"/>
                        <a:pt x="60" y="82"/>
                      </a:cubicBezTo>
                      <a:cubicBezTo>
                        <a:pt x="39" y="61"/>
                        <a:pt x="26" y="32"/>
                        <a:pt x="26" y="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id="{3C72B33B-EE70-9B48-AEEB-42F1AF755251}"/>
                  </a:ext>
                </a:extLst>
              </p:cNvPr>
              <p:cNvGrpSpPr/>
              <p:nvPr/>
            </p:nvGrpSpPr>
            <p:grpSpPr>
              <a:xfrm>
                <a:off x="4737060" y="2464266"/>
                <a:ext cx="881218" cy="964733"/>
                <a:chOff x="4737060" y="2464266"/>
                <a:chExt cx="881218" cy="964733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3" name="Freeform 28">
                  <a:extLst>
                    <a:ext uri="{FF2B5EF4-FFF2-40B4-BE49-F238E27FC236}">
                      <a16:creationId xmlns:a16="http://schemas.microsoft.com/office/drawing/2014/main" id="{0F213E02-6FE1-0345-96CD-1D0C28A457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7060" y="2464266"/>
                  <a:ext cx="771786" cy="964733"/>
                </a:xfrm>
                <a:custGeom>
                  <a:avLst/>
                  <a:gdLst>
                    <a:gd name="T0" fmla="*/ 113 w 113"/>
                    <a:gd name="T1" fmla="*/ 55 h 141"/>
                    <a:gd name="T2" fmla="*/ 59 w 113"/>
                    <a:gd name="T3" fmla="*/ 0 h 141"/>
                    <a:gd name="T4" fmla="*/ 0 w 113"/>
                    <a:gd name="T5" fmla="*/ 141 h 141"/>
                    <a:gd name="T6" fmla="*/ 78 w 113"/>
                    <a:gd name="T7" fmla="*/ 141 h 141"/>
                    <a:gd name="T8" fmla="*/ 113 w 113"/>
                    <a:gd name="T9" fmla="*/ 55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3" h="141">
                      <a:moveTo>
                        <a:pt x="113" y="55"/>
                      </a:move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22" y="36"/>
                        <a:pt x="0" y="86"/>
                        <a:pt x="0" y="141"/>
                      </a:cubicBezTo>
                      <a:cubicBezTo>
                        <a:pt x="78" y="141"/>
                        <a:pt x="78" y="141"/>
                        <a:pt x="78" y="141"/>
                      </a:cubicBezTo>
                      <a:cubicBezTo>
                        <a:pt x="78" y="107"/>
                        <a:pt x="91" y="77"/>
                        <a:pt x="113" y="55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4" name="Freeform 36">
                  <a:extLst>
                    <a:ext uri="{FF2B5EF4-FFF2-40B4-BE49-F238E27FC236}">
                      <a16:creationId xmlns:a16="http://schemas.microsoft.com/office/drawing/2014/main" id="{6EE485A6-8893-8748-8958-23237EEB97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69822" y="2841520"/>
                  <a:ext cx="348456" cy="587479"/>
                </a:xfrm>
                <a:custGeom>
                  <a:avLst/>
                  <a:gdLst>
                    <a:gd name="T0" fmla="*/ 51 w 51"/>
                    <a:gd name="T1" fmla="*/ 15 h 86"/>
                    <a:gd name="T2" fmla="*/ 36 w 51"/>
                    <a:gd name="T3" fmla="*/ 0 h 86"/>
                    <a:gd name="T4" fmla="*/ 0 w 51"/>
                    <a:gd name="T5" fmla="*/ 86 h 86"/>
                    <a:gd name="T6" fmla="*/ 22 w 51"/>
                    <a:gd name="T7" fmla="*/ 86 h 86"/>
                    <a:gd name="T8" fmla="*/ 51 w 51"/>
                    <a:gd name="T9" fmla="*/ 15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86">
                      <a:moveTo>
                        <a:pt x="51" y="15"/>
                      </a:move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14" y="22"/>
                        <a:pt x="0" y="52"/>
                        <a:pt x="0" y="86"/>
                      </a:cubicBezTo>
                      <a:cubicBezTo>
                        <a:pt x="22" y="86"/>
                        <a:pt x="22" y="86"/>
                        <a:pt x="22" y="86"/>
                      </a:cubicBezTo>
                      <a:cubicBezTo>
                        <a:pt x="22" y="58"/>
                        <a:pt x="33" y="33"/>
                        <a:pt x="51" y="15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</p:grp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898EDB1-329A-9645-ACF7-40D0BE914D3E}"/>
                </a:ext>
              </a:extLst>
            </p:cNvPr>
            <p:cNvSpPr/>
            <p:nvPr/>
          </p:nvSpPr>
          <p:spPr>
            <a:xfrm>
              <a:off x="5798850" y="2925115"/>
              <a:ext cx="548640" cy="548640"/>
            </a:xfrm>
            <a:prstGeom prst="ellips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ood Pro Book"/>
              </a:endParaRP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7E7134A-DA9B-6240-ACD1-F96778890879}"/>
              </a:ext>
            </a:extLst>
          </p:cNvPr>
          <p:cNvGrpSpPr/>
          <p:nvPr/>
        </p:nvGrpSpPr>
        <p:grpSpPr>
          <a:xfrm>
            <a:off x="340289" y="3685865"/>
            <a:ext cx="3187377" cy="811953"/>
            <a:chOff x="340289" y="4369036"/>
            <a:chExt cx="3187377" cy="811953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4EC85A08-E23C-2444-8930-9709BC04F09B}"/>
                </a:ext>
              </a:extLst>
            </p:cNvPr>
            <p:cNvGrpSpPr/>
            <p:nvPr/>
          </p:nvGrpSpPr>
          <p:grpSpPr>
            <a:xfrm>
              <a:off x="340289" y="4369036"/>
              <a:ext cx="2290564" cy="811953"/>
              <a:chOff x="340289" y="4369036"/>
              <a:chExt cx="2290564" cy="811953"/>
            </a:xfrm>
          </p:grpSpPr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8FD2E81B-6647-F54F-BAD3-B73F351FD0AD}"/>
                  </a:ext>
                </a:extLst>
              </p:cNvPr>
              <p:cNvSpPr txBox="1"/>
              <p:nvPr/>
            </p:nvSpPr>
            <p:spPr>
              <a:xfrm flipH="1">
                <a:off x="340289" y="4369036"/>
                <a:ext cx="2290564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  <a:ea typeface="Roboto Black" panose="02000000000000000000" pitchFamily="2" charset="0"/>
                  </a:rPr>
                  <a:t>Экономика</a:t>
                </a:r>
                <a:endParaRPr kumimoji="0" lang="en-AU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Good Pro Book"/>
                  <a:ea typeface="Roboto Black" panose="02000000000000000000" pitchFamily="2" charset="0"/>
                </a:endParaRPr>
              </a:p>
            </p:txBody>
          </p:sp>
          <p:sp>
            <p:nvSpPr>
              <p:cNvPr id="55" name="Text Placeholder 32">
                <a:extLst>
                  <a:ext uri="{FF2B5EF4-FFF2-40B4-BE49-F238E27FC236}">
                    <a16:creationId xmlns:a16="http://schemas.microsoft.com/office/drawing/2014/main" id="{46F57738-AD72-D54E-AB21-7262264EC07C}"/>
                  </a:ext>
                </a:extLst>
              </p:cNvPr>
              <p:cNvSpPr txBox="1">
                <a:spLocks/>
              </p:cNvSpPr>
              <p:nvPr/>
            </p:nvSpPr>
            <p:spPr>
              <a:xfrm flipH="1">
                <a:off x="610939" y="4667115"/>
                <a:ext cx="1985120" cy="513874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defPPr>
                  <a:defRPr lang="en-US"/>
                </a:defPPr>
                <a:lvl1pPr marR="0" lvl="0" indent="0" algn="r" defTabSz="685800" fontAlgn="auto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 kumimoji="0" sz="1400" b="0" i="0" u="none" strike="noStrike" cap="none" spc="0" normalizeH="0" baseline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Source Sans Pro Light" panose="020B0403030403020204" pitchFamily="34" charset="0"/>
                    <a:ea typeface="Roboto Light" panose="02000000000000000000" pitchFamily="2" charset="0"/>
                    <a:cs typeface="Roboto Light" panose="02000000000000000000" pitchFamily="2" charset="0"/>
                  </a:defRPr>
                </a:lvl1pPr>
                <a:lvl2pPr marL="5143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latin typeface="Neris Thin" panose="00000300000000000000" pitchFamily="50" charset="0"/>
                  </a:defRPr>
                </a:lvl2pPr>
                <a:lvl3pPr marL="8572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latin typeface="Neris Thin" panose="00000300000000000000" pitchFamily="50" charset="0"/>
                  </a:defRPr>
                </a:lvl3pPr>
                <a:lvl4pPr marL="12001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4pPr>
                <a:lvl5pPr marL="15430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5pPr>
                <a:lvl6pPr marL="18859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6pPr>
                <a:lvl7pPr marL="22288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7pPr>
                <a:lvl8pPr marL="25717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8pPr>
                <a:lvl9pPr marL="29146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9pPr>
              </a:lstStyle>
              <a:p>
                <a:r>
                  <a:rPr lang="ru-RU" dirty="0">
                    <a:latin typeface="Good Pro Book"/>
                  </a:rPr>
                  <a:t>15 бюджетных мест</a:t>
                </a:r>
              </a:p>
              <a:p>
                <a:r>
                  <a:rPr lang="ru-RU" dirty="0">
                    <a:latin typeface="Good Pro Book"/>
                  </a:rPr>
                  <a:t>105 контрактных мест</a:t>
                </a:r>
                <a:endParaRPr lang="en-US" dirty="0">
                  <a:latin typeface="Good Pro Book"/>
                </a:endParaRPr>
              </a:p>
            </p:txBody>
          </p:sp>
        </p:grpSp>
        <p:sp>
          <p:nvSpPr>
            <p:cNvPr id="51" name="Snip and Round Single Corner Rectangle 50">
              <a:extLst>
                <a:ext uri="{FF2B5EF4-FFF2-40B4-BE49-F238E27FC236}">
                  <a16:creationId xmlns:a16="http://schemas.microsoft.com/office/drawing/2014/main" id="{539C7634-6671-0647-B5BE-670146D7C69D}"/>
                </a:ext>
              </a:extLst>
            </p:cNvPr>
            <p:cNvSpPr/>
            <p:nvPr/>
          </p:nvSpPr>
          <p:spPr>
            <a:xfrm flipH="1" flipV="1">
              <a:off x="2796146" y="4449468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52" name="Shape 2564">
              <a:extLst>
                <a:ext uri="{FF2B5EF4-FFF2-40B4-BE49-F238E27FC236}">
                  <a16:creationId xmlns:a16="http://schemas.microsoft.com/office/drawing/2014/main" id="{45AAD285-C250-FA4F-A04E-623E403C31E3}"/>
                </a:ext>
              </a:extLst>
            </p:cNvPr>
            <p:cNvSpPr/>
            <p:nvPr/>
          </p:nvSpPr>
          <p:spPr>
            <a:xfrm>
              <a:off x="3019925" y="4666704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818" y="10800"/>
                  </a:moveTo>
                  <a:lnTo>
                    <a:pt x="11782" y="10800"/>
                  </a:lnTo>
                  <a:lnTo>
                    <a:pt x="11782" y="12764"/>
                  </a:lnTo>
                  <a:lnTo>
                    <a:pt x="9818" y="12764"/>
                  </a:lnTo>
                  <a:cubicBezTo>
                    <a:pt x="9818" y="12764"/>
                    <a:pt x="9818" y="10800"/>
                    <a:pt x="9818" y="10800"/>
                  </a:cubicBezTo>
                  <a:close/>
                  <a:moveTo>
                    <a:pt x="9327" y="13745"/>
                  </a:moveTo>
                  <a:lnTo>
                    <a:pt x="12273" y="13745"/>
                  </a:lnTo>
                  <a:cubicBezTo>
                    <a:pt x="12544" y="13745"/>
                    <a:pt x="12764" y="13526"/>
                    <a:pt x="12764" y="13255"/>
                  </a:cubicBezTo>
                  <a:lnTo>
                    <a:pt x="12764" y="10309"/>
                  </a:lnTo>
                  <a:cubicBezTo>
                    <a:pt x="12764" y="10038"/>
                    <a:pt x="12544" y="9818"/>
                    <a:pt x="12273" y="9818"/>
                  </a:cubicBezTo>
                  <a:lnTo>
                    <a:pt x="9327" y="9818"/>
                  </a:lnTo>
                  <a:cubicBezTo>
                    <a:pt x="9056" y="9818"/>
                    <a:pt x="8836" y="10038"/>
                    <a:pt x="8836" y="10309"/>
                  </a:cubicBezTo>
                  <a:lnTo>
                    <a:pt x="8836" y="13255"/>
                  </a:lnTo>
                  <a:cubicBezTo>
                    <a:pt x="8836" y="13526"/>
                    <a:pt x="9056" y="13745"/>
                    <a:pt x="9327" y="13745"/>
                  </a:cubicBezTo>
                  <a:moveTo>
                    <a:pt x="14727" y="15709"/>
                  </a:moveTo>
                  <a:lnTo>
                    <a:pt x="16691" y="15709"/>
                  </a:lnTo>
                  <a:lnTo>
                    <a:pt x="16691" y="17673"/>
                  </a:lnTo>
                  <a:lnTo>
                    <a:pt x="14727" y="17673"/>
                  </a:lnTo>
                  <a:cubicBezTo>
                    <a:pt x="14727" y="17673"/>
                    <a:pt x="14727" y="15709"/>
                    <a:pt x="14727" y="15709"/>
                  </a:cubicBezTo>
                  <a:close/>
                  <a:moveTo>
                    <a:pt x="14236" y="18655"/>
                  </a:moveTo>
                  <a:lnTo>
                    <a:pt x="17182" y="18655"/>
                  </a:lnTo>
                  <a:cubicBezTo>
                    <a:pt x="17453" y="18655"/>
                    <a:pt x="17673" y="18435"/>
                    <a:pt x="17673" y="18164"/>
                  </a:cubicBezTo>
                  <a:lnTo>
                    <a:pt x="17673" y="15218"/>
                  </a:lnTo>
                  <a:cubicBezTo>
                    <a:pt x="17673" y="14947"/>
                    <a:pt x="17453" y="14727"/>
                    <a:pt x="17182" y="14727"/>
                  </a:cubicBezTo>
                  <a:lnTo>
                    <a:pt x="14236" y="14727"/>
                  </a:lnTo>
                  <a:cubicBezTo>
                    <a:pt x="13965" y="14727"/>
                    <a:pt x="13745" y="14947"/>
                    <a:pt x="13745" y="15218"/>
                  </a:cubicBezTo>
                  <a:lnTo>
                    <a:pt x="13745" y="18164"/>
                  </a:lnTo>
                  <a:cubicBezTo>
                    <a:pt x="13745" y="18435"/>
                    <a:pt x="13965" y="18655"/>
                    <a:pt x="14236" y="18655"/>
                  </a:cubicBezTo>
                  <a:moveTo>
                    <a:pt x="9818" y="5891"/>
                  </a:moveTo>
                  <a:lnTo>
                    <a:pt x="11782" y="5891"/>
                  </a:lnTo>
                  <a:lnTo>
                    <a:pt x="11782" y="7855"/>
                  </a:lnTo>
                  <a:lnTo>
                    <a:pt x="9818" y="7855"/>
                  </a:lnTo>
                  <a:cubicBezTo>
                    <a:pt x="9818" y="7855"/>
                    <a:pt x="9818" y="5891"/>
                    <a:pt x="9818" y="5891"/>
                  </a:cubicBezTo>
                  <a:close/>
                  <a:moveTo>
                    <a:pt x="9327" y="8836"/>
                  </a:moveTo>
                  <a:lnTo>
                    <a:pt x="12273" y="8836"/>
                  </a:lnTo>
                  <a:cubicBezTo>
                    <a:pt x="12544" y="8836"/>
                    <a:pt x="12764" y="8617"/>
                    <a:pt x="12764" y="8345"/>
                  </a:cubicBezTo>
                  <a:lnTo>
                    <a:pt x="12764" y="5400"/>
                  </a:lnTo>
                  <a:cubicBezTo>
                    <a:pt x="12764" y="5129"/>
                    <a:pt x="12544" y="4909"/>
                    <a:pt x="12273" y="4909"/>
                  </a:cubicBezTo>
                  <a:lnTo>
                    <a:pt x="9327" y="4909"/>
                  </a:lnTo>
                  <a:cubicBezTo>
                    <a:pt x="9056" y="4909"/>
                    <a:pt x="8836" y="5129"/>
                    <a:pt x="8836" y="5400"/>
                  </a:cubicBezTo>
                  <a:lnTo>
                    <a:pt x="8836" y="8345"/>
                  </a:lnTo>
                  <a:cubicBezTo>
                    <a:pt x="8836" y="8617"/>
                    <a:pt x="9056" y="8836"/>
                    <a:pt x="9327" y="8836"/>
                  </a:cubicBezTo>
                  <a:moveTo>
                    <a:pt x="4909" y="15709"/>
                  </a:moveTo>
                  <a:lnTo>
                    <a:pt x="6873" y="15709"/>
                  </a:lnTo>
                  <a:lnTo>
                    <a:pt x="6873" y="17673"/>
                  </a:lnTo>
                  <a:lnTo>
                    <a:pt x="4909" y="17673"/>
                  </a:lnTo>
                  <a:cubicBezTo>
                    <a:pt x="4909" y="17673"/>
                    <a:pt x="4909" y="15709"/>
                    <a:pt x="4909" y="15709"/>
                  </a:cubicBezTo>
                  <a:close/>
                  <a:moveTo>
                    <a:pt x="4418" y="18655"/>
                  </a:moveTo>
                  <a:lnTo>
                    <a:pt x="7364" y="18655"/>
                  </a:lnTo>
                  <a:cubicBezTo>
                    <a:pt x="7635" y="18655"/>
                    <a:pt x="7855" y="18435"/>
                    <a:pt x="7855" y="18164"/>
                  </a:cubicBezTo>
                  <a:lnTo>
                    <a:pt x="7855" y="15218"/>
                  </a:lnTo>
                  <a:cubicBezTo>
                    <a:pt x="7855" y="14947"/>
                    <a:pt x="7635" y="14727"/>
                    <a:pt x="7364" y="14727"/>
                  </a:cubicBezTo>
                  <a:lnTo>
                    <a:pt x="4418" y="14727"/>
                  </a:lnTo>
                  <a:cubicBezTo>
                    <a:pt x="4147" y="14727"/>
                    <a:pt x="3927" y="14947"/>
                    <a:pt x="3927" y="15218"/>
                  </a:cubicBezTo>
                  <a:lnTo>
                    <a:pt x="3927" y="18164"/>
                  </a:lnTo>
                  <a:cubicBezTo>
                    <a:pt x="3927" y="18435"/>
                    <a:pt x="4147" y="18655"/>
                    <a:pt x="4418" y="18655"/>
                  </a:cubicBezTo>
                  <a:moveTo>
                    <a:pt x="14727" y="10800"/>
                  </a:moveTo>
                  <a:lnTo>
                    <a:pt x="16691" y="10800"/>
                  </a:lnTo>
                  <a:lnTo>
                    <a:pt x="16691" y="12764"/>
                  </a:lnTo>
                  <a:lnTo>
                    <a:pt x="14727" y="12764"/>
                  </a:lnTo>
                  <a:cubicBezTo>
                    <a:pt x="14727" y="12764"/>
                    <a:pt x="14727" y="10800"/>
                    <a:pt x="14727" y="10800"/>
                  </a:cubicBezTo>
                  <a:close/>
                  <a:moveTo>
                    <a:pt x="14236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lnTo>
                    <a:pt x="17673" y="10309"/>
                  </a:lnTo>
                  <a:cubicBezTo>
                    <a:pt x="17673" y="10038"/>
                    <a:pt x="17453" y="9818"/>
                    <a:pt x="17182" y="9818"/>
                  </a:cubicBezTo>
                  <a:lnTo>
                    <a:pt x="14236" y="9818"/>
                  </a:lnTo>
                  <a:cubicBezTo>
                    <a:pt x="13965" y="9818"/>
                    <a:pt x="13745" y="10038"/>
                    <a:pt x="13745" y="10309"/>
                  </a:cubicBezTo>
                  <a:lnTo>
                    <a:pt x="13745" y="13255"/>
                  </a:lnTo>
                  <a:cubicBezTo>
                    <a:pt x="13745" y="13526"/>
                    <a:pt x="13965" y="13745"/>
                    <a:pt x="14236" y="13745"/>
                  </a:cubicBezTo>
                  <a:moveTo>
                    <a:pt x="4909" y="10800"/>
                  </a:moveTo>
                  <a:lnTo>
                    <a:pt x="6873" y="10800"/>
                  </a:lnTo>
                  <a:lnTo>
                    <a:pt x="6873" y="12764"/>
                  </a:lnTo>
                  <a:lnTo>
                    <a:pt x="4909" y="12764"/>
                  </a:lnTo>
                  <a:cubicBezTo>
                    <a:pt x="4909" y="12764"/>
                    <a:pt x="4909" y="10800"/>
                    <a:pt x="4909" y="10800"/>
                  </a:cubicBezTo>
                  <a:close/>
                  <a:moveTo>
                    <a:pt x="4418" y="13745"/>
                  </a:moveTo>
                  <a:lnTo>
                    <a:pt x="7364" y="13745"/>
                  </a:lnTo>
                  <a:cubicBezTo>
                    <a:pt x="7635" y="13745"/>
                    <a:pt x="7855" y="13526"/>
                    <a:pt x="7855" y="13255"/>
                  </a:cubicBezTo>
                  <a:lnTo>
                    <a:pt x="7855" y="10309"/>
                  </a:lnTo>
                  <a:cubicBezTo>
                    <a:pt x="7855" y="10038"/>
                    <a:pt x="7635" y="9818"/>
                    <a:pt x="7364" y="9818"/>
                  </a:cubicBezTo>
                  <a:lnTo>
                    <a:pt x="4418" y="9818"/>
                  </a:lnTo>
                  <a:cubicBezTo>
                    <a:pt x="4147" y="9818"/>
                    <a:pt x="3927" y="10038"/>
                    <a:pt x="3927" y="10309"/>
                  </a:cubicBezTo>
                  <a:lnTo>
                    <a:pt x="3927" y="13255"/>
                  </a:lnTo>
                  <a:cubicBezTo>
                    <a:pt x="3927" y="13526"/>
                    <a:pt x="4147" y="13745"/>
                    <a:pt x="4418" y="13745"/>
                  </a:cubicBezTo>
                  <a:moveTo>
                    <a:pt x="4909" y="5891"/>
                  </a:moveTo>
                  <a:lnTo>
                    <a:pt x="6873" y="5891"/>
                  </a:lnTo>
                  <a:lnTo>
                    <a:pt x="6873" y="7855"/>
                  </a:lnTo>
                  <a:lnTo>
                    <a:pt x="4909" y="7855"/>
                  </a:lnTo>
                  <a:cubicBezTo>
                    <a:pt x="4909" y="7855"/>
                    <a:pt x="4909" y="5891"/>
                    <a:pt x="4909" y="5891"/>
                  </a:cubicBezTo>
                  <a:close/>
                  <a:moveTo>
                    <a:pt x="4418" y="8836"/>
                  </a:moveTo>
                  <a:lnTo>
                    <a:pt x="7364" y="8836"/>
                  </a:lnTo>
                  <a:cubicBezTo>
                    <a:pt x="7635" y="8836"/>
                    <a:pt x="7855" y="8617"/>
                    <a:pt x="7855" y="8345"/>
                  </a:cubicBezTo>
                  <a:lnTo>
                    <a:pt x="7855" y="5400"/>
                  </a:lnTo>
                  <a:cubicBezTo>
                    <a:pt x="7855" y="5129"/>
                    <a:pt x="7635" y="4909"/>
                    <a:pt x="7364" y="4909"/>
                  </a:cubicBezTo>
                  <a:lnTo>
                    <a:pt x="4418" y="4909"/>
                  </a:lnTo>
                  <a:cubicBezTo>
                    <a:pt x="4147" y="4909"/>
                    <a:pt x="3927" y="5129"/>
                    <a:pt x="3927" y="5400"/>
                  </a:cubicBezTo>
                  <a:lnTo>
                    <a:pt x="3927" y="8345"/>
                  </a:lnTo>
                  <a:cubicBezTo>
                    <a:pt x="3927" y="8617"/>
                    <a:pt x="4147" y="8836"/>
                    <a:pt x="4418" y="8836"/>
                  </a:cubicBezTo>
                  <a:moveTo>
                    <a:pt x="14727" y="5891"/>
                  </a:moveTo>
                  <a:lnTo>
                    <a:pt x="16691" y="5891"/>
                  </a:lnTo>
                  <a:lnTo>
                    <a:pt x="16691" y="7855"/>
                  </a:lnTo>
                  <a:lnTo>
                    <a:pt x="14727" y="7855"/>
                  </a:lnTo>
                  <a:cubicBezTo>
                    <a:pt x="14727" y="7855"/>
                    <a:pt x="14727" y="5891"/>
                    <a:pt x="14727" y="5891"/>
                  </a:cubicBezTo>
                  <a:close/>
                  <a:moveTo>
                    <a:pt x="14236" y="8836"/>
                  </a:moveTo>
                  <a:lnTo>
                    <a:pt x="17182" y="8836"/>
                  </a:lnTo>
                  <a:cubicBezTo>
                    <a:pt x="17453" y="8836"/>
                    <a:pt x="17673" y="8617"/>
                    <a:pt x="17673" y="8345"/>
                  </a:cubicBezTo>
                  <a:lnTo>
                    <a:pt x="17673" y="5400"/>
                  </a:lnTo>
                  <a:cubicBezTo>
                    <a:pt x="17673" y="5129"/>
                    <a:pt x="17453" y="4909"/>
                    <a:pt x="17182" y="4909"/>
                  </a:cubicBezTo>
                  <a:lnTo>
                    <a:pt x="14236" y="4909"/>
                  </a:lnTo>
                  <a:cubicBezTo>
                    <a:pt x="13965" y="4909"/>
                    <a:pt x="13745" y="5129"/>
                    <a:pt x="13745" y="5400"/>
                  </a:cubicBezTo>
                  <a:lnTo>
                    <a:pt x="13745" y="8345"/>
                  </a:lnTo>
                  <a:cubicBezTo>
                    <a:pt x="13745" y="8617"/>
                    <a:pt x="13965" y="8836"/>
                    <a:pt x="14236" y="8836"/>
                  </a:cubicBezTo>
                  <a:moveTo>
                    <a:pt x="19636" y="1964"/>
                  </a:moveTo>
                  <a:lnTo>
                    <a:pt x="1964" y="1964"/>
                  </a:lnTo>
                  <a:lnTo>
                    <a:pt x="1964" y="982"/>
                  </a:lnTo>
                  <a:lnTo>
                    <a:pt x="19636" y="982"/>
                  </a:lnTo>
                  <a:cubicBezTo>
                    <a:pt x="19636" y="982"/>
                    <a:pt x="19636" y="1964"/>
                    <a:pt x="19636" y="1964"/>
                  </a:cubicBezTo>
                  <a:close/>
                  <a:moveTo>
                    <a:pt x="19636" y="20618"/>
                  </a:moveTo>
                  <a:lnTo>
                    <a:pt x="12764" y="20618"/>
                  </a:lnTo>
                  <a:lnTo>
                    <a:pt x="12764" y="15218"/>
                  </a:lnTo>
                  <a:cubicBezTo>
                    <a:pt x="12764" y="14947"/>
                    <a:pt x="12544" y="14727"/>
                    <a:pt x="12273" y="14727"/>
                  </a:cubicBezTo>
                  <a:lnTo>
                    <a:pt x="9327" y="14727"/>
                  </a:lnTo>
                  <a:cubicBezTo>
                    <a:pt x="9056" y="14727"/>
                    <a:pt x="8836" y="14947"/>
                    <a:pt x="8836" y="15218"/>
                  </a:cubicBezTo>
                  <a:lnTo>
                    <a:pt x="8836" y="20618"/>
                  </a:lnTo>
                  <a:lnTo>
                    <a:pt x="1964" y="20618"/>
                  </a:lnTo>
                  <a:lnTo>
                    <a:pt x="1964" y="2945"/>
                  </a:lnTo>
                  <a:lnTo>
                    <a:pt x="19636" y="2945"/>
                  </a:lnTo>
                  <a:cubicBezTo>
                    <a:pt x="19636" y="2945"/>
                    <a:pt x="19636" y="20618"/>
                    <a:pt x="19636" y="20618"/>
                  </a:cubicBezTo>
                  <a:close/>
                  <a:moveTo>
                    <a:pt x="11782" y="20618"/>
                  </a:moveTo>
                  <a:lnTo>
                    <a:pt x="9818" y="20618"/>
                  </a:lnTo>
                  <a:lnTo>
                    <a:pt x="9818" y="15709"/>
                  </a:lnTo>
                  <a:lnTo>
                    <a:pt x="11782" y="15709"/>
                  </a:lnTo>
                  <a:cubicBezTo>
                    <a:pt x="11782" y="15709"/>
                    <a:pt x="11782" y="20618"/>
                    <a:pt x="11782" y="20618"/>
                  </a:cubicBezTo>
                  <a:close/>
                  <a:moveTo>
                    <a:pt x="21109" y="1964"/>
                  </a:moveTo>
                  <a:lnTo>
                    <a:pt x="20618" y="1964"/>
                  </a:lnTo>
                  <a:lnTo>
                    <a:pt x="20618" y="491"/>
                  </a:lnTo>
                  <a:cubicBezTo>
                    <a:pt x="20618" y="220"/>
                    <a:pt x="20399" y="0"/>
                    <a:pt x="20127" y="0"/>
                  </a:cubicBezTo>
                  <a:lnTo>
                    <a:pt x="1473" y="0"/>
                  </a:lnTo>
                  <a:cubicBezTo>
                    <a:pt x="1201" y="0"/>
                    <a:pt x="982" y="220"/>
                    <a:pt x="982" y="491"/>
                  </a:cubicBezTo>
                  <a:lnTo>
                    <a:pt x="982" y="1964"/>
                  </a:lnTo>
                  <a:lnTo>
                    <a:pt x="491" y="1964"/>
                  </a:lnTo>
                  <a:cubicBezTo>
                    <a:pt x="220" y="1964"/>
                    <a:pt x="0" y="2184"/>
                    <a:pt x="0" y="2455"/>
                  </a:cubicBezTo>
                  <a:cubicBezTo>
                    <a:pt x="0" y="2726"/>
                    <a:pt x="220" y="2945"/>
                    <a:pt x="491" y="2945"/>
                  </a:cubicBezTo>
                  <a:lnTo>
                    <a:pt x="982" y="2945"/>
                  </a:lnTo>
                  <a:lnTo>
                    <a:pt x="982" y="21109"/>
                  </a:lnTo>
                  <a:cubicBezTo>
                    <a:pt x="982" y="21381"/>
                    <a:pt x="1201" y="21600"/>
                    <a:pt x="1473" y="21600"/>
                  </a:cubicBezTo>
                  <a:lnTo>
                    <a:pt x="20127" y="21600"/>
                  </a:lnTo>
                  <a:cubicBezTo>
                    <a:pt x="20399" y="21600"/>
                    <a:pt x="20618" y="21381"/>
                    <a:pt x="20618" y="21109"/>
                  </a:cubicBezTo>
                  <a:lnTo>
                    <a:pt x="20618" y="2945"/>
                  </a:lnTo>
                  <a:lnTo>
                    <a:pt x="21109" y="2945"/>
                  </a:lnTo>
                  <a:cubicBezTo>
                    <a:pt x="21380" y="2945"/>
                    <a:pt x="21600" y="2726"/>
                    <a:pt x="21600" y="2455"/>
                  </a:cubicBezTo>
                  <a:cubicBezTo>
                    <a:pt x="21600" y="2184"/>
                    <a:pt x="21380" y="1964"/>
                    <a:pt x="21109" y="1964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5D854341-D5F9-FF43-BF41-06E00F3939D2}"/>
              </a:ext>
            </a:extLst>
          </p:cNvPr>
          <p:cNvGrpSpPr/>
          <p:nvPr/>
        </p:nvGrpSpPr>
        <p:grpSpPr>
          <a:xfrm>
            <a:off x="8684071" y="975929"/>
            <a:ext cx="3267238" cy="881405"/>
            <a:chOff x="8684071" y="1702005"/>
            <a:chExt cx="3267238" cy="881405"/>
          </a:xfrm>
        </p:grpSpPr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0DFB73AB-B72D-A04B-97B3-EE761F081187}"/>
                </a:ext>
              </a:extLst>
            </p:cNvPr>
            <p:cNvGrpSpPr/>
            <p:nvPr/>
          </p:nvGrpSpPr>
          <p:grpSpPr>
            <a:xfrm>
              <a:off x="9580883" y="1702005"/>
              <a:ext cx="2370426" cy="881405"/>
              <a:chOff x="9580883" y="1702005"/>
              <a:chExt cx="2370426" cy="881405"/>
            </a:xfrm>
          </p:grpSpPr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33CE2030-2090-634B-A095-AC225BC59062}"/>
                  </a:ext>
                </a:extLst>
              </p:cNvPr>
              <p:cNvSpPr txBox="1"/>
              <p:nvPr/>
            </p:nvSpPr>
            <p:spPr>
              <a:xfrm>
                <a:off x="9580883" y="1702005"/>
                <a:ext cx="2370426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  <a:ea typeface="Roboto Black" panose="02000000000000000000" pitchFamily="2" charset="0"/>
                  </a:rPr>
                  <a:t>Менеджмент</a:t>
                </a:r>
                <a:endParaRPr kumimoji="0" lang="en-AU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Good Pro Book"/>
                  <a:ea typeface="Roboto Black" panose="02000000000000000000" pitchFamily="2" charset="0"/>
                </a:endParaRPr>
              </a:p>
            </p:txBody>
          </p:sp>
          <p:sp>
            <p:nvSpPr>
              <p:cNvPr id="68" name="Text Placeholder 32">
                <a:extLst>
                  <a:ext uri="{FF2B5EF4-FFF2-40B4-BE49-F238E27FC236}">
                    <a16:creationId xmlns:a16="http://schemas.microsoft.com/office/drawing/2014/main" id="{4C5C2345-9A5B-E545-8475-2BE202C4D08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580884" y="2029412"/>
                <a:ext cx="2029246" cy="553998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defPPr>
                  <a:defRPr lang="en-US"/>
                </a:defPPr>
                <a:lvl1pPr marR="0" lvl="0" indent="0" algn="r" defTabSz="685800" fontAlgn="auto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 kumimoji="0" sz="1400" b="0" i="0" u="none" strike="noStrike" cap="none" spc="0" normalizeH="0" baseline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Source Sans Pro Light" panose="020B0403030403020204" pitchFamily="34" charset="0"/>
                    <a:ea typeface="Roboto Light" panose="02000000000000000000" pitchFamily="2" charset="0"/>
                    <a:cs typeface="Roboto Light" panose="02000000000000000000" pitchFamily="2" charset="0"/>
                  </a:defRPr>
                </a:lvl1pPr>
                <a:lvl2pPr marL="5143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latin typeface="Neris Thin" panose="00000300000000000000" pitchFamily="50" charset="0"/>
                  </a:defRPr>
                </a:lvl2pPr>
                <a:lvl3pPr marL="8572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latin typeface="Neris Thin" panose="00000300000000000000" pitchFamily="50" charset="0"/>
                  </a:defRPr>
                </a:lvl3pPr>
                <a:lvl4pPr marL="12001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4pPr>
                <a:lvl5pPr marL="15430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5pPr>
                <a:lvl6pPr marL="18859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6pPr>
                <a:lvl7pPr marL="22288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7pPr>
                <a:lvl8pPr marL="25717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8pPr>
                <a:lvl9pPr marL="29146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9pPr>
              </a:lstStyle>
              <a:p>
                <a:pPr algn="l"/>
                <a:r>
                  <a:rPr lang="ru-RU" dirty="0">
                    <a:latin typeface="Good Pro Book"/>
                  </a:rPr>
                  <a:t>5 бюджетных мест</a:t>
                </a:r>
              </a:p>
              <a:p>
                <a:pPr algn="l"/>
                <a:r>
                  <a:rPr lang="ru-RU" dirty="0">
                    <a:latin typeface="Good Pro Book"/>
                  </a:rPr>
                  <a:t>25 контрактных мест</a:t>
                </a:r>
                <a:endParaRPr lang="en-US" dirty="0">
                  <a:latin typeface="Good Pro Book"/>
                </a:endParaRPr>
              </a:p>
            </p:txBody>
          </p:sp>
        </p:grpSp>
        <p:sp>
          <p:nvSpPr>
            <p:cNvPr id="65" name="Snip and Round Single Corner Rectangle 64">
              <a:extLst>
                <a:ext uri="{FF2B5EF4-FFF2-40B4-BE49-F238E27FC236}">
                  <a16:creationId xmlns:a16="http://schemas.microsoft.com/office/drawing/2014/main" id="{BD9F6E40-28AC-F547-9B63-AB73A524ED66}"/>
                </a:ext>
              </a:extLst>
            </p:cNvPr>
            <p:cNvSpPr/>
            <p:nvPr/>
          </p:nvSpPr>
          <p:spPr>
            <a:xfrm flipV="1">
              <a:off x="8684071" y="1752445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66" name="Shape 2619">
              <a:extLst>
                <a:ext uri="{FF2B5EF4-FFF2-40B4-BE49-F238E27FC236}">
                  <a16:creationId xmlns:a16="http://schemas.microsoft.com/office/drawing/2014/main" id="{D31836AD-E35A-BE43-B6FD-55D3C77E2919}"/>
                </a:ext>
              </a:extLst>
            </p:cNvPr>
            <p:cNvSpPr/>
            <p:nvPr/>
          </p:nvSpPr>
          <p:spPr>
            <a:xfrm>
              <a:off x="8910167" y="1986920"/>
              <a:ext cx="279328" cy="279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3" extrusionOk="0">
                  <a:moveTo>
                    <a:pt x="12364" y="11941"/>
                  </a:moveTo>
                  <a:lnTo>
                    <a:pt x="13062" y="14033"/>
                  </a:lnTo>
                  <a:lnTo>
                    <a:pt x="11365" y="12790"/>
                  </a:lnTo>
                  <a:lnTo>
                    <a:pt x="10785" y="12365"/>
                  </a:lnTo>
                  <a:lnTo>
                    <a:pt x="10205" y="12790"/>
                  </a:lnTo>
                  <a:lnTo>
                    <a:pt x="8508" y="14033"/>
                  </a:lnTo>
                  <a:lnTo>
                    <a:pt x="9206" y="11941"/>
                  </a:lnTo>
                  <a:lnTo>
                    <a:pt x="9426" y="11282"/>
                  </a:lnTo>
                  <a:lnTo>
                    <a:pt x="8877" y="10856"/>
                  </a:lnTo>
                  <a:lnTo>
                    <a:pt x="7511" y="9794"/>
                  </a:lnTo>
                  <a:lnTo>
                    <a:pt x="9790" y="9794"/>
                  </a:lnTo>
                  <a:lnTo>
                    <a:pt x="10030" y="9160"/>
                  </a:lnTo>
                  <a:lnTo>
                    <a:pt x="10785" y="7162"/>
                  </a:lnTo>
                  <a:lnTo>
                    <a:pt x="11540" y="9160"/>
                  </a:lnTo>
                  <a:lnTo>
                    <a:pt x="11779" y="9794"/>
                  </a:lnTo>
                  <a:lnTo>
                    <a:pt x="14059" y="9794"/>
                  </a:lnTo>
                  <a:lnTo>
                    <a:pt x="12692" y="10856"/>
                  </a:lnTo>
                  <a:lnTo>
                    <a:pt x="12144" y="11282"/>
                  </a:lnTo>
                  <a:cubicBezTo>
                    <a:pt x="12144" y="11282"/>
                    <a:pt x="12364" y="11941"/>
                    <a:pt x="12364" y="11941"/>
                  </a:cubicBezTo>
                  <a:close/>
                  <a:moveTo>
                    <a:pt x="12458" y="8813"/>
                  </a:moveTo>
                  <a:lnTo>
                    <a:pt x="10785" y="4384"/>
                  </a:lnTo>
                  <a:lnTo>
                    <a:pt x="9111" y="8813"/>
                  </a:lnTo>
                  <a:lnTo>
                    <a:pt x="4649" y="8813"/>
                  </a:lnTo>
                  <a:lnTo>
                    <a:pt x="8275" y="11631"/>
                  </a:lnTo>
                  <a:lnTo>
                    <a:pt x="6601" y="16647"/>
                  </a:lnTo>
                  <a:lnTo>
                    <a:pt x="10785" y="13582"/>
                  </a:lnTo>
                  <a:lnTo>
                    <a:pt x="14969" y="16647"/>
                  </a:lnTo>
                  <a:lnTo>
                    <a:pt x="13295" y="11631"/>
                  </a:lnTo>
                  <a:lnTo>
                    <a:pt x="16921" y="8813"/>
                  </a:lnTo>
                  <a:cubicBezTo>
                    <a:pt x="16921" y="8813"/>
                    <a:pt x="12458" y="8813"/>
                    <a:pt x="12458" y="8813"/>
                  </a:cubicBezTo>
                  <a:close/>
                  <a:moveTo>
                    <a:pt x="10800" y="20592"/>
                  </a:moveTo>
                  <a:cubicBezTo>
                    <a:pt x="9796" y="20381"/>
                    <a:pt x="982" y="17399"/>
                    <a:pt x="982" y="12263"/>
                  </a:cubicBezTo>
                  <a:cubicBezTo>
                    <a:pt x="982" y="7469"/>
                    <a:pt x="2322" y="2919"/>
                    <a:pt x="2778" y="1179"/>
                  </a:cubicBezTo>
                  <a:cubicBezTo>
                    <a:pt x="4022" y="1719"/>
                    <a:pt x="7232" y="2943"/>
                    <a:pt x="10800" y="2943"/>
                  </a:cubicBezTo>
                  <a:cubicBezTo>
                    <a:pt x="14368" y="2943"/>
                    <a:pt x="17579" y="1719"/>
                    <a:pt x="18823" y="1179"/>
                  </a:cubicBezTo>
                  <a:cubicBezTo>
                    <a:pt x="19278" y="2918"/>
                    <a:pt x="20618" y="7466"/>
                    <a:pt x="20618" y="12263"/>
                  </a:cubicBezTo>
                  <a:cubicBezTo>
                    <a:pt x="20618" y="17393"/>
                    <a:pt x="11803" y="20381"/>
                    <a:pt x="10800" y="20592"/>
                  </a:cubicBezTo>
                  <a:moveTo>
                    <a:pt x="19618" y="356"/>
                  </a:moveTo>
                  <a:cubicBezTo>
                    <a:pt x="19577" y="216"/>
                    <a:pt x="19477" y="101"/>
                    <a:pt x="19343" y="42"/>
                  </a:cubicBezTo>
                  <a:cubicBezTo>
                    <a:pt x="19210" y="-17"/>
                    <a:pt x="19057" y="-13"/>
                    <a:pt x="18926" y="52"/>
                  </a:cubicBezTo>
                  <a:cubicBezTo>
                    <a:pt x="18888" y="71"/>
                    <a:pt x="15053" y="1962"/>
                    <a:pt x="10800" y="1962"/>
                  </a:cubicBezTo>
                  <a:cubicBezTo>
                    <a:pt x="6556" y="1962"/>
                    <a:pt x="2712" y="71"/>
                    <a:pt x="2674" y="52"/>
                  </a:cubicBezTo>
                  <a:cubicBezTo>
                    <a:pt x="2543" y="-13"/>
                    <a:pt x="2391" y="-17"/>
                    <a:pt x="2257" y="42"/>
                  </a:cubicBezTo>
                  <a:cubicBezTo>
                    <a:pt x="2124" y="101"/>
                    <a:pt x="2023" y="216"/>
                    <a:pt x="1983" y="356"/>
                  </a:cubicBezTo>
                  <a:cubicBezTo>
                    <a:pt x="1963" y="426"/>
                    <a:pt x="0" y="6376"/>
                    <a:pt x="0" y="12263"/>
                  </a:cubicBezTo>
                  <a:cubicBezTo>
                    <a:pt x="0" y="18484"/>
                    <a:pt x="10271" y="21491"/>
                    <a:pt x="10708" y="21575"/>
                  </a:cubicBezTo>
                  <a:cubicBezTo>
                    <a:pt x="10739" y="21580"/>
                    <a:pt x="10770" y="21583"/>
                    <a:pt x="10800" y="21583"/>
                  </a:cubicBezTo>
                  <a:cubicBezTo>
                    <a:pt x="10831" y="21583"/>
                    <a:pt x="10862" y="21580"/>
                    <a:pt x="10892" y="21575"/>
                  </a:cubicBezTo>
                  <a:cubicBezTo>
                    <a:pt x="11329" y="21491"/>
                    <a:pt x="21600" y="18484"/>
                    <a:pt x="21600" y="12263"/>
                  </a:cubicBezTo>
                  <a:cubicBezTo>
                    <a:pt x="21600" y="6376"/>
                    <a:pt x="19637" y="426"/>
                    <a:pt x="19618" y="35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9BA0A373-67FC-0249-B56B-03780944E600}"/>
              </a:ext>
            </a:extLst>
          </p:cNvPr>
          <p:cNvGrpSpPr/>
          <p:nvPr/>
        </p:nvGrpSpPr>
        <p:grpSpPr>
          <a:xfrm>
            <a:off x="8691250" y="2067428"/>
            <a:ext cx="3260059" cy="819617"/>
            <a:chOff x="8691250" y="3015811"/>
            <a:chExt cx="3260059" cy="819617"/>
          </a:xfrm>
        </p:grpSpPr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E9A5443E-3828-C844-A99E-D49607A08B8C}"/>
                </a:ext>
              </a:extLst>
            </p:cNvPr>
            <p:cNvGrpSpPr/>
            <p:nvPr/>
          </p:nvGrpSpPr>
          <p:grpSpPr>
            <a:xfrm>
              <a:off x="9580883" y="3015811"/>
              <a:ext cx="2370426" cy="798953"/>
              <a:chOff x="9580883" y="3015811"/>
              <a:chExt cx="2370426" cy="798953"/>
            </a:xfrm>
          </p:grpSpPr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909B4CB9-44BC-E743-9758-B1FECE1A94C9}"/>
                  </a:ext>
                </a:extLst>
              </p:cNvPr>
              <p:cNvSpPr txBox="1"/>
              <p:nvPr/>
            </p:nvSpPr>
            <p:spPr>
              <a:xfrm>
                <a:off x="9580883" y="3015811"/>
                <a:ext cx="2370426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  <a:ea typeface="Roboto Black" panose="02000000000000000000" pitchFamily="2" charset="0"/>
                    <a:cs typeface="Roboto Black" panose="02000000000000000000" pitchFamily="2" charset="0"/>
                  </a:rPr>
                  <a:t>Экономическая безопасность</a:t>
                </a:r>
                <a:endParaRPr kumimoji="0" lang="en-AU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endParaRPr>
              </a:p>
            </p:txBody>
          </p:sp>
          <p:sp>
            <p:nvSpPr>
              <p:cNvPr id="74" name="Text Placeholder 32">
                <a:extLst>
                  <a:ext uri="{FF2B5EF4-FFF2-40B4-BE49-F238E27FC236}">
                    <a16:creationId xmlns:a16="http://schemas.microsoft.com/office/drawing/2014/main" id="{7779D99A-D098-AE4F-AF70-EF29B7465A3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580884" y="3537765"/>
                <a:ext cx="2029246" cy="276999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defPPr>
                  <a:defRPr lang="en-US"/>
                </a:defPPr>
                <a:lvl1pPr marR="0" lvl="0" indent="0" defTabSz="685800" fontAlgn="auto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 kumimoji="0" sz="1400" b="0" i="0" u="none" strike="noStrike" cap="none" spc="0" normalizeH="0" baseline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Source Sans Pro Light" panose="020B0403030403020204" pitchFamily="34" charset="0"/>
                    <a:ea typeface="Roboto Light" panose="02000000000000000000" pitchFamily="2" charset="0"/>
                    <a:cs typeface="Roboto Light" panose="02000000000000000000" pitchFamily="2" charset="0"/>
                  </a:defRPr>
                </a:lvl1pPr>
                <a:lvl2pPr marL="5143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latin typeface="Neris Thin" panose="00000300000000000000" pitchFamily="50" charset="0"/>
                  </a:defRPr>
                </a:lvl2pPr>
                <a:lvl3pPr marL="8572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latin typeface="Neris Thin" panose="00000300000000000000" pitchFamily="50" charset="0"/>
                  </a:defRPr>
                </a:lvl3pPr>
                <a:lvl4pPr marL="12001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4pPr>
                <a:lvl5pPr marL="15430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5pPr>
                <a:lvl6pPr marL="18859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6pPr>
                <a:lvl7pPr marL="22288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7pPr>
                <a:lvl8pPr marL="25717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8pPr>
                <a:lvl9pPr marL="29146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9pPr>
              </a:lstStyle>
              <a:p>
                <a:r>
                  <a:rPr lang="ru-RU" dirty="0">
                    <a:latin typeface="Good Pro Book"/>
                  </a:rPr>
                  <a:t>10 бюджетных мест</a:t>
                </a:r>
              </a:p>
              <a:p>
                <a:r>
                  <a:rPr lang="ru-RU" dirty="0">
                    <a:latin typeface="Good Pro Book"/>
                  </a:rPr>
                  <a:t>50 контрактных мест</a:t>
                </a:r>
                <a:endParaRPr lang="en-US" dirty="0">
                  <a:latin typeface="Good Pro Book"/>
                </a:endParaRPr>
              </a:p>
            </p:txBody>
          </p:sp>
        </p:grpSp>
        <p:sp>
          <p:nvSpPr>
            <p:cNvPr id="71" name="Snip and Round Single Corner Rectangle 70">
              <a:extLst>
                <a:ext uri="{FF2B5EF4-FFF2-40B4-BE49-F238E27FC236}">
                  <a16:creationId xmlns:a16="http://schemas.microsoft.com/office/drawing/2014/main" id="{631457C1-A26E-E54B-A87C-4E0FE1CA7836}"/>
                </a:ext>
              </a:extLst>
            </p:cNvPr>
            <p:cNvSpPr/>
            <p:nvPr/>
          </p:nvSpPr>
          <p:spPr>
            <a:xfrm flipV="1">
              <a:off x="8691250" y="3103908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72" name="Shape 2620">
              <a:extLst>
                <a:ext uri="{FF2B5EF4-FFF2-40B4-BE49-F238E27FC236}">
                  <a16:creationId xmlns:a16="http://schemas.microsoft.com/office/drawing/2014/main" id="{13CEDC42-A1CA-CD41-ABBD-5B520A341558}"/>
                </a:ext>
              </a:extLst>
            </p:cNvPr>
            <p:cNvSpPr/>
            <p:nvPr/>
          </p:nvSpPr>
          <p:spPr>
            <a:xfrm>
              <a:off x="8910167" y="3341479"/>
              <a:ext cx="279328" cy="254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4" extrusionOk="0">
                  <a:moveTo>
                    <a:pt x="20618" y="7406"/>
                  </a:moveTo>
                  <a:lnTo>
                    <a:pt x="13580" y="7406"/>
                  </a:lnTo>
                  <a:cubicBezTo>
                    <a:pt x="13156" y="6803"/>
                    <a:pt x="12718" y="6095"/>
                    <a:pt x="12319" y="5293"/>
                  </a:cubicBezTo>
                  <a:lnTo>
                    <a:pt x="20618" y="5293"/>
                  </a:lnTo>
                  <a:cubicBezTo>
                    <a:pt x="20618" y="5293"/>
                    <a:pt x="20618" y="7406"/>
                    <a:pt x="20618" y="7406"/>
                  </a:cubicBezTo>
                  <a:close/>
                  <a:moveTo>
                    <a:pt x="19636" y="13747"/>
                  </a:moveTo>
                  <a:lnTo>
                    <a:pt x="11291" y="13747"/>
                  </a:lnTo>
                  <a:lnTo>
                    <a:pt x="11291" y="8463"/>
                  </a:lnTo>
                  <a:lnTo>
                    <a:pt x="13090" y="8463"/>
                  </a:lnTo>
                  <a:cubicBezTo>
                    <a:pt x="14022" y="9712"/>
                    <a:pt x="14815" y="10437"/>
                    <a:pt x="14882" y="10497"/>
                  </a:cubicBezTo>
                  <a:cubicBezTo>
                    <a:pt x="15009" y="10610"/>
                    <a:pt x="15174" y="10644"/>
                    <a:pt x="15323" y="10601"/>
                  </a:cubicBezTo>
                  <a:cubicBezTo>
                    <a:pt x="15418" y="10574"/>
                    <a:pt x="15505" y="10516"/>
                    <a:pt x="15573" y="10429"/>
                  </a:cubicBezTo>
                  <a:cubicBezTo>
                    <a:pt x="15746" y="10205"/>
                    <a:pt x="15718" y="9871"/>
                    <a:pt x="15510" y="9684"/>
                  </a:cubicBezTo>
                  <a:cubicBezTo>
                    <a:pt x="15498" y="9674"/>
                    <a:pt x="15023" y="9238"/>
                    <a:pt x="14383" y="8463"/>
                  </a:cubicBezTo>
                  <a:lnTo>
                    <a:pt x="19636" y="8463"/>
                  </a:lnTo>
                  <a:cubicBezTo>
                    <a:pt x="19636" y="8463"/>
                    <a:pt x="19636" y="13747"/>
                    <a:pt x="19636" y="13747"/>
                  </a:cubicBezTo>
                  <a:close/>
                  <a:moveTo>
                    <a:pt x="19636" y="20087"/>
                  </a:moveTo>
                  <a:lnTo>
                    <a:pt x="11291" y="20087"/>
                  </a:lnTo>
                  <a:lnTo>
                    <a:pt x="11291" y="14803"/>
                  </a:lnTo>
                  <a:lnTo>
                    <a:pt x="19636" y="14803"/>
                  </a:lnTo>
                  <a:cubicBezTo>
                    <a:pt x="19636" y="14803"/>
                    <a:pt x="19636" y="20087"/>
                    <a:pt x="19636" y="20087"/>
                  </a:cubicBezTo>
                  <a:close/>
                  <a:moveTo>
                    <a:pt x="11291" y="5461"/>
                  </a:moveTo>
                  <a:cubicBezTo>
                    <a:pt x="11626" y="6178"/>
                    <a:pt x="11991" y="6828"/>
                    <a:pt x="12360" y="7406"/>
                  </a:cubicBezTo>
                  <a:lnTo>
                    <a:pt x="11291" y="7406"/>
                  </a:lnTo>
                  <a:cubicBezTo>
                    <a:pt x="11291" y="7406"/>
                    <a:pt x="11291" y="5461"/>
                    <a:pt x="11291" y="5461"/>
                  </a:cubicBezTo>
                  <a:close/>
                  <a:moveTo>
                    <a:pt x="12871" y="1481"/>
                  </a:moveTo>
                  <a:cubicBezTo>
                    <a:pt x="14045" y="751"/>
                    <a:pt x="15436" y="979"/>
                    <a:pt x="15979" y="1990"/>
                  </a:cubicBezTo>
                  <a:cubicBezTo>
                    <a:pt x="16343" y="2668"/>
                    <a:pt x="16223" y="3523"/>
                    <a:pt x="15755" y="4236"/>
                  </a:cubicBezTo>
                  <a:lnTo>
                    <a:pt x="11845" y="4236"/>
                  </a:lnTo>
                  <a:cubicBezTo>
                    <a:pt x="11740" y="3975"/>
                    <a:pt x="11641" y="3708"/>
                    <a:pt x="11550" y="3432"/>
                  </a:cubicBezTo>
                  <a:cubicBezTo>
                    <a:pt x="11653" y="2691"/>
                    <a:pt x="12120" y="1947"/>
                    <a:pt x="12871" y="1481"/>
                  </a:cubicBezTo>
                  <a:moveTo>
                    <a:pt x="10309" y="7406"/>
                  </a:moveTo>
                  <a:lnTo>
                    <a:pt x="9224" y="7406"/>
                  </a:lnTo>
                  <a:cubicBezTo>
                    <a:pt x="9600" y="6819"/>
                    <a:pt x="9970" y="6158"/>
                    <a:pt x="10309" y="5429"/>
                  </a:cubicBezTo>
                  <a:cubicBezTo>
                    <a:pt x="10309" y="5429"/>
                    <a:pt x="10309" y="7406"/>
                    <a:pt x="10309" y="7406"/>
                  </a:cubicBezTo>
                  <a:close/>
                  <a:moveTo>
                    <a:pt x="10309" y="13747"/>
                  </a:moveTo>
                  <a:lnTo>
                    <a:pt x="1964" y="13747"/>
                  </a:lnTo>
                  <a:lnTo>
                    <a:pt x="1964" y="8463"/>
                  </a:lnTo>
                  <a:lnTo>
                    <a:pt x="7202" y="8463"/>
                  </a:lnTo>
                  <a:cubicBezTo>
                    <a:pt x="6563" y="9238"/>
                    <a:pt x="6087" y="9674"/>
                    <a:pt x="6075" y="9684"/>
                  </a:cubicBezTo>
                  <a:cubicBezTo>
                    <a:pt x="5867" y="9871"/>
                    <a:pt x="5839" y="10205"/>
                    <a:pt x="6012" y="10429"/>
                  </a:cubicBezTo>
                  <a:cubicBezTo>
                    <a:pt x="6080" y="10516"/>
                    <a:pt x="6167" y="10574"/>
                    <a:pt x="6261" y="10601"/>
                  </a:cubicBezTo>
                  <a:cubicBezTo>
                    <a:pt x="6411" y="10644"/>
                    <a:pt x="6575" y="10610"/>
                    <a:pt x="6703" y="10497"/>
                  </a:cubicBezTo>
                  <a:cubicBezTo>
                    <a:pt x="6770" y="10437"/>
                    <a:pt x="7563" y="9712"/>
                    <a:pt x="8495" y="8463"/>
                  </a:cubicBezTo>
                  <a:lnTo>
                    <a:pt x="10309" y="8463"/>
                  </a:lnTo>
                  <a:cubicBezTo>
                    <a:pt x="10309" y="8463"/>
                    <a:pt x="10309" y="13747"/>
                    <a:pt x="10309" y="13747"/>
                  </a:cubicBezTo>
                  <a:close/>
                  <a:moveTo>
                    <a:pt x="10309" y="20087"/>
                  </a:moveTo>
                  <a:lnTo>
                    <a:pt x="1964" y="20087"/>
                  </a:lnTo>
                  <a:lnTo>
                    <a:pt x="1964" y="14803"/>
                  </a:lnTo>
                  <a:lnTo>
                    <a:pt x="10309" y="14803"/>
                  </a:lnTo>
                  <a:cubicBezTo>
                    <a:pt x="10309" y="14803"/>
                    <a:pt x="10309" y="20087"/>
                    <a:pt x="10309" y="20087"/>
                  </a:cubicBezTo>
                  <a:close/>
                  <a:moveTo>
                    <a:pt x="982" y="7406"/>
                  </a:moveTo>
                  <a:lnTo>
                    <a:pt x="982" y="5293"/>
                  </a:lnTo>
                  <a:lnTo>
                    <a:pt x="9266" y="5293"/>
                  </a:lnTo>
                  <a:cubicBezTo>
                    <a:pt x="8867" y="6095"/>
                    <a:pt x="8429" y="6803"/>
                    <a:pt x="8005" y="7406"/>
                  </a:cubicBezTo>
                  <a:cubicBezTo>
                    <a:pt x="8005" y="7406"/>
                    <a:pt x="982" y="7406"/>
                    <a:pt x="982" y="7406"/>
                  </a:cubicBezTo>
                  <a:close/>
                  <a:moveTo>
                    <a:pt x="5606" y="1990"/>
                  </a:moveTo>
                  <a:cubicBezTo>
                    <a:pt x="6148" y="980"/>
                    <a:pt x="7540" y="751"/>
                    <a:pt x="8714" y="1481"/>
                  </a:cubicBezTo>
                  <a:cubicBezTo>
                    <a:pt x="9465" y="1948"/>
                    <a:pt x="9931" y="2692"/>
                    <a:pt x="10035" y="3433"/>
                  </a:cubicBezTo>
                  <a:cubicBezTo>
                    <a:pt x="9944" y="3708"/>
                    <a:pt x="9845" y="3975"/>
                    <a:pt x="9740" y="4236"/>
                  </a:cubicBezTo>
                  <a:lnTo>
                    <a:pt x="5830" y="4236"/>
                  </a:lnTo>
                  <a:cubicBezTo>
                    <a:pt x="5362" y="3523"/>
                    <a:pt x="5242" y="2668"/>
                    <a:pt x="5606" y="1990"/>
                  </a:cubicBezTo>
                  <a:moveTo>
                    <a:pt x="20618" y="4236"/>
                  </a:moveTo>
                  <a:lnTo>
                    <a:pt x="16874" y="4236"/>
                  </a:lnTo>
                  <a:cubicBezTo>
                    <a:pt x="17259" y="3325"/>
                    <a:pt x="17284" y="2310"/>
                    <a:pt x="16829" y="1461"/>
                  </a:cubicBezTo>
                  <a:cubicBezTo>
                    <a:pt x="16015" y="-54"/>
                    <a:pt x="14024" y="-456"/>
                    <a:pt x="12380" y="565"/>
                  </a:cubicBezTo>
                  <a:cubicBezTo>
                    <a:pt x="11747" y="959"/>
                    <a:pt x="11277" y="1511"/>
                    <a:pt x="10965" y="2122"/>
                  </a:cubicBezTo>
                  <a:cubicBezTo>
                    <a:pt x="10949" y="2115"/>
                    <a:pt x="10937" y="2103"/>
                    <a:pt x="10920" y="2098"/>
                  </a:cubicBezTo>
                  <a:cubicBezTo>
                    <a:pt x="10909" y="2095"/>
                    <a:pt x="10899" y="2097"/>
                    <a:pt x="10888" y="2095"/>
                  </a:cubicBezTo>
                  <a:cubicBezTo>
                    <a:pt x="10861" y="2089"/>
                    <a:pt x="10834" y="2089"/>
                    <a:pt x="10806" y="2088"/>
                  </a:cubicBezTo>
                  <a:cubicBezTo>
                    <a:pt x="10782" y="2089"/>
                    <a:pt x="10759" y="2089"/>
                    <a:pt x="10735" y="2093"/>
                  </a:cubicBezTo>
                  <a:cubicBezTo>
                    <a:pt x="10712" y="2096"/>
                    <a:pt x="10689" y="2090"/>
                    <a:pt x="10665" y="2098"/>
                  </a:cubicBezTo>
                  <a:cubicBezTo>
                    <a:pt x="10648" y="2103"/>
                    <a:pt x="10636" y="2115"/>
                    <a:pt x="10620" y="2122"/>
                  </a:cubicBezTo>
                  <a:cubicBezTo>
                    <a:pt x="10307" y="1511"/>
                    <a:pt x="9837" y="959"/>
                    <a:pt x="9205" y="566"/>
                  </a:cubicBezTo>
                  <a:cubicBezTo>
                    <a:pt x="7561" y="-456"/>
                    <a:pt x="5569" y="-54"/>
                    <a:pt x="4755" y="1461"/>
                  </a:cubicBezTo>
                  <a:cubicBezTo>
                    <a:pt x="4301" y="2310"/>
                    <a:pt x="4325" y="3325"/>
                    <a:pt x="4711" y="4236"/>
                  </a:cubicBezTo>
                  <a:lnTo>
                    <a:pt x="982" y="4236"/>
                  </a:lnTo>
                  <a:cubicBezTo>
                    <a:pt x="440" y="4236"/>
                    <a:pt x="0" y="4709"/>
                    <a:pt x="0" y="5293"/>
                  </a:cubicBezTo>
                  <a:lnTo>
                    <a:pt x="0" y="7406"/>
                  </a:lnTo>
                  <a:cubicBezTo>
                    <a:pt x="0" y="7990"/>
                    <a:pt x="440" y="8463"/>
                    <a:pt x="982" y="8463"/>
                  </a:cubicBezTo>
                  <a:lnTo>
                    <a:pt x="982" y="20087"/>
                  </a:lnTo>
                  <a:cubicBezTo>
                    <a:pt x="982" y="20671"/>
                    <a:pt x="1422" y="21144"/>
                    <a:pt x="1964" y="21144"/>
                  </a:cubicBezTo>
                  <a:lnTo>
                    <a:pt x="19636" y="21144"/>
                  </a:lnTo>
                  <a:cubicBezTo>
                    <a:pt x="20178" y="21144"/>
                    <a:pt x="20618" y="20671"/>
                    <a:pt x="20618" y="20087"/>
                  </a:cubicBezTo>
                  <a:lnTo>
                    <a:pt x="20618" y="8463"/>
                  </a:lnTo>
                  <a:cubicBezTo>
                    <a:pt x="21160" y="8463"/>
                    <a:pt x="21600" y="7990"/>
                    <a:pt x="21600" y="7406"/>
                  </a:cubicBezTo>
                  <a:lnTo>
                    <a:pt x="21600" y="5293"/>
                  </a:lnTo>
                  <a:cubicBezTo>
                    <a:pt x="21600" y="4709"/>
                    <a:pt x="21160" y="4236"/>
                    <a:pt x="20618" y="423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0F1DAACE-DEF8-8A41-875C-EE00F6E00FD2}"/>
              </a:ext>
            </a:extLst>
          </p:cNvPr>
          <p:cNvGrpSpPr/>
          <p:nvPr/>
        </p:nvGrpSpPr>
        <p:grpSpPr>
          <a:xfrm>
            <a:off x="240691" y="913379"/>
            <a:ext cx="3286975" cy="1242558"/>
            <a:chOff x="240691" y="1583360"/>
            <a:chExt cx="3286975" cy="1242558"/>
          </a:xfrm>
        </p:grpSpPr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6A7BD4AE-E1F3-6C40-8EF0-6C732C4C575A}"/>
                </a:ext>
              </a:extLst>
            </p:cNvPr>
            <p:cNvGrpSpPr/>
            <p:nvPr/>
          </p:nvGrpSpPr>
          <p:grpSpPr>
            <a:xfrm>
              <a:off x="240691" y="1583360"/>
              <a:ext cx="2390162" cy="1242558"/>
              <a:chOff x="240691" y="1583360"/>
              <a:chExt cx="2390162" cy="1242558"/>
            </a:xfrm>
          </p:grpSpPr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0B813E55-B738-5841-B11C-A2CDB2F151BD}"/>
                  </a:ext>
                </a:extLst>
              </p:cNvPr>
              <p:cNvSpPr txBox="1"/>
              <p:nvPr/>
            </p:nvSpPr>
            <p:spPr>
              <a:xfrm flipH="1">
                <a:off x="240691" y="1583360"/>
                <a:ext cx="2390162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>
                <a:defPPr>
                  <a:defRPr lang="en-US"/>
                </a:defPPr>
                <a:lvl1pPr>
                  <a:defRPr sz="1400" b="1">
                    <a:latin typeface="Source Sans Pro" panose="020B0503030403020204" pitchFamily="34" charset="0"/>
                    <a:ea typeface="Roboto Black" panose="02000000000000000000" pitchFamily="2" charset="0"/>
                    <a:cs typeface="Roboto Black" panose="02000000000000000000" pitchFamily="2" charset="0"/>
                  </a:defRPr>
                </a:lvl1pPr>
              </a:lstStyle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rPr>
                  <a:t>Информационные системы и технологии</a:t>
                </a:r>
                <a:endParaRPr kumimoji="0" lang="en-A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Good Pro Book"/>
                </a:endParaRPr>
              </a:p>
            </p:txBody>
          </p:sp>
          <p:sp>
            <p:nvSpPr>
              <p:cNvPr id="80" name="Text Placeholder 32">
                <a:extLst>
                  <a:ext uri="{FF2B5EF4-FFF2-40B4-BE49-F238E27FC236}">
                    <a16:creationId xmlns:a16="http://schemas.microsoft.com/office/drawing/2014/main" id="{72978D91-B02C-C44C-9F80-82945B3D6F43}"/>
                  </a:ext>
                </a:extLst>
              </p:cNvPr>
              <p:cNvSpPr txBox="1">
                <a:spLocks/>
              </p:cNvSpPr>
              <p:nvPr/>
            </p:nvSpPr>
            <p:spPr>
              <a:xfrm flipH="1">
                <a:off x="610939" y="2240870"/>
                <a:ext cx="1985120" cy="585048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r" defTabSz="685800" rtl="0" eaLnBrk="1" fontAlgn="auto" latinLnBrk="0" hangingPunct="1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  <a:ea typeface="Roboto Light" panose="02000000000000000000" pitchFamily="2" charset="0"/>
                    <a:cs typeface="Roboto Light" panose="02000000000000000000" pitchFamily="2" charset="0"/>
                  </a:rPr>
                  <a:t>75 бюджетных места</a:t>
                </a:r>
              </a:p>
              <a:p>
                <a:pPr marL="0" marR="0" lvl="0" indent="0" algn="r" defTabSz="685800" rtl="0" eaLnBrk="1" fontAlgn="auto" latinLnBrk="0" hangingPunct="1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  <a:ea typeface="Roboto Light" panose="02000000000000000000" pitchFamily="2" charset="0"/>
                    <a:cs typeface="Roboto Light" panose="02000000000000000000" pitchFamily="2" charset="0"/>
                  </a:rPr>
                  <a:t>15 контрактных мест</a:t>
                </a: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Good Pro Book"/>
                  <a:ea typeface="Roboto Light" panose="02000000000000000000" pitchFamily="2" charset="0"/>
                  <a:cs typeface="Roboto Light" panose="02000000000000000000" pitchFamily="2" charset="0"/>
                </a:endParaRPr>
              </a:p>
            </p:txBody>
          </p:sp>
        </p:grpSp>
        <p:sp>
          <p:nvSpPr>
            <p:cNvPr id="77" name="Snip and Round Single Corner Rectangle 76">
              <a:extLst>
                <a:ext uri="{FF2B5EF4-FFF2-40B4-BE49-F238E27FC236}">
                  <a16:creationId xmlns:a16="http://schemas.microsoft.com/office/drawing/2014/main" id="{C4D75F02-2B84-5E45-BC81-0E363134B9BB}"/>
                </a:ext>
              </a:extLst>
            </p:cNvPr>
            <p:cNvSpPr/>
            <p:nvPr/>
          </p:nvSpPr>
          <p:spPr>
            <a:xfrm flipH="1" flipV="1">
              <a:off x="2796146" y="1763282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78" name="Shape 2570">
              <a:extLst>
                <a:ext uri="{FF2B5EF4-FFF2-40B4-BE49-F238E27FC236}">
                  <a16:creationId xmlns:a16="http://schemas.microsoft.com/office/drawing/2014/main" id="{C2B33A5F-C1AA-F64D-B9FF-634F6F6B0B9F}"/>
                </a:ext>
              </a:extLst>
            </p:cNvPr>
            <p:cNvSpPr/>
            <p:nvPr/>
          </p:nvSpPr>
          <p:spPr>
            <a:xfrm>
              <a:off x="3019925" y="1967889"/>
              <a:ext cx="279328" cy="2729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9" extrusionOk="0">
                  <a:moveTo>
                    <a:pt x="7530" y="4197"/>
                  </a:moveTo>
                  <a:lnTo>
                    <a:pt x="6680" y="3701"/>
                  </a:lnTo>
                  <a:lnTo>
                    <a:pt x="6189" y="4560"/>
                  </a:lnTo>
                  <a:lnTo>
                    <a:pt x="7040" y="5056"/>
                  </a:lnTo>
                  <a:cubicBezTo>
                    <a:pt x="7040" y="5056"/>
                    <a:pt x="7530" y="4197"/>
                    <a:pt x="7530" y="4197"/>
                  </a:cubicBezTo>
                  <a:close/>
                  <a:moveTo>
                    <a:pt x="8512" y="2479"/>
                  </a:moveTo>
                  <a:lnTo>
                    <a:pt x="7662" y="1984"/>
                  </a:lnTo>
                  <a:lnTo>
                    <a:pt x="7171" y="2843"/>
                  </a:lnTo>
                  <a:lnTo>
                    <a:pt x="8021" y="3339"/>
                  </a:lnTo>
                  <a:cubicBezTo>
                    <a:pt x="8021" y="3339"/>
                    <a:pt x="8512" y="2479"/>
                    <a:pt x="8512" y="2479"/>
                  </a:cubicBezTo>
                  <a:close/>
                  <a:moveTo>
                    <a:pt x="20618" y="8428"/>
                  </a:moveTo>
                  <a:lnTo>
                    <a:pt x="982" y="8428"/>
                  </a:lnTo>
                  <a:lnTo>
                    <a:pt x="982" y="6445"/>
                  </a:lnTo>
                  <a:lnTo>
                    <a:pt x="20618" y="6445"/>
                  </a:lnTo>
                  <a:cubicBezTo>
                    <a:pt x="20618" y="6445"/>
                    <a:pt x="20618" y="8428"/>
                    <a:pt x="20618" y="8428"/>
                  </a:cubicBezTo>
                  <a:close/>
                  <a:moveTo>
                    <a:pt x="18655" y="20327"/>
                  </a:moveTo>
                  <a:lnTo>
                    <a:pt x="2945" y="20327"/>
                  </a:lnTo>
                  <a:lnTo>
                    <a:pt x="2945" y="9420"/>
                  </a:lnTo>
                  <a:lnTo>
                    <a:pt x="18655" y="9420"/>
                  </a:lnTo>
                  <a:cubicBezTo>
                    <a:pt x="18655" y="9420"/>
                    <a:pt x="18655" y="20327"/>
                    <a:pt x="18655" y="20327"/>
                  </a:cubicBezTo>
                  <a:close/>
                  <a:moveTo>
                    <a:pt x="6811" y="1488"/>
                  </a:moveTo>
                  <a:cubicBezTo>
                    <a:pt x="7083" y="1014"/>
                    <a:pt x="7683" y="851"/>
                    <a:pt x="8153" y="1125"/>
                  </a:cubicBezTo>
                  <a:lnTo>
                    <a:pt x="9854" y="2117"/>
                  </a:lnTo>
                  <a:lnTo>
                    <a:pt x="7946" y="5454"/>
                  </a:lnTo>
                  <a:lnTo>
                    <a:pt x="5759" y="5454"/>
                  </a:lnTo>
                  <a:lnTo>
                    <a:pt x="5698" y="5419"/>
                  </a:lnTo>
                  <a:lnTo>
                    <a:pt x="5678" y="5454"/>
                  </a:lnTo>
                  <a:lnTo>
                    <a:pt x="4545" y="5454"/>
                  </a:lnTo>
                  <a:cubicBezTo>
                    <a:pt x="4545" y="5454"/>
                    <a:pt x="6811" y="1488"/>
                    <a:pt x="6811" y="1488"/>
                  </a:cubicBezTo>
                  <a:close/>
                  <a:moveTo>
                    <a:pt x="15577" y="5454"/>
                  </a:moveTo>
                  <a:lnTo>
                    <a:pt x="9079" y="5454"/>
                  </a:lnTo>
                  <a:lnTo>
                    <a:pt x="10704" y="2612"/>
                  </a:lnTo>
                  <a:cubicBezTo>
                    <a:pt x="10704" y="2612"/>
                    <a:pt x="15577" y="5454"/>
                    <a:pt x="15577" y="5454"/>
                  </a:cubicBezTo>
                  <a:close/>
                  <a:moveTo>
                    <a:pt x="15930" y="2759"/>
                  </a:moveTo>
                  <a:cubicBezTo>
                    <a:pt x="16454" y="2617"/>
                    <a:pt x="16991" y="2931"/>
                    <a:pt x="17132" y="3460"/>
                  </a:cubicBezTo>
                  <a:lnTo>
                    <a:pt x="17661" y="5454"/>
                  </a:lnTo>
                  <a:lnTo>
                    <a:pt x="17540" y="5454"/>
                  </a:lnTo>
                  <a:lnTo>
                    <a:pt x="16279" y="4718"/>
                  </a:lnTo>
                  <a:lnTo>
                    <a:pt x="16438" y="4674"/>
                  </a:lnTo>
                  <a:lnTo>
                    <a:pt x="16184" y="3716"/>
                  </a:lnTo>
                  <a:lnTo>
                    <a:pt x="15236" y="3973"/>
                  </a:lnTo>
                  <a:lnTo>
                    <a:pt x="15279" y="4135"/>
                  </a:lnTo>
                  <a:lnTo>
                    <a:pt x="14076" y="3434"/>
                  </a:lnTo>
                  <a:lnTo>
                    <a:pt x="14033" y="3272"/>
                  </a:lnTo>
                  <a:cubicBezTo>
                    <a:pt x="14033" y="3272"/>
                    <a:pt x="15930" y="2759"/>
                    <a:pt x="15930" y="2759"/>
                  </a:cubicBezTo>
                  <a:close/>
                  <a:moveTo>
                    <a:pt x="20618" y="5454"/>
                  </a:moveTo>
                  <a:lnTo>
                    <a:pt x="18678" y="5454"/>
                  </a:lnTo>
                  <a:lnTo>
                    <a:pt x="18081" y="3203"/>
                  </a:lnTo>
                  <a:cubicBezTo>
                    <a:pt x="17800" y="2145"/>
                    <a:pt x="16724" y="1518"/>
                    <a:pt x="15676" y="1801"/>
                  </a:cubicBezTo>
                  <a:lnTo>
                    <a:pt x="12671" y="2615"/>
                  </a:lnTo>
                  <a:lnTo>
                    <a:pt x="8644" y="266"/>
                  </a:lnTo>
                  <a:cubicBezTo>
                    <a:pt x="7704" y="-281"/>
                    <a:pt x="6504" y="44"/>
                    <a:pt x="5961" y="992"/>
                  </a:cubicBezTo>
                  <a:lnTo>
                    <a:pt x="3410" y="5454"/>
                  </a:lnTo>
                  <a:lnTo>
                    <a:pt x="982" y="5454"/>
                  </a:lnTo>
                  <a:cubicBezTo>
                    <a:pt x="440" y="5454"/>
                    <a:pt x="0" y="5898"/>
                    <a:pt x="0" y="6445"/>
                  </a:cubicBezTo>
                  <a:lnTo>
                    <a:pt x="0" y="8428"/>
                  </a:lnTo>
                  <a:cubicBezTo>
                    <a:pt x="0" y="8977"/>
                    <a:pt x="440" y="9420"/>
                    <a:pt x="982" y="9420"/>
                  </a:cubicBezTo>
                  <a:lnTo>
                    <a:pt x="1964" y="9420"/>
                  </a:lnTo>
                  <a:lnTo>
                    <a:pt x="1964" y="20327"/>
                  </a:lnTo>
                  <a:cubicBezTo>
                    <a:pt x="1964" y="20875"/>
                    <a:pt x="2403" y="21319"/>
                    <a:pt x="2945" y="21319"/>
                  </a:cubicBezTo>
                  <a:lnTo>
                    <a:pt x="18655" y="21319"/>
                  </a:lnTo>
                  <a:cubicBezTo>
                    <a:pt x="19197" y="21319"/>
                    <a:pt x="19636" y="20875"/>
                    <a:pt x="19636" y="20327"/>
                  </a:cubicBezTo>
                  <a:lnTo>
                    <a:pt x="19636" y="9420"/>
                  </a:lnTo>
                  <a:lnTo>
                    <a:pt x="20618" y="9420"/>
                  </a:lnTo>
                  <a:cubicBezTo>
                    <a:pt x="21160" y="9420"/>
                    <a:pt x="21600" y="8977"/>
                    <a:pt x="21600" y="8428"/>
                  </a:cubicBezTo>
                  <a:lnTo>
                    <a:pt x="21600" y="6445"/>
                  </a:lnTo>
                  <a:cubicBezTo>
                    <a:pt x="21600" y="5898"/>
                    <a:pt x="21160" y="5454"/>
                    <a:pt x="20618" y="5454"/>
                  </a:cubicBezTo>
                  <a:moveTo>
                    <a:pt x="7855" y="12395"/>
                  </a:moveTo>
                  <a:lnTo>
                    <a:pt x="13745" y="12395"/>
                  </a:lnTo>
                  <a:lnTo>
                    <a:pt x="13745" y="13386"/>
                  </a:lnTo>
                  <a:lnTo>
                    <a:pt x="7855" y="13386"/>
                  </a:lnTo>
                  <a:cubicBezTo>
                    <a:pt x="7855" y="13386"/>
                    <a:pt x="7855" y="12395"/>
                    <a:pt x="7855" y="12395"/>
                  </a:cubicBezTo>
                  <a:close/>
                  <a:moveTo>
                    <a:pt x="7855" y="14378"/>
                  </a:moveTo>
                  <a:lnTo>
                    <a:pt x="13745" y="14378"/>
                  </a:lnTo>
                  <a:cubicBezTo>
                    <a:pt x="14288" y="14378"/>
                    <a:pt x="14727" y="13934"/>
                    <a:pt x="14727" y="13386"/>
                  </a:cubicBezTo>
                  <a:lnTo>
                    <a:pt x="14727" y="12395"/>
                  </a:lnTo>
                  <a:cubicBezTo>
                    <a:pt x="14727" y="11847"/>
                    <a:pt x="14288" y="11403"/>
                    <a:pt x="13745" y="11403"/>
                  </a:cubicBezTo>
                  <a:lnTo>
                    <a:pt x="7855" y="11403"/>
                  </a:lnTo>
                  <a:cubicBezTo>
                    <a:pt x="7312" y="11403"/>
                    <a:pt x="6873" y="11847"/>
                    <a:pt x="6873" y="12395"/>
                  </a:cubicBezTo>
                  <a:lnTo>
                    <a:pt x="6873" y="13386"/>
                  </a:lnTo>
                  <a:cubicBezTo>
                    <a:pt x="6873" y="13934"/>
                    <a:pt x="7312" y="14378"/>
                    <a:pt x="7855" y="1437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41F26C76-E0B1-3940-A59A-97EEAA447422}"/>
              </a:ext>
            </a:extLst>
          </p:cNvPr>
          <p:cNvGrpSpPr/>
          <p:nvPr/>
        </p:nvGrpSpPr>
        <p:grpSpPr>
          <a:xfrm>
            <a:off x="381428" y="2351583"/>
            <a:ext cx="3151394" cy="1161642"/>
            <a:chOff x="381428" y="2940163"/>
            <a:chExt cx="3151394" cy="1161642"/>
          </a:xfrm>
        </p:grpSpPr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060A87CE-9735-D544-B97C-EBCAFFDAD55D}"/>
                </a:ext>
              </a:extLst>
            </p:cNvPr>
            <p:cNvGrpSpPr/>
            <p:nvPr/>
          </p:nvGrpSpPr>
          <p:grpSpPr>
            <a:xfrm>
              <a:off x="381428" y="2940163"/>
              <a:ext cx="2290564" cy="1161642"/>
              <a:chOff x="381428" y="2940163"/>
              <a:chExt cx="2290564" cy="1161642"/>
            </a:xfrm>
          </p:grpSpPr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C57C08E0-F600-6A43-838C-7B63BD991715}"/>
                  </a:ext>
                </a:extLst>
              </p:cNvPr>
              <p:cNvSpPr txBox="1"/>
              <p:nvPr/>
            </p:nvSpPr>
            <p:spPr>
              <a:xfrm flipH="1">
                <a:off x="381428" y="2940163"/>
                <a:ext cx="2290564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>
                <a:defPPr>
                  <a:defRPr lang="en-US"/>
                </a:defPPr>
                <a:lvl1pPr marR="0" lvl="0" indent="0" algn="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kumimoji="0" b="1" i="0" u="none" strike="noStrike" cap="none" spc="0" normalizeH="0" baseline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Source Sans Pro" panose="020B0503030403020204" pitchFamily="34" charset="0"/>
                    <a:ea typeface="Roboto Black" panose="02000000000000000000" pitchFamily="2" charset="0"/>
                    <a:cs typeface="Roboto Black" panose="02000000000000000000" pitchFamily="2" charset="0"/>
                  </a:defRPr>
                </a:lvl1pPr>
              </a:lstStyle>
              <a:p>
                <a:r>
                  <a:rPr lang="ru-RU" dirty="0">
                    <a:latin typeface="Good Pro Book"/>
                  </a:rPr>
                  <a:t>Прикладная информатика</a:t>
                </a:r>
                <a:endParaRPr lang="en-AU" dirty="0">
                  <a:latin typeface="Good Pro Book"/>
                </a:endParaRPr>
              </a:p>
            </p:txBody>
          </p:sp>
          <p:sp>
            <p:nvSpPr>
              <p:cNvPr id="86" name="Text Placeholder 32">
                <a:extLst>
                  <a:ext uri="{FF2B5EF4-FFF2-40B4-BE49-F238E27FC236}">
                    <a16:creationId xmlns:a16="http://schemas.microsoft.com/office/drawing/2014/main" id="{4028F71F-93AE-7D4E-AAC8-75A8784C4D03}"/>
                  </a:ext>
                </a:extLst>
              </p:cNvPr>
              <p:cNvSpPr txBox="1">
                <a:spLocks/>
              </p:cNvSpPr>
              <p:nvPr/>
            </p:nvSpPr>
            <p:spPr>
              <a:xfrm flipH="1">
                <a:off x="647485" y="3547807"/>
                <a:ext cx="1985120" cy="553998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defPPr>
                  <a:defRPr lang="en-US"/>
                </a:defPPr>
                <a:lvl1pPr marR="0" lvl="0" indent="0" algn="r" defTabSz="685800" fontAlgn="auto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 kumimoji="0" sz="1400" b="0" i="0" u="none" strike="noStrike" cap="none" spc="0" normalizeH="0" baseline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Source Sans Pro Light" panose="020B0403030403020204" pitchFamily="34" charset="0"/>
                    <a:ea typeface="Roboto Light" panose="02000000000000000000" pitchFamily="2" charset="0"/>
                    <a:cs typeface="Roboto Light" panose="02000000000000000000" pitchFamily="2" charset="0"/>
                  </a:defRPr>
                </a:lvl1pPr>
                <a:lvl2pPr marL="5143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latin typeface="Neris Thin" panose="00000300000000000000" pitchFamily="50" charset="0"/>
                  </a:defRPr>
                </a:lvl2pPr>
                <a:lvl3pPr marL="8572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latin typeface="Neris Thin" panose="00000300000000000000" pitchFamily="50" charset="0"/>
                  </a:defRPr>
                </a:lvl3pPr>
                <a:lvl4pPr marL="12001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4pPr>
                <a:lvl5pPr marL="15430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5pPr>
                <a:lvl6pPr marL="18859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6pPr>
                <a:lvl7pPr marL="22288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7pPr>
                <a:lvl8pPr marL="25717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8pPr>
                <a:lvl9pPr marL="29146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9pPr>
              </a:lstStyle>
              <a:p>
                <a:r>
                  <a:rPr lang="ru-RU" dirty="0">
                    <a:latin typeface="Good Pro Book"/>
                  </a:rPr>
                  <a:t>52 бюджетных мест</a:t>
                </a:r>
              </a:p>
              <a:p>
                <a:r>
                  <a:rPr lang="ru-RU" dirty="0">
                    <a:latin typeface="Good Pro Book"/>
                  </a:rPr>
                  <a:t>8 контрактных мест</a:t>
                </a:r>
                <a:endParaRPr lang="en-US" dirty="0">
                  <a:latin typeface="Good Pro Book"/>
                </a:endParaRPr>
              </a:p>
            </p:txBody>
          </p:sp>
        </p:grpSp>
        <p:sp>
          <p:nvSpPr>
            <p:cNvPr id="83" name="Snip and Round Single Corner Rectangle 82">
              <a:extLst>
                <a:ext uri="{FF2B5EF4-FFF2-40B4-BE49-F238E27FC236}">
                  <a16:creationId xmlns:a16="http://schemas.microsoft.com/office/drawing/2014/main" id="{BD5DD409-4267-8D47-B45F-C16BF7FA6C4D}"/>
                </a:ext>
              </a:extLst>
            </p:cNvPr>
            <p:cNvSpPr/>
            <p:nvPr/>
          </p:nvSpPr>
          <p:spPr>
            <a:xfrm flipH="1" flipV="1">
              <a:off x="2801302" y="3106375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84" name="Shape 2547">
              <a:extLst>
                <a:ext uri="{FF2B5EF4-FFF2-40B4-BE49-F238E27FC236}">
                  <a16:creationId xmlns:a16="http://schemas.microsoft.com/office/drawing/2014/main" id="{A9C339F6-9410-E94B-B7B0-A318A010CA4A}"/>
                </a:ext>
              </a:extLst>
            </p:cNvPr>
            <p:cNvSpPr/>
            <p:nvPr/>
          </p:nvSpPr>
          <p:spPr>
            <a:xfrm>
              <a:off x="3030798" y="3328831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073" y="17379"/>
                  </a:moveTo>
                  <a:lnTo>
                    <a:pt x="15643" y="14949"/>
                  </a:lnTo>
                  <a:cubicBezTo>
                    <a:pt x="16600" y="13832"/>
                    <a:pt x="17182" y="12386"/>
                    <a:pt x="17182" y="10800"/>
                  </a:cubicBezTo>
                  <a:cubicBezTo>
                    <a:pt x="17182" y="9214"/>
                    <a:pt x="16600" y="7767"/>
                    <a:pt x="15643" y="6651"/>
                  </a:cubicBezTo>
                  <a:lnTo>
                    <a:pt x="18073" y="4221"/>
                  </a:lnTo>
                  <a:cubicBezTo>
                    <a:pt x="19649" y="5963"/>
                    <a:pt x="20618" y="8266"/>
                    <a:pt x="20618" y="10800"/>
                  </a:cubicBezTo>
                  <a:cubicBezTo>
                    <a:pt x="20618" y="13335"/>
                    <a:pt x="19649" y="15637"/>
                    <a:pt x="18073" y="17379"/>
                  </a:cubicBezTo>
                  <a:moveTo>
                    <a:pt x="10800" y="20619"/>
                  </a:moveTo>
                  <a:cubicBezTo>
                    <a:pt x="8265" y="20619"/>
                    <a:pt x="5963" y="19650"/>
                    <a:pt x="4221" y="18073"/>
                  </a:cubicBezTo>
                  <a:lnTo>
                    <a:pt x="6651" y="15643"/>
                  </a:lnTo>
                  <a:cubicBezTo>
                    <a:pt x="7767" y="16600"/>
                    <a:pt x="9214" y="17182"/>
                    <a:pt x="10800" y="17182"/>
                  </a:cubicBezTo>
                  <a:cubicBezTo>
                    <a:pt x="12386" y="17182"/>
                    <a:pt x="13833" y="16600"/>
                    <a:pt x="14949" y="15643"/>
                  </a:cubicBezTo>
                  <a:lnTo>
                    <a:pt x="17379" y="18073"/>
                  </a:lnTo>
                  <a:cubicBezTo>
                    <a:pt x="15637" y="19650"/>
                    <a:pt x="13334" y="20619"/>
                    <a:pt x="10800" y="20619"/>
                  </a:cubicBezTo>
                  <a:moveTo>
                    <a:pt x="982" y="10800"/>
                  </a:moveTo>
                  <a:cubicBezTo>
                    <a:pt x="982" y="8266"/>
                    <a:pt x="1950" y="5963"/>
                    <a:pt x="3527" y="4221"/>
                  </a:cubicBezTo>
                  <a:lnTo>
                    <a:pt x="5957" y="6651"/>
                  </a:lnTo>
                  <a:cubicBezTo>
                    <a:pt x="4999" y="7767"/>
                    <a:pt x="4418" y="9214"/>
                    <a:pt x="4418" y="10800"/>
                  </a:cubicBezTo>
                  <a:cubicBezTo>
                    <a:pt x="4418" y="12386"/>
                    <a:pt x="4999" y="13832"/>
                    <a:pt x="5957" y="14949"/>
                  </a:cubicBezTo>
                  <a:lnTo>
                    <a:pt x="3527" y="17379"/>
                  </a:lnTo>
                  <a:cubicBezTo>
                    <a:pt x="1950" y="15637"/>
                    <a:pt x="982" y="13335"/>
                    <a:pt x="982" y="10800"/>
                  </a:cubicBezTo>
                  <a:moveTo>
                    <a:pt x="16200" y="10800"/>
                  </a:moveTo>
                  <a:cubicBezTo>
                    <a:pt x="16200" y="13782"/>
                    <a:pt x="13782" y="16200"/>
                    <a:pt x="10800" y="16200"/>
                  </a:cubicBezTo>
                  <a:cubicBezTo>
                    <a:pt x="7817" y="16200"/>
                    <a:pt x="5400" y="13782"/>
                    <a:pt x="5400" y="10800"/>
                  </a:cubicBez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400"/>
                    <a:pt x="16200" y="7817"/>
                    <a:pt x="16200" y="10800"/>
                  </a:cubicBezTo>
                  <a:moveTo>
                    <a:pt x="10800" y="982"/>
                  </a:moveTo>
                  <a:cubicBezTo>
                    <a:pt x="13334" y="982"/>
                    <a:pt x="15637" y="1950"/>
                    <a:pt x="17379" y="3527"/>
                  </a:cubicBezTo>
                  <a:lnTo>
                    <a:pt x="14949" y="5957"/>
                  </a:lnTo>
                  <a:cubicBezTo>
                    <a:pt x="13832" y="4999"/>
                    <a:pt x="12386" y="4418"/>
                    <a:pt x="10800" y="4418"/>
                  </a:cubicBezTo>
                  <a:cubicBezTo>
                    <a:pt x="9214" y="4418"/>
                    <a:pt x="7767" y="4999"/>
                    <a:pt x="6651" y="5957"/>
                  </a:cubicBezTo>
                  <a:lnTo>
                    <a:pt x="4221" y="3527"/>
                  </a:lnTo>
                  <a:cubicBezTo>
                    <a:pt x="5963" y="1950"/>
                    <a:pt x="8265" y="982"/>
                    <a:pt x="10800" y="982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242638B4-607E-4B43-A240-31FFBAC78FD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0890" y="2971160"/>
            <a:ext cx="479118" cy="479118"/>
          </a:xfrm>
          <a:prstGeom prst="rect">
            <a:avLst/>
          </a:prstGeom>
        </p:spPr>
      </p:pic>
      <p:grpSp>
        <p:nvGrpSpPr>
          <p:cNvPr id="89" name="Group 62">
            <a:extLst>
              <a:ext uri="{FF2B5EF4-FFF2-40B4-BE49-F238E27FC236}">
                <a16:creationId xmlns:a16="http://schemas.microsoft.com/office/drawing/2014/main" id="{23E246CD-A143-4D5F-9A4F-3568CF982079}"/>
              </a:ext>
            </a:extLst>
          </p:cNvPr>
          <p:cNvGrpSpPr/>
          <p:nvPr/>
        </p:nvGrpSpPr>
        <p:grpSpPr>
          <a:xfrm>
            <a:off x="8684071" y="3192342"/>
            <a:ext cx="3238170" cy="857397"/>
            <a:chOff x="8684071" y="1808724"/>
            <a:chExt cx="3238170" cy="857397"/>
          </a:xfrm>
        </p:grpSpPr>
        <p:grpSp>
          <p:nvGrpSpPr>
            <p:cNvPr id="90" name="Group 63">
              <a:extLst>
                <a:ext uri="{FF2B5EF4-FFF2-40B4-BE49-F238E27FC236}">
                  <a16:creationId xmlns:a16="http://schemas.microsoft.com/office/drawing/2014/main" id="{DCB9064E-AAA8-402F-A9A5-EF6FF3DCC0E9}"/>
                </a:ext>
              </a:extLst>
            </p:cNvPr>
            <p:cNvGrpSpPr/>
            <p:nvPr/>
          </p:nvGrpSpPr>
          <p:grpSpPr>
            <a:xfrm>
              <a:off x="9551815" y="1885733"/>
              <a:ext cx="2370426" cy="780388"/>
              <a:chOff x="9551815" y="1885733"/>
              <a:chExt cx="2370426" cy="780388"/>
            </a:xfrm>
          </p:grpSpPr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97EF7246-F7F2-4186-8876-5CFC8CE5C693}"/>
                  </a:ext>
                </a:extLst>
              </p:cNvPr>
              <p:cNvSpPr txBox="1"/>
              <p:nvPr/>
            </p:nvSpPr>
            <p:spPr>
              <a:xfrm>
                <a:off x="9551815" y="1885733"/>
                <a:ext cx="2370426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  <a:ea typeface="Roboto Black" panose="02000000000000000000" pitchFamily="2" charset="0"/>
                    <a:cs typeface="Roboto Black" panose="02000000000000000000" pitchFamily="2" charset="0"/>
                  </a:rPr>
                  <a:t>Туризм</a:t>
                </a:r>
                <a:endParaRPr kumimoji="0" lang="en-AU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endParaRPr>
              </a:p>
            </p:txBody>
          </p:sp>
          <p:sp>
            <p:nvSpPr>
              <p:cNvPr id="94" name="Text Placeholder 32">
                <a:extLst>
                  <a:ext uri="{FF2B5EF4-FFF2-40B4-BE49-F238E27FC236}">
                    <a16:creationId xmlns:a16="http://schemas.microsoft.com/office/drawing/2014/main" id="{7E80C1FD-0086-41D5-856C-30DA4B83D02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551815" y="2310276"/>
                <a:ext cx="2029246" cy="355845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defPPr>
                  <a:defRPr lang="en-US"/>
                </a:defPPr>
                <a:lvl1pPr marR="0" lvl="0" indent="0" algn="r" defTabSz="685800" fontAlgn="auto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 kumimoji="0" sz="1400" b="0" i="0" u="none" strike="noStrike" cap="none" spc="0" normalizeH="0" baseline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Source Sans Pro Light" panose="020B0403030403020204" pitchFamily="34" charset="0"/>
                    <a:ea typeface="Roboto Light" panose="02000000000000000000" pitchFamily="2" charset="0"/>
                    <a:cs typeface="Roboto Light" panose="02000000000000000000" pitchFamily="2" charset="0"/>
                  </a:defRPr>
                </a:lvl1pPr>
                <a:lvl2pPr marL="5143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latin typeface="Neris Thin" panose="00000300000000000000" pitchFamily="50" charset="0"/>
                  </a:defRPr>
                </a:lvl2pPr>
                <a:lvl3pPr marL="8572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latin typeface="Neris Thin" panose="00000300000000000000" pitchFamily="50" charset="0"/>
                  </a:defRPr>
                </a:lvl3pPr>
                <a:lvl4pPr marL="12001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4pPr>
                <a:lvl5pPr marL="15430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5pPr>
                <a:lvl6pPr marL="18859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6pPr>
                <a:lvl7pPr marL="22288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7pPr>
                <a:lvl8pPr marL="25717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8pPr>
                <a:lvl9pPr marL="29146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9pPr>
              </a:lstStyle>
              <a:p>
                <a:pPr algn="l"/>
                <a:r>
                  <a:rPr lang="ru-RU" dirty="0">
                    <a:latin typeface="Good Pro Book"/>
                  </a:rPr>
                  <a:t>30 контрактных мест</a:t>
                </a:r>
              </a:p>
            </p:txBody>
          </p:sp>
        </p:grpSp>
        <p:sp>
          <p:nvSpPr>
            <p:cNvPr id="91" name="Snip and Round Single Corner Rectangle 64">
              <a:extLst>
                <a:ext uri="{FF2B5EF4-FFF2-40B4-BE49-F238E27FC236}">
                  <a16:creationId xmlns:a16="http://schemas.microsoft.com/office/drawing/2014/main" id="{D1E9B6F8-B89C-4800-AD75-16A32EC9D3CC}"/>
                </a:ext>
              </a:extLst>
            </p:cNvPr>
            <p:cNvSpPr/>
            <p:nvPr/>
          </p:nvSpPr>
          <p:spPr>
            <a:xfrm flipV="1">
              <a:off x="8684071" y="1808724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92" name="Shape 2619">
              <a:extLst>
                <a:ext uri="{FF2B5EF4-FFF2-40B4-BE49-F238E27FC236}">
                  <a16:creationId xmlns:a16="http://schemas.microsoft.com/office/drawing/2014/main" id="{A6F0C745-03AA-4A54-A470-0C8D889A9549}"/>
                </a:ext>
              </a:extLst>
            </p:cNvPr>
            <p:cNvSpPr/>
            <p:nvPr/>
          </p:nvSpPr>
          <p:spPr>
            <a:xfrm>
              <a:off x="8910167" y="1986920"/>
              <a:ext cx="279328" cy="279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3" extrusionOk="0">
                  <a:moveTo>
                    <a:pt x="12364" y="11941"/>
                  </a:moveTo>
                  <a:lnTo>
                    <a:pt x="13062" y="14033"/>
                  </a:lnTo>
                  <a:lnTo>
                    <a:pt x="11365" y="12790"/>
                  </a:lnTo>
                  <a:lnTo>
                    <a:pt x="10785" y="12365"/>
                  </a:lnTo>
                  <a:lnTo>
                    <a:pt x="10205" y="12790"/>
                  </a:lnTo>
                  <a:lnTo>
                    <a:pt x="8508" y="14033"/>
                  </a:lnTo>
                  <a:lnTo>
                    <a:pt x="9206" y="11941"/>
                  </a:lnTo>
                  <a:lnTo>
                    <a:pt x="9426" y="11282"/>
                  </a:lnTo>
                  <a:lnTo>
                    <a:pt x="8877" y="10856"/>
                  </a:lnTo>
                  <a:lnTo>
                    <a:pt x="7511" y="9794"/>
                  </a:lnTo>
                  <a:lnTo>
                    <a:pt x="9790" y="9794"/>
                  </a:lnTo>
                  <a:lnTo>
                    <a:pt x="10030" y="9160"/>
                  </a:lnTo>
                  <a:lnTo>
                    <a:pt x="10785" y="7162"/>
                  </a:lnTo>
                  <a:lnTo>
                    <a:pt x="11540" y="9160"/>
                  </a:lnTo>
                  <a:lnTo>
                    <a:pt x="11779" y="9794"/>
                  </a:lnTo>
                  <a:lnTo>
                    <a:pt x="14059" y="9794"/>
                  </a:lnTo>
                  <a:lnTo>
                    <a:pt x="12692" y="10856"/>
                  </a:lnTo>
                  <a:lnTo>
                    <a:pt x="12144" y="11282"/>
                  </a:lnTo>
                  <a:cubicBezTo>
                    <a:pt x="12144" y="11282"/>
                    <a:pt x="12364" y="11941"/>
                    <a:pt x="12364" y="11941"/>
                  </a:cubicBezTo>
                  <a:close/>
                  <a:moveTo>
                    <a:pt x="12458" y="8813"/>
                  </a:moveTo>
                  <a:lnTo>
                    <a:pt x="10785" y="4384"/>
                  </a:lnTo>
                  <a:lnTo>
                    <a:pt x="9111" y="8813"/>
                  </a:lnTo>
                  <a:lnTo>
                    <a:pt x="4649" y="8813"/>
                  </a:lnTo>
                  <a:lnTo>
                    <a:pt x="8275" y="11631"/>
                  </a:lnTo>
                  <a:lnTo>
                    <a:pt x="6601" y="16647"/>
                  </a:lnTo>
                  <a:lnTo>
                    <a:pt x="10785" y="13582"/>
                  </a:lnTo>
                  <a:lnTo>
                    <a:pt x="14969" y="16647"/>
                  </a:lnTo>
                  <a:lnTo>
                    <a:pt x="13295" y="11631"/>
                  </a:lnTo>
                  <a:lnTo>
                    <a:pt x="16921" y="8813"/>
                  </a:lnTo>
                  <a:cubicBezTo>
                    <a:pt x="16921" y="8813"/>
                    <a:pt x="12458" y="8813"/>
                    <a:pt x="12458" y="8813"/>
                  </a:cubicBezTo>
                  <a:close/>
                  <a:moveTo>
                    <a:pt x="10800" y="20592"/>
                  </a:moveTo>
                  <a:cubicBezTo>
                    <a:pt x="9796" y="20381"/>
                    <a:pt x="982" y="17399"/>
                    <a:pt x="982" y="12263"/>
                  </a:cubicBezTo>
                  <a:cubicBezTo>
                    <a:pt x="982" y="7469"/>
                    <a:pt x="2322" y="2919"/>
                    <a:pt x="2778" y="1179"/>
                  </a:cubicBezTo>
                  <a:cubicBezTo>
                    <a:pt x="4022" y="1719"/>
                    <a:pt x="7232" y="2943"/>
                    <a:pt x="10800" y="2943"/>
                  </a:cubicBezTo>
                  <a:cubicBezTo>
                    <a:pt x="14368" y="2943"/>
                    <a:pt x="17579" y="1719"/>
                    <a:pt x="18823" y="1179"/>
                  </a:cubicBezTo>
                  <a:cubicBezTo>
                    <a:pt x="19278" y="2918"/>
                    <a:pt x="20618" y="7466"/>
                    <a:pt x="20618" y="12263"/>
                  </a:cubicBezTo>
                  <a:cubicBezTo>
                    <a:pt x="20618" y="17393"/>
                    <a:pt x="11803" y="20381"/>
                    <a:pt x="10800" y="20592"/>
                  </a:cubicBezTo>
                  <a:moveTo>
                    <a:pt x="19618" y="356"/>
                  </a:moveTo>
                  <a:cubicBezTo>
                    <a:pt x="19577" y="216"/>
                    <a:pt x="19477" y="101"/>
                    <a:pt x="19343" y="42"/>
                  </a:cubicBezTo>
                  <a:cubicBezTo>
                    <a:pt x="19210" y="-17"/>
                    <a:pt x="19057" y="-13"/>
                    <a:pt x="18926" y="52"/>
                  </a:cubicBezTo>
                  <a:cubicBezTo>
                    <a:pt x="18888" y="71"/>
                    <a:pt x="15053" y="1962"/>
                    <a:pt x="10800" y="1962"/>
                  </a:cubicBezTo>
                  <a:cubicBezTo>
                    <a:pt x="6556" y="1962"/>
                    <a:pt x="2712" y="71"/>
                    <a:pt x="2674" y="52"/>
                  </a:cubicBezTo>
                  <a:cubicBezTo>
                    <a:pt x="2543" y="-13"/>
                    <a:pt x="2391" y="-17"/>
                    <a:pt x="2257" y="42"/>
                  </a:cubicBezTo>
                  <a:cubicBezTo>
                    <a:pt x="2124" y="101"/>
                    <a:pt x="2023" y="216"/>
                    <a:pt x="1983" y="356"/>
                  </a:cubicBezTo>
                  <a:cubicBezTo>
                    <a:pt x="1963" y="426"/>
                    <a:pt x="0" y="6376"/>
                    <a:pt x="0" y="12263"/>
                  </a:cubicBezTo>
                  <a:cubicBezTo>
                    <a:pt x="0" y="18484"/>
                    <a:pt x="10271" y="21491"/>
                    <a:pt x="10708" y="21575"/>
                  </a:cubicBezTo>
                  <a:cubicBezTo>
                    <a:pt x="10739" y="21580"/>
                    <a:pt x="10770" y="21583"/>
                    <a:pt x="10800" y="21583"/>
                  </a:cubicBezTo>
                  <a:cubicBezTo>
                    <a:pt x="10831" y="21583"/>
                    <a:pt x="10862" y="21580"/>
                    <a:pt x="10892" y="21575"/>
                  </a:cubicBezTo>
                  <a:cubicBezTo>
                    <a:pt x="11329" y="21491"/>
                    <a:pt x="21600" y="18484"/>
                    <a:pt x="21600" y="12263"/>
                  </a:cubicBezTo>
                  <a:cubicBezTo>
                    <a:pt x="21600" y="6376"/>
                    <a:pt x="19637" y="426"/>
                    <a:pt x="19618" y="35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95" name="Group 68">
            <a:extLst>
              <a:ext uri="{FF2B5EF4-FFF2-40B4-BE49-F238E27FC236}">
                <a16:creationId xmlns:a16="http://schemas.microsoft.com/office/drawing/2014/main" id="{F9C79381-1CF9-4235-9104-A9E47EEC1CC8}"/>
              </a:ext>
            </a:extLst>
          </p:cNvPr>
          <p:cNvGrpSpPr/>
          <p:nvPr/>
        </p:nvGrpSpPr>
        <p:grpSpPr>
          <a:xfrm>
            <a:off x="8691250" y="4067828"/>
            <a:ext cx="3260059" cy="1162140"/>
            <a:chOff x="8691250" y="2973877"/>
            <a:chExt cx="3260059" cy="1162140"/>
          </a:xfrm>
        </p:grpSpPr>
        <p:grpSp>
          <p:nvGrpSpPr>
            <p:cNvPr id="96" name="Group 69">
              <a:extLst>
                <a:ext uri="{FF2B5EF4-FFF2-40B4-BE49-F238E27FC236}">
                  <a16:creationId xmlns:a16="http://schemas.microsoft.com/office/drawing/2014/main" id="{DCF2300F-C5FB-4E30-86A1-227085E6EE5F}"/>
                </a:ext>
              </a:extLst>
            </p:cNvPr>
            <p:cNvGrpSpPr/>
            <p:nvPr/>
          </p:nvGrpSpPr>
          <p:grpSpPr>
            <a:xfrm>
              <a:off x="9580883" y="2973877"/>
              <a:ext cx="2370426" cy="1162140"/>
              <a:chOff x="9580883" y="2973877"/>
              <a:chExt cx="2370426" cy="1162140"/>
            </a:xfrm>
          </p:grpSpPr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453462BA-26E0-4DEF-B460-AB8A38A0A0AD}"/>
                  </a:ext>
                </a:extLst>
              </p:cNvPr>
              <p:cNvSpPr txBox="1"/>
              <p:nvPr/>
            </p:nvSpPr>
            <p:spPr>
              <a:xfrm>
                <a:off x="9580883" y="2973877"/>
                <a:ext cx="2370426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  <a:ea typeface="Roboto Black" panose="02000000000000000000" pitchFamily="2" charset="0"/>
                    <a:cs typeface="Roboto Black" panose="02000000000000000000" pitchFamily="2" charset="0"/>
                  </a:rPr>
                  <a:t>Профессиональное обучение</a:t>
                </a:r>
                <a:endParaRPr kumimoji="0" lang="en-AU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endParaRPr>
              </a:p>
            </p:txBody>
          </p:sp>
          <p:sp>
            <p:nvSpPr>
              <p:cNvPr id="100" name="Text Placeholder 32">
                <a:extLst>
                  <a:ext uri="{FF2B5EF4-FFF2-40B4-BE49-F238E27FC236}">
                    <a16:creationId xmlns:a16="http://schemas.microsoft.com/office/drawing/2014/main" id="{665E4EF1-8F7A-4087-B465-CD99D00276D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580884" y="3582018"/>
                <a:ext cx="2029246" cy="553999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defPPr>
                  <a:defRPr lang="en-US"/>
                </a:defPPr>
                <a:lvl1pPr marR="0" lvl="0" indent="0" defTabSz="685800" fontAlgn="auto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 kumimoji="0" sz="1400" b="0" i="0" u="none" strike="noStrike" cap="none" spc="0" normalizeH="0" baseline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Source Sans Pro Light" panose="020B0403030403020204" pitchFamily="34" charset="0"/>
                    <a:ea typeface="Roboto Light" panose="02000000000000000000" pitchFamily="2" charset="0"/>
                    <a:cs typeface="Roboto Light" panose="02000000000000000000" pitchFamily="2" charset="0"/>
                  </a:defRPr>
                </a:lvl1pPr>
                <a:lvl2pPr marL="5143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latin typeface="Neris Thin" panose="00000300000000000000" pitchFamily="50" charset="0"/>
                  </a:defRPr>
                </a:lvl2pPr>
                <a:lvl3pPr marL="8572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latin typeface="Neris Thin" panose="00000300000000000000" pitchFamily="50" charset="0"/>
                  </a:defRPr>
                </a:lvl3pPr>
                <a:lvl4pPr marL="12001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4pPr>
                <a:lvl5pPr marL="15430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5pPr>
                <a:lvl6pPr marL="18859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6pPr>
                <a:lvl7pPr marL="22288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7pPr>
                <a:lvl8pPr marL="25717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8pPr>
                <a:lvl9pPr marL="29146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9pPr>
              </a:lstStyle>
              <a:p>
                <a:r>
                  <a:rPr lang="ru-RU" dirty="0">
                    <a:latin typeface="Good Pro Book"/>
                  </a:rPr>
                  <a:t>75 бюджетных мест</a:t>
                </a:r>
              </a:p>
              <a:p>
                <a:r>
                  <a:rPr lang="ru-RU" dirty="0">
                    <a:latin typeface="Good Pro Book"/>
                  </a:rPr>
                  <a:t>15 контрактных места</a:t>
                </a:r>
                <a:endParaRPr lang="en-US" dirty="0">
                  <a:latin typeface="Good Pro Book"/>
                </a:endParaRPr>
              </a:p>
            </p:txBody>
          </p:sp>
        </p:grpSp>
        <p:sp>
          <p:nvSpPr>
            <p:cNvPr id="97" name="Snip and Round Single Corner Rectangle 70">
              <a:extLst>
                <a:ext uri="{FF2B5EF4-FFF2-40B4-BE49-F238E27FC236}">
                  <a16:creationId xmlns:a16="http://schemas.microsoft.com/office/drawing/2014/main" id="{0A93D936-7A18-4986-98F6-F6CA4EDBC9C8}"/>
                </a:ext>
              </a:extLst>
            </p:cNvPr>
            <p:cNvSpPr/>
            <p:nvPr/>
          </p:nvSpPr>
          <p:spPr>
            <a:xfrm flipV="1">
              <a:off x="8691250" y="3103908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</p:grpSp>
      <p:grpSp>
        <p:nvGrpSpPr>
          <p:cNvPr id="101" name="Group 74">
            <a:extLst>
              <a:ext uri="{FF2B5EF4-FFF2-40B4-BE49-F238E27FC236}">
                <a16:creationId xmlns:a16="http://schemas.microsoft.com/office/drawing/2014/main" id="{126864A5-2CB0-4A7C-AE98-B64946F4EDE4}"/>
              </a:ext>
            </a:extLst>
          </p:cNvPr>
          <p:cNvGrpSpPr/>
          <p:nvPr/>
        </p:nvGrpSpPr>
        <p:grpSpPr>
          <a:xfrm>
            <a:off x="240691" y="4996384"/>
            <a:ext cx="3286975" cy="1464082"/>
            <a:chOff x="240691" y="1663805"/>
            <a:chExt cx="3286975" cy="1464082"/>
          </a:xfrm>
        </p:grpSpPr>
        <p:grpSp>
          <p:nvGrpSpPr>
            <p:cNvPr id="102" name="Group 75">
              <a:extLst>
                <a:ext uri="{FF2B5EF4-FFF2-40B4-BE49-F238E27FC236}">
                  <a16:creationId xmlns:a16="http://schemas.microsoft.com/office/drawing/2014/main" id="{45B9F407-00F3-4626-80D7-C4B390CC2E5F}"/>
                </a:ext>
              </a:extLst>
            </p:cNvPr>
            <p:cNvGrpSpPr/>
            <p:nvPr/>
          </p:nvGrpSpPr>
          <p:grpSpPr>
            <a:xfrm>
              <a:off x="240691" y="1663805"/>
              <a:ext cx="2355368" cy="1464082"/>
              <a:chOff x="240691" y="1663805"/>
              <a:chExt cx="2355368" cy="1464082"/>
            </a:xfrm>
          </p:grpSpPr>
          <p:sp>
            <p:nvSpPr>
              <p:cNvPr id="105" name="TextBox 104">
                <a:extLst>
                  <a:ext uri="{FF2B5EF4-FFF2-40B4-BE49-F238E27FC236}">
                    <a16:creationId xmlns:a16="http://schemas.microsoft.com/office/drawing/2014/main" id="{C8CF31C1-24E0-4634-9B64-B7D9371609C5}"/>
                  </a:ext>
                </a:extLst>
              </p:cNvPr>
              <p:cNvSpPr txBox="1"/>
              <p:nvPr/>
            </p:nvSpPr>
            <p:spPr>
              <a:xfrm flipH="1">
                <a:off x="240691" y="1663805"/>
                <a:ext cx="2355368" cy="830997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  <a:ea typeface="Roboto Black" panose="02000000000000000000" pitchFamily="2" charset="0"/>
                    <a:cs typeface="Roboto Black" panose="02000000000000000000" pitchFamily="2" charset="0"/>
                  </a:rPr>
                  <a:t>Государственное и муниципальное управление</a:t>
                </a:r>
                <a:endParaRPr kumimoji="0" lang="en-AU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endParaRPr>
              </a:p>
            </p:txBody>
          </p:sp>
          <p:sp>
            <p:nvSpPr>
              <p:cNvPr id="106" name="Text Placeholder 32">
                <a:extLst>
                  <a:ext uri="{FF2B5EF4-FFF2-40B4-BE49-F238E27FC236}">
                    <a16:creationId xmlns:a16="http://schemas.microsoft.com/office/drawing/2014/main" id="{E03A9B5B-36A8-4F18-AB23-888E2B79A829}"/>
                  </a:ext>
                </a:extLst>
              </p:cNvPr>
              <p:cNvSpPr txBox="1">
                <a:spLocks/>
              </p:cNvSpPr>
              <p:nvPr/>
            </p:nvSpPr>
            <p:spPr>
              <a:xfrm flipH="1">
                <a:off x="610939" y="2555184"/>
                <a:ext cx="1985120" cy="572703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defPPr>
                  <a:defRPr lang="en-US"/>
                </a:defPPr>
                <a:lvl1pPr marR="0" lvl="0" indent="0" algn="r" defTabSz="685800" fontAlgn="auto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 kumimoji="0" sz="1400" b="0" i="0" u="none" strike="noStrike" cap="none" spc="0" normalizeH="0" baseline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Source Sans Pro Light" panose="020B0403030403020204" pitchFamily="34" charset="0"/>
                    <a:ea typeface="Roboto Light" panose="02000000000000000000" pitchFamily="2" charset="0"/>
                    <a:cs typeface="Roboto Light" panose="02000000000000000000" pitchFamily="2" charset="0"/>
                  </a:defRPr>
                </a:lvl1pPr>
                <a:lvl2pPr marL="5143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latin typeface="Neris Thin" panose="00000300000000000000" pitchFamily="50" charset="0"/>
                  </a:defRPr>
                </a:lvl2pPr>
                <a:lvl3pPr marL="8572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latin typeface="Neris Thin" panose="00000300000000000000" pitchFamily="50" charset="0"/>
                  </a:defRPr>
                </a:lvl3pPr>
                <a:lvl4pPr marL="12001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4pPr>
                <a:lvl5pPr marL="15430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5pPr>
                <a:lvl6pPr marL="18859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6pPr>
                <a:lvl7pPr marL="22288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7pPr>
                <a:lvl8pPr marL="25717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8pPr>
                <a:lvl9pPr marL="29146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9pPr>
              </a:lstStyle>
              <a:p>
                <a:r>
                  <a:rPr lang="ru-RU" dirty="0">
                    <a:latin typeface="Good Pro Book"/>
                  </a:rPr>
                  <a:t>5 бюджетных мест</a:t>
                </a:r>
              </a:p>
              <a:p>
                <a:r>
                  <a:rPr lang="ru-RU" dirty="0">
                    <a:latin typeface="Good Pro Book"/>
                  </a:rPr>
                  <a:t>25 контрактных мест</a:t>
                </a:r>
                <a:endParaRPr lang="en-US" dirty="0">
                  <a:latin typeface="Good Pro Book"/>
                </a:endParaRPr>
              </a:p>
            </p:txBody>
          </p:sp>
        </p:grpSp>
        <p:sp>
          <p:nvSpPr>
            <p:cNvPr id="103" name="Snip and Round Single Corner Rectangle 76">
              <a:extLst>
                <a:ext uri="{FF2B5EF4-FFF2-40B4-BE49-F238E27FC236}">
                  <a16:creationId xmlns:a16="http://schemas.microsoft.com/office/drawing/2014/main" id="{4367D8D6-2EAF-4CCC-9029-A8F643CCF2B6}"/>
                </a:ext>
              </a:extLst>
            </p:cNvPr>
            <p:cNvSpPr/>
            <p:nvPr/>
          </p:nvSpPr>
          <p:spPr>
            <a:xfrm flipH="1" flipV="1">
              <a:off x="2796146" y="1763282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104" name="Shape 2570">
              <a:extLst>
                <a:ext uri="{FF2B5EF4-FFF2-40B4-BE49-F238E27FC236}">
                  <a16:creationId xmlns:a16="http://schemas.microsoft.com/office/drawing/2014/main" id="{9F698D8B-CCB3-4A70-B3D1-B694EF4E252B}"/>
                </a:ext>
              </a:extLst>
            </p:cNvPr>
            <p:cNvSpPr/>
            <p:nvPr/>
          </p:nvSpPr>
          <p:spPr>
            <a:xfrm>
              <a:off x="3019925" y="1967889"/>
              <a:ext cx="279328" cy="2729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9" extrusionOk="0">
                  <a:moveTo>
                    <a:pt x="7530" y="4197"/>
                  </a:moveTo>
                  <a:lnTo>
                    <a:pt x="6680" y="3701"/>
                  </a:lnTo>
                  <a:lnTo>
                    <a:pt x="6189" y="4560"/>
                  </a:lnTo>
                  <a:lnTo>
                    <a:pt x="7040" y="5056"/>
                  </a:lnTo>
                  <a:cubicBezTo>
                    <a:pt x="7040" y="5056"/>
                    <a:pt x="7530" y="4197"/>
                    <a:pt x="7530" y="4197"/>
                  </a:cubicBezTo>
                  <a:close/>
                  <a:moveTo>
                    <a:pt x="8512" y="2479"/>
                  </a:moveTo>
                  <a:lnTo>
                    <a:pt x="7662" y="1984"/>
                  </a:lnTo>
                  <a:lnTo>
                    <a:pt x="7171" y="2843"/>
                  </a:lnTo>
                  <a:lnTo>
                    <a:pt x="8021" y="3339"/>
                  </a:lnTo>
                  <a:cubicBezTo>
                    <a:pt x="8021" y="3339"/>
                    <a:pt x="8512" y="2479"/>
                    <a:pt x="8512" y="2479"/>
                  </a:cubicBezTo>
                  <a:close/>
                  <a:moveTo>
                    <a:pt x="20618" y="8428"/>
                  </a:moveTo>
                  <a:lnTo>
                    <a:pt x="982" y="8428"/>
                  </a:lnTo>
                  <a:lnTo>
                    <a:pt x="982" y="6445"/>
                  </a:lnTo>
                  <a:lnTo>
                    <a:pt x="20618" y="6445"/>
                  </a:lnTo>
                  <a:cubicBezTo>
                    <a:pt x="20618" y="6445"/>
                    <a:pt x="20618" y="8428"/>
                    <a:pt x="20618" y="8428"/>
                  </a:cubicBezTo>
                  <a:close/>
                  <a:moveTo>
                    <a:pt x="18655" y="20327"/>
                  </a:moveTo>
                  <a:lnTo>
                    <a:pt x="2945" y="20327"/>
                  </a:lnTo>
                  <a:lnTo>
                    <a:pt x="2945" y="9420"/>
                  </a:lnTo>
                  <a:lnTo>
                    <a:pt x="18655" y="9420"/>
                  </a:lnTo>
                  <a:cubicBezTo>
                    <a:pt x="18655" y="9420"/>
                    <a:pt x="18655" y="20327"/>
                    <a:pt x="18655" y="20327"/>
                  </a:cubicBezTo>
                  <a:close/>
                  <a:moveTo>
                    <a:pt x="6811" y="1488"/>
                  </a:moveTo>
                  <a:cubicBezTo>
                    <a:pt x="7083" y="1014"/>
                    <a:pt x="7683" y="851"/>
                    <a:pt x="8153" y="1125"/>
                  </a:cubicBezTo>
                  <a:lnTo>
                    <a:pt x="9854" y="2117"/>
                  </a:lnTo>
                  <a:lnTo>
                    <a:pt x="7946" y="5454"/>
                  </a:lnTo>
                  <a:lnTo>
                    <a:pt x="5759" y="5454"/>
                  </a:lnTo>
                  <a:lnTo>
                    <a:pt x="5698" y="5419"/>
                  </a:lnTo>
                  <a:lnTo>
                    <a:pt x="5678" y="5454"/>
                  </a:lnTo>
                  <a:lnTo>
                    <a:pt x="4545" y="5454"/>
                  </a:lnTo>
                  <a:cubicBezTo>
                    <a:pt x="4545" y="5454"/>
                    <a:pt x="6811" y="1488"/>
                    <a:pt x="6811" y="1488"/>
                  </a:cubicBezTo>
                  <a:close/>
                  <a:moveTo>
                    <a:pt x="15577" y="5454"/>
                  </a:moveTo>
                  <a:lnTo>
                    <a:pt x="9079" y="5454"/>
                  </a:lnTo>
                  <a:lnTo>
                    <a:pt x="10704" y="2612"/>
                  </a:lnTo>
                  <a:cubicBezTo>
                    <a:pt x="10704" y="2612"/>
                    <a:pt x="15577" y="5454"/>
                    <a:pt x="15577" y="5454"/>
                  </a:cubicBezTo>
                  <a:close/>
                  <a:moveTo>
                    <a:pt x="15930" y="2759"/>
                  </a:moveTo>
                  <a:cubicBezTo>
                    <a:pt x="16454" y="2617"/>
                    <a:pt x="16991" y="2931"/>
                    <a:pt x="17132" y="3460"/>
                  </a:cubicBezTo>
                  <a:lnTo>
                    <a:pt x="17661" y="5454"/>
                  </a:lnTo>
                  <a:lnTo>
                    <a:pt x="17540" y="5454"/>
                  </a:lnTo>
                  <a:lnTo>
                    <a:pt x="16279" y="4718"/>
                  </a:lnTo>
                  <a:lnTo>
                    <a:pt x="16438" y="4674"/>
                  </a:lnTo>
                  <a:lnTo>
                    <a:pt x="16184" y="3716"/>
                  </a:lnTo>
                  <a:lnTo>
                    <a:pt x="15236" y="3973"/>
                  </a:lnTo>
                  <a:lnTo>
                    <a:pt x="15279" y="4135"/>
                  </a:lnTo>
                  <a:lnTo>
                    <a:pt x="14076" y="3434"/>
                  </a:lnTo>
                  <a:lnTo>
                    <a:pt x="14033" y="3272"/>
                  </a:lnTo>
                  <a:cubicBezTo>
                    <a:pt x="14033" y="3272"/>
                    <a:pt x="15930" y="2759"/>
                    <a:pt x="15930" y="2759"/>
                  </a:cubicBezTo>
                  <a:close/>
                  <a:moveTo>
                    <a:pt x="20618" y="5454"/>
                  </a:moveTo>
                  <a:lnTo>
                    <a:pt x="18678" y="5454"/>
                  </a:lnTo>
                  <a:lnTo>
                    <a:pt x="18081" y="3203"/>
                  </a:lnTo>
                  <a:cubicBezTo>
                    <a:pt x="17800" y="2145"/>
                    <a:pt x="16724" y="1518"/>
                    <a:pt x="15676" y="1801"/>
                  </a:cubicBezTo>
                  <a:lnTo>
                    <a:pt x="12671" y="2615"/>
                  </a:lnTo>
                  <a:lnTo>
                    <a:pt x="8644" y="266"/>
                  </a:lnTo>
                  <a:cubicBezTo>
                    <a:pt x="7704" y="-281"/>
                    <a:pt x="6504" y="44"/>
                    <a:pt x="5961" y="992"/>
                  </a:cubicBezTo>
                  <a:lnTo>
                    <a:pt x="3410" y="5454"/>
                  </a:lnTo>
                  <a:lnTo>
                    <a:pt x="982" y="5454"/>
                  </a:lnTo>
                  <a:cubicBezTo>
                    <a:pt x="440" y="5454"/>
                    <a:pt x="0" y="5898"/>
                    <a:pt x="0" y="6445"/>
                  </a:cubicBezTo>
                  <a:lnTo>
                    <a:pt x="0" y="8428"/>
                  </a:lnTo>
                  <a:cubicBezTo>
                    <a:pt x="0" y="8977"/>
                    <a:pt x="440" y="9420"/>
                    <a:pt x="982" y="9420"/>
                  </a:cubicBezTo>
                  <a:lnTo>
                    <a:pt x="1964" y="9420"/>
                  </a:lnTo>
                  <a:lnTo>
                    <a:pt x="1964" y="20327"/>
                  </a:lnTo>
                  <a:cubicBezTo>
                    <a:pt x="1964" y="20875"/>
                    <a:pt x="2403" y="21319"/>
                    <a:pt x="2945" y="21319"/>
                  </a:cubicBezTo>
                  <a:lnTo>
                    <a:pt x="18655" y="21319"/>
                  </a:lnTo>
                  <a:cubicBezTo>
                    <a:pt x="19197" y="21319"/>
                    <a:pt x="19636" y="20875"/>
                    <a:pt x="19636" y="20327"/>
                  </a:cubicBezTo>
                  <a:lnTo>
                    <a:pt x="19636" y="9420"/>
                  </a:lnTo>
                  <a:lnTo>
                    <a:pt x="20618" y="9420"/>
                  </a:lnTo>
                  <a:cubicBezTo>
                    <a:pt x="21160" y="9420"/>
                    <a:pt x="21600" y="8977"/>
                    <a:pt x="21600" y="8428"/>
                  </a:cubicBezTo>
                  <a:lnTo>
                    <a:pt x="21600" y="6445"/>
                  </a:lnTo>
                  <a:cubicBezTo>
                    <a:pt x="21600" y="5898"/>
                    <a:pt x="21160" y="5454"/>
                    <a:pt x="20618" y="5454"/>
                  </a:cubicBezTo>
                  <a:moveTo>
                    <a:pt x="7855" y="12395"/>
                  </a:moveTo>
                  <a:lnTo>
                    <a:pt x="13745" y="12395"/>
                  </a:lnTo>
                  <a:lnTo>
                    <a:pt x="13745" y="13386"/>
                  </a:lnTo>
                  <a:lnTo>
                    <a:pt x="7855" y="13386"/>
                  </a:lnTo>
                  <a:cubicBezTo>
                    <a:pt x="7855" y="13386"/>
                    <a:pt x="7855" y="12395"/>
                    <a:pt x="7855" y="12395"/>
                  </a:cubicBezTo>
                  <a:close/>
                  <a:moveTo>
                    <a:pt x="7855" y="14378"/>
                  </a:moveTo>
                  <a:lnTo>
                    <a:pt x="13745" y="14378"/>
                  </a:lnTo>
                  <a:cubicBezTo>
                    <a:pt x="14288" y="14378"/>
                    <a:pt x="14727" y="13934"/>
                    <a:pt x="14727" y="13386"/>
                  </a:cubicBezTo>
                  <a:lnTo>
                    <a:pt x="14727" y="12395"/>
                  </a:lnTo>
                  <a:cubicBezTo>
                    <a:pt x="14727" y="11847"/>
                    <a:pt x="14288" y="11403"/>
                    <a:pt x="13745" y="11403"/>
                  </a:cubicBezTo>
                  <a:lnTo>
                    <a:pt x="7855" y="11403"/>
                  </a:lnTo>
                  <a:cubicBezTo>
                    <a:pt x="7312" y="11403"/>
                    <a:pt x="6873" y="11847"/>
                    <a:pt x="6873" y="12395"/>
                  </a:cubicBezTo>
                  <a:lnTo>
                    <a:pt x="6873" y="13386"/>
                  </a:lnTo>
                  <a:cubicBezTo>
                    <a:pt x="6873" y="13934"/>
                    <a:pt x="7312" y="14378"/>
                    <a:pt x="7855" y="1437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113" name="Group 68">
            <a:extLst>
              <a:ext uri="{FF2B5EF4-FFF2-40B4-BE49-F238E27FC236}">
                <a16:creationId xmlns:a16="http://schemas.microsoft.com/office/drawing/2014/main" id="{D5319D16-CFCC-4544-A04F-8C419F56FE76}"/>
              </a:ext>
            </a:extLst>
          </p:cNvPr>
          <p:cNvGrpSpPr/>
          <p:nvPr/>
        </p:nvGrpSpPr>
        <p:grpSpPr>
          <a:xfrm>
            <a:off x="8691250" y="5336424"/>
            <a:ext cx="3260059" cy="876896"/>
            <a:chOff x="8691250" y="3025633"/>
            <a:chExt cx="3260059" cy="876896"/>
          </a:xfrm>
        </p:grpSpPr>
        <p:grpSp>
          <p:nvGrpSpPr>
            <p:cNvPr id="114" name="Group 69">
              <a:extLst>
                <a:ext uri="{FF2B5EF4-FFF2-40B4-BE49-F238E27FC236}">
                  <a16:creationId xmlns:a16="http://schemas.microsoft.com/office/drawing/2014/main" id="{2216E35C-1DE6-484E-8285-7BD77F7152E8}"/>
                </a:ext>
              </a:extLst>
            </p:cNvPr>
            <p:cNvGrpSpPr/>
            <p:nvPr/>
          </p:nvGrpSpPr>
          <p:grpSpPr>
            <a:xfrm>
              <a:off x="9580883" y="3025633"/>
              <a:ext cx="2370426" cy="876896"/>
              <a:chOff x="9580883" y="3025633"/>
              <a:chExt cx="2370426" cy="876896"/>
            </a:xfrm>
          </p:grpSpPr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ADEA0806-5E4F-47F6-B2F6-E0F5B9F0A9DB}"/>
                  </a:ext>
                </a:extLst>
              </p:cNvPr>
              <p:cNvSpPr txBox="1"/>
              <p:nvPr/>
            </p:nvSpPr>
            <p:spPr>
              <a:xfrm>
                <a:off x="9580883" y="3025633"/>
                <a:ext cx="2370426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lvl="0">
                  <a:defRPr/>
                </a:pPr>
                <a:r>
                  <a:rPr lang="ru-RU" b="1" dirty="0">
                    <a:solidFill>
                      <a:srgbClr val="656D78"/>
                    </a:solidFill>
                    <a:latin typeface="Good Pro Book"/>
                    <a:ea typeface="Roboto Black" panose="02000000000000000000" pitchFamily="2" charset="0"/>
                    <a:cs typeface="Roboto Black" panose="02000000000000000000" pitchFamily="2" charset="0"/>
                  </a:rPr>
                  <a:t>Реклама и связи с общественностью</a:t>
                </a:r>
                <a:endParaRPr lang="en-AU" b="1" dirty="0">
                  <a:solidFill>
                    <a:srgbClr val="656D78"/>
                  </a:solidFill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endParaRPr>
              </a:p>
            </p:txBody>
          </p:sp>
          <p:sp>
            <p:nvSpPr>
              <p:cNvPr id="118" name="Text Placeholder 32">
                <a:extLst>
                  <a:ext uri="{FF2B5EF4-FFF2-40B4-BE49-F238E27FC236}">
                    <a16:creationId xmlns:a16="http://schemas.microsoft.com/office/drawing/2014/main" id="{613CC603-31B7-4CC4-8313-579CB91BE4E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580884" y="3616522"/>
                <a:ext cx="2029246" cy="28600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defPPr>
                  <a:defRPr lang="en-US"/>
                </a:defPPr>
                <a:lvl1pPr marR="0" lvl="0" indent="0" defTabSz="685800" fontAlgn="auto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 kumimoji="0" sz="1400" b="0" i="0" u="none" strike="noStrike" cap="none" spc="0" normalizeH="0" baseline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Source Sans Pro Light" panose="020B0403030403020204" pitchFamily="34" charset="0"/>
                    <a:ea typeface="Roboto Light" panose="02000000000000000000" pitchFamily="2" charset="0"/>
                    <a:cs typeface="Roboto Light" panose="02000000000000000000" pitchFamily="2" charset="0"/>
                  </a:defRPr>
                </a:lvl1pPr>
                <a:lvl2pPr marL="5143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latin typeface="Neris Thin" panose="00000300000000000000" pitchFamily="50" charset="0"/>
                  </a:defRPr>
                </a:lvl2pPr>
                <a:lvl3pPr marL="8572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latin typeface="Neris Thin" panose="00000300000000000000" pitchFamily="50" charset="0"/>
                  </a:defRPr>
                </a:lvl3pPr>
                <a:lvl4pPr marL="12001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4pPr>
                <a:lvl5pPr marL="15430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5pPr>
                <a:lvl6pPr marL="18859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6pPr>
                <a:lvl7pPr marL="22288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7pPr>
                <a:lvl8pPr marL="25717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8pPr>
                <a:lvl9pPr marL="29146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9pPr>
              </a:lstStyle>
              <a:p>
                <a:r>
                  <a:rPr lang="ru-RU" dirty="0">
                    <a:latin typeface="Good Pro Book"/>
                  </a:rPr>
                  <a:t>30 контрактных мест</a:t>
                </a:r>
                <a:endParaRPr lang="en-US" dirty="0">
                  <a:latin typeface="Good Pro Book"/>
                </a:endParaRPr>
              </a:p>
            </p:txBody>
          </p:sp>
        </p:grpSp>
        <p:sp>
          <p:nvSpPr>
            <p:cNvPr id="115" name="Snip and Round Single Corner Rectangle 70">
              <a:extLst>
                <a:ext uri="{FF2B5EF4-FFF2-40B4-BE49-F238E27FC236}">
                  <a16:creationId xmlns:a16="http://schemas.microsoft.com/office/drawing/2014/main" id="{3CD3F1BA-6CCA-4A05-A7F1-0913381B6119}"/>
                </a:ext>
              </a:extLst>
            </p:cNvPr>
            <p:cNvSpPr/>
            <p:nvPr/>
          </p:nvSpPr>
          <p:spPr>
            <a:xfrm flipV="1">
              <a:off x="8691250" y="3103908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</p:grpSp>
      <p:sp>
        <p:nvSpPr>
          <p:cNvPr id="120" name="Shape 2547">
            <a:extLst>
              <a:ext uri="{FF2B5EF4-FFF2-40B4-BE49-F238E27FC236}">
                <a16:creationId xmlns:a16="http://schemas.microsoft.com/office/drawing/2014/main" id="{F8F2683C-C277-40FC-BE1A-29B9AFC197DD}"/>
              </a:ext>
            </a:extLst>
          </p:cNvPr>
          <p:cNvSpPr/>
          <p:nvPr/>
        </p:nvSpPr>
        <p:spPr>
          <a:xfrm>
            <a:off x="8910167" y="5644057"/>
            <a:ext cx="279328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ood Pro Book"/>
              <a:ea typeface="Source Sans Pro Light" charset="0"/>
              <a:cs typeface="Source Sans Pro Light" charset="0"/>
              <a:sym typeface="Gill Sans"/>
            </a:endParaRPr>
          </a:p>
        </p:txBody>
      </p:sp>
      <p:pic>
        <p:nvPicPr>
          <p:cNvPr id="121" name="Рисунок 120">
            <a:extLst>
              <a:ext uri="{FF2B5EF4-FFF2-40B4-BE49-F238E27FC236}">
                <a16:creationId xmlns:a16="http://schemas.microsoft.com/office/drawing/2014/main" id="{6463EE07-5391-49BB-946C-9EF6DFCBDF4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9652" y="4351180"/>
            <a:ext cx="533641" cy="533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85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2324884" y="408124"/>
            <a:ext cx="7553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Институт 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C6BC0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зоотехнии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 и биологии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656D78"/>
              </a:solidFill>
              <a:effectLst/>
              <a:uLnTx/>
              <a:uFillTx/>
              <a:latin typeface="Good Pro Book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66DABE0-FEE7-A74B-A6A9-1AC5A67D7609}"/>
              </a:ext>
            </a:extLst>
          </p:cNvPr>
          <p:cNvGrpSpPr/>
          <p:nvPr/>
        </p:nvGrpSpPr>
        <p:grpSpPr>
          <a:xfrm>
            <a:off x="3882607" y="1290833"/>
            <a:ext cx="4363535" cy="4363535"/>
            <a:chOff x="3882607" y="1290833"/>
            <a:chExt cx="4363535" cy="4363535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0F8513C3-DCB8-FB49-A710-1FFE02C51ED9}"/>
                </a:ext>
              </a:extLst>
            </p:cNvPr>
            <p:cNvGrpSpPr/>
            <p:nvPr/>
          </p:nvGrpSpPr>
          <p:grpSpPr>
            <a:xfrm>
              <a:off x="3882607" y="1290833"/>
              <a:ext cx="4363535" cy="4363535"/>
              <a:chOff x="4518195" y="1842230"/>
              <a:chExt cx="3173538" cy="3173538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858ABEFA-292A-DF4C-A9ED-D071A9771E9B}"/>
                  </a:ext>
                </a:extLst>
              </p:cNvPr>
              <p:cNvGrpSpPr/>
              <p:nvPr/>
            </p:nvGrpSpPr>
            <p:grpSpPr>
              <a:xfrm>
                <a:off x="4981843" y="1842230"/>
                <a:ext cx="1123121" cy="1025208"/>
                <a:chOff x="4981843" y="1842230"/>
                <a:chExt cx="1123121" cy="102520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7" name="Freeform 29">
                  <a:extLst>
                    <a:ext uri="{FF2B5EF4-FFF2-40B4-BE49-F238E27FC236}">
                      <a16:creationId xmlns:a16="http://schemas.microsoft.com/office/drawing/2014/main" id="{734F09F6-90B3-5246-A827-504D5DA15E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1843" y="1842230"/>
                  <a:ext cx="1123121" cy="901377"/>
                </a:xfrm>
                <a:custGeom>
                  <a:avLst/>
                  <a:gdLst>
                    <a:gd name="T0" fmla="*/ 164 w 164"/>
                    <a:gd name="T1" fmla="*/ 90 h 132"/>
                    <a:gd name="T2" fmla="*/ 164 w 164"/>
                    <a:gd name="T3" fmla="*/ 0 h 132"/>
                    <a:gd name="T4" fmla="*/ 0 w 164"/>
                    <a:gd name="T5" fmla="*/ 68 h 132"/>
                    <a:gd name="T6" fmla="*/ 64 w 164"/>
                    <a:gd name="T7" fmla="*/ 132 h 132"/>
                    <a:gd name="T8" fmla="*/ 164 w 164"/>
                    <a:gd name="T9" fmla="*/ 90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4" h="132">
                      <a:moveTo>
                        <a:pt x="164" y="90"/>
                      </a:moveTo>
                      <a:cubicBezTo>
                        <a:pt x="164" y="0"/>
                        <a:pt x="164" y="0"/>
                        <a:pt x="164" y="0"/>
                      </a:cubicBezTo>
                      <a:cubicBezTo>
                        <a:pt x="100" y="0"/>
                        <a:pt x="42" y="26"/>
                        <a:pt x="0" y="68"/>
                      </a:cubicBezTo>
                      <a:cubicBezTo>
                        <a:pt x="64" y="132"/>
                        <a:pt x="64" y="132"/>
                        <a:pt x="64" y="132"/>
                      </a:cubicBezTo>
                      <a:cubicBezTo>
                        <a:pt x="89" y="106"/>
                        <a:pt x="125" y="90"/>
                        <a:pt x="164" y="90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8" name="Freeform 39">
                  <a:extLst>
                    <a:ext uri="{FF2B5EF4-FFF2-40B4-BE49-F238E27FC236}">
                      <a16:creationId xmlns:a16="http://schemas.microsoft.com/office/drawing/2014/main" id="{AB3A2AD8-2C17-A647-A44E-DF31B197E9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19572" y="2455627"/>
                  <a:ext cx="685392" cy="411811"/>
                </a:xfrm>
                <a:custGeom>
                  <a:avLst/>
                  <a:gdLst>
                    <a:gd name="T0" fmla="*/ 100 w 100"/>
                    <a:gd name="T1" fmla="*/ 26 h 60"/>
                    <a:gd name="T2" fmla="*/ 100 w 100"/>
                    <a:gd name="T3" fmla="*/ 0 h 60"/>
                    <a:gd name="T4" fmla="*/ 0 w 100"/>
                    <a:gd name="T5" fmla="*/ 42 h 60"/>
                    <a:gd name="T6" fmla="*/ 18 w 100"/>
                    <a:gd name="T7" fmla="*/ 60 h 60"/>
                    <a:gd name="T8" fmla="*/ 100 w 100"/>
                    <a:gd name="T9" fmla="*/ 26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60">
                      <a:moveTo>
                        <a:pt x="100" y="26"/>
                      </a:move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61" y="0"/>
                        <a:pt x="25" y="16"/>
                        <a:pt x="0" y="42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39" y="39"/>
                        <a:pt x="68" y="26"/>
                        <a:pt x="100" y="26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6" name="Group 25">
                <a:extLst>
                  <a:ext uri="{FF2B5EF4-FFF2-40B4-BE49-F238E27FC236}">
                    <a16:creationId xmlns:a16="http://schemas.microsoft.com/office/drawing/2014/main" id="{72E4AFD0-4BA6-B545-99DF-BF99FEE09669}"/>
                  </a:ext>
                </a:extLst>
              </p:cNvPr>
              <p:cNvGrpSpPr/>
              <p:nvPr/>
            </p:nvGrpSpPr>
            <p:grpSpPr>
              <a:xfrm>
                <a:off x="6104964" y="2061095"/>
                <a:ext cx="964733" cy="881218"/>
                <a:chOff x="6104964" y="2061095"/>
                <a:chExt cx="964733" cy="88121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5" name="Freeform 30">
                  <a:extLst>
                    <a:ext uri="{FF2B5EF4-FFF2-40B4-BE49-F238E27FC236}">
                      <a16:creationId xmlns:a16="http://schemas.microsoft.com/office/drawing/2014/main" id="{EE0B2F5D-40BE-3E4E-8A48-B315004DA4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2061095"/>
                  <a:ext cx="964733" cy="780425"/>
                </a:xfrm>
                <a:custGeom>
                  <a:avLst/>
                  <a:gdLst>
                    <a:gd name="T0" fmla="*/ 86 w 141"/>
                    <a:gd name="T1" fmla="*/ 114 h 114"/>
                    <a:gd name="T2" fmla="*/ 141 w 141"/>
                    <a:gd name="T3" fmla="*/ 59 h 114"/>
                    <a:gd name="T4" fmla="*/ 0 w 141"/>
                    <a:gd name="T5" fmla="*/ 0 h 114"/>
                    <a:gd name="T6" fmla="*/ 0 w 141"/>
                    <a:gd name="T7" fmla="*/ 78 h 114"/>
                    <a:gd name="T8" fmla="*/ 86 w 141"/>
                    <a:gd name="T9" fmla="*/ 114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114">
                      <a:moveTo>
                        <a:pt x="86" y="114"/>
                      </a:moveTo>
                      <a:cubicBezTo>
                        <a:pt x="141" y="59"/>
                        <a:pt x="141" y="59"/>
                        <a:pt x="141" y="59"/>
                      </a:cubicBezTo>
                      <a:cubicBezTo>
                        <a:pt x="105" y="23"/>
                        <a:pt x="55" y="0"/>
                        <a:pt x="0" y="0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34" y="78"/>
                        <a:pt x="64" y="92"/>
                        <a:pt x="86" y="11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6" name="Freeform 37">
                  <a:extLst>
                    <a:ext uri="{FF2B5EF4-FFF2-40B4-BE49-F238E27FC236}">
                      <a16:creationId xmlns:a16="http://schemas.microsoft.com/office/drawing/2014/main" id="{98A79E96-7B26-8344-B3F0-66493B7D8E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2593857"/>
                  <a:ext cx="587479" cy="348456"/>
                </a:xfrm>
                <a:custGeom>
                  <a:avLst/>
                  <a:gdLst>
                    <a:gd name="T0" fmla="*/ 71 w 86"/>
                    <a:gd name="T1" fmla="*/ 51 h 51"/>
                    <a:gd name="T2" fmla="*/ 86 w 86"/>
                    <a:gd name="T3" fmla="*/ 36 h 51"/>
                    <a:gd name="T4" fmla="*/ 0 w 86"/>
                    <a:gd name="T5" fmla="*/ 0 h 51"/>
                    <a:gd name="T6" fmla="*/ 0 w 86"/>
                    <a:gd name="T7" fmla="*/ 22 h 51"/>
                    <a:gd name="T8" fmla="*/ 71 w 86"/>
                    <a:gd name="T9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1">
                      <a:moveTo>
                        <a:pt x="71" y="51"/>
                      </a:moveTo>
                      <a:cubicBezTo>
                        <a:pt x="86" y="36"/>
                        <a:pt x="86" y="36"/>
                        <a:pt x="86" y="36"/>
                      </a:cubicBezTo>
                      <a:cubicBezTo>
                        <a:pt x="64" y="14"/>
                        <a:pt x="34" y="0"/>
                        <a:pt x="0" y="0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28" y="22"/>
                        <a:pt x="53" y="33"/>
                        <a:pt x="71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13F99D8B-4B75-6E43-80E7-286D1335D6B0}"/>
                  </a:ext>
                </a:extLst>
              </p:cNvPr>
              <p:cNvGrpSpPr/>
              <p:nvPr/>
            </p:nvGrpSpPr>
            <p:grpSpPr>
              <a:xfrm>
                <a:off x="6666525" y="2305878"/>
                <a:ext cx="1025208" cy="1123121"/>
                <a:chOff x="6666525" y="2305878"/>
                <a:chExt cx="1025208" cy="1123121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3" name="Freeform 31">
                  <a:extLst>
                    <a:ext uri="{FF2B5EF4-FFF2-40B4-BE49-F238E27FC236}">
                      <a16:creationId xmlns:a16="http://schemas.microsoft.com/office/drawing/2014/main" id="{1AD48959-5FC0-6940-826A-DF2DCC13FA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90356" y="2305878"/>
                  <a:ext cx="901377" cy="1123121"/>
                </a:xfrm>
                <a:custGeom>
                  <a:avLst/>
                  <a:gdLst>
                    <a:gd name="T0" fmla="*/ 42 w 132"/>
                    <a:gd name="T1" fmla="*/ 164 h 164"/>
                    <a:gd name="T2" fmla="*/ 132 w 132"/>
                    <a:gd name="T3" fmla="*/ 164 h 164"/>
                    <a:gd name="T4" fmla="*/ 64 w 132"/>
                    <a:gd name="T5" fmla="*/ 0 h 164"/>
                    <a:gd name="T6" fmla="*/ 0 w 132"/>
                    <a:gd name="T7" fmla="*/ 64 h 164"/>
                    <a:gd name="T8" fmla="*/ 42 w 132"/>
                    <a:gd name="T9" fmla="*/ 164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164">
                      <a:moveTo>
                        <a:pt x="42" y="164"/>
                      </a:moveTo>
                      <a:cubicBezTo>
                        <a:pt x="132" y="164"/>
                        <a:pt x="132" y="164"/>
                        <a:pt x="132" y="164"/>
                      </a:cubicBezTo>
                      <a:cubicBezTo>
                        <a:pt x="132" y="100"/>
                        <a:pt x="106" y="42"/>
                        <a:pt x="64" y="0"/>
                      </a:cubicBezTo>
                      <a:cubicBezTo>
                        <a:pt x="0" y="64"/>
                        <a:pt x="0" y="64"/>
                        <a:pt x="0" y="64"/>
                      </a:cubicBezTo>
                      <a:cubicBezTo>
                        <a:pt x="26" y="89"/>
                        <a:pt x="42" y="125"/>
                        <a:pt x="42" y="16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4" name="Freeform 42">
                  <a:extLst>
                    <a:ext uri="{FF2B5EF4-FFF2-40B4-BE49-F238E27FC236}">
                      <a16:creationId xmlns:a16="http://schemas.microsoft.com/office/drawing/2014/main" id="{35294CD1-54F5-A342-AABA-DFB8E7F4E5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66525" y="2743607"/>
                  <a:ext cx="411811" cy="685392"/>
                </a:xfrm>
                <a:custGeom>
                  <a:avLst/>
                  <a:gdLst>
                    <a:gd name="T0" fmla="*/ 0 w 60"/>
                    <a:gd name="T1" fmla="*/ 18 h 100"/>
                    <a:gd name="T2" fmla="*/ 34 w 60"/>
                    <a:gd name="T3" fmla="*/ 100 h 100"/>
                    <a:gd name="T4" fmla="*/ 60 w 60"/>
                    <a:gd name="T5" fmla="*/ 100 h 100"/>
                    <a:gd name="T6" fmla="*/ 18 w 60"/>
                    <a:gd name="T7" fmla="*/ 0 h 100"/>
                    <a:gd name="T8" fmla="*/ 0 w 60"/>
                    <a:gd name="T9" fmla="*/ 18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100">
                      <a:moveTo>
                        <a:pt x="0" y="18"/>
                      </a:moveTo>
                      <a:cubicBezTo>
                        <a:pt x="21" y="39"/>
                        <a:pt x="34" y="68"/>
                        <a:pt x="34" y="100"/>
                      </a:cubicBezTo>
                      <a:cubicBezTo>
                        <a:pt x="60" y="100"/>
                        <a:pt x="60" y="100"/>
                        <a:pt x="60" y="100"/>
                      </a:cubicBezTo>
                      <a:cubicBezTo>
                        <a:pt x="60" y="61"/>
                        <a:pt x="44" y="25"/>
                        <a:pt x="18" y="0"/>
                      </a:cubicBezTo>
                      <a:lnTo>
                        <a:pt x="0" y="18"/>
                      </a:ln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8" name="Group 27">
                <a:extLst>
                  <a:ext uri="{FF2B5EF4-FFF2-40B4-BE49-F238E27FC236}">
                    <a16:creationId xmlns:a16="http://schemas.microsoft.com/office/drawing/2014/main" id="{E7E3CD70-C54D-9846-8087-8856F5D4B93E}"/>
                  </a:ext>
                </a:extLst>
              </p:cNvPr>
              <p:cNvGrpSpPr/>
              <p:nvPr/>
            </p:nvGrpSpPr>
            <p:grpSpPr>
              <a:xfrm>
                <a:off x="6591650" y="3428999"/>
                <a:ext cx="881218" cy="964733"/>
                <a:chOff x="6591650" y="3428999"/>
                <a:chExt cx="881218" cy="964733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1" name="Freeform 32">
                  <a:extLst>
                    <a:ext uri="{FF2B5EF4-FFF2-40B4-BE49-F238E27FC236}">
                      <a16:creationId xmlns:a16="http://schemas.microsoft.com/office/drawing/2014/main" id="{57D4D673-A335-0E4F-8662-A55ADA22CC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92443" y="3428999"/>
                  <a:ext cx="780425" cy="964733"/>
                </a:xfrm>
                <a:custGeom>
                  <a:avLst/>
                  <a:gdLst>
                    <a:gd name="T0" fmla="*/ 36 w 114"/>
                    <a:gd name="T1" fmla="*/ 0 h 141"/>
                    <a:gd name="T2" fmla="*/ 0 w 114"/>
                    <a:gd name="T3" fmla="*/ 86 h 141"/>
                    <a:gd name="T4" fmla="*/ 55 w 114"/>
                    <a:gd name="T5" fmla="*/ 141 h 141"/>
                    <a:gd name="T6" fmla="*/ 114 w 114"/>
                    <a:gd name="T7" fmla="*/ 0 h 141"/>
                    <a:gd name="T8" fmla="*/ 36 w 114"/>
                    <a:gd name="T9" fmla="*/ 0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4" h="141">
                      <a:moveTo>
                        <a:pt x="36" y="0"/>
                      </a:moveTo>
                      <a:cubicBezTo>
                        <a:pt x="36" y="34"/>
                        <a:pt x="22" y="64"/>
                        <a:pt x="0" y="86"/>
                      </a:cubicBezTo>
                      <a:cubicBezTo>
                        <a:pt x="55" y="141"/>
                        <a:pt x="55" y="141"/>
                        <a:pt x="55" y="141"/>
                      </a:cubicBezTo>
                      <a:cubicBezTo>
                        <a:pt x="91" y="105"/>
                        <a:pt x="114" y="55"/>
                        <a:pt x="114" y="0"/>
                      </a:cubicBezTo>
                      <a:lnTo>
                        <a:pt x="36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2" name="Freeform 40">
                  <a:extLst>
                    <a:ext uri="{FF2B5EF4-FFF2-40B4-BE49-F238E27FC236}">
                      <a16:creationId xmlns:a16="http://schemas.microsoft.com/office/drawing/2014/main" id="{F958FD02-D18C-8343-8075-EF43607C8E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91650" y="3428999"/>
                  <a:ext cx="348456" cy="587479"/>
                </a:xfrm>
                <a:custGeom>
                  <a:avLst/>
                  <a:gdLst>
                    <a:gd name="T0" fmla="*/ 0 w 51"/>
                    <a:gd name="T1" fmla="*/ 71 h 86"/>
                    <a:gd name="T2" fmla="*/ 15 w 51"/>
                    <a:gd name="T3" fmla="*/ 86 h 86"/>
                    <a:gd name="T4" fmla="*/ 51 w 51"/>
                    <a:gd name="T5" fmla="*/ 0 h 86"/>
                    <a:gd name="T6" fmla="*/ 29 w 51"/>
                    <a:gd name="T7" fmla="*/ 0 h 86"/>
                    <a:gd name="T8" fmla="*/ 0 w 51"/>
                    <a:gd name="T9" fmla="*/ 71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86">
                      <a:moveTo>
                        <a:pt x="0" y="71"/>
                      </a:moveTo>
                      <a:cubicBezTo>
                        <a:pt x="15" y="86"/>
                        <a:pt x="15" y="86"/>
                        <a:pt x="15" y="86"/>
                      </a:cubicBezTo>
                      <a:cubicBezTo>
                        <a:pt x="37" y="64"/>
                        <a:pt x="51" y="34"/>
                        <a:pt x="51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28"/>
                        <a:pt x="18" y="53"/>
                        <a:pt x="0" y="71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9" name="Group 28">
                <a:extLst>
                  <a:ext uri="{FF2B5EF4-FFF2-40B4-BE49-F238E27FC236}">
                    <a16:creationId xmlns:a16="http://schemas.microsoft.com/office/drawing/2014/main" id="{005D74E8-30B9-1F4E-8675-B2DC03A45584}"/>
                  </a:ext>
                </a:extLst>
              </p:cNvPr>
              <p:cNvGrpSpPr/>
              <p:nvPr/>
            </p:nvGrpSpPr>
            <p:grpSpPr>
              <a:xfrm>
                <a:off x="6104964" y="3990560"/>
                <a:ext cx="1123121" cy="1025208"/>
                <a:chOff x="6104964" y="3990560"/>
                <a:chExt cx="1123121" cy="102520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9" name="Freeform 33">
                  <a:extLst>
                    <a:ext uri="{FF2B5EF4-FFF2-40B4-BE49-F238E27FC236}">
                      <a16:creationId xmlns:a16="http://schemas.microsoft.com/office/drawing/2014/main" id="{76D2E9B1-6808-2641-B22B-6119C86E93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4114391"/>
                  <a:ext cx="1123121" cy="901377"/>
                </a:xfrm>
                <a:custGeom>
                  <a:avLst/>
                  <a:gdLst>
                    <a:gd name="T0" fmla="*/ 0 w 164"/>
                    <a:gd name="T1" fmla="*/ 42 h 132"/>
                    <a:gd name="T2" fmla="*/ 0 w 164"/>
                    <a:gd name="T3" fmla="*/ 132 h 132"/>
                    <a:gd name="T4" fmla="*/ 164 w 164"/>
                    <a:gd name="T5" fmla="*/ 64 h 132"/>
                    <a:gd name="T6" fmla="*/ 100 w 164"/>
                    <a:gd name="T7" fmla="*/ 0 h 132"/>
                    <a:gd name="T8" fmla="*/ 0 w 164"/>
                    <a:gd name="T9" fmla="*/ 42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4" h="132">
                      <a:moveTo>
                        <a:pt x="0" y="42"/>
                      </a:moveTo>
                      <a:cubicBezTo>
                        <a:pt x="0" y="132"/>
                        <a:pt x="0" y="132"/>
                        <a:pt x="0" y="132"/>
                      </a:cubicBezTo>
                      <a:cubicBezTo>
                        <a:pt x="64" y="132"/>
                        <a:pt x="122" y="106"/>
                        <a:pt x="164" y="64"/>
                      </a:cubicBez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75" y="26"/>
                        <a:pt x="39" y="42"/>
                        <a:pt x="0" y="42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0" name="Freeform 43">
                  <a:extLst>
                    <a:ext uri="{FF2B5EF4-FFF2-40B4-BE49-F238E27FC236}">
                      <a16:creationId xmlns:a16="http://schemas.microsoft.com/office/drawing/2014/main" id="{A31BE9CD-D0BA-CB42-9223-38D5E84A20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3990560"/>
                  <a:ext cx="685392" cy="411811"/>
                </a:xfrm>
                <a:custGeom>
                  <a:avLst/>
                  <a:gdLst>
                    <a:gd name="T0" fmla="*/ 0 w 100"/>
                    <a:gd name="T1" fmla="*/ 34 h 60"/>
                    <a:gd name="T2" fmla="*/ 0 w 100"/>
                    <a:gd name="T3" fmla="*/ 60 h 60"/>
                    <a:gd name="T4" fmla="*/ 100 w 100"/>
                    <a:gd name="T5" fmla="*/ 18 h 60"/>
                    <a:gd name="T6" fmla="*/ 82 w 100"/>
                    <a:gd name="T7" fmla="*/ 0 h 60"/>
                    <a:gd name="T8" fmla="*/ 0 w 100"/>
                    <a:gd name="T9" fmla="*/ 34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60">
                      <a:moveTo>
                        <a:pt x="0" y="34"/>
                      </a:move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39" y="60"/>
                        <a:pt x="75" y="44"/>
                        <a:pt x="100" y="18"/>
                      </a:cubicBez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61" y="21"/>
                        <a:pt x="32" y="34"/>
                        <a:pt x="0" y="34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B551BAC3-D8BD-9946-AAB6-D257812A1D8A}"/>
                  </a:ext>
                </a:extLst>
              </p:cNvPr>
              <p:cNvGrpSpPr/>
              <p:nvPr/>
            </p:nvGrpSpPr>
            <p:grpSpPr>
              <a:xfrm>
                <a:off x="5140231" y="3915685"/>
                <a:ext cx="964733" cy="881218"/>
                <a:chOff x="5140231" y="3915685"/>
                <a:chExt cx="964733" cy="88121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" name="Freeform 35">
                  <a:extLst>
                    <a:ext uri="{FF2B5EF4-FFF2-40B4-BE49-F238E27FC236}">
                      <a16:creationId xmlns:a16="http://schemas.microsoft.com/office/drawing/2014/main" id="{AE45A980-5EC5-FF43-8DF1-CB122FDF17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0231" y="4016478"/>
                  <a:ext cx="964733" cy="780425"/>
                </a:xfrm>
                <a:custGeom>
                  <a:avLst/>
                  <a:gdLst>
                    <a:gd name="T0" fmla="*/ 55 w 141"/>
                    <a:gd name="T1" fmla="*/ 0 h 114"/>
                    <a:gd name="T2" fmla="*/ 0 w 141"/>
                    <a:gd name="T3" fmla="*/ 55 h 114"/>
                    <a:gd name="T4" fmla="*/ 141 w 141"/>
                    <a:gd name="T5" fmla="*/ 114 h 114"/>
                    <a:gd name="T6" fmla="*/ 141 w 141"/>
                    <a:gd name="T7" fmla="*/ 36 h 114"/>
                    <a:gd name="T8" fmla="*/ 55 w 141"/>
                    <a:gd name="T9" fmla="*/ 0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114">
                      <a:moveTo>
                        <a:pt x="55" y="0"/>
                      </a:move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36" y="91"/>
                        <a:pt x="86" y="114"/>
                        <a:pt x="141" y="114"/>
                      </a:cubicBezTo>
                      <a:cubicBezTo>
                        <a:pt x="141" y="36"/>
                        <a:pt x="141" y="36"/>
                        <a:pt x="141" y="36"/>
                      </a:cubicBezTo>
                      <a:cubicBezTo>
                        <a:pt x="107" y="36"/>
                        <a:pt x="77" y="22"/>
                        <a:pt x="55" y="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8" name="Freeform 41">
                  <a:extLst>
                    <a:ext uri="{FF2B5EF4-FFF2-40B4-BE49-F238E27FC236}">
                      <a16:creationId xmlns:a16="http://schemas.microsoft.com/office/drawing/2014/main" id="{31EDAAB2-122F-6E43-920C-927BC2BF1C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17485" y="3915685"/>
                  <a:ext cx="587479" cy="348456"/>
                </a:xfrm>
                <a:custGeom>
                  <a:avLst/>
                  <a:gdLst>
                    <a:gd name="T0" fmla="*/ 15 w 86"/>
                    <a:gd name="T1" fmla="*/ 0 h 51"/>
                    <a:gd name="T2" fmla="*/ 0 w 86"/>
                    <a:gd name="T3" fmla="*/ 15 h 51"/>
                    <a:gd name="T4" fmla="*/ 86 w 86"/>
                    <a:gd name="T5" fmla="*/ 51 h 51"/>
                    <a:gd name="T6" fmla="*/ 86 w 86"/>
                    <a:gd name="T7" fmla="*/ 29 h 51"/>
                    <a:gd name="T8" fmla="*/ 15 w 86"/>
                    <a:gd name="T9" fmla="*/ 0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1">
                      <a:moveTo>
                        <a:pt x="15" y="0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22" y="37"/>
                        <a:pt x="52" y="51"/>
                        <a:pt x="86" y="51"/>
                      </a:cubicBezTo>
                      <a:cubicBezTo>
                        <a:pt x="86" y="29"/>
                        <a:pt x="86" y="29"/>
                        <a:pt x="86" y="29"/>
                      </a:cubicBezTo>
                      <a:cubicBezTo>
                        <a:pt x="58" y="29"/>
                        <a:pt x="33" y="18"/>
                        <a:pt x="15" y="0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BA5EE101-C874-334A-9D28-CBC4A92980DB}"/>
                  </a:ext>
                </a:extLst>
              </p:cNvPr>
              <p:cNvGrpSpPr/>
              <p:nvPr/>
            </p:nvGrpSpPr>
            <p:grpSpPr>
              <a:xfrm>
                <a:off x="4518195" y="3428999"/>
                <a:ext cx="1025208" cy="1123121"/>
                <a:chOff x="4518195" y="3428999"/>
                <a:chExt cx="1025208" cy="1123121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5" name="Freeform 34">
                  <a:extLst>
                    <a:ext uri="{FF2B5EF4-FFF2-40B4-BE49-F238E27FC236}">
                      <a16:creationId xmlns:a16="http://schemas.microsoft.com/office/drawing/2014/main" id="{2BCE6248-3121-B94C-A63F-C0B0655B19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18195" y="3428999"/>
                  <a:ext cx="901377" cy="1123121"/>
                </a:xfrm>
                <a:custGeom>
                  <a:avLst/>
                  <a:gdLst>
                    <a:gd name="T0" fmla="*/ 90 w 132"/>
                    <a:gd name="T1" fmla="*/ 0 h 164"/>
                    <a:gd name="T2" fmla="*/ 0 w 132"/>
                    <a:gd name="T3" fmla="*/ 0 h 164"/>
                    <a:gd name="T4" fmla="*/ 68 w 132"/>
                    <a:gd name="T5" fmla="*/ 164 h 164"/>
                    <a:gd name="T6" fmla="*/ 132 w 132"/>
                    <a:gd name="T7" fmla="*/ 100 h 164"/>
                    <a:gd name="T8" fmla="*/ 90 w 132"/>
                    <a:gd name="T9" fmla="*/ 0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164">
                      <a:moveTo>
                        <a:pt x="9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64"/>
                        <a:pt x="26" y="122"/>
                        <a:pt x="68" y="164"/>
                      </a:cubicBezTo>
                      <a:cubicBezTo>
                        <a:pt x="132" y="100"/>
                        <a:pt x="132" y="100"/>
                        <a:pt x="132" y="100"/>
                      </a:cubicBezTo>
                      <a:cubicBezTo>
                        <a:pt x="106" y="75"/>
                        <a:pt x="90" y="39"/>
                        <a:pt x="90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6" name="Freeform 38">
                  <a:extLst>
                    <a:ext uri="{FF2B5EF4-FFF2-40B4-BE49-F238E27FC236}">
                      <a16:creationId xmlns:a16="http://schemas.microsoft.com/office/drawing/2014/main" id="{ABCA32CA-AD03-0F45-A9E8-FC94997617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4472" y="3428999"/>
                  <a:ext cx="408931" cy="685392"/>
                </a:xfrm>
                <a:custGeom>
                  <a:avLst/>
                  <a:gdLst>
                    <a:gd name="T0" fmla="*/ 26 w 60"/>
                    <a:gd name="T1" fmla="*/ 0 h 100"/>
                    <a:gd name="T2" fmla="*/ 0 w 60"/>
                    <a:gd name="T3" fmla="*/ 0 h 100"/>
                    <a:gd name="T4" fmla="*/ 42 w 60"/>
                    <a:gd name="T5" fmla="*/ 100 h 100"/>
                    <a:gd name="T6" fmla="*/ 60 w 60"/>
                    <a:gd name="T7" fmla="*/ 82 h 100"/>
                    <a:gd name="T8" fmla="*/ 26 w 60"/>
                    <a:gd name="T9" fmla="*/ 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100">
                      <a:moveTo>
                        <a:pt x="26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9"/>
                        <a:pt x="16" y="75"/>
                        <a:pt x="42" y="100"/>
                      </a:cubicBezTo>
                      <a:cubicBezTo>
                        <a:pt x="60" y="82"/>
                        <a:pt x="60" y="82"/>
                        <a:pt x="60" y="82"/>
                      </a:cubicBezTo>
                      <a:cubicBezTo>
                        <a:pt x="39" y="61"/>
                        <a:pt x="26" y="32"/>
                        <a:pt x="26" y="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id="{3C72B33B-EE70-9B48-AEEB-42F1AF755251}"/>
                  </a:ext>
                </a:extLst>
              </p:cNvPr>
              <p:cNvGrpSpPr/>
              <p:nvPr/>
            </p:nvGrpSpPr>
            <p:grpSpPr>
              <a:xfrm>
                <a:off x="4737060" y="2464266"/>
                <a:ext cx="881218" cy="964733"/>
                <a:chOff x="4737060" y="2464266"/>
                <a:chExt cx="881218" cy="964733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3" name="Freeform 28">
                  <a:extLst>
                    <a:ext uri="{FF2B5EF4-FFF2-40B4-BE49-F238E27FC236}">
                      <a16:creationId xmlns:a16="http://schemas.microsoft.com/office/drawing/2014/main" id="{0F213E02-6FE1-0345-96CD-1D0C28A457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7060" y="2464266"/>
                  <a:ext cx="771786" cy="964733"/>
                </a:xfrm>
                <a:custGeom>
                  <a:avLst/>
                  <a:gdLst>
                    <a:gd name="T0" fmla="*/ 113 w 113"/>
                    <a:gd name="T1" fmla="*/ 55 h 141"/>
                    <a:gd name="T2" fmla="*/ 59 w 113"/>
                    <a:gd name="T3" fmla="*/ 0 h 141"/>
                    <a:gd name="T4" fmla="*/ 0 w 113"/>
                    <a:gd name="T5" fmla="*/ 141 h 141"/>
                    <a:gd name="T6" fmla="*/ 78 w 113"/>
                    <a:gd name="T7" fmla="*/ 141 h 141"/>
                    <a:gd name="T8" fmla="*/ 113 w 113"/>
                    <a:gd name="T9" fmla="*/ 55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3" h="141">
                      <a:moveTo>
                        <a:pt x="113" y="55"/>
                      </a:move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22" y="36"/>
                        <a:pt x="0" y="86"/>
                        <a:pt x="0" y="141"/>
                      </a:cubicBezTo>
                      <a:cubicBezTo>
                        <a:pt x="78" y="141"/>
                        <a:pt x="78" y="141"/>
                        <a:pt x="78" y="141"/>
                      </a:cubicBezTo>
                      <a:cubicBezTo>
                        <a:pt x="78" y="107"/>
                        <a:pt x="91" y="77"/>
                        <a:pt x="113" y="55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4" name="Freeform 36">
                  <a:extLst>
                    <a:ext uri="{FF2B5EF4-FFF2-40B4-BE49-F238E27FC236}">
                      <a16:creationId xmlns:a16="http://schemas.microsoft.com/office/drawing/2014/main" id="{6EE485A6-8893-8748-8958-23237EEB97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69822" y="2841520"/>
                  <a:ext cx="348456" cy="587479"/>
                </a:xfrm>
                <a:custGeom>
                  <a:avLst/>
                  <a:gdLst>
                    <a:gd name="T0" fmla="*/ 51 w 51"/>
                    <a:gd name="T1" fmla="*/ 15 h 86"/>
                    <a:gd name="T2" fmla="*/ 36 w 51"/>
                    <a:gd name="T3" fmla="*/ 0 h 86"/>
                    <a:gd name="T4" fmla="*/ 0 w 51"/>
                    <a:gd name="T5" fmla="*/ 86 h 86"/>
                    <a:gd name="T6" fmla="*/ 22 w 51"/>
                    <a:gd name="T7" fmla="*/ 86 h 86"/>
                    <a:gd name="T8" fmla="*/ 51 w 51"/>
                    <a:gd name="T9" fmla="*/ 15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86">
                      <a:moveTo>
                        <a:pt x="51" y="15"/>
                      </a:move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14" y="22"/>
                        <a:pt x="0" y="52"/>
                        <a:pt x="0" y="86"/>
                      </a:cubicBezTo>
                      <a:cubicBezTo>
                        <a:pt x="22" y="86"/>
                        <a:pt x="22" y="86"/>
                        <a:pt x="22" y="86"/>
                      </a:cubicBezTo>
                      <a:cubicBezTo>
                        <a:pt x="22" y="58"/>
                        <a:pt x="33" y="33"/>
                        <a:pt x="51" y="15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219D0D6E-FA25-3D4E-BCAD-E61B154F47F8}"/>
                </a:ext>
              </a:extLst>
            </p:cNvPr>
            <p:cNvGrpSpPr/>
            <p:nvPr/>
          </p:nvGrpSpPr>
          <p:grpSpPr>
            <a:xfrm>
              <a:off x="5798850" y="2925115"/>
              <a:ext cx="548640" cy="548640"/>
              <a:chOff x="5798850" y="2925115"/>
              <a:chExt cx="548640" cy="548640"/>
            </a:xfrm>
          </p:grpSpPr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E898EDB1-329A-9645-ACF7-40D0BE914D3E}"/>
                  </a:ext>
                </a:extLst>
              </p:cNvPr>
              <p:cNvSpPr/>
              <p:nvPr/>
            </p:nvSpPr>
            <p:spPr>
              <a:xfrm>
                <a:off x="5798850" y="2925115"/>
                <a:ext cx="548640" cy="548640"/>
              </a:xfrm>
              <a:prstGeom prst="ellipse">
                <a:avLst/>
              </a:pr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Good Pro Book"/>
                </a:endParaRPr>
              </a:p>
            </p:txBody>
          </p:sp>
          <p:sp>
            <p:nvSpPr>
              <p:cNvPr id="24" name="Shape 2540">
                <a:extLst>
                  <a:ext uri="{FF2B5EF4-FFF2-40B4-BE49-F238E27FC236}">
                    <a16:creationId xmlns:a16="http://schemas.microsoft.com/office/drawing/2014/main" id="{FACC46A0-8A2D-6B48-8896-5C680D6ED7FB}"/>
                  </a:ext>
                </a:extLst>
              </p:cNvPr>
              <p:cNvSpPr/>
              <p:nvPr/>
            </p:nvSpPr>
            <p:spPr>
              <a:xfrm>
                <a:off x="5933506" y="3058667"/>
                <a:ext cx="279328" cy="2793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32" y="6661"/>
                    </a:moveTo>
                    <a:cubicBezTo>
                      <a:pt x="20540" y="6471"/>
                      <a:pt x="20228" y="6473"/>
                      <a:pt x="20038" y="6667"/>
                    </a:cubicBezTo>
                    <a:cubicBezTo>
                      <a:pt x="19903" y="6804"/>
                      <a:pt x="19870" y="7000"/>
                      <a:pt x="19929" y="7171"/>
                    </a:cubicBezTo>
                    <a:lnTo>
                      <a:pt x="19918" y="7175"/>
                    </a:lnTo>
                    <a:cubicBezTo>
                      <a:pt x="20365" y="8298"/>
                      <a:pt x="20618" y="9518"/>
                      <a:pt x="20618" y="10800"/>
                    </a:cubicBezTo>
                    <a:cubicBezTo>
                      <a:pt x="20618" y="16223"/>
                      <a:pt x="16223" y="20618"/>
                      <a:pt x="10800" y="20618"/>
                    </a:cubicBezTo>
                    <a:cubicBezTo>
                      <a:pt x="5378" y="20618"/>
                      <a:pt x="982" y="16223"/>
                      <a:pt x="982" y="10800"/>
                    </a:cubicBezTo>
                    <a:cubicBezTo>
                      <a:pt x="982" y="5377"/>
                      <a:pt x="5378" y="982"/>
                      <a:pt x="10800" y="982"/>
                    </a:cubicBezTo>
                    <a:cubicBezTo>
                      <a:pt x="13575" y="982"/>
                      <a:pt x="16077" y="2136"/>
                      <a:pt x="17862" y="3989"/>
                    </a:cubicBezTo>
                    <a:lnTo>
                      <a:pt x="17868" y="3982"/>
                    </a:lnTo>
                    <a:cubicBezTo>
                      <a:pt x="18062" y="4157"/>
                      <a:pt x="18359" y="4153"/>
                      <a:pt x="18544" y="3965"/>
                    </a:cubicBezTo>
                    <a:cubicBezTo>
                      <a:pt x="18734" y="3771"/>
                      <a:pt x="18732" y="3461"/>
                      <a:pt x="18539" y="3270"/>
                    </a:cubicBezTo>
                    <a:cubicBezTo>
                      <a:pt x="18520" y="3252"/>
                      <a:pt x="18496" y="3244"/>
                      <a:pt x="18476" y="3230"/>
                    </a:cubicBezTo>
                    <a:cubicBezTo>
                      <a:pt x="16521" y="1241"/>
                      <a:pt x="13810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4"/>
                      <a:pt x="4835" y="21600"/>
                      <a:pt x="10800" y="21600"/>
                    </a:cubicBezTo>
                    <a:cubicBezTo>
                      <a:pt x="16765" y="21600"/>
                      <a:pt x="21600" y="16764"/>
                      <a:pt x="21600" y="10800"/>
                    </a:cubicBezTo>
                    <a:cubicBezTo>
                      <a:pt x="21600" y="9412"/>
                      <a:pt x="21329" y="8089"/>
                      <a:pt x="20851" y="6869"/>
                    </a:cubicBezTo>
                    <a:cubicBezTo>
                      <a:pt x="20828" y="6794"/>
                      <a:pt x="20793" y="6721"/>
                      <a:pt x="20732" y="6661"/>
                    </a:cubicBezTo>
                    <a:moveTo>
                      <a:pt x="10792" y="13534"/>
                    </a:moveTo>
                    <a:lnTo>
                      <a:pt x="6238" y="8980"/>
                    </a:lnTo>
                    <a:cubicBezTo>
                      <a:pt x="6149" y="8891"/>
                      <a:pt x="6027" y="8836"/>
                      <a:pt x="5891" y="8836"/>
                    </a:cubicBezTo>
                    <a:cubicBezTo>
                      <a:pt x="5620" y="8836"/>
                      <a:pt x="5400" y="9056"/>
                      <a:pt x="5400" y="9327"/>
                    </a:cubicBezTo>
                    <a:cubicBezTo>
                      <a:pt x="5400" y="9463"/>
                      <a:pt x="5455" y="9585"/>
                      <a:pt x="5544" y="9675"/>
                    </a:cubicBezTo>
                    <a:lnTo>
                      <a:pt x="10453" y="14583"/>
                    </a:lnTo>
                    <a:cubicBezTo>
                      <a:pt x="10542" y="14672"/>
                      <a:pt x="10664" y="14727"/>
                      <a:pt x="10800" y="14727"/>
                    </a:cubicBezTo>
                    <a:cubicBezTo>
                      <a:pt x="10940" y="14727"/>
                      <a:pt x="11064" y="14668"/>
                      <a:pt x="11154" y="14574"/>
                    </a:cubicBezTo>
                    <a:lnTo>
                      <a:pt x="11155" y="14576"/>
                    </a:lnTo>
                    <a:lnTo>
                      <a:pt x="19353" y="5988"/>
                    </a:lnTo>
                    <a:cubicBezTo>
                      <a:pt x="19353" y="5989"/>
                      <a:pt x="19354" y="5990"/>
                      <a:pt x="19354" y="5991"/>
                    </a:cubicBezTo>
                    <a:lnTo>
                      <a:pt x="20055" y="5255"/>
                    </a:lnTo>
                    <a:cubicBezTo>
                      <a:pt x="20055" y="5255"/>
                      <a:pt x="20054" y="5254"/>
                      <a:pt x="20054" y="5253"/>
                    </a:cubicBezTo>
                    <a:lnTo>
                      <a:pt x="21464" y="3775"/>
                    </a:lnTo>
                    <a:lnTo>
                      <a:pt x="21463" y="3774"/>
                    </a:lnTo>
                    <a:cubicBezTo>
                      <a:pt x="21547" y="3686"/>
                      <a:pt x="21600" y="3567"/>
                      <a:pt x="21600" y="3436"/>
                    </a:cubicBezTo>
                    <a:cubicBezTo>
                      <a:pt x="21600" y="3166"/>
                      <a:pt x="21380" y="2945"/>
                      <a:pt x="21109" y="2945"/>
                    </a:cubicBezTo>
                    <a:cubicBezTo>
                      <a:pt x="20969" y="2945"/>
                      <a:pt x="20844" y="3005"/>
                      <a:pt x="20755" y="3099"/>
                    </a:cubicBezTo>
                    <a:lnTo>
                      <a:pt x="20754" y="3097"/>
                    </a:lnTo>
                    <a:lnTo>
                      <a:pt x="19493" y="4419"/>
                    </a:lnTo>
                    <a:cubicBezTo>
                      <a:pt x="19492" y="4418"/>
                      <a:pt x="19491" y="4416"/>
                      <a:pt x="19490" y="4415"/>
                    </a:cubicBezTo>
                    <a:lnTo>
                      <a:pt x="18805" y="5133"/>
                    </a:lnTo>
                    <a:cubicBezTo>
                      <a:pt x="18806" y="5134"/>
                      <a:pt x="18807" y="5136"/>
                      <a:pt x="18807" y="5137"/>
                    </a:cubicBezTo>
                    <a:cubicBezTo>
                      <a:pt x="18807" y="5137"/>
                      <a:pt x="10792" y="13534"/>
                      <a:pt x="10792" y="1353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/>
              <a:p>
                <a:pPr marL="0" marR="0" lvl="0" indent="0" algn="l" defTabSz="228532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kumimoji="0" sz="15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uLnTx/>
                  <a:uFillTx/>
                  <a:latin typeface="Good Pro Book"/>
                  <a:ea typeface="Source Sans Pro Light" charset="0"/>
                  <a:cs typeface="Source Sans Pro Light" charset="0"/>
                  <a:sym typeface="Gill Sans"/>
                </a:endParaRPr>
              </a:p>
            </p:txBody>
          </p:sp>
        </p:grp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5D854341-D5F9-FF43-BF41-06E00F3939D2}"/>
              </a:ext>
            </a:extLst>
          </p:cNvPr>
          <p:cNvGrpSpPr/>
          <p:nvPr/>
        </p:nvGrpSpPr>
        <p:grpSpPr>
          <a:xfrm>
            <a:off x="8684071" y="1721668"/>
            <a:ext cx="3267238" cy="1099728"/>
            <a:chOff x="8684071" y="1721668"/>
            <a:chExt cx="3267238" cy="1099728"/>
          </a:xfrm>
        </p:grpSpPr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0DFB73AB-B72D-A04B-97B3-EE761F081187}"/>
                </a:ext>
              </a:extLst>
            </p:cNvPr>
            <p:cNvGrpSpPr/>
            <p:nvPr/>
          </p:nvGrpSpPr>
          <p:grpSpPr>
            <a:xfrm>
              <a:off x="9580883" y="1721668"/>
              <a:ext cx="2370426" cy="1099728"/>
              <a:chOff x="9580883" y="1721668"/>
              <a:chExt cx="2370426" cy="1099728"/>
            </a:xfrm>
          </p:grpSpPr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33CE2030-2090-634B-A095-AC225BC59062}"/>
                  </a:ext>
                </a:extLst>
              </p:cNvPr>
              <p:cNvSpPr txBox="1"/>
              <p:nvPr/>
            </p:nvSpPr>
            <p:spPr>
              <a:xfrm>
                <a:off x="9580883" y="1721668"/>
                <a:ext cx="2370426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  <a:ea typeface="Roboto Black" panose="02000000000000000000" pitchFamily="2" charset="0"/>
                    <a:cs typeface="Roboto Black" panose="02000000000000000000" pitchFamily="2" charset="0"/>
                  </a:rPr>
                  <a:t>Зоотехния</a:t>
                </a:r>
                <a:endParaRPr kumimoji="0" lang="en-AU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endParaRPr>
              </a:p>
            </p:txBody>
          </p:sp>
          <p:sp>
            <p:nvSpPr>
              <p:cNvPr id="68" name="Text Placeholder 32">
                <a:extLst>
                  <a:ext uri="{FF2B5EF4-FFF2-40B4-BE49-F238E27FC236}">
                    <a16:creationId xmlns:a16="http://schemas.microsoft.com/office/drawing/2014/main" id="{4C5C2345-9A5B-E545-8475-2BE202C4D08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580884" y="2029411"/>
                <a:ext cx="2029246" cy="791985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defPPr>
                  <a:defRPr lang="en-US"/>
                </a:defPPr>
                <a:lvl1pPr marR="0" lvl="0" indent="0" algn="r" defTabSz="685800" fontAlgn="auto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 kumimoji="0" sz="1400" b="0" i="0" u="none" strike="noStrike" cap="none" spc="0" normalizeH="0" baseline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Source Sans Pro Light" panose="020B0403030403020204" pitchFamily="34" charset="0"/>
                    <a:ea typeface="Roboto Light" panose="02000000000000000000" pitchFamily="2" charset="0"/>
                    <a:cs typeface="Roboto Light" panose="02000000000000000000" pitchFamily="2" charset="0"/>
                  </a:defRPr>
                </a:lvl1pPr>
                <a:lvl2pPr marL="5143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latin typeface="Neris Thin" panose="00000300000000000000" pitchFamily="50" charset="0"/>
                  </a:defRPr>
                </a:lvl2pPr>
                <a:lvl3pPr marL="8572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latin typeface="Neris Thin" panose="00000300000000000000" pitchFamily="50" charset="0"/>
                  </a:defRPr>
                </a:lvl3pPr>
                <a:lvl4pPr marL="12001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4pPr>
                <a:lvl5pPr marL="15430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5pPr>
                <a:lvl6pPr marL="18859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6pPr>
                <a:lvl7pPr marL="22288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7pPr>
                <a:lvl8pPr marL="25717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8pPr>
                <a:lvl9pPr marL="29146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9pPr>
              </a:lstStyle>
              <a:p>
                <a:pPr algn="l"/>
                <a:r>
                  <a:rPr lang="ru-RU" dirty="0">
                    <a:latin typeface="Good Pro Book"/>
                  </a:rPr>
                  <a:t>113 бюджетных мест</a:t>
                </a:r>
              </a:p>
              <a:p>
                <a:pPr algn="l"/>
                <a:r>
                  <a:rPr lang="ru-RU" dirty="0">
                    <a:latin typeface="Good Pro Book"/>
                  </a:rPr>
                  <a:t>7 контрактных мест</a:t>
                </a:r>
              </a:p>
            </p:txBody>
          </p:sp>
        </p:grpSp>
        <p:sp>
          <p:nvSpPr>
            <p:cNvPr id="65" name="Snip and Round Single Corner Rectangle 64">
              <a:extLst>
                <a:ext uri="{FF2B5EF4-FFF2-40B4-BE49-F238E27FC236}">
                  <a16:creationId xmlns:a16="http://schemas.microsoft.com/office/drawing/2014/main" id="{BD9F6E40-28AC-F547-9B63-AB73A524ED66}"/>
                </a:ext>
              </a:extLst>
            </p:cNvPr>
            <p:cNvSpPr/>
            <p:nvPr/>
          </p:nvSpPr>
          <p:spPr>
            <a:xfrm flipV="1">
              <a:off x="8684071" y="1752445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66" name="Shape 2619">
              <a:extLst>
                <a:ext uri="{FF2B5EF4-FFF2-40B4-BE49-F238E27FC236}">
                  <a16:creationId xmlns:a16="http://schemas.microsoft.com/office/drawing/2014/main" id="{D31836AD-E35A-BE43-B6FD-55D3C77E2919}"/>
                </a:ext>
              </a:extLst>
            </p:cNvPr>
            <p:cNvSpPr/>
            <p:nvPr/>
          </p:nvSpPr>
          <p:spPr>
            <a:xfrm>
              <a:off x="8910167" y="1986920"/>
              <a:ext cx="279328" cy="279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3" extrusionOk="0">
                  <a:moveTo>
                    <a:pt x="12364" y="11941"/>
                  </a:moveTo>
                  <a:lnTo>
                    <a:pt x="13062" y="14033"/>
                  </a:lnTo>
                  <a:lnTo>
                    <a:pt x="11365" y="12790"/>
                  </a:lnTo>
                  <a:lnTo>
                    <a:pt x="10785" y="12365"/>
                  </a:lnTo>
                  <a:lnTo>
                    <a:pt x="10205" y="12790"/>
                  </a:lnTo>
                  <a:lnTo>
                    <a:pt x="8508" y="14033"/>
                  </a:lnTo>
                  <a:lnTo>
                    <a:pt x="9206" y="11941"/>
                  </a:lnTo>
                  <a:lnTo>
                    <a:pt x="9426" y="11282"/>
                  </a:lnTo>
                  <a:lnTo>
                    <a:pt x="8877" y="10856"/>
                  </a:lnTo>
                  <a:lnTo>
                    <a:pt x="7511" y="9794"/>
                  </a:lnTo>
                  <a:lnTo>
                    <a:pt x="9790" y="9794"/>
                  </a:lnTo>
                  <a:lnTo>
                    <a:pt x="10030" y="9160"/>
                  </a:lnTo>
                  <a:lnTo>
                    <a:pt x="10785" y="7162"/>
                  </a:lnTo>
                  <a:lnTo>
                    <a:pt x="11540" y="9160"/>
                  </a:lnTo>
                  <a:lnTo>
                    <a:pt x="11779" y="9794"/>
                  </a:lnTo>
                  <a:lnTo>
                    <a:pt x="14059" y="9794"/>
                  </a:lnTo>
                  <a:lnTo>
                    <a:pt x="12692" y="10856"/>
                  </a:lnTo>
                  <a:lnTo>
                    <a:pt x="12144" y="11282"/>
                  </a:lnTo>
                  <a:cubicBezTo>
                    <a:pt x="12144" y="11282"/>
                    <a:pt x="12364" y="11941"/>
                    <a:pt x="12364" y="11941"/>
                  </a:cubicBezTo>
                  <a:close/>
                  <a:moveTo>
                    <a:pt x="12458" y="8813"/>
                  </a:moveTo>
                  <a:lnTo>
                    <a:pt x="10785" y="4384"/>
                  </a:lnTo>
                  <a:lnTo>
                    <a:pt x="9111" y="8813"/>
                  </a:lnTo>
                  <a:lnTo>
                    <a:pt x="4649" y="8813"/>
                  </a:lnTo>
                  <a:lnTo>
                    <a:pt x="8275" y="11631"/>
                  </a:lnTo>
                  <a:lnTo>
                    <a:pt x="6601" y="16647"/>
                  </a:lnTo>
                  <a:lnTo>
                    <a:pt x="10785" y="13582"/>
                  </a:lnTo>
                  <a:lnTo>
                    <a:pt x="14969" y="16647"/>
                  </a:lnTo>
                  <a:lnTo>
                    <a:pt x="13295" y="11631"/>
                  </a:lnTo>
                  <a:lnTo>
                    <a:pt x="16921" y="8813"/>
                  </a:lnTo>
                  <a:cubicBezTo>
                    <a:pt x="16921" y="8813"/>
                    <a:pt x="12458" y="8813"/>
                    <a:pt x="12458" y="8813"/>
                  </a:cubicBezTo>
                  <a:close/>
                  <a:moveTo>
                    <a:pt x="10800" y="20592"/>
                  </a:moveTo>
                  <a:cubicBezTo>
                    <a:pt x="9796" y="20381"/>
                    <a:pt x="982" y="17399"/>
                    <a:pt x="982" y="12263"/>
                  </a:cubicBezTo>
                  <a:cubicBezTo>
                    <a:pt x="982" y="7469"/>
                    <a:pt x="2322" y="2919"/>
                    <a:pt x="2778" y="1179"/>
                  </a:cubicBezTo>
                  <a:cubicBezTo>
                    <a:pt x="4022" y="1719"/>
                    <a:pt x="7232" y="2943"/>
                    <a:pt x="10800" y="2943"/>
                  </a:cubicBezTo>
                  <a:cubicBezTo>
                    <a:pt x="14368" y="2943"/>
                    <a:pt x="17579" y="1719"/>
                    <a:pt x="18823" y="1179"/>
                  </a:cubicBezTo>
                  <a:cubicBezTo>
                    <a:pt x="19278" y="2918"/>
                    <a:pt x="20618" y="7466"/>
                    <a:pt x="20618" y="12263"/>
                  </a:cubicBezTo>
                  <a:cubicBezTo>
                    <a:pt x="20618" y="17393"/>
                    <a:pt x="11803" y="20381"/>
                    <a:pt x="10800" y="20592"/>
                  </a:cubicBezTo>
                  <a:moveTo>
                    <a:pt x="19618" y="356"/>
                  </a:moveTo>
                  <a:cubicBezTo>
                    <a:pt x="19577" y="216"/>
                    <a:pt x="19477" y="101"/>
                    <a:pt x="19343" y="42"/>
                  </a:cubicBezTo>
                  <a:cubicBezTo>
                    <a:pt x="19210" y="-17"/>
                    <a:pt x="19057" y="-13"/>
                    <a:pt x="18926" y="52"/>
                  </a:cubicBezTo>
                  <a:cubicBezTo>
                    <a:pt x="18888" y="71"/>
                    <a:pt x="15053" y="1962"/>
                    <a:pt x="10800" y="1962"/>
                  </a:cubicBezTo>
                  <a:cubicBezTo>
                    <a:pt x="6556" y="1962"/>
                    <a:pt x="2712" y="71"/>
                    <a:pt x="2674" y="52"/>
                  </a:cubicBezTo>
                  <a:cubicBezTo>
                    <a:pt x="2543" y="-13"/>
                    <a:pt x="2391" y="-17"/>
                    <a:pt x="2257" y="42"/>
                  </a:cubicBezTo>
                  <a:cubicBezTo>
                    <a:pt x="2124" y="101"/>
                    <a:pt x="2023" y="216"/>
                    <a:pt x="1983" y="356"/>
                  </a:cubicBezTo>
                  <a:cubicBezTo>
                    <a:pt x="1963" y="426"/>
                    <a:pt x="0" y="6376"/>
                    <a:pt x="0" y="12263"/>
                  </a:cubicBezTo>
                  <a:cubicBezTo>
                    <a:pt x="0" y="18484"/>
                    <a:pt x="10271" y="21491"/>
                    <a:pt x="10708" y="21575"/>
                  </a:cubicBezTo>
                  <a:cubicBezTo>
                    <a:pt x="10739" y="21580"/>
                    <a:pt x="10770" y="21583"/>
                    <a:pt x="10800" y="21583"/>
                  </a:cubicBezTo>
                  <a:cubicBezTo>
                    <a:pt x="10831" y="21583"/>
                    <a:pt x="10862" y="21580"/>
                    <a:pt x="10892" y="21575"/>
                  </a:cubicBezTo>
                  <a:cubicBezTo>
                    <a:pt x="11329" y="21491"/>
                    <a:pt x="21600" y="18484"/>
                    <a:pt x="21600" y="12263"/>
                  </a:cubicBezTo>
                  <a:cubicBezTo>
                    <a:pt x="21600" y="6376"/>
                    <a:pt x="19637" y="426"/>
                    <a:pt x="19618" y="35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9BA0A373-67FC-0249-B56B-03780944E600}"/>
              </a:ext>
            </a:extLst>
          </p:cNvPr>
          <p:cNvGrpSpPr/>
          <p:nvPr/>
        </p:nvGrpSpPr>
        <p:grpSpPr>
          <a:xfrm>
            <a:off x="8691250" y="3027897"/>
            <a:ext cx="3260059" cy="1348313"/>
            <a:chOff x="8691250" y="3027897"/>
            <a:chExt cx="3260059" cy="1348313"/>
          </a:xfrm>
        </p:grpSpPr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E9A5443E-3828-C844-A99E-D49607A08B8C}"/>
                </a:ext>
              </a:extLst>
            </p:cNvPr>
            <p:cNvGrpSpPr/>
            <p:nvPr/>
          </p:nvGrpSpPr>
          <p:grpSpPr>
            <a:xfrm>
              <a:off x="9580883" y="3027897"/>
              <a:ext cx="2370426" cy="1348313"/>
              <a:chOff x="9580883" y="3027897"/>
              <a:chExt cx="2370426" cy="1348313"/>
            </a:xfrm>
          </p:grpSpPr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909B4CB9-44BC-E743-9758-B1FECE1A94C9}"/>
                  </a:ext>
                </a:extLst>
              </p:cNvPr>
              <p:cNvSpPr txBox="1"/>
              <p:nvPr/>
            </p:nvSpPr>
            <p:spPr>
              <a:xfrm>
                <a:off x="9580883" y="3027897"/>
                <a:ext cx="2370426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  <a:ea typeface="Roboto Black" panose="02000000000000000000" pitchFamily="2" charset="0"/>
                    <a:cs typeface="Roboto Black" panose="02000000000000000000" pitchFamily="2" charset="0"/>
                  </a:rPr>
                  <a:t>Ветеринария (специалитет)</a:t>
                </a:r>
                <a:endParaRPr kumimoji="0" lang="en-AU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endParaRPr>
              </a:p>
            </p:txBody>
          </p:sp>
          <p:sp>
            <p:nvSpPr>
              <p:cNvPr id="74" name="Text Placeholder 32">
                <a:extLst>
                  <a:ext uri="{FF2B5EF4-FFF2-40B4-BE49-F238E27FC236}">
                    <a16:creationId xmlns:a16="http://schemas.microsoft.com/office/drawing/2014/main" id="{7779D99A-D098-AE4F-AF70-EF29B7465A3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580884" y="3584225"/>
                <a:ext cx="2029246" cy="791985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defPPr>
                  <a:defRPr lang="en-US"/>
                </a:defPPr>
                <a:lvl1pPr marR="0" lvl="0" indent="0" defTabSz="685800" fontAlgn="auto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 kumimoji="0" sz="1400" b="0" i="0" u="none" strike="noStrike" cap="none" spc="0" normalizeH="0" baseline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Source Sans Pro Light" panose="020B0403030403020204" pitchFamily="34" charset="0"/>
                    <a:ea typeface="Roboto Light" panose="02000000000000000000" pitchFamily="2" charset="0"/>
                    <a:cs typeface="Roboto Light" panose="02000000000000000000" pitchFamily="2" charset="0"/>
                  </a:defRPr>
                </a:lvl1pPr>
                <a:lvl2pPr marL="5143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latin typeface="Neris Thin" panose="00000300000000000000" pitchFamily="50" charset="0"/>
                  </a:defRPr>
                </a:lvl2pPr>
                <a:lvl3pPr marL="8572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latin typeface="Neris Thin" panose="00000300000000000000" pitchFamily="50" charset="0"/>
                  </a:defRPr>
                </a:lvl3pPr>
                <a:lvl4pPr marL="12001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4pPr>
                <a:lvl5pPr marL="15430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5pPr>
                <a:lvl6pPr marL="18859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6pPr>
                <a:lvl7pPr marL="22288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7pPr>
                <a:lvl8pPr marL="25717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8pPr>
                <a:lvl9pPr marL="29146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9pPr>
              </a:lstStyle>
              <a:p>
                <a:r>
                  <a:rPr lang="ru-RU" dirty="0">
                    <a:latin typeface="Good Pro Book"/>
                  </a:rPr>
                  <a:t>22 бюджетных мест</a:t>
                </a:r>
              </a:p>
              <a:p>
                <a:r>
                  <a:rPr lang="ru-RU" dirty="0">
                    <a:latin typeface="Good Pro Book"/>
                  </a:rPr>
                  <a:t>68 контрактных мест</a:t>
                </a:r>
                <a:endParaRPr lang="en-US" dirty="0">
                  <a:latin typeface="Good Pro Book"/>
                </a:endParaRPr>
              </a:p>
            </p:txBody>
          </p:sp>
        </p:grpSp>
        <p:sp>
          <p:nvSpPr>
            <p:cNvPr id="71" name="Snip and Round Single Corner Rectangle 70">
              <a:extLst>
                <a:ext uri="{FF2B5EF4-FFF2-40B4-BE49-F238E27FC236}">
                  <a16:creationId xmlns:a16="http://schemas.microsoft.com/office/drawing/2014/main" id="{631457C1-A26E-E54B-A87C-4E0FE1CA7836}"/>
                </a:ext>
              </a:extLst>
            </p:cNvPr>
            <p:cNvSpPr/>
            <p:nvPr/>
          </p:nvSpPr>
          <p:spPr>
            <a:xfrm flipV="1">
              <a:off x="8691250" y="3103908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72" name="Shape 2620">
              <a:extLst>
                <a:ext uri="{FF2B5EF4-FFF2-40B4-BE49-F238E27FC236}">
                  <a16:creationId xmlns:a16="http://schemas.microsoft.com/office/drawing/2014/main" id="{13CEDC42-A1CA-CD41-ABBD-5B520A341558}"/>
                </a:ext>
              </a:extLst>
            </p:cNvPr>
            <p:cNvSpPr/>
            <p:nvPr/>
          </p:nvSpPr>
          <p:spPr>
            <a:xfrm>
              <a:off x="8910167" y="3341479"/>
              <a:ext cx="279328" cy="254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4" extrusionOk="0">
                  <a:moveTo>
                    <a:pt x="20618" y="7406"/>
                  </a:moveTo>
                  <a:lnTo>
                    <a:pt x="13580" y="7406"/>
                  </a:lnTo>
                  <a:cubicBezTo>
                    <a:pt x="13156" y="6803"/>
                    <a:pt x="12718" y="6095"/>
                    <a:pt x="12319" y="5293"/>
                  </a:cubicBezTo>
                  <a:lnTo>
                    <a:pt x="20618" y="5293"/>
                  </a:lnTo>
                  <a:cubicBezTo>
                    <a:pt x="20618" y="5293"/>
                    <a:pt x="20618" y="7406"/>
                    <a:pt x="20618" y="7406"/>
                  </a:cubicBezTo>
                  <a:close/>
                  <a:moveTo>
                    <a:pt x="19636" y="13747"/>
                  </a:moveTo>
                  <a:lnTo>
                    <a:pt x="11291" y="13747"/>
                  </a:lnTo>
                  <a:lnTo>
                    <a:pt x="11291" y="8463"/>
                  </a:lnTo>
                  <a:lnTo>
                    <a:pt x="13090" y="8463"/>
                  </a:lnTo>
                  <a:cubicBezTo>
                    <a:pt x="14022" y="9712"/>
                    <a:pt x="14815" y="10437"/>
                    <a:pt x="14882" y="10497"/>
                  </a:cubicBezTo>
                  <a:cubicBezTo>
                    <a:pt x="15009" y="10610"/>
                    <a:pt x="15174" y="10644"/>
                    <a:pt x="15323" y="10601"/>
                  </a:cubicBezTo>
                  <a:cubicBezTo>
                    <a:pt x="15418" y="10574"/>
                    <a:pt x="15505" y="10516"/>
                    <a:pt x="15573" y="10429"/>
                  </a:cubicBezTo>
                  <a:cubicBezTo>
                    <a:pt x="15746" y="10205"/>
                    <a:pt x="15718" y="9871"/>
                    <a:pt x="15510" y="9684"/>
                  </a:cubicBezTo>
                  <a:cubicBezTo>
                    <a:pt x="15498" y="9674"/>
                    <a:pt x="15023" y="9238"/>
                    <a:pt x="14383" y="8463"/>
                  </a:cubicBezTo>
                  <a:lnTo>
                    <a:pt x="19636" y="8463"/>
                  </a:lnTo>
                  <a:cubicBezTo>
                    <a:pt x="19636" y="8463"/>
                    <a:pt x="19636" y="13747"/>
                    <a:pt x="19636" y="13747"/>
                  </a:cubicBezTo>
                  <a:close/>
                  <a:moveTo>
                    <a:pt x="19636" y="20087"/>
                  </a:moveTo>
                  <a:lnTo>
                    <a:pt x="11291" y="20087"/>
                  </a:lnTo>
                  <a:lnTo>
                    <a:pt x="11291" y="14803"/>
                  </a:lnTo>
                  <a:lnTo>
                    <a:pt x="19636" y="14803"/>
                  </a:lnTo>
                  <a:cubicBezTo>
                    <a:pt x="19636" y="14803"/>
                    <a:pt x="19636" y="20087"/>
                    <a:pt x="19636" y="20087"/>
                  </a:cubicBezTo>
                  <a:close/>
                  <a:moveTo>
                    <a:pt x="11291" y="5461"/>
                  </a:moveTo>
                  <a:cubicBezTo>
                    <a:pt x="11626" y="6178"/>
                    <a:pt x="11991" y="6828"/>
                    <a:pt x="12360" y="7406"/>
                  </a:cubicBezTo>
                  <a:lnTo>
                    <a:pt x="11291" y="7406"/>
                  </a:lnTo>
                  <a:cubicBezTo>
                    <a:pt x="11291" y="7406"/>
                    <a:pt x="11291" y="5461"/>
                    <a:pt x="11291" y="5461"/>
                  </a:cubicBezTo>
                  <a:close/>
                  <a:moveTo>
                    <a:pt x="12871" y="1481"/>
                  </a:moveTo>
                  <a:cubicBezTo>
                    <a:pt x="14045" y="751"/>
                    <a:pt x="15436" y="979"/>
                    <a:pt x="15979" y="1990"/>
                  </a:cubicBezTo>
                  <a:cubicBezTo>
                    <a:pt x="16343" y="2668"/>
                    <a:pt x="16223" y="3523"/>
                    <a:pt x="15755" y="4236"/>
                  </a:cubicBezTo>
                  <a:lnTo>
                    <a:pt x="11845" y="4236"/>
                  </a:lnTo>
                  <a:cubicBezTo>
                    <a:pt x="11740" y="3975"/>
                    <a:pt x="11641" y="3708"/>
                    <a:pt x="11550" y="3432"/>
                  </a:cubicBezTo>
                  <a:cubicBezTo>
                    <a:pt x="11653" y="2691"/>
                    <a:pt x="12120" y="1947"/>
                    <a:pt x="12871" y="1481"/>
                  </a:cubicBezTo>
                  <a:moveTo>
                    <a:pt x="10309" y="7406"/>
                  </a:moveTo>
                  <a:lnTo>
                    <a:pt x="9224" y="7406"/>
                  </a:lnTo>
                  <a:cubicBezTo>
                    <a:pt x="9600" y="6819"/>
                    <a:pt x="9970" y="6158"/>
                    <a:pt x="10309" y="5429"/>
                  </a:cubicBezTo>
                  <a:cubicBezTo>
                    <a:pt x="10309" y="5429"/>
                    <a:pt x="10309" y="7406"/>
                    <a:pt x="10309" y="7406"/>
                  </a:cubicBezTo>
                  <a:close/>
                  <a:moveTo>
                    <a:pt x="10309" y="13747"/>
                  </a:moveTo>
                  <a:lnTo>
                    <a:pt x="1964" y="13747"/>
                  </a:lnTo>
                  <a:lnTo>
                    <a:pt x="1964" y="8463"/>
                  </a:lnTo>
                  <a:lnTo>
                    <a:pt x="7202" y="8463"/>
                  </a:lnTo>
                  <a:cubicBezTo>
                    <a:pt x="6563" y="9238"/>
                    <a:pt x="6087" y="9674"/>
                    <a:pt x="6075" y="9684"/>
                  </a:cubicBezTo>
                  <a:cubicBezTo>
                    <a:pt x="5867" y="9871"/>
                    <a:pt x="5839" y="10205"/>
                    <a:pt x="6012" y="10429"/>
                  </a:cubicBezTo>
                  <a:cubicBezTo>
                    <a:pt x="6080" y="10516"/>
                    <a:pt x="6167" y="10574"/>
                    <a:pt x="6261" y="10601"/>
                  </a:cubicBezTo>
                  <a:cubicBezTo>
                    <a:pt x="6411" y="10644"/>
                    <a:pt x="6575" y="10610"/>
                    <a:pt x="6703" y="10497"/>
                  </a:cubicBezTo>
                  <a:cubicBezTo>
                    <a:pt x="6770" y="10437"/>
                    <a:pt x="7563" y="9712"/>
                    <a:pt x="8495" y="8463"/>
                  </a:cubicBezTo>
                  <a:lnTo>
                    <a:pt x="10309" y="8463"/>
                  </a:lnTo>
                  <a:cubicBezTo>
                    <a:pt x="10309" y="8463"/>
                    <a:pt x="10309" y="13747"/>
                    <a:pt x="10309" y="13747"/>
                  </a:cubicBezTo>
                  <a:close/>
                  <a:moveTo>
                    <a:pt x="10309" y="20087"/>
                  </a:moveTo>
                  <a:lnTo>
                    <a:pt x="1964" y="20087"/>
                  </a:lnTo>
                  <a:lnTo>
                    <a:pt x="1964" y="14803"/>
                  </a:lnTo>
                  <a:lnTo>
                    <a:pt x="10309" y="14803"/>
                  </a:lnTo>
                  <a:cubicBezTo>
                    <a:pt x="10309" y="14803"/>
                    <a:pt x="10309" y="20087"/>
                    <a:pt x="10309" y="20087"/>
                  </a:cubicBezTo>
                  <a:close/>
                  <a:moveTo>
                    <a:pt x="982" y="7406"/>
                  </a:moveTo>
                  <a:lnTo>
                    <a:pt x="982" y="5293"/>
                  </a:lnTo>
                  <a:lnTo>
                    <a:pt x="9266" y="5293"/>
                  </a:lnTo>
                  <a:cubicBezTo>
                    <a:pt x="8867" y="6095"/>
                    <a:pt x="8429" y="6803"/>
                    <a:pt x="8005" y="7406"/>
                  </a:cubicBezTo>
                  <a:cubicBezTo>
                    <a:pt x="8005" y="7406"/>
                    <a:pt x="982" y="7406"/>
                    <a:pt x="982" y="7406"/>
                  </a:cubicBezTo>
                  <a:close/>
                  <a:moveTo>
                    <a:pt x="5606" y="1990"/>
                  </a:moveTo>
                  <a:cubicBezTo>
                    <a:pt x="6148" y="980"/>
                    <a:pt x="7540" y="751"/>
                    <a:pt x="8714" y="1481"/>
                  </a:cubicBezTo>
                  <a:cubicBezTo>
                    <a:pt x="9465" y="1948"/>
                    <a:pt x="9931" y="2692"/>
                    <a:pt x="10035" y="3433"/>
                  </a:cubicBezTo>
                  <a:cubicBezTo>
                    <a:pt x="9944" y="3708"/>
                    <a:pt x="9845" y="3975"/>
                    <a:pt x="9740" y="4236"/>
                  </a:cubicBezTo>
                  <a:lnTo>
                    <a:pt x="5830" y="4236"/>
                  </a:lnTo>
                  <a:cubicBezTo>
                    <a:pt x="5362" y="3523"/>
                    <a:pt x="5242" y="2668"/>
                    <a:pt x="5606" y="1990"/>
                  </a:cubicBezTo>
                  <a:moveTo>
                    <a:pt x="20618" y="4236"/>
                  </a:moveTo>
                  <a:lnTo>
                    <a:pt x="16874" y="4236"/>
                  </a:lnTo>
                  <a:cubicBezTo>
                    <a:pt x="17259" y="3325"/>
                    <a:pt x="17284" y="2310"/>
                    <a:pt x="16829" y="1461"/>
                  </a:cubicBezTo>
                  <a:cubicBezTo>
                    <a:pt x="16015" y="-54"/>
                    <a:pt x="14024" y="-456"/>
                    <a:pt x="12380" y="565"/>
                  </a:cubicBezTo>
                  <a:cubicBezTo>
                    <a:pt x="11747" y="959"/>
                    <a:pt x="11277" y="1511"/>
                    <a:pt x="10965" y="2122"/>
                  </a:cubicBezTo>
                  <a:cubicBezTo>
                    <a:pt x="10949" y="2115"/>
                    <a:pt x="10937" y="2103"/>
                    <a:pt x="10920" y="2098"/>
                  </a:cubicBezTo>
                  <a:cubicBezTo>
                    <a:pt x="10909" y="2095"/>
                    <a:pt x="10899" y="2097"/>
                    <a:pt x="10888" y="2095"/>
                  </a:cubicBezTo>
                  <a:cubicBezTo>
                    <a:pt x="10861" y="2089"/>
                    <a:pt x="10834" y="2089"/>
                    <a:pt x="10806" y="2088"/>
                  </a:cubicBezTo>
                  <a:cubicBezTo>
                    <a:pt x="10782" y="2089"/>
                    <a:pt x="10759" y="2089"/>
                    <a:pt x="10735" y="2093"/>
                  </a:cubicBezTo>
                  <a:cubicBezTo>
                    <a:pt x="10712" y="2096"/>
                    <a:pt x="10689" y="2090"/>
                    <a:pt x="10665" y="2098"/>
                  </a:cubicBezTo>
                  <a:cubicBezTo>
                    <a:pt x="10648" y="2103"/>
                    <a:pt x="10636" y="2115"/>
                    <a:pt x="10620" y="2122"/>
                  </a:cubicBezTo>
                  <a:cubicBezTo>
                    <a:pt x="10307" y="1511"/>
                    <a:pt x="9837" y="959"/>
                    <a:pt x="9205" y="566"/>
                  </a:cubicBezTo>
                  <a:cubicBezTo>
                    <a:pt x="7561" y="-456"/>
                    <a:pt x="5569" y="-54"/>
                    <a:pt x="4755" y="1461"/>
                  </a:cubicBezTo>
                  <a:cubicBezTo>
                    <a:pt x="4301" y="2310"/>
                    <a:pt x="4325" y="3325"/>
                    <a:pt x="4711" y="4236"/>
                  </a:cubicBezTo>
                  <a:lnTo>
                    <a:pt x="982" y="4236"/>
                  </a:lnTo>
                  <a:cubicBezTo>
                    <a:pt x="440" y="4236"/>
                    <a:pt x="0" y="4709"/>
                    <a:pt x="0" y="5293"/>
                  </a:cubicBezTo>
                  <a:lnTo>
                    <a:pt x="0" y="7406"/>
                  </a:lnTo>
                  <a:cubicBezTo>
                    <a:pt x="0" y="7990"/>
                    <a:pt x="440" y="8463"/>
                    <a:pt x="982" y="8463"/>
                  </a:cubicBezTo>
                  <a:lnTo>
                    <a:pt x="982" y="20087"/>
                  </a:lnTo>
                  <a:cubicBezTo>
                    <a:pt x="982" y="20671"/>
                    <a:pt x="1422" y="21144"/>
                    <a:pt x="1964" y="21144"/>
                  </a:cubicBezTo>
                  <a:lnTo>
                    <a:pt x="19636" y="21144"/>
                  </a:lnTo>
                  <a:cubicBezTo>
                    <a:pt x="20178" y="21144"/>
                    <a:pt x="20618" y="20671"/>
                    <a:pt x="20618" y="20087"/>
                  </a:cubicBezTo>
                  <a:lnTo>
                    <a:pt x="20618" y="8463"/>
                  </a:lnTo>
                  <a:cubicBezTo>
                    <a:pt x="21160" y="8463"/>
                    <a:pt x="21600" y="7990"/>
                    <a:pt x="21600" y="7406"/>
                  </a:cubicBezTo>
                  <a:lnTo>
                    <a:pt x="21600" y="5293"/>
                  </a:lnTo>
                  <a:cubicBezTo>
                    <a:pt x="21600" y="4709"/>
                    <a:pt x="21160" y="4236"/>
                    <a:pt x="20618" y="423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0F1DAACE-DEF8-8A41-875C-EE00F6E00FD2}"/>
              </a:ext>
            </a:extLst>
          </p:cNvPr>
          <p:cNvGrpSpPr/>
          <p:nvPr/>
        </p:nvGrpSpPr>
        <p:grpSpPr>
          <a:xfrm>
            <a:off x="305495" y="1726190"/>
            <a:ext cx="3222171" cy="1099728"/>
            <a:chOff x="305495" y="1726190"/>
            <a:chExt cx="3222171" cy="1099728"/>
          </a:xfrm>
        </p:grpSpPr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6A7BD4AE-E1F3-6C40-8EF0-6C732C4C575A}"/>
                </a:ext>
              </a:extLst>
            </p:cNvPr>
            <p:cNvGrpSpPr/>
            <p:nvPr/>
          </p:nvGrpSpPr>
          <p:grpSpPr>
            <a:xfrm>
              <a:off x="305495" y="1726190"/>
              <a:ext cx="2290564" cy="1099728"/>
              <a:chOff x="305495" y="1726190"/>
              <a:chExt cx="2290564" cy="1099728"/>
            </a:xfrm>
          </p:grpSpPr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0B813E55-B738-5841-B11C-A2CDB2F151BD}"/>
                  </a:ext>
                </a:extLst>
              </p:cNvPr>
              <p:cNvSpPr txBox="1"/>
              <p:nvPr/>
            </p:nvSpPr>
            <p:spPr>
              <a:xfrm flipH="1">
                <a:off x="305495" y="1726190"/>
                <a:ext cx="2290564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  <a:ea typeface="Roboto Black" panose="02000000000000000000" pitchFamily="2" charset="0"/>
                    <a:cs typeface="Roboto Black" panose="02000000000000000000" pitchFamily="2" charset="0"/>
                  </a:rPr>
                  <a:t>Биология</a:t>
                </a:r>
                <a:endParaRPr kumimoji="0" lang="en-AU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endParaRPr>
              </a:p>
            </p:txBody>
          </p:sp>
          <p:sp>
            <p:nvSpPr>
              <p:cNvPr id="80" name="Text Placeholder 32">
                <a:extLst>
                  <a:ext uri="{FF2B5EF4-FFF2-40B4-BE49-F238E27FC236}">
                    <a16:creationId xmlns:a16="http://schemas.microsoft.com/office/drawing/2014/main" id="{72978D91-B02C-C44C-9F80-82945B3D6F43}"/>
                  </a:ext>
                </a:extLst>
              </p:cNvPr>
              <p:cNvSpPr txBox="1">
                <a:spLocks/>
              </p:cNvSpPr>
              <p:nvPr/>
            </p:nvSpPr>
            <p:spPr>
              <a:xfrm flipH="1">
                <a:off x="610939" y="2033933"/>
                <a:ext cx="1985120" cy="791985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defPPr>
                  <a:defRPr lang="en-US"/>
                </a:defPPr>
                <a:lvl1pPr marR="0" lvl="0" indent="0" algn="r" defTabSz="685800" fontAlgn="auto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 kumimoji="0" sz="1400" b="0" i="0" u="none" strike="noStrike" cap="none" spc="0" normalizeH="0" baseline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Source Sans Pro Light" panose="020B0403030403020204" pitchFamily="34" charset="0"/>
                    <a:ea typeface="Roboto Light" panose="02000000000000000000" pitchFamily="2" charset="0"/>
                    <a:cs typeface="Roboto Light" panose="02000000000000000000" pitchFamily="2" charset="0"/>
                  </a:defRPr>
                </a:lvl1pPr>
                <a:lvl2pPr marL="5143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latin typeface="Neris Thin" panose="00000300000000000000" pitchFamily="50" charset="0"/>
                  </a:defRPr>
                </a:lvl2pPr>
                <a:lvl3pPr marL="8572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latin typeface="Neris Thin" panose="00000300000000000000" pitchFamily="50" charset="0"/>
                  </a:defRPr>
                </a:lvl3pPr>
                <a:lvl4pPr marL="12001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4pPr>
                <a:lvl5pPr marL="15430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5pPr>
                <a:lvl6pPr marL="18859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6pPr>
                <a:lvl7pPr marL="22288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7pPr>
                <a:lvl8pPr marL="25717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8pPr>
                <a:lvl9pPr marL="29146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9pPr>
              </a:lstStyle>
              <a:p>
                <a:r>
                  <a:rPr lang="ru-RU" dirty="0">
                    <a:latin typeface="Good Pro Book"/>
                  </a:rPr>
                  <a:t>58 бюджетных мест</a:t>
                </a:r>
              </a:p>
              <a:p>
                <a:r>
                  <a:rPr lang="ru-RU" dirty="0">
                    <a:latin typeface="Good Pro Book"/>
                  </a:rPr>
                  <a:t>32 контрактных мест</a:t>
                </a:r>
                <a:endParaRPr lang="en-US" dirty="0">
                  <a:latin typeface="Good Pro Book"/>
                </a:endParaRPr>
              </a:p>
            </p:txBody>
          </p:sp>
        </p:grpSp>
        <p:sp>
          <p:nvSpPr>
            <p:cNvPr id="77" name="Snip and Round Single Corner Rectangle 76">
              <a:extLst>
                <a:ext uri="{FF2B5EF4-FFF2-40B4-BE49-F238E27FC236}">
                  <a16:creationId xmlns:a16="http://schemas.microsoft.com/office/drawing/2014/main" id="{C4D75F02-2B84-5E45-BC81-0E363134B9BB}"/>
                </a:ext>
              </a:extLst>
            </p:cNvPr>
            <p:cNvSpPr/>
            <p:nvPr/>
          </p:nvSpPr>
          <p:spPr>
            <a:xfrm flipH="1" flipV="1">
              <a:off x="2796146" y="1763282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78" name="Shape 2570">
              <a:extLst>
                <a:ext uri="{FF2B5EF4-FFF2-40B4-BE49-F238E27FC236}">
                  <a16:creationId xmlns:a16="http://schemas.microsoft.com/office/drawing/2014/main" id="{C2B33A5F-C1AA-F64D-B9FF-634F6F6B0B9F}"/>
                </a:ext>
              </a:extLst>
            </p:cNvPr>
            <p:cNvSpPr/>
            <p:nvPr/>
          </p:nvSpPr>
          <p:spPr>
            <a:xfrm>
              <a:off x="3019925" y="1967889"/>
              <a:ext cx="279328" cy="2729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9" extrusionOk="0">
                  <a:moveTo>
                    <a:pt x="7530" y="4197"/>
                  </a:moveTo>
                  <a:lnTo>
                    <a:pt x="6680" y="3701"/>
                  </a:lnTo>
                  <a:lnTo>
                    <a:pt x="6189" y="4560"/>
                  </a:lnTo>
                  <a:lnTo>
                    <a:pt x="7040" y="5056"/>
                  </a:lnTo>
                  <a:cubicBezTo>
                    <a:pt x="7040" y="5056"/>
                    <a:pt x="7530" y="4197"/>
                    <a:pt x="7530" y="4197"/>
                  </a:cubicBezTo>
                  <a:close/>
                  <a:moveTo>
                    <a:pt x="8512" y="2479"/>
                  </a:moveTo>
                  <a:lnTo>
                    <a:pt x="7662" y="1984"/>
                  </a:lnTo>
                  <a:lnTo>
                    <a:pt x="7171" y="2843"/>
                  </a:lnTo>
                  <a:lnTo>
                    <a:pt x="8021" y="3339"/>
                  </a:lnTo>
                  <a:cubicBezTo>
                    <a:pt x="8021" y="3339"/>
                    <a:pt x="8512" y="2479"/>
                    <a:pt x="8512" y="2479"/>
                  </a:cubicBezTo>
                  <a:close/>
                  <a:moveTo>
                    <a:pt x="20618" y="8428"/>
                  </a:moveTo>
                  <a:lnTo>
                    <a:pt x="982" y="8428"/>
                  </a:lnTo>
                  <a:lnTo>
                    <a:pt x="982" y="6445"/>
                  </a:lnTo>
                  <a:lnTo>
                    <a:pt x="20618" y="6445"/>
                  </a:lnTo>
                  <a:cubicBezTo>
                    <a:pt x="20618" y="6445"/>
                    <a:pt x="20618" y="8428"/>
                    <a:pt x="20618" y="8428"/>
                  </a:cubicBezTo>
                  <a:close/>
                  <a:moveTo>
                    <a:pt x="18655" y="20327"/>
                  </a:moveTo>
                  <a:lnTo>
                    <a:pt x="2945" y="20327"/>
                  </a:lnTo>
                  <a:lnTo>
                    <a:pt x="2945" y="9420"/>
                  </a:lnTo>
                  <a:lnTo>
                    <a:pt x="18655" y="9420"/>
                  </a:lnTo>
                  <a:cubicBezTo>
                    <a:pt x="18655" y="9420"/>
                    <a:pt x="18655" y="20327"/>
                    <a:pt x="18655" y="20327"/>
                  </a:cubicBezTo>
                  <a:close/>
                  <a:moveTo>
                    <a:pt x="6811" y="1488"/>
                  </a:moveTo>
                  <a:cubicBezTo>
                    <a:pt x="7083" y="1014"/>
                    <a:pt x="7683" y="851"/>
                    <a:pt x="8153" y="1125"/>
                  </a:cubicBezTo>
                  <a:lnTo>
                    <a:pt x="9854" y="2117"/>
                  </a:lnTo>
                  <a:lnTo>
                    <a:pt x="7946" y="5454"/>
                  </a:lnTo>
                  <a:lnTo>
                    <a:pt x="5759" y="5454"/>
                  </a:lnTo>
                  <a:lnTo>
                    <a:pt x="5698" y="5419"/>
                  </a:lnTo>
                  <a:lnTo>
                    <a:pt x="5678" y="5454"/>
                  </a:lnTo>
                  <a:lnTo>
                    <a:pt x="4545" y="5454"/>
                  </a:lnTo>
                  <a:cubicBezTo>
                    <a:pt x="4545" y="5454"/>
                    <a:pt x="6811" y="1488"/>
                    <a:pt x="6811" y="1488"/>
                  </a:cubicBezTo>
                  <a:close/>
                  <a:moveTo>
                    <a:pt x="15577" y="5454"/>
                  </a:moveTo>
                  <a:lnTo>
                    <a:pt x="9079" y="5454"/>
                  </a:lnTo>
                  <a:lnTo>
                    <a:pt x="10704" y="2612"/>
                  </a:lnTo>
                  <a:cubicBezTo>
                    <a:pt x="10704" y="2612"/>
                    <a:pt x="15577" y="5454"/>
                    <a:pt x="15577" y="5454"/>
                  </a:cubicBezTo>
                  <a:close/>
                  <a:moveTo>
                    <a:pt x="15930" y="2759"/>
                  </a:moveTo>
                  <a:cubicBezTo>
                    <a:pt x="16454" y="2617"/>
                    <a:pt x="16991" y="2931"/>
                    <a:pt x="17132" y="3460"/>
                  </a:cubicBezTo>
                  <a:lnTo>
                    <a:pt x="17661" y="5454"/>
                  </a:lnTo>
                  <a:lnTo>
                    <a:pt x="17540" y="5454"/>
                  </a:lnTo>
                  <a:lnTo>
                    <a:pt x="16279" y="4718"/>
                  </a:lnTo>
                  <a:lnTo>
                    <a:pt x="16438" y="4674"/>
                  </a:lnTo>
                  <a:lnTo>
                    <a:pt x="16184" y="3716"/>
                  </a:lnTo>
                  <a:lnTo>
                    <a:pt x="15236" y="3973"/>
                  </a:lnTo>
                  <a:lnTo>
                    <a:pt x="15279" y="4135"/>
                  </a:lnTo>
                  <a:lnTo>
                    <a:pt x="14076" y="3434"/>
                  </a:lnTo>
                  <a:lnTo>
                    <a:pt x="14033" y="3272"/>
                  </a:lnTo>
                  <a:cubicBezTo>
                    <a:pt x="14033" y="3272"/>
                    <a:pt x="15930" y="2759"/>
                    <a:pt x="15930" y="2759"/>
                  </a:cubicBezTo>
                  <a:close/>
                  <a:moveTo>
                    <a:pt x="20618" y="5454"/>
                  </a:moveTo>
                  <a:lnTo>
                    <a:pt x="18678" y="5454"/>
                  </a:lnTo>
                  <a:lnTo>
                    <a:pt x="18081" y="3203"/>
                  </a:lnTo>
                  <a:cubicBezTo>
                    <a:pt x="17800" y="2145"/>
                    <a:pt x="16724" y="1518"/>
                    <a:pt x="15676" y="1801"/>
                  </a:cubicBezTo>
                  <a:lnTo>
                    <a:pt x="12671" y="2615"/>
                  </a:lnTo>
                  <a:lnTo>
                    <a:pt x="8644" y="266"/>
                  </a:lnTo>
                  <a:cubicBezTo>
                    <a:pt x="7704" y="-281"/>
                    <a:pt x="6504" y="44"/>
                    <a:pt x="5961" y="992"/>
                  </a:cubicBezTo>
                  <a:lnTo>
                    <a:pt x="3410" y="5454"/>
                  </a:lnTo>
                  <a:lnTo>
                    <a:pt x="982" y="5454"/>
                  </a:lnTo>
                  <a:cubicBezTo>
                    <a:pt x="440" y="5454"/>
                    <a:pt x="0" y="5898"/>
                    <a:pt x="0" y="6445"/>
                  </a:cubicBezTo>
                  <a:lnTo>
                    <a:pt x="0" y="8428"/>
                  </a:lnTo>
                  <a:cubicBezTo>
                    <a:pt x="0" y="8977"/>
                    <a:pt x="440" y="9420"/>
                    <a:pt x="982" y="9420"/>
                  </a:cubicBezTo>
                  <a:lnTo>
                    <a:pt x="1964" y="9420"/>
                  </a:lnTo>
                  <a:lnTo>
                    <a:pt x="1964" y="20327"/>
                  </a:lnTo>
                  <a:cubicBezTo>
                    <a:pt x="1964" y="20875"/>
                    <a:pt x="2403" y="21319"/>
                    <a:pt x="2945" y="21319"/>
                  </a:cubicBezTo>
                  <a:lnTo>
                    <a:pt x="18655" y="21319"/>
                  </a:lnTo>
                  <a:cubicBezTo>
                    <a:pt x="19197" y="21319"/>
                    <a:pt x="19636" y="20875"/>
                    <a:pt x="19636" y="20327"/>
                  </a:cubicBezTo>
                  <a:lnTo>
                    <a:pt x="19636" y="9420"/>
                  </a:lnTo>
                  <a:lnTo>
                    <a:pt x="20618" y="9420"/>
                  </a:lnTo>
                  <a:cubicBezTo>
                    <a:pt x="21160" y="9420"/>
                    <a:pt x="21600" y="8977"/>
                    <a:pt x="21600" y="8428"/>
                  </a:cubicBezTo>
                  <a:lnTo>
                    <a:pt x="21600" y="6445"/>
                  </a:lnTo>
                  <a:cubicBezTo>
                    <a:pt x="21600" y="5898"/>
                    <a:pt x="21160" y="5454"/>
                    <a:pt x="20618" y="5454"/>
                  </a:cubicBezTo>
                  <a:moveTo>
                    <a:pt x="7855" y="12395"/>
                  </a:moveTo>
                  <a:lnTo>
                    <a:pt x="13745" y="12395"/>
                  </a:lnTo>
                  <a:lnTo>
                    <a:pt x="13745" y="13386"/>
                  </a:lnTo>
                  <a:lnTo>
                    <a:pt x="7855" y="13386"/>
                  </a:lnTo>
                  <a:cubicBezTo>
                    <a:pt x="7855" y="13386"/>
                    <a:pt x="7855" y="12395"/>
                    <a:pt x="7855" y="12395"/>
                  </a:cubicBezTo>
                  <a:close/>
                  <a:moveTo>
                    <a:pt x="7855" y="14378"/>
                  </a:moveTo>
                  <a:lnTo>
                    <a:pt x="13745" y="14378"/>
                  </a:lnTo>
                  <a:cubicBezTo>
                    <a:pt x="14288" y="14378"/>
                    <a:pt x="14727" y="13934"/>
                    <a:pt x="14727" y="13386"/>
                  </a:cubicBezTo>
                  <a:lnTo>
                    <a:pt x="14727" y="12395"/>
                  </a:lnTo>
                  <a:cubicBezTo>
                    <a:pt x="14727" y="11847"/>
                    <a:pt x="14288" y="11403"/>
                    <a:pt x="13745" y="11403"/>
                  </a:cubicBezTo>
                  <a:lnTo>
                    <a:pt x="7855" y="11403"/>
                  </a:lnTo>
                  <a:cubicBezTo>
                    <a:pt x="7312" y="11403"/>
                    <a:pt x="6873" y="11847"/>
                    <a:pt x="6873" y="12395"/>
                  </a:cubicBezTo>
                  <a:lnTo>
                    <a:pt x="6873" y="13386"/>
                  </a:lnTo>
                  <a:cubicBezTo>
                    <a:pt x="6873" y="13934"/>
                    <a:pt x="7312" y="14378"/>
                    <a:pt x="7855" y="1437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41F26C76-E0B1-3940-A59A-97EEAA447422}"/>
              </a:ext>
            </a:extLst>
          </p:cNvPr>
          <p:cNvGrpSpPr/>
          <p:nvPr/>
        </p:nvGrpSpPr>
        <p:grpSpPr>
          <a:xfrm>
            <a:off x="240691" y="3054686"/>
            <a:ext cx="3292131" cy="1586038"/>
            <a:chOff x="240691" y="3054686"/>
            <a:chExt cx="3292131" cy="1586038"/>
          </a:xfrm>
        </p:grpSpPr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060A87CE-9735-D544-B97C-EBCAFFDAD55D}"/>
                </a:ext>
              </a:extLst>
            </p:cNvPr>
            <p:cNvGrpSpPr/>
            <p:nvPr/>
          </p:nvGrpSpPr>
          <p:grpSpPr>
            <a:xfrm>
              <a:off x="240691" y="3054686"/>
              <a:ext cx="2355368" cy="1586038"/>
              <a:chOff x="240691" y="3054686"/>
              <a:chExt cx="2355368" cy="1586038"/>
            </a:xfrm>
          </p:grpSpPr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C57C08E0-F600-6A43-838C-7B63BD991715}"/>
                  </a:ext>
                </a:extLst>
              </p:cNvPr>
              <p:cNvSpPr txBox="1"/>
              <p:nvPr/>
            </p:nvSpPr>
            <p:spPr>
              <a:xfrm flipH="1">
                <a:off x="240691" y="3054686"/>
                <a:ext cx="2355368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  <a:ea typeface="Roboto Black" panose="02000000000000000000" pitchFamily="2" charset="0"/>
                    <a:cs typeface="Roboto Black" panose="02000000000000000000" pitchFamily="2" charset="0"/>
                  </a:rPr>
                  <a:t>Ветеринарно-санитарная экспертиза</a:t>
                </a:r>
                <a:endParaRPr kumimoji="0" lang="en-AU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endParaRPr>
              </a:p>
            </p:txBody>
          </p:sp>
          <p:sp>
            <p:nvSpPr>
              <p:cNvPr id="86" name="Text Placeholder 32">
                <a:extLst>
                  <a:ext uri="{FF2B5EF4-FFF2-40B4-BE49-F238E27FC236}">
                    <a16:creationId xmlns:a16="http://schemas.microsoft.com/office/drawing/2014/main" id="{4028F71F-93AE-7D4E-AAC8-75A8784C4D03}"/>
                  </a:ext>
                </a:extLst>
              </p:cNvPr>
              <p:cNvSpPr txBox="1">
                <a:spLocks/>
              </p:cNvSpPr>
              <p:nvPr/>
            </p:nvSpPr>
            <p:spPr>
              <a:xfrm flipH="1">
                <a:off x="610939" y="3848739"/>
                <a:ext cx="1985120" cy="791985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defPPr>
                  <a:defRPr lang="en-US"/>
                </a:defPPr>
                <a:lvl1pPr marR="0" lvl="0" indent="0" algn="r" defTabSz="685800" fontAlgn="auto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 kumimoji="0" sz="1400" b="0" i="0" u="none" strike="noStrike" cap="none" spc="0" normalizeH="0" baseline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Source Sans Pro Light" panose="020B0403030403020204" pitchFamily="34" charset="0"/>
                    <a:ea typeface="Roboto Light" panose="02000000000000000000" pitchFamily="2" charset="0"/>
                    <a:cs typeface="Roboto Light" panose="02000000000000000000" pitchFamily="2" charset="0"/>
                  </a:defRPr>
                </a:lvl1pPr>
                <a:lvl2pPr marL="5143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latin typeface="Neris Thin" panose="00000300000000000000" pitchFamily="50" charset="0"/>
                  </a:defRPr>
                </a:lvl2pPr>
                <a:lvl3pPr marL="8572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latin typeface="Neris Thin" panose="00000300000000000000" pitchFamily="50" charset="0"/>
                  </a:defRPr>
                </a:lvl3pPr>
                <a:lvl4pPr marL="12001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4pPr>
                <a:lvl5pPr marL="15430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5pPr>
                <a:lvl6pPr marL="18859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6pPr>
                <a:lvl7pPr marL="22288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7pPr>
                <a:lvl8pPr marL="25717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8pPr>
                <a:lvl9pPr marL="29146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9pPr>
              </a:lstStyle>
              <a:p>
                <a:r>
                  <a:rPr lang="ru-RU" dirty="0">
                    <a:latin typeface="Good Pro Book"/>
                  </a:rPr>
                  <a:t>60 бюджетных мест</a:t>
                </a:r>
              </a:p>
              <a:p>
                <a:r>
                  <a:rPr lang="ru-RU" dirty="0">
                    <a:latin typeface="Good Pro Book"/>
                  </a:rPr>
                  <a:t>5 контрактных мест</a:t>
                </a:r>
                <a:endParaRPr lang="en-US" dirty="0">
                  <a:latin typeface="Good Pro Book"/>
                </a:endParaRPr>
              </a:p>
            </p:txBody>
          </p:sp>
        </p:grpSp>
        <p:sp>
          <p:nvSpPr>
            <p:cNvPr id="83" name="Snip and Round Single Corner Rectangle 82">
              <a:extLst>
                <a:ext uri="{FF2B5EF4-FFF2-40B4-BE49-F238E27FC236}">
                  <a16:creationId xmlns:a16="http://schemas.microsoft.com/office/drawing/2014/main" id="{BD5DD409-4267-8D47-B45F-C16BF7FA6C4D}"/>
                </a:ext>
              </a:extLst>
            </p:cNvPr>
            <p:cNvSpPr/>
            <p:nvPr/>
          </p:nvSpPr>
          <p:spPr>
            <a:xfrm flipH="1" flipV="1">
              <a:off x="2801302" y="3106375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84" name="Shape 2547">
              <a:extLst>
                <a:ext uri="{FF2B5EF4-FFF2-40B4-BE49-F238E27FC236}">
                  <a16:creationId xmlns:a16="http://schemas.microsoft.com/office/drawing/2014/main" id="{A9C339F6-9410-E94B-B7B0-A318A010CA4A}"/>
                </a:ext>
              </a:extLst>
            </p:cNvPr>
            <p:cNvSpPr/>
            <p:nvPr/>
          </p:nvSpPr>
          <p:spPr>
            <a:xfrm>
              <a:off x="3030798" y="3328831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073" y="17379"/>
                  </a:moveTo>
                  <a:lnTo>
                    <a:pt x="15643" y="14949"/>
                  </a:lnTo>
                  <a:cubicBezTo>
                    <a:pt x="16600" y="13832"/>
                    <a:pt x="17182" y="12386"/>
                    <a:pt x="17182" y="10800"/>
                  </a:cubicBezTo>
                  <a:cubicBezTo>
                    <a:pt x="17182" y="9214"/>
                    <a:pt x="16600" y="7767"/>
                    <a:pt x="15643" y="6651"/>
                  </a:cubicBezTo>
                  <a:lnTo>
                    <a:pt x="18073" y="4221"/>
                  </a:lnTo>
                  <a:cubicBezTo>
                    <a:pt x="19649" y="5963"/>
                    <a:pt x="20618" y="8266"/>
                    <a:pt x="20618" y="10800"/>
                  </a:cubicBezTo>
                  <a:cubicBezTo>
                    <a:pt x="20618" y="13335"/>
                    <a:pt x="19649" y="15637"/>
                    <a:pt x="18073" y="17379"/>
                  </a:cubicBezTo>
                  <a:moveTo>
                    <a:pt x="10800" y="20619"/>
                  </a:moveTo>
                  <a:cubicBezTo>
                    <a:pt x="8265" y="20619"/>
                    <a:pt x="5963" y="19650"/>
                    <a:pt x="4221" y="18073"/>
                  </a:cubicBezTo>
                  <a:lnTo>
                    <a:pt x="6651" y="15643"/>
                  </a:lnTo>
                  <a:cubicBezTo>
                    <a:pt x="7767" y="16600"/>
                    <a:pt x="9214" y="17182"/>
                    <a:pt x="10800" y="17182"/>
                  </a:cubicBezTo>
                  <a:cubicBezTo>
                    <a:pt x="12386" y="17182"/>
                    <a:pt x="13833" y="16600"/>
                    <a:pt x="14949" y="15643"/>
                  </a:cubicBezTo>
                  <a:lnTo>
                    <a:pt x="17379" y="18073"/>
                  </a:lnTo>
                  <a:cubicBezTo>
                    <a:pt x="15637" y="19650"/>
                    <a:pt x="13334" y="20619"/>
                    <a:pt x="10800" y="20619"/>
                  </a:cubicBezTo>
                  <a:moveTo>
                    <a:pt x="982" y="10800"/>
                  </a:moveTo>
                  <a:cubicBezTo>
                    <a:pt x="982" y="8266"/>
                    <a:pt x="1950" y="5963"/>
                    <a:pt x="3527" y="4221"/>
                  </a:cubicBezTo>
                  <a:lnTo>
                    <a:pt x="5957" y="6651"/>
                  </a:lnTo>
                  <a:cubicBezTo>
                    <a:pt x="4999" y="7767"/>
                    <a:pt x="4418" y="9214"/>
                    <a:pt x="4418" y="10800"/>
                  </a:cubicBezTo>
                  <a:cubicBezTo>
                    <a:pt x="4418" y="12386"/>
                    <a:pt x="4999" y="13832"/>
                    <a:pt x="5957" y="14949"/>
                  </a:cubicBezTo>
                  <a:lnTo>
                    <a:pt x="3527" y="17379"/>
                  </a:lnTo>
                  <a:cubicBezTo>
                    <a:pt x="1950" y="15637"/>
                    <a:pt x="982" y="13335"/>
                    <a:pt x="982" y="10800"/>
                  </a:cubicBezTo>
                  <a:moveTo>
                    <a:pt x="16200" y="10800"/>
                  </a:moveTo>
                  <a:cubicBezTo>
                    <a:pt x="16200" y="13782"/>
                    <a:pt x="13782" y="16200"/>
                    <a:pt x="10800" y="16200"/>
                  </a:cubicBezTo>
                  <a:cubicBezTo>
                    <a:pt x="7817" y="16200"/>
                    <a:pt x="5400" y="13782"/>
                    <a:pt x="5400" y="10800"/>
                  </a:cubicBez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400"/>
                    <a:pt x="16200" y="7817"/>
                    <a:pt x="16200" y="10800"/>
                  </a:cubicBezTo>
                  <a:moveTo>
                    <a:pt x="10800" y="982"/>
                  </a:moveTo>
                  <a:cubicBezTo>
                    <a:pt x="13334" y="982"/>
                    <a:pt x="15637" y="1950"/>
                    <a:pt x="17379" y="3527"/>
                  </a:cubicBezTo>
                  <a:lnTo>
                    <a:pt x="14949" y="5957"/>
                  </a:lnTo>
                  <a:cubicBezTo>
                    <a:pt x="13832" y="4999"/>
                    <a:pt x="12386" y="4418"/>
                    <a:pt x="10800" y="4418"/>
                  </a:cubicBezTo>
                  <a:cubicBezTo>
                    <a:pt x="9214" y="4418"/>
                    <a:pt x="7767" y="4999"/>
                    <a:pt x="6651" y="5957"/>
                  </a:cubicBezTo>
                  <a:lnTo>
                    <a:pt x="4221" y="3527"/>
                  </a:lnTo>
                  <a:cubicBezTo>
                    <a:pt x="5963" y="1950"/>
                    <a:pt x="8265" y="982"/>
                    <a:pt x="10800" y="982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2070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595223" y="408124"/>
            <a:ext cx="107226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Институт 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9CCC65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садоводства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 и ландшафтной архитектуры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656D78"/>
              </a:solidFill>
              <a:effectLst/>
              <a:uLnTx/>
              <a:uFillTx/>
              <a:latin typeface="Good Pro Book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66DABE0-FEE7-A74B-A6A9-1AC5A67D7609}"/>
              </a:ext>
            </a:extLst>
          </p:cNvPr>
          <p:cNvGrpSpPr/>
          <p:nvPr/>
        </p:nvGrpSpPr>
        <p:grpSpPr>
          <a:xfrm>
            <a:off x="3882607" y="1290833"/>
            <a:ext cx="4363535" cy="4363535"/>
            <a:chOff x="3882607" y="1290833"/>
            <a:chExt cx="4363535" cy="4363535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0F8513C3-DCB8-FB49-A710-1FFE02C51ED9}"/>
                </a:ext>
              </a:extLst>
            </p:cNvPr>
            <p:cNvGrpSpPr/>
            <p:nvPr/>
          </p:nvGrpSpPr>
          <p:grpSpPr>
            <a:xfrm>
              <a:off x="3882607" y="1290833"/>
              <a:ext cx="4363535" cy="4363535"/>
              <a:chOff x="4518195" y="1842230"/>
              <a:chExt cx="3173538" cy="3173538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858ABEFA-292A-DF4C-A9ED-D071A9771E9B}"/>
                  </a:ext>
                </a:extLst>
              </p:cNvPr>
              <p:cNvGrpSpPr/>
              <p:nvPr/>
            </p:nvGrpSpPr>
            <p:grpSpPr>
              <a:xfrm>
                <a:off x="4981843" y="1842230"/>
                <a:ext cx="1123121" cy="1025208"/>
                <a:chOff x="4981843" y="1842230"/>
                <a:chExt cx="1123121" cy="102520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7" name="Freeform 29">
                  <a:extLst>
                    <a:ext uri="{FF2B5EF4-FFF2-40B4-BE49-F238E27FC236}">
                      <a16:creationId xmlns:a16="http://schemas.microsoft.com/office/drawing/2014/main" id="{734F09F6-90B3-5246-A827-504D5DA15E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1843" y="1842230"/>
                  <a:ext cx="1123121" cy="901377"/>
                </a:xfrm>
                <a:custGeom>
                  <a:avLst/>
                  <a:gdLst>
                    <a:gd name="T0" fmla="*/ 164 w 164"/>
                    <a:gd name="T1" fmla="*/ 90 h 132"/>
                    <a:gd name="T2" fmla="*/ 164 w 164"/>
                    <a:gd name="T3" fmla="*/ 0 h 132"/>
                    <a:gd name="T4" fmla="*/ 0 w 164"/>
                    <a:gd name="T5" fmla="*/ 68 h 132"/>
                    <a:gd name="T6" fmla="*/ 64 w 164"/>
                    <a:gd name="T7" fmla="*/ 132 h 132"/>
                    <a:gd name="T8" fmla="*/ 164 w 164"/>
                    <a:gd name="T9" fmla="*/ 90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4" h="132">
                      <a:moveTo>
                        <a:pt x="164" y="90"/>
                      </a:moveTo>
                      <a:cubicBezTo>
                        <a:pt x="164" y="0"/>
                        <a:pt x="164" y="0"/>
                        <a:pt x="164" y="0"/>
                      </a:cubicBezTo>
                      <a:cubicBezTo>
                        <a:pt x="100" y="0"/>
                        <a:pt x="42" y="26"/>
                        <a:pt x="0" y="68"/>
                      </a:cubicBezTo>
                      <a:cubicBezTo>
                        <a:pt x="64" y="132"/>
                        <a:pt x="64" y="132"/>
                        <a:pt x="64" y="132"/>
                      </a:cubicBezTo>
                      <a:cubicBezTo>
                        <a:pt x="89" y="106"/>
                        <a:pt x="125" y="90"/>
                        <a:pt x="164" y="90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8" name="Freeform 39">
                  <a:extLst>
                    <a:ext uri="{FF2B5EF4-FFF2-40B4-BE49-F238E27FC236}">
                      <a16:creationId xmlns:a16="http://schemas.microsoft.com/office/drawing/2014/main" id="{AB3A2AD8-2C17-A647-A44E-DF31B197E9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19572" y="2455627"/>
                  <a:ext cx="685392" cy="411811"/>
                </a:xfrm>
                <a:custGeom>
                  <a:avLst/>
                  <a:gdLst>
                    <a:gd name="T0" fmla="*/ 100 w 100"/>
                    <a:gd name="T1" fmla="*/ 26 h 60"/>
                    <a:gd name="T2" fmla="*/ 100 w 100"/>
                    <a:gd name="T3" fmla="*/ 0 h 60"/>
                    <a:gd name="T4" fmla="*/ 0 w 100"/>
                    <a:gd name="T5" fmla="*/ 42 h 60"/>
                    <a:gd name="T6" fmla="*/ 18 w 100"/>
                    <a:gd name="T7" fmla="*/ 60 h 60"/>
                    <a:gd name="T8" fmla="*/ 100 w 100"/>
                    <a:gd name="T9" fmla="*/ 26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60">
                      <a:moveTo>
                        <a:pt x="100" y="26"/>
                      </a:move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61" y="0"/>
                        <a:pt x="25" y="16"/>
                        <a:pt x="0" y="42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39" y="39"/>
                        <a:pt x="68" y="26"/>
                        <a:pt x="100" y="26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6" name="Group 25">
                <a:extLst>
                  <a:ext uri="{FF2B5EF4-FFF2-40B4-BE49-F238E27FC236}">
                    <a16:creationId xmlns:a16="http://schemas.microsoft.com/office/drawing/2014/main" id="{72E4AFD0-4BA6-B545-99DF-BF99FEE09669}"/>
                  </a:ext>
                </a:extLst>
              </p:cNvPr>
              <p:cNvGrpSpPr/>
              <p:nvPr/>
            </p:nvGrpSpPr>
            <p:grpSpPr>
              <a:xfrm>
                <a:off x="6104964" y="2061095"/>
                <a:ext cx="964733" cy="881218"/>
                <a:chOff x="6104964" y="2061095"/>
                <a:chExt cx="964733" cy="88121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5" name="Freeform 30">
                  <a:extLst>
                    <a:ext uri="{FF2B5EF4-FFF2-40B4-BE49-F238E27FC236}">
                      <a16:creationId xmlns:a16="http://schemas.microsoft.com/office/drawing/2014/main" id="{EE0B2F5D-40BE-3E4E-8A48-B315004DA4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2061095"/>
                  <a:ext cx="964733" cy="780425"/>
                </a:xfrm>
                <a:custGeom>
                  <a:avLst/>
                  <a:gdLst>
                    <a:gd name="T0" fmla="*/ 86 w 141"/>
                    <a:gd name="T1" fmla="*/ 114 h 114"/>
                    <a:gd name="T2" fmla="*/ 141 w 141"/>
                    <a:gd name="T3" fmla="*/ 59 h 114"/>
                    <a:gd name="T4" fmla="*/ 0 w 141"/>
                    <a:gd name="T5" fmla="*/ 0 h 114"/>
                    <a:gd name="T6" fmla="*/ 0 w 141"/>
                    <a:gd name="T7" fmla="*/ 78 h 114"/>
                    <a:gd name="T8" fmla="*/ 86 w 141"/>
                    <a:gd name="T9" fmla="*/ 114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114">
                      <a:moveTo>
                        <a:pt x="86" y="114"/>
                      </a:moveTo>
                      <a:cubicBezTo>
                        <a:pt x="141" y="59"/>
                        <a:pt x="141" y="59"/>
                        <a:pt x="141" y="59"/>
                      </a:cubicBezTo>
                      <a:cubicBezTo>
                        <a:pt x="105" y="23"/>
                        <a:pt x="55" y="0"/>
                        <a:pt x="0" y="0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34" y="78"/>
                        <a:pt x="64" y="92"/>
                        <a:pt x="86" y="11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6" name="Freeform 37">
                  <a:extLst>
                    <a:ext uri="{FF2B5EF4-FFF2-40B4-BE49-F238E27FC236}">
                      <a16:creationId xmlns:a16="http://schemas.microsoft.com/office/drawing/2014/main" id="{98A79E96-7B26-8344-B3F0-66493B7D8E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2593857"/>
                  <a:ext cx="587479" cy="348456"/>
                </a:xfrm>
                <a:custGeom>
                  <a:avLst/>
                  <a:gdLst>
                    <a:gd name="T0" fmla="*/ 71 w 86"/>
                    <a:gd name="T1" fmla="*/ 51 h 51"/>
                    <a:gd name="T2" fmla="*/ 86 w 86"/>
                    <a:gd name="T3" fmla="*/ 36 h 51"/>
                    <a:gd name="T4" fmla="*/ 0 w 86"/>
                    <a:gd name="T5" fmla="*/ 0 h 51"/>
                    <a:gd name="T6" fmla="*/ 0 w 86"/>
                    <a:gd name="T7" fmla="*/ 22 h 51"/>
                    <a:gd name="T8" fmla="*/ 71 w 86"/>
                    <a:gd name="T9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1">
                      <a:moveTo>
                        <a:pt x="71" y="51"/>
                      </a:moveTo>
                      <a:cubicBezTo>
                        <a:pt x="86" y="36"/>
                        <a:pt x="86" y="36"/>
                        <a:pt x="86" y="36"/>
                      </a:cubicBezTo>
                      <a:cubicBezTo>
                        <a:pt x="64" y="14"/>
                        <a:pt x="34" y="0"/>
                        <a:pt x="0" y="0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28" y="22"/>
                        <a:pt x="53" y="33"/>
                        <a:pt x="71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13F99D8B-4B75-6E43-80E7-286D1335D6B0}"/>
                  </a:ext>
                </a:extLst>
              </p:cNvPr>
              <p:cNvGrpSpPr/>
              <p:nvPr/>
            </p:nvGrpSpPr>
            <p:grpSpPr>
              <a:xfrm>
                <a:off x="6666525" y="2305878"/>
                <a:ext cx="1025208" cy="1123121"/>
                <a:chOff x="6666525" y="2305878"/>
                <a:chExt cx="1025208" cy="1123121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3" name="Freeform 31">
                  <a:extLst>
                    <a:ext uri="{FF2B5EF4-FFF2-40B4-BE49-F238E27FC236}">
                      <a16:creationId xmlns:a16="http://schemas.microsoft.com/office/drawing/2014/main" id="{1AD48959-5FC0-6940-826A-DF2DCC13FA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90356" y="2305878"/>
                  <a:ext cx="901377" cy="1123121"/>
                </a:xfrm>
                <a:custGeom>
                  <a:avLst/>
                  <a:gdLst>
                    <a:gd name="T0" fmla="*/ 42 w 132"/>
                    <a:gd name="T1" fmla="*/ 164 h 164"/>
                    <a:gd name="T2" fmla="*/ 132 w 132"/>
                    <a:gd name="T3" fmla="*/ 164 h 164"/>
                    <a:gd name="T4" fmla="*/ 64 w 132"/>
                    <a:gd name="T5" fmla="*/ 0 h 164"/>
                    <a:gd name="T6" fmla="*/ 0 w 132"/>
                    <a:gd name="T7" fmla="*/ 64 h 164"/>
                    <a:gd name="T8" fmla="*/ 42 w 132"/>
                    <a:gd name="T9" fmla="*/ 164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164">
                      <a:moveTo>
                        <a:pt x="42" y="164"/>
                      </a:moveTo>
                      <a:cubicBezTo>
                        <a:pt x="132" y="164"/>
                        <a:pt x="132" y="164"/>
                        <a:pt x="132" y="164"/>
                      </a:cubicBezTo>
                      <a:cubicBezTo>
                        <a:pt x="132" y="100"/>
                        <a:pt x="106" y="42"/>
                        <a:pt x="64" y="0"/>
                      </a:cubicBezTo>
                      <a:cubicBezTo>
                        <a:pt x="0" y="64"/>
                        <a:pt x="0" y="64"/>
                        <a:pt x="0" y="64"/>
                      </a:cubicBezTo>
                      <a:cubicBezTo>
                        <a:pt x="26" y="89"/>
                        <a:pt x="42" y="125"/>
                        <a:pt x="42" y="16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4" name="Freeform 42">
                  <a:extLst>
                    <a:ext uri="{FF2B5EF4-FFF2-40B4-BE49-F238E27FC236}">
                      <a16:creationId xmlns:a16="http://schemas.microsoft.com/office/drawing/2014/main" id="{35294CD1-54F5-A342-AABA-DFB8E7F4E5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66525" y="2743607"/>
                  <a:ext cx="411811" cy="685392"/>
                </a:xfrm>
                <a:custGeom>
                  <a:avLst/>
                  <a:gdLst>
                    <a:gd name="T0" fmla="*/ 0 w 60"/>
                    <a:gd name="T1" fmla="*/ 18 h 100"/>
                    <a:gd name="T2" fmla="*/ 34 w 60"/>
                    <a:gd name="T3" fmla="*/ 100 h 100"/>
                    <a:gd name="T4" fmla="*/ 60 w 60"/>
                    <a:gd name="T5" fmla="*/ 100 h 100"/>
                    <a:gd name="T6" fmla="*/ 18 w 60"/>
                    <a:gd name="T7" fmla="*/ 0 h 100"/>
                    <a:gd name="T8" fmla="*/ 0 w 60"/>
                    <a:gd name="T9" fmla="*/ 18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100">
                      <a:moveTo>
                        <a:pt x="0" y="18"/>
                      </a:moveTo>
                      <a:cubicBezTo>
                        <a:pt x="21" y="39"/>
                        <a:pt x="34" y="68"/>
                        <a:pt x="34" y="100"/>
                      </a:cubicBezTo>
                      <a:cubicBezTo>
                        <a:pt x="60" y="100"/>
                        <a:pt x="60" y="100"/>
                        <a:pt x="60" y="100"/>
                      </a:cubicBezTo>
                      <a:cubicBezTo>
                        <a:pt x="60" y="61"/>
                        <a:pt x="44" y="25"/>
                        <a:pt x="18" y="0"/>
                      </a:cubicBezTo>
                      <a:lnTo>
                        <a:pt x="0" y="18"/>
                      </a:ln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8" name="Group 27">
                <a:extLst>
                  <a:ext uri="{FF2B5EF4-FFF2-40B4-BE49-F238E27FC236}">
                    <a16:creationId xmlns:a16="http://schemas.microsoft.com/office/drawing/2014/main" id="{E7E3CD70-C54D-9846-8087-8856F5D4B93E}"/>
                  </a:ext>
                </a:extLst>
              </p:cNvPr>
              <p:cNvGrpSpPr/>
              <p:nvPr/>
            </p:nvGrpSpPr>
            <p:grpSpPr>
              <a:xfrm>
                <a:off x="6591650" y="3428999"/>
                <a:ext cx="881218" cy="964733"/>
                <a:chOff x="6591650" y="3428999"/>
                <a:chExt cx="881218" cy="964733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1" name="Freeform 32">
                  <a:extLst>
                    <a:ext uri="{FF2B5EF4-FFF2-40B4-BE49-F238E27FC236}">
                      <a16:creationId xmlns:a16="http://schemas.microsoft.com/office/drawing/2014/main" id="{57D4D673-A335-0E4F-8662-A55ADA22CC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92443" y="3428999"/>
                  <a:ext cx="780425" cy="964733"/>
                </a:xfrm>
                <a:custGeom>
                  <a:avLst/>
                  <a:gdLst>
                    <a:gd name="T0" fmla="*/ 36 w 114"/>
                    <a:gd name="T1" fmla="*/ 0 h 141"/>
                    <a:gd name="T2" fmla="*/ 0 w 114"/>
                    <a:gd name="T3" fmla="*/ 86 h 141"/>
                    <a:gd name="T4" fmla="*/ 55 w 114"/>
                    <a:gd name="T5" fmla="*/ 141 h 141"/>
                    <a:gd name="T6" fmla="*/ 114 w 114"/>
                    <a:gd name="T7" fmla="*/ 0 h 141"/>
                    <a:gd name="T8" fmla="*/ 36 w 114"/>
                    <a:gd name="T9" fmla="*/ 0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4" h="141">
                      <a:moveTo>
                        <a:pt x="36" y="0"/>
                      </a:moveTo>
                      <a:cubicBezTo>
                        <a:pt x="36" y="34"/>
                        <a:pt x="22" y="64"/>
                        <a:pt x="0" y="86"/>
                      </a:cubicBezTo>
                      <a:cubicBezTo>
                        <a:pt x="55" y="141"/>
                        <a:pt x="55" y="141"/>
                        <a:pt x="55" y="141"/>
                      </a:cubicBezTo>
                      <a:cubicBezTo>
                        <a:pt x="91" y="105"/>
                        <a:pt x="114" y="55"/>
                        <a:pt x="114" y="0"/>
                      </a:cubicBezTo>
                      <a:lnTo>
                        <a:pt x="36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2" name="Freeform 40">
                  <a:extLst>
                    <a:ext uri="{FF2B5EF4-FFF2-40B4-BE49-F238E27FC236}">
                      <a16:creationId xmlns:a16="http://schemas.microsoft.com/office/drawing/2014/main" id="{F958FD02-D18C-8343-8075-EF43607C8E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91650" y="3428999"/>
                  <a:ext cx="348456" cy="587479"/>
                </a:xfrm>
                <a:custGeom>
                  <a:avLst/>
                  <a:gdLst>
                    <a:gd name="T0" fmla="*/ 0 w 51"/>
                    <a:gd name="T1" fmla="*/ 71 h 86"/>
                    <a:gd name="T2" fmla="*/ 15 w 51"/>
                    <a:gd name="T3" fmla="*/ 86 h 86"/>
                    <a:gd name="T4" fmla="*/ 51 w 51"/>
                    <a:gd name="T5" fmla="*/ 0 h 86"/>
                    <a:gd name="T6" fmla="*/ 29 w 51"/>
                    <a:gd name="T7" fmla="*/ 0 h 86"/>
                    <a:gd name="T8" fmla="*/ 0 w 51"/>
                    <a:gd name="T9" fmla="*/ 71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86">
                      <a:moveTo>
                        <a:pt x="0" y="71"/>
                      </a:moveTo>
                      <a:cubicBezTo>
                        <a:pt x="15" y="86"/>
                        <a:pt x="15" y="86"/>
                        <a:pt x="15" y="86"/>
                      </a:cubicBezTo>
                      <a:cubicBezTo>
                        <a:pt x="37" y="64"/>
                        <a:pt x="51" y="34"/>
                        <a:pt x="51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28"/>
                        <a:pt x="18" y="53"/>
                        <a:pt x="0" y="71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9" name="Group 28">
                <a:extLst>
                  <a:ext uri="{FF2B5EF4-FFF2-40B4-BE49-F238E27FC236}">
                    <a16:creationId xmlns:a16="http://schemas.microsoft.com/office/drawing/2014/main" id="{005D74E8-30B9-1F4E-8675-B2DC03A45584}"/>
                  </a:ext>
                </a:extLst>
              </p:cNvPr>
              <p:cNvGrpSpPr/>
              <p:nvPr/>
            </p:nvGrpSpPr>
            <p:grpSpPr>
              <a:xfrm>
                <a:off x="6104964" y="3990560"/>
                <a:ext cx="1123121" cy="1025208"/>
                <a:chOff x="6104964" y="3990560"/>
                <a:chExt cx="1123121" cy="102520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9" name="Freeform 33">
                  <a:extLst>
                    <a:ext uri="{FF2B5EF4-FFF2-40B4-BE49-F238E27FC236}">
                      <a16:creationId xmlns:a16="http://schemas.microsoft.com/office/drawing/2014/main" id="{76D2E9B1-6808-2641-B22B-6119C86E93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4114391"/>
                  <a:ext cx="1123121" cy="901377"/>
                </a:xfrm>
                <a:custGeom>
                  <a:avLst/>
                  <a:gdLst>
                    <a:gd name="T0" fmla="*/ 0 w 164"/>
                    <a:gd name="T1" fmla="*/ 42 h 132"/>
                    <a:gd name="T2" fmla="*/ 0 w 164"/>
                    <a:gd name="T3" fmla="*/ 132 h 132"/>
                    <a:gd name="T4" fmla="*/ 164 w 164"/>
                    <a:gd name="T5" fmla="*/ 64 h 132"/>
                    <a:gd name="T6" fmla="*/ 100 w 164"/>
                    <a:gd name="T7" fmla="*/ 0 h 132"/>
                    <a:gd name="T8" fmla="*/ 0 w 164"/>
                    <a:gd name="T9" fmla="*/ 42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4" h="132">
                      <a:moveTo>
                        <a:pt x="0" y="42"/>
                      </a:moveTo>
                      <a:cubicBezTo>
                        <a:pt x="0" y="132"/>
                        <a:pt x="0" y="132"/>
                        <a:pt x="0" y="132"/>
                      </a:cubicBezTo>
                      <a:cubicBezTo>
                        <a:pt x="64" y="132"/>
                        <a:pt x="122" y="106"/>
                        <a:pt x="164" y="64"/>
                      </a:cubicBez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75" y="26"/>
                        <a:pt x="39" y="42"/>
                        <a:pt x="0" y="42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0" name="Freeform 43">
                  <a:extLst>
                    <a:ext uri="{FF2B5EF4-FFF2-40B4-BE49-F238E27FC236}">
                      <a16:creationId xmlns:a16="http://schemas.microsoft.com/office/drawing/2014/main" id="{A31BE9CD-D0BA-CB42-9223-38D5E84A20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3990560"/>
                  <a:ext cx="685392" cy="411811"/>
                </a:xfrm>
                <a:custGeom>
                  <a:avLst/>
                  <a:gdLst>
                    <a:gd name="T0" fmla="*/ 0 w 100"/>
                    <a:gd name="T1" fmla="*/ 34 h 60"/>
                    <a:gd name="T2" fmla="*/ 0 w 100"/>
                    <a:gd name="T3" fmla="*/ 60 h 60"/>
                    <a:gd name="T4" fmla="*/ 100 w 100"/>
                    <a:gd name="T5" fmla="*/ 18 h 60"/>
                    <a:gd name="T6" fmla="*/ 82 w 100"/>
                    <a:gd name="T7" fmla="*/ 0 h 60"/>
                    <a:gd name="T8" fmla="*/ 0 w 100"/>
                    <a:gd name="T9" fmla="*/ 34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60">
                      <a:moveTo>
                        <a:pt x="0" y="34"/>
                      </a:move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39" y="60"/>
                        <a:pt x="75" y="44"/>
                        <a:pt x="100" y="18"/>
                      </a:cubicBez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61" y="21"/>
                        <a:pt x="32" y="34"/>
                        <a:pt x="0" y="34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B551BAC3-D8BD-9946-AAB6-D257812A1D8A}"/>
                  </a:ext>
                </a:extLst>
              </p:cNvPr>
              <p:cNvGrpSpPr/>
              <p:nvPr/>
            </p:nvGrpSpPr>
            <p:grpSpPr>
              <a:xfrm>
                <a:off x="5140231" y="3915685"/>
                <a:ext cx="964733" cy="881218"/>
                <a:chOff x="5140231" y="3915685"/>
                <a:chExt cx="964733" cy="88121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" name="Freeform 35">
                  <a:extLst>
                    <a:ext uri="{FF2B5EF4-FFF2-40B4-BE49-F238E27FC236}">
                      <a16:creationId xmlns:a16="http://schemas.microsoft.com/office/drawing/2014/main" id="{AE45A980-5EC5-FF43-8DF1-CB122FDF17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0231" y="4016478"/>
                  <a:ext cx="964733" cy="780425"/>
                </a:xfrm>
                <a:custGeom>
                  <a:avLst/>
                  <a:gdLst>
                    <a:gd name="T0" fmla="*/ 55 w 141"/>
                    <a:gd name="T1" fmla="*/ 0 h 114"/>
                    <a:gd name="T2" fmla="*/ 0 w 141"/>
                    <a:gd name="T3" fmla="*/ 55 h 114"/>
                    <a:gd name="T4" fmla="*/ 141 w 141"/>
                    <a:gd name="T5" fmla="*/ 114 h 114"/>
                    <a:gd name="T6" fmla="*/ 141 w 141"/>
                    <a:gd name="T7" fmla="*/ 36 h 114"/>
                    <a:gd name="T8" fmla="*/ 55 w 141"/>
                    <a:gd name="T9" fmla="*/ 0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114">
                      <a:moveTo>
                        <a:pt x="55" y="0"/>
                      </a:move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36" y="91"/>
                        <a:pt x="86" y="114"/>
                        <a:pt x="141" y="114"/>
                      </a:cubicBezTo>
                      <a:cubicBezTo>
                        <a:pt x="141" y="36"/>
                        <a:pt x="141" y="36"/>
                        <a:pt x="141" y="36"/>
                      </a:cubicBezTo>
                      <a:cubicBezTo>
                        <a:pt x="107" y="36"/>
                        <a:pt x="77" y="22"/>
                        <a:pt x="55" y="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8" name="Freeform 41">
                  <a:extLst>
                    <a:ext uri="{FF2B5EF4-FFF2-40B4-BE49-F238E27FC236}">
                      <a16:creationId xmlns:a16="http://schemas.microsoft.com/office/drawing/2014/main" id="{31EDAAB2-122F-6E43-920C-927BC2BF1C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17485" y="3915685"/>
                  <a:ext cx="587479" cy="348456"/>
                </a:xfrm>
                <a:custGeom>
                  <a:avLst/>
                  <a:gdLst>
                    <a:gd name="T0" fmla="*/ 15 w 86"/>
                    <a:gd name="T1" fmla="*/ 0 h 51"/>
                    <a:gd name="T2" fmla="*/ 0 w 86"/>
                    <a:gd name="T3" fmla="*/ 15 h 51"/>
                    <a:gd name="T4" fmla="*/ 86 w 86"/>
                    <a:gd name="T5" fmla="*/ 51 h 51"/>
                    <a:gd name="T6" fmla="*/ 86 w 86"/>
                    <a:gd name="T7" fmla="*/ 29 h 51"/>
                    <a:gd name="T8" fmla="*/ 15 w 86"/>
                    <a:gd name="T9" fmla="*/ 0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1">
                      <a:moveTo>
                        <a:pt x="15" y="0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22" y="37"/>
                        <a:pt x="52" y="51"/>
                        <a:pt x="86" y="51"/>
                      </a:cubicBezTo>
                      <a:cubicBezTo>
                        <a:pt x="86" y="29"/>
                        <a:pt x="86" y="29"/>
                        <a:pt x="86" y="29"/>
                      </a:cubicBezTo>
                      <a:cubicBezTo>
                        <a:pt x="58" y="29"/>
                        <a:pt x="33" y="18"/>
                        <a:pt x="15" y="0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BA5EE101-C874-334A-9D28-CBC4A92980DB}"/>
                  </a:ext>
                </a:extLst>
              </p:cNvPr>
              <p:cNvGrpSpPr/>
              <p:nvPr/>
            </p:nvGrpSpPr>
            <p:grpSpPr>
              <a:xfrm>
                <a:off x="4518195" y="3428999"/>
                <a:ext cx="1025208" cy="1123121"/>
                <a:chOff x="4518195" y="3428999"/>
                <a:chExt cx="1025208" cy="1123121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5" name="Freeform 34">
                  <a:extLst>
                    <a:ext uri="{FF2B5EF4-FFF2-40B4-BE49-F238E27FC236}">
                      <a16:creationId xmlns:a16="http://schemas.microsoft.com/office/drawing/2014/main" id="{2BCE6248-3121-B94C-A63F-C0B0655B19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18195" y="3428999"/>
                  <a:ext cx="901377" cy="1123121"/>
                </a:xfrm>
                <a:custGeom>
                  <a:avLst/>
                  <a:gdLst>
                    <a:gd name="T0" fmla="*/ 90 w 132"/>
                    <a:gd name="T1" fmla="*/ 0 h 164"/>
                    <a:gd name="T2" fmla="*/ 0 w 132"/>
                    <a:gd name="T3" fmla="*/ 0 h 164"/>
                    <a:gd name="T4" fmla="*/ 68 w 132"/>
                    <a:gd name="T5" fmla="*/ 164 h 164"/>
                    <a:gd name="T6" fmla="*/ 132 w 132"/>
                    <a:gd name="T7" fmla="*/ 100 h 164"/>
                    <a:gd name="T8" fmla="*/ 90 w 132"/>
                    <a:gd name="T9" fmla="*/ 0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164">
                      <a:moveTo>
                        <a:pt x="9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64"/>
                        <a:pt x="26" y="122"/>
                        <a:pt x="68" y="164"/>
                      </a:cubicBezTo>
                      <a:cubicBezTo>
                        <a:pt x="132" y="100"/>
                        <a:pt x="132" y="100"/>
                        <a:pt x="132" y="100"/>
                      </a:cubicBezTo>
                      <a:cubicBezTo>
                        <a:pt x="106" y="75"/>
                        <a:pt x="90" y="39"/>
                        <a:pt x="90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6" name="Freeform 38">
                  <a:extLst>
                    <a:ext uri="{FF2B5EF4-FFF2-40B4-BE49-F238E27FC236}">
                      <a16:creationId xmlns:a16="http://schemas.microsoft.com/office/drawing/2014/main" id="{ABCA32CA-AD03-0F45-A9E8-FC94997617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4472" y="3428999"/>
                  <a:ext cx="408931" cy="685392"/>
                </a:xfrm>
                <a:custGeom>
                  <a:avLst/>
                  <a:gdLst>
                    <a:gd name="T0" fmla="*/ 26 w 60"/>
                    <a:gd name="T1" fmla="*/ 0 h 100"/>
                    <a:gd name="T2" fmla="*/ 0 w 60"/>
                    <a:gd name="T3" fmla="*/ 0 h 100"/>
                    <a:gd name="T4" fmla="*/ 42 w 60"/>
                    <a:gd name="T5" fmla="*/ 100 h 100"/>
                    <a:gd name="T6" fmla="*/ 60 w 60"/>
                    <a:gd name="T7" fmla="*/ 82 h 100"/>
                    <a:gd name="T8" fmla="*/ 26 w 60"/>
                    <a:gd name="T9" fmla="*/ 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100">
                      <a:moveTo>
                        <a:pt x="26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9"/>
                        <a:pt x="16" y="75"/>
                        <a:pt x="42" y="100"/>
                      </a:cubicBezTo>
                      <a:cubicBezTo>
                        <a:pt x="60" y="82"/>
                        <a:pt x="60" y="82"/>
                        <a:pt x="60" y="82"/>
                      </a:cubicBezTo>
                      <a:cubicBezTo>
                        <a:pt x="39" y="61"/>
                        <a:pt x="26" y="32"/>
                        <a:pt x="26" y="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id="{3C72B33B-EE70-9B48-AEEB-42F1AF755251}"/>
                  </a:ext>
                </a:extLst>
              </p:cNvPr>
              <p:cNvGrpSpPr/>
              <p:nvPr/>
            </p:nvGrpSpPr>
            <p:grpSpPr>
              <a:xfrm>
                <a:off x="4737060" y="2464266"/>
                <a:ext cx="881218" cy="964733"/>
                <a:chOff x="4737060" y="2464266"/>
                <a:chExt cx="881218" cy="964733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3" name="Freeform 28">
                  <a:extLst>
                    <a:ext uri="{FF2B5EF4-FFF2-40B4-BE49-F238E27FC236}">
                      <a16:creationId xmlns:a16="http://schemas.microsoft.com/office/drawing/2014/main" id="{0F213E02-6FE1-0345-96CD-1D0C28A457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7060" y="2464266"/>
                  <a:ext cx="771786" cy="964733"/>
                </a:xfrm>
                <a:custGeom>
                  <a:avLst/>
                  <a:gdLst>
                    <a:gd name="T0" fmla="*/ 113 w 113"/>
                    <a:gd name="T1" fmla="*/ 55 h 141"/>
                    <a:gd name="T2" fmla="*/ 59 w 113"/>
                    <a:gd name="T3" fmla="*/ 0 h 141"/>
                    <a:gd name="T4" fmla="*/ 0 w 113"/>
                    <a:gd name="T5" fmla="*/ 141 h 141"/>
                    <a:gd name="T6" fmla="*/ 78 w 113"/>
                    <a:gd name="T7" fmla="*/ 141 h 141"/>
                    <a:gd name="T8" fmla="*/ 113 w 113"/>
                    <a:gd name="T9" fmla="*/ 55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3" h="141">
                      <a:moveTo>
                        <a:pt x="113" y="55"/>
                      </a:move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22" y="36"/>
                        <a:pt x="0" y="86"/>
                        <a:pt x="0" y="141"/>
                      </a:cubicBezTo>
                      <a:cubicBezTo>
                        <a:pt x="78" y="141"/>
                        <a:pt x="78" y="141"/>
                        <a:pt x="78" y="141"/>
                      </a:cubicBezTo>
                      <a:cubicBezTo>
                        <a:pt x="78" y="107"/>
                        <a:pt x="91" y="77"/>
                        <a:pt x="113" y="55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4" name="Freeform 36">
                  <a:extLst>
                    <a:ext uri="{FF2B5EF4-FFF2-40B4-BE49-F238E27FC236}">
                      <a16:creationId xmlns:a16="http://schemas.microsoft.com/office/drawing/2014/main" id="{6EE485A6-8893-8748-8958-23237EEB97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69822" y="2841520"/>
                  <a:ext cx="348456" cy="587479"/>
                </a:xfrm>
                <a:custGeom>
                  <a:avLst/>
                  <a:gdLst>
                    <a:gd name="T0" fmla="*/ 51 w 51"/>
                    <a:gd name="T1" fmla="*/ 15 h 86"/>
                    <a:gd name="T2" fmla="*/ 36 w 51"/>
                    <a:gd name="T3" fmla="*/ 0 h 86"/>
                    <a:gd name="T4" fmla="*/ 0 w 51"/>
                    <a:gd name="T5" fmla="*/ 86 h 86"/>
                    <a:gd name="T6" fmla="*/ 22 w 51"/>
                    <a:gd name="T7" fmla="*/ 86 h 86"/>
                    <a:gd name="T8" fmla="*/ 51 w 51"/>
                    <a:gd name="T9" fmla="*/ 15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86">
                      <a:moveTo>
                        <a:pt x="51" y="15"/>
                      </a:move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14" y="22"/>
                        <a:pt x="0" y="52"/>
                        <a:pt x="0" y="86"/>
                      </a:cubicBezTo>
                      <a:cubicBezTo>
                        <a:pt x="22" y="86"/>
                        <a:pt x="22" y="86"/>
                        <a:pt x="22" y="86"/>
                      </a:cubicBezTo>
                      <a:cubicBezTo>
                        <a:pt x="22" y="58"/>
                        <a:pt x="33" y="33"/>
                        <a:pt x="51" y="15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</p:grp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898EDB1-329A-9645-ACF7-40D0BE914D3E}"/>
                </a:ext>
              </a:extLst>
            </p:cNvPr>
            <p:cNvSpPr/>
            <p:nvPr/>
          </p:nvSpPr>
          <p:spPr>
            <a:xfrm>
              <a:off x="5798850" y="2925115"/>
              <a:ext cx="548640" cy="548640"/>
            </a:xfrm>
            <a:prstGeom prst="ellips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ood Pro Book"/>
              </a:endParaRP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5D854341-D5F9-FF43-BF41-06E00F3939D2}"/>
              </a:ext>
            </a:extLst>
          </p:cNvPr>
          <p:cNvGrpSpPr/>
          <p:nvPr/>
        </p:nvGrpSpPr>
        <p:grpSpPr>
          <a:xfrm>
            <a:off x="8684071" y="2915461"/>
            <a:ext cx="3267238" cy="1376684"/>
            <a:chOff x="8684071" y="1583169"/>
            <a:chExt cx="3267238" cy="1376684"/>
          </a:xfrm>
        </p:grpSpPr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0DFB73AB-B72D-A04B-97B3-EE761F081187}"/>
                </a:ext>
              </a:extLst>
            </p:cNvPr>
            <p:cNvGrpSpPr/>
            <p:nvPr/>
          </p:nvGrpSpPr>
          <p:grpSpPr>
            <a:xfrm>
              <a:off x="9580883" y="1583169"/>
              <a:ext cx="2370426" cy="1376684"/>
              <a:chOff x="9580883" y="1583169"/>
              <a:chExt cx="2370426" cy="1376684"/>
            </a:xfrm>
          </p:grpSpPr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33CE2030-2090-634B-A095-AC225BC59062}"/>
                  </a:ext>
                </a:extLst>
              </p:cNvPr>
              <p:cNvSpPr txBox="1"/>
              <p:nvPr/>
            </p:nvSpPr>
            <p:spPr>
              <a:xfrm>
                <a:off x="9580883" y="1583169"/>
                <a:ext cx="2370426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  <a:ea typeface="Roboto Black" panose="02000000000000000000" pitchFamily="2" charset="0"/>
                    <a:cs typeface="Roboto Black" panose="02000000000000000000" pitchFamily="2" charset="0"/>
                  </a:rPr>
                  <a:t>Ландшафтная архитектура</a:t>
                </a:r>
                <a:endParaRPr kumimoji="0" lang="en-AU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endParaRPr>
              </a:p>
            </p:txBody>
          </p:sp>
          <p:sp>
            <p:nvSpPr>
              <p:cNvPr id="68" name="Text Placeholder 32">
                <a:extLst>
                  <a:ext uri="{FF2B5EF4-FFF2-40B4-BE49-F238E27FC236}">
                    <a16:creationId xmlns:a16="http://schemas.microsoft.com/office/drawing/2014/main" id="{4C5C2345-9A5B-E545-8475-2BE202C4D08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580883" y="2167868"/>
                <a:ext cx="2029246" cy="791985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defPPr>
                  <a:defRPr lang="en-US"/>
                </a:defPPr>
                <a:lvl1pPr marR="0" lvl="0" indent="0" algn="r" defTabSz="685800" fontAlgn="auto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 kumimoji="0" sz="1400" b="0" i="0" u="none" strike="noStrike" cap="none" spc="0" normalizeH="0" baseline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Source Sans Pro Light" panose="020B0403030403020204" pitchFamily="34" charset="0"/>
                    <a:ea typeface="Roboto Light" panose="02000000000000000000" pitchFamily="2" charset="0"/>
                    <a:cs typeface="Roboto Light" panose="02000000000000000000" pitchFamily="2" charset="0"/>
                  </a:defRPr>
                </a:lvl1pPr>
                <a:lvl2pPr marL="5143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latin typeface="Neris Thin" panose="00000300000000000000" pitchFamily="50" charset="0"/>
                  </a:defRPr>
                </a:lvl2pPr>
                <a:lvl3pPr marL="8572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latin typeface="Neris Thin" panose="00000300000000000000" pitchFamily="50" charset="0"/>
                  </a:defRPr>
                </a:lvl3pPr>
                <a:lvl4pPr marL="12001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4pPr>
                <a:lvl5pPr marL="15430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5pPr>
                <a:lvl6pPr marL="18859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6pPr>
                <a:lvl7pPr marL="22288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7pPr>
                <a:lvl8pPr marL="25717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8pPr>
                <a:lvl9pPr marL="29146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9pPr>
              </a:lstStyle>
              <a:p>
                <a:pPr algn="l"/>
                <a:r>
                  <a:rPr lang="ru-RU" dirty="0">
                    <a:latin typeface="Good Pro Book"/>
                  </a:rPr>
                  <a:t>77 бюджетных мест</a:t>
                </a:r>
              </a:p>
              <a:p>
                <a:pPr algn="l"/>
                <a:r>
                  <a:rPr lang="ru-RU" dirty="0">
                    <a:latin typeface="Good Pro Book"/>
                  </a:rPr>
                  <a:t>13 контрактных мест</a:t>
                </a:r>
                <a:endParaRPr lang="en-US" dirty="0">
                  <a:latin typeface="Good Pro Book"/>
                </a:endParaRPr>
              </a:p>
            </p:txBody>
          </p:sp>
        </p:grpSp>
        <p:sp>
          <p:nvSpPr>
            <p:cNvPr id="65" name="Snip and Round Single Corner Rectangle 64">
              <a:extLst>
                <a:ext uri="{FF2B5EF4-FFF2-40B4-BE49-F238E27FC236}">
                  <a16:creationId xmlns:a16="http://schemas.microsoft.com/office/drawing/2014/main" id="{BD9F6E40-28AC-F547-9B63-AB73A524ED66}"/>
                </a:ext>
              </a:extLst>
            </p:cNvPr>
            <p:cNvSpPr/>
            <p:nvPr/>
          </p:nvSpPr>
          <p:spPr>
            <a:xfrm flipV="1">
              <a:off x="8684071" y="1752445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66" name="Shape 2619">
              <a:extLst>
                <a:ext uri="{FF2B5EF4-FFF2-40B4-BE49-F238E27FC236}">
                  <a16:creationId xmlns:a16="http://schemas.microsoft.com/office/drawing/2014/main" id="{D31836AD-E35A-BE43-B6FD-55D3C77E2919}"/>
                </a:ext>
              </a:extLst>
            </p:cNvPr>
            <p:cNvSpPr/>
            <p:nvPr/>
          </p:nvSpPr>
          <p:spPr>
            <a:xfrm>
              <a:off x="8910167" y="1986920"/>
              <a:ext cx="279328" cy="279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3" extrusionOk="0">
                  <a:moveTo>
                    <a:pt x="12364" y="11941"/>
                  </a:moveTo>
                  <a:lnTo>
                    <a:pt x="13062" y="14033"/>
                  </a:lnTo>
                  <a:lnTo>
                    <a:pt x="11365" y="12790"/>
                  </a:lnTo>
                  <a:lnTo>
                    <a:pt x="10785" y="12365"/>
                  </a:lnTo>
                  <a:lnTo>
                    <a:pt x="10205" y="12790"/>
                  </a:lnTo>
                  <a:lnTo>
                    <a:pt x="8508" y="14033"/>
                  </a:lnTo>
                  <a:lnTo>
                    <a:pt x="9206" y="11941"/>
                  </a:lnTo>
                  <a:lnTo>
                    <a:pt x="9426" y="11282"/>
                  </a:lnTo>
                  <a:lnTo>
                    <a:pt x="8877" y="10856"/>
                  </a:lnTo>
                  <a:lnTo>
                    <a:pt x="7511" y="9794"/>
                  </a:lnTo>
                  <a:lnTo>
                    <a:pt x="9790" y="9794"/>
                  </a:lnTo>
                  <a:lnTo>
                    <a:pt x="10030" y="9160"/>
                  </a:lnTo>
                  <a:lnTo>
                    <a:pt x="10785" y="7162"/>
                  </a:lnTo>
                  <a:lnTo>
                    <a:pt x="11540" y="9160"/>
                  </a:lnTo>
                  <a:lnTo>
                    <a:pt x="11779" y="9794"/>
                  </a:lnTo>
                  <a:lnTo>
                    <a:pt x="14059" y="9794"/>
                  </a:lnTo>
                  <a:lnTo>
                    <a:pt x="12692" y="10856"/>
                  </a:lnTo>
                  <a:lnTo>
                    <a:pt x="12144" y="11282"/>
                  </a:lnTo>
                  <a:cubicBezTo>
                    <a:pt x="12144" y="11282"/>
                    <a:pt x="12364" y="11941"/>
                    <a:pt x="12364" y="11941"/>
                  </a:cubicBezTo>
                  <a:close/>
                  <a:moveTo>
                    <a:pt x="12458" y="8813"/>
                  </a:moveTo>
                  <a:lnTo>
                    <a:pt x="10785" y="4384"/>
                  </a:lnTo>
                  <a:lnTo>
                    <a:pt x="9111" y="8813"/>
                  </a:lnTo>
                  <a:lnTo>
                    <a:pt x="4649" y="8813"/>
                  </a:lnTo>
                  <a:lnTo>
                    <a:pt x="8275" y="11631"/>
                  </a:lnTo>
                  <a:lnTo>
                    <a:pt x="6601" y="16647"/>
                  </a:lnTo>
                  <a:lnTo>
                    <a:pt x="10785" y="13582"/>
                  </a:lnTo>
                  <a:lnTo>
                    <a:pt x="14969" y="16647"/>
                  </a:lnTo>
                  <a:lnTo>
                    <a:pt x="13295" y="11631"/>
                  </a:lnTo>
                  <a:lnTo>
                    <a:pt x="16921" y="8813"/>
                  </a:lnTo>
                  <a:cubicBezTo>
                    <a:pt x="16921" y="8813"/>
                    <a:pt x="12458" y="8813"/>
                    <a:pt x="12458" y="8813"/>
                  </a:cubicBezTo>
                  <a:close/>
                  <a:moveTo>
                    <a:pt x="10800" y="20592"/>
                  </a:moveTo>
                  <a:cubicBezTo>
                    <a:pt x="9796" y="20381"/>
                    <a:pt x="982" y="17399"/>
                    <a:pt x="982" y="12263"/>
                  </a:cubicBezTo>
                  <a:cubicBezTo>
                    <a:pt x="982" y="7469"/>
                    <a:pt x="2322" y="2919"/>
                    <a:pt x="2778" y="1179"/>
                  </a:cubicBezTo>
                  <a:cubicBezTo>
                    <a:pt x="4022" y="1719"/>
                    <a:pt x="7232" y="2943"/>
                    <a:pt x="10800" y="2943"/>
                  </a:cubicBezTo>
                  <a:cubicBezTo>
                    <a:pt x="14368" y="2943"/>
                    <a:pt x="17579" y="1719"/>
                    <a:pt x="18823" y="1179"/>
                  </a:cubicBezTo>
                  <a:cubicBezTo>
                    <a:pt x="19278" y="2918"/>
                    <a:pt x="20618" y="7466"/>
                    <a:pt x="20618" y="12263"/>
                  </a:cubicBezTo>
                  <a:cubicBezTo>
                    <a:pt x="20618" y="17393"/>
                    <a:pt x="11803" y="20381"/>
                    <a:pt x="10800" y="20592"/>
                  </a:cubicBezTo>
                  <a:moveTo>
                    <a:pt x="19618" y="356"/>
                  </a:moveTo>
                  <a:cubicBezTo>
                    <a:pt x="19577" y="216"/>
                    <a:pt x="19477" y="101"/>
                    <a:pt x="19343" y="42"/>
                  </a:cubicBezTo>
                  <a:cubicBezTo>
                    <a:pt x="19210" y="-17"/>
                    <a:pt x="19057" y="-13"/>
                    <a:pt x="18926" y="52"/>
                  </a:cubicBezTo>
                  <a:cubicBezTo>
                    <a:pt x="18888" y="71"/>
                    <a:pt x="15053" y="1962"/>
                    <a:pt x="10800" y="1962"/>
                  </a:cubicBezTo>
                  <a:cubicBezTo>
                    <a:pt x="6556" y="1962"/>
                    <a:pt x="2712" y="71"/>
                    <a:pt x="2674" y="52"/>
                  </a:cubicBezTo>
                  <a:cubicBezTo>
                    <a:pt x="2543" y="-13"/>
                    <a:pt x="2391" y="-17"/>
                    <a:pt x="2257" y="42"/>
                  </a:cubicBezTo>
                  <a:cubicBezTo>
                    <a:pt x="2124" y="101"/>
                    <a:pt x="2023" y="216"/>
                    <a:pt x="1983" y="356"/>
                  </a:cubicBezTo>
                  <a:cubicBezTo>
                    <a:pt x="1963" y="426"/>
                    <a:pt x="0" y="6376"/>
                    <a:pt x="0" y="12263"/>
                  </a:cubicBezTo>
                  <a:cubicBezTo>
                    <a:pt x="0" y="18484"/>
                    <a:pt x="10271" y="21491"/>
                    <a:pt x="10708" y="21575"/>
                  </a:cubicBezTo>
                  <a:cubicBezTo>
                    <a:pt x="10739" y="21580"/>
                    <a:pt x="10770" y="21583"/>
                    <a:pt x="10800" y="21583"/>
                  </a:cubicBezTo>
                  <a:cubicBezTo>
                    <a:pt x="10831" y="21583"/>
                    <a:pt x="10862" y="21580"/>
                    <a:pt x="10892" y="21575"/>
                  </a:cubicBezTo>
                  <a:cubicBezTo>
                    <a:pt x="11329" y="21491"/>
                    <a:pt x="21600" y="18484"/>
                    <a:pt x="21600" y="12263"/>
                  </a:cubicBezTo>
                  <a:cubicBezTo>
                    <a:pt x="21600" y="6376"/>
                    <a:pt x="19637" y="426"/>
                    <a:pt x="19618" y="35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0F1DAACE-DEF8-8A41-875C-EE00F6E00FD2}"/>
              </a:ext>
            </a:extLst>
          </p:cNvPr>
          <p:cNvGrpSpPr/>
          <p:nvPr/>
        </p:nvGrpSpPr>
        <p:grpSpPr>
          <a:xfrm>
            <a:off x="170046" y="3058667"/>
            <a:ext cx="3222171" cy="1099728"/>
            <a:chOff x="305495" y="1726190"/>
            <a:chExt cx="3222171" cy="1099728"/>
          </a:xfrm>
        </p:grpSpPr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6A7BD4AE-E1F3-6C40-8EF0-6C732C4C575A}"/>
                </a:ext>
              </a:extLst>
            </p:cNvPr>
            <p:cNvGrpSpPr/>
            <p:nvPr/>
          </p:nvGrpSpPr>
          <p:grpSpPr>
            <a:xfrm>
              <a:off x="305495" y="1726190"/>
              <a:ext cx="2290564" cy="1099728"/>
              <a:chOff x="305495" y="1726190"/>
              <a:chExt cx="2290564" cy="1099728"/>
            </a:xfrm>
          </p:grpSpPr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0B813E55-B738-5841-B11C-A2CDB2F151BD}"/>
                  </a:ext>
                </a:extLst>
              </p:cNvPr>
              <p:cNvSpPr txBox="1"/>
              <p:nvPr/>
            </p:nvSpPr>
            <p:spPr>
              <a:xfrm flipH="1">
                <a:off x="305495" y="1726190"/>
                <a:ext cx="2290564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  <a:ea typeface="Roboto Black" panose="02000000000000000000" pitchFamily="2" charset="0"/>
                    <a:cs typeface="Roboto Black" panose="02000000000000000000" pitchFamily="2" charset="0"/>
                  </a:rPr>
                  <a:t>Садоводство</a:t>
                </a:r>
                <a:endParaRPr kumimoji="0" lang="en-AU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endParaRPr>
              </a:p>
            </p:txBody>
          </p:sp>
          <p:sp>
            <p:nvSpPr>
              <p:cNvPr id="80" name="Text Placeholder 32">
                <a:extLst>
                  <a:ext uri="{FF2B5EF4-FFF2-40B4-BE49-F238E27FC236}">
                    <a16:creationId xmlns:a16="http://schemas.microsoft.com/office/drawing/2014/main" id="{72978D91-B02C-C44C-9F80-82945B3D6F43}"/>
                  </a:ext>
                </a:extLst>
              </p:cNvPr>
              <p:cNvSpPr txBox="1">
                <a:spLocks/>
              </p:cNvSpPr>
              <p:nvPr/>
            </p:nvSpPr>
            <p:spPr>
              <a:xfrm flipH="1">
                <a:off x="610939" y="2033933"/>
                <a:ext cx="1985120" cy="791985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defPPr>
                  <a:defRPr lang="en-US"/>
                </a:defPPr>
                <a:lvl1pPr marR="0" lvl="0" indent="0" algn="r" defTabSz="685800" fontAlgn="auto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 kumimoji="0" sz="1400" b="0" i="0" u="none" strike="noStrike" cap="none" spc="0" normalizeH="0" baseline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Source Sans Pro Light" panose="020B0403030403020204" pitchFamily="34" charset="0"/>
                    <a:ea typeface="Roboto Light" panose="02000000000000000000" pitchFamily="2" charset="0"/>
                    <a:cs typeface="Roboto Light" panose="02000000000000000000" pitchFamily="2" charset="0"/>
                  </a:defRPr>
                </a:lvl1pPr>
                <a:lvl2pPr marL="5143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latin typeface="Neris Thin" panose="00000300000000000000" pitchFamily="50" charset="0"/>
                  </a:defRPr>
                </a:lvl2pPr>
                <a:lvl3pPr marL="8572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latin typeface="Neris Thin" panose="00000300000000000000" pitchFamily="50" charset="0"/>
                  </a:defRPr>
                </a:lvl3pPr>
                <a:lvl4pPr marL="12001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4pPr>
                <a:lvl5pPr marL="15430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>
                    <a:latin typeface="Neris Thin" panose="00000300000000000000" pitchFamily="50" charset="0"/>
                  </a:defRPr>
                </a:lvl5pPr>
                <a:lvl6pPr marL="18859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6pPr>
                <a:lvl7pPr marL="22288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7pPr>
                <a:lvl8pPr marL="25717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8pPr>
                <a:lvl9pPr marL="2914650" indent="-171450" defTabSz="6858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/>
                </a:lvl9pPr>
              </a:lstStyle>
              <a:p>
                <a:r>
                  <a:rPr lang="ru-RU" dirty="0">
                    <a:latin typeface="Good Pro Book"/>
                  </a:rPr>
                  <a:t>115 бюджетных мест</a:t>
                </a:r>
              </a:p>
              <a:p>
                <a:r>
                  <a:rPr lang="ru-RU" dirty="0">
                    <a:latin typeface="Good Pro Book"/>
                  </a:rPr>
                  <a:t>10 контрактных мест</a:t>
                </a:r>
                <a:endParaRPr lang="en-US" dirty="0">
                  <a:latin typeface="Good Pro Book"/>
                </a:endParaRPr>
              </a:p>
            </p:txBody>
          </p:sp>
        </p:grpSp>
        <p:sp>
          <p:nvSpPr>
            <p:cNvPr id="77" name="Snip and Round Single Corner Rectangle 76">
              <a:extLst>
                <a:ext uri="{FF2B5EF4-FFF2-40B4-BE49-F238E27FC236}">
                  <a16:creationId xmlns:a16="http://schemas.microsoft.com/office/drawing/2014/main" id="{C4D75F02-2B84-5E45-BC81-0E363134B9BB}"/>
                </a:ext>
              </a:extLst>
            </p:cNvPr>
            <p:cNvSpPr/>
            <p:nvPr/>
          </p:nvSpPr>
          <p:spPr>
            <a:xfrm flipH="1" flipV="1">
              <a:off x="2796146" y="1763282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78" name="Shape 2570">
              <a:extLst>
                <a:ext uri="{FF2B5EF4-FFF2-40B4-BE49-F238E27FC236}">
                  <a16:creationId xmlns:a16="http://schemas.microsoft.com/office/drawing/2014/main" id="{C2B33A5F-C1AA-F64D-B9FF-634F6F6B0B9F}"/>
                </a:ext>
              </a:extLst>
            </p:cNvPr>
            <p:cNvSpPr/>
            <p:nvPr/>
          </p:nvSpPr>
          <p:spPr>
            <a:xfrm>
              <a:off x="3019925" y="1967889"/>
              <a:ext cx="279328" cy="2729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9" extrusionOk="0">
                  <a:moveTo>
                    <a:pt x="7530" y="4197"/>
                  </a:moveTo>
                  <a:lnTo>
                    <a:pt x="6680" y="3701"/>
                  </a:lnTo>
                  <a:lnTo>
                    <a:pt x="6189" y="4560"/>
                  </a:lnTo>
                  <a:lnTo>
                    <a:pt x="7040" y="5056"/>
                  </a:lnTo>
                  <a:cubicBezTo>
                    <a:pt x="7040" y="5056"/>
                    <a:pt x="7530" y="4197"/>
                    <a:pt x="7530" y="4197"/>
                  </a:cubicBezTo>
                  <a:close/>
                  <a:moveTo>
                    <a:pt x="8512" y="2479"/>
                  </a:moveTo>
                  <a:lnTo>
                    <a:pt x="7662" y="1984"/>
                  </a:lnTo>
                  <a:lnTo>
                    <a:pt x="7171" y="2843"/>
                  </a:lnTo>
                  <a:lnTo>
                    <a:pt x="8021" y="3339"/>
                  </a:lnTo>
                  <a:cubicBezTo>
                    <a:pt x="8021" y="3339"/>
                    <a:pt x="8512" y="2479"/>
                    <a:pt x="8512" y="2479"/>
                  </a:cubicBezTo>
                  <a:close/>
                  <a:moveTo>
                    <a:pt x="20618" y="8428"/>
                  </a:moveTo>
                  <a:lnTo>
                    <a:pt x="982" y="8428"/>
                  </a:lnTo>
                  <a:lnTo>
                    <a:pt x="982" y="6445"/>
                  </a:lnTo>
                  <a:lnTo>
                    <a:pt x="20618" y="6445"/>
                  </a:lnTo>
                  <a:cubicBezTo>
                    <a:pt x="20618" y="6445"/>
                    <a:pt x="20618" y="8428"/>
                    <a:pt x="20618" y="8428"/>
                  </a:cubicBezTo>
                  <a:close/>
                  <a:moveTo>
                    <a:pt x="18655" y="20327"/>
                  </a:moveTo>
                  <a:lnTo>
                    <a:pt x="2945" y="20327"/>
                  </a:lnTo>
                  <a:lnTo>
                    <a:pt x="2945" y="9420"/>
                  </a:lnTo>
                  <a:lnTo>
                    <a:pt x="18655" y="9420"/>
                  </a:lnTo>
                  <a:cubicBezTo>
                    <a:pt x="18655" y="9420"/>
                    <a:pt x="18655" y="20327"/>
                    <a:pt x="18655" y="20327"/>
                  </a:cubicBezTo>
                  <a:close/>
                  <a:moveTo>
                    <a:pt x="6811" y="1488"/>
                  </a:moveTo>
                  <a:cubicBezTo>
                    <a:pt x="7083" y="1014"/>
                    <a:pt x="7683" y="851"/>
                    <a:pt x="8153" y="1125"/>
                  </a:cubicBezTo>
                  <a:lnTo>
                    <a:pt x="9854" y="2117"/>
                  </a:lnTo>
                  <a:lnTo>
                    <a:pt x="7946" y="5454"/>
                  </a:lnTo>
                  <a:lnTo>
                    <a:pt x="5759" y="5454"/>
                  </a:lnTo>
                  <a:lnTo>
                    <a:pt x="5698" y="5419"/>
                  </a:lnTo>
                  <a:lnTo>
                    <a:pt x="5678" y="5454"/>
                  </a:lnTo>
                  <a:lnTo>
                    <a:pt x="4545" y="5454"/>
                  </a:lnTo>
                  <a:cubicBezTo>
                    <a:pt x="4545" y="5454"/>
                    <a:pt x="6811" y="1488"/>
                    <a:pt x="6811" y="1488"/>
                  </a:cubicBezTo>
                  <a:close/>
                  <a:moveTo>
                    <a:pt x="15577" y="5454"/>
                  </a:moveTo>
                  <a:lnTo>
                    <a:pt x="9079" y="5454"/>
                  </a:lnTo>
                  <a:lnTo>
                    <a:pt x="10704" y="2612"/>
                  </a:lnTo>
                  <a:cubicBezTo>
                    <a:pt x="10704" y="2612"/>
                    <a:pt x="15577" y="5454"/>
                    <a:pt x="15577" y="5454"/>
                  </a:cubicBezTo>
                  <a:close/>
                  <a:moveTo>
                    <a:pt x="15930" y="2759"/>
                  </a:moveTo>
                  <a:cubicBezTo>
                    <a:pt x="16454" y="2617"/>
                    <a:pt x="16991" y="2931"/>
                    <a:pt x="17132" y="3460"/>
                  </a:cubicBezTo>
                  <a:lnTo>
                    <a:pt x="17661" y="5454"/>
                  </a:lnTo>
                  <a:lnTo>
                    <a:pt x="17540" y="5454"/>
                  </a:lnTo>
                  <a:lnTo>
                    <a:pt x="16279" y="4718"/>
                  </a:lnTo>
                  <a:lnTo>
                    <a:pt x="16438" y="4674"/>
                  </a:lnTo>
                  <a:lnTo>
                    <a:pt x="16184" y="3716"/>
                  </a:lnTo>
                  <a:lnTo>
                    <a:pt x="15236" y="3973"/>
                  </a:lnTo>
                  <a:lnTo>
                    <a:pt x="15279" y="4135"/>
                  </a:lnTo>
                  <a:lnTo>
                    <a:pt x="14076" y="3434"/>
                  </a:lnTo>
                  <a:lnTo>
                    <a:pt x="14033" y="3272"/>
                  </a:lnTo>
                  <a:cubicBezTo>
                    <a:pt x="14033" y="3272"/>
                    <a:pt x="15930" y="2759"/>
                    <a:pt x="15930" y="2759"/>
                  </a:cubicBezTo>
                  <a:close/>
                  <a:moveTo>
                    <a:pt x="20618" y="5454"/>
                  </a:moveTo>
                  <a:lnTo>
                    <a:pt x="18678" y="5454"/>
                  </a:lnTo>
                  <a:lnTo>
                    <a:pt x="18081" y="3203"/>
                  </a:lnTo>
                  <a:cubicBezTo>
                    <a:pt x="17800" y="2145"/>
                    <a:pt x="16724" y="1518"/>
                    <a:pt x="15676" y="1801"/>
                  </a:cubicBezTo>
                  <a:lnTo>
                    <a:pt x="12671" y="2615"/>
                  </a:lnTo>
                  <a:lnTo>
                    <a:pt x="8644" y="266"/>
                  </a:lnTo>
                  <a:cubicBezTo>
                    <a:pt x="7704" y="-281"/>
                    <a:pt x="6504" y="44"/>
                    <a:pt x="5961" y="992"/>
                  </a:cubicBezTo>
                  <a:lnTo>
                    <a:pt x="3410" y="5454"/>
                  </a:lnTo>
                  <a:lnTo>
                    <a:pt x="982" y="5454"/>
                  </a:lnTo>
                  <a:cubicBezTo>
                    <a:pt x="440" y="5454"/>
                    <a:pt x="0" y="5898"/>
                    <a:pt x="0" y="6445"/>
                  </a:cubicBezTo>
                  <a:lnTo>
                    <a:pt x="0" y="8428"/>
                  </a:lnTo>
                  <a:cubicBezTo>
                    <a:pt x="0" y="8977"/>
                    <a:pt x="440" y="9420"/>
                    <a:pt x="982" y="9420"/>
                  </a:cubicBezTo>
                  <a:lnTo>
                    <a:pt x="1964" y="9420"/>
                  </a:lnTo>
                  <a:lnTo>
                    <a:pt x="1964" y="20327"/>
                  </a:lnTo>
                  <a:cubicBezTo>
                    <a:pt x="1964" y="20875"/>
                    <a:pt x="2403" y="21319"/>
                    <a:pt x="2945" y="21319"/>
                  </a:cubicBezTo>
                  <a:lnTo>
                    <a:pt x="18655" y="21319"/>
                  </a:lnTo>
                  <a:cubicBezTo>
                    <a:pt x="19197" y="21319"/>
                    <a:pt x="19636" y="20875"/>
                    <a:pt x="19636" y="20327"/>
                  </a:cubicBezTo>
                  <a:lnTo>
                    <a:pt x="19636" y="9420"/>
                  </a:lnTo>
                  <a:lnTo>
                    <a:pt x="20618" y="9420"/>
                  </a:lnTo>
                  <a:cubicBezTo>
                    <a:pt x="21160" y="9420"/>
                    <a:pt x="21600" y="8977"/>
                    <a:pt x="21600" y="8428"/>
                  </a:cubicBezTo>
                  <a:lnTo>
                    <a:pt x="21600" y="6445"/>
                  </a:lnTo>
                  <a:cubicBezTo>
                    <a:pt x="21600" y="5898"/>
                    <a:pt x="21160" y="5454"/>
                    <a:pt x="20618" y="5454"/>
                  </a:cubicBezTo>
                  <a:moveTo>
                    <a:pt x="7855" y="12395"/>
                  </a:moveTo>
                  <a:lnTo>
                    <a:pt x="13745" y="12395"/>
                  </a:lnTo>
                  <a:lnTo>
                    <a:pt x="13745" y="13386"/>
                  </a:lnTo>
                  <a:lnTo>
                    <a:pt x="7855" y="13386"/>
                  </a:lnTo>
                  <a:cubicBezTo>
                    <a:pt x="7855" y="13386"/>
                    <a:pt x="7855" y="12395"/>
                    <a:pt x="7855" y="12395"/>
                  </a:cubicBezTo>
                  <a:close/>
                  <a:moveTo>
                    <a:pt x="7855" y="14378"/>
                  </a:moveTo>
                  <a:lnTo>
                    <a:pt x="13745" y="14378"/>
                  </a:lnTo>
                  <a:cubicBezTo>
                    <a:pt x="14288" y="14378"/>
                    <a:pt x="14727" y="13934"/>
                    <a:pt x="14727" y="13386"/>
                  </a:cubicBezTo>
                  <a:lnTo>
                    <a:pt x="14727" y="12395"/>
                  </a:lnTo>
                  <a:cubicBezTo>
                    <a:pt x="14727" y="11847"/>
                    <a:pt x="14288" y="11403"/>
                    <a:pt x="13745" y="11403"/>
                  </a:cubicBezTo>
                  <a:lnTo>
                    <a:pt x="7855" y="11403"/>
                  </a:lnTo>
                  <a:cubicBezTo>
                    <a:pt x="7312" y="11403"/>
                    <a:pt x="6873" y="11847"/>
                    <a:pt x="6873" y="12395"/>
                  </a:cubicBezTo>
                  <a:lnTo>
                    <a:pt x="6873" y="13386"/>
                  </a:lnTo>
                  <a:cubicBezTo>
                    <a:pt x="6873" y="13934"/>
                    <a:pt x="7312" y="14378"/>
                    <a:pt x="7855" y="1437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FCC1867D-2E0A-4799-AF2D-293E8BF5009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1777" y="2946115"/>
            <a:ext cx="501165" cy="50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40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414069" y="408124"/>
            <a:ext cx="111519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Институт механики и энергетики имени 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FF7043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В.П. Горячкина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Good Pro Book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66DABE0-FEE7-A74B-A6A9-1AC5A67D7609}"/>
              </a:ext>
            </a:extLst>
          </p:cNvPr>
          <p:cNvGrpSpPr/>
          <p:nvPr/>
        </p:nvGrpSpPr>
        <p:grpSpPr>
          <a:xfrm>
            <a:off x="3882607" y="1290833"/>
            <a:ext cx="4363535" cy="4363535"/>
            <a:chOff x="3882607" y="1290833"/>
            <a:chExt cx="4363535" cy="4363535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0F8513C3-DCB8-FB49-A710-1FFE02C51ED9}"/>
                </a:ext>
              </a:extLst>
            </p:cNvPr>
            <p:cNvGrpSpPr/>
            <p:nvPr/>
          </p:nvGrpSpPr>
          <p:grpSpPr>
            <a:xfrm>
              <a:off x="3882607" y="1290833"/>
              <a:ext cx="4363535" cy="4363535"/>
              <a:chOff x="4518195" y="1842230"/>
              <a:chExt cx="3173538" cy="3173538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858ABEFA-292A-DF4C-A9ED-D071A9771E9B}"/>
                  </a:ext>
                </a:extLst>
              </p:cNvPr>
              <p:cNvGrpSpPr/>
              <p:nvPr/>
            </p:nvGrpSpPr>
            <p:grpSpPr>
              <a:xfrm>
                <a:off x="4981843" y="1842230"/>
                <a:ext cx="1123121" cy="1025208"/>
                <a:chOff x="4981843" y="1842230"/>
                <a:chExt cx="1123121" cy="102520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7" name="Freeform 29">
                  <a:extLst>
                    <a:ext uri="{FF2B5EF4-FFF2-40B4-BE49-F238E27FC236}">
                      <a16:creationId xmlns:a16="http://schemas.microsoft.com/office/drawing/2014/main" id="{734F09F6-90B3-5246-A827-504D5DA15E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1843" y="1842230"/>
                  <a:ext cx="1123121" cy="901377"/>
                </a:xfrm>
                <a:custGeom>
                  <a:avLst/>
                  <a:gdLst>
                    <a:gd name="T0" fmla="*/ 164 w 164"/>
                    <a:gd name="T1" fmla="*/ 90 h 132"/>
                    <a:gd name="T2" fmla="*/ 164 w 164"/>
                    <a:gd name="T3" fmla="*/ 0 h 132"/>
                    <a:gd name="T4" fmla="*/ 0 w 164"/>
                    <a:gd name="T5" fmla="*/ 68 h 132"/>
                    <a:gd name="T6" fmla="*/ 64 w 164"/>
                    <a:gd name="T7" fmla="*/ 132 h 132"/>
                    <a:gd name="T8" fmla="*/ 164 w 164"/>
                    <a:gd name="T9" fmla="*/ 90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4" h="132">
                      <a:moveTo>
                        <a:pt x="164" y="90"/>
                      </a:moveTo>
                      <a:cubicBezTo>
                        <a:pt x="164" y="0"/>
                        <a:pt x="164" y="0"/>
                        <a:pt x="164" y="0"/>
                      </a:cubicBezTo>
                      <a:cubicBezTo>
                        <a:pt x="100" y="0"/>
                        <a:pt x="42" y="26"/>
                        <a:pt x="0" y="68"/>
                      </a:cubicBezTo>
                      <a:cubicBezTo>
                        <a:pt x="64" y="132"/>
                        <a:pt x="64" y="132"/>
                        <a:pt x="64" y="132"/>
                      </a:cubicBezTo>
                      <a:cubicBezTo>
                        <a:pt x="89" y="106"/>
                        <a:pt x="125" y="90"/>
                        <a:pt x="164" y="90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8" name="Freeform 39">
                  <a:extLst>
                    <a:ext uri="{FF2B5EF4-FFF2-40B4-BE49-F238E27FC236}">
                      <a16:creationId xmlns:a16="http://schemas.microsoft.com/office/drawing/2014/main" id="{AB3A2AD8-2C17-A647-A44E-DF31B197E9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19572" y="2455627"/>
                  <a:ext cx="685392" cy="411811"/>
                </a:xfrm>
                <a:custGeom>
                  <a:avLst/>
                  <a:gdLst>
                    <a:gd name="T0" fmla="*/ 100 w 100"/>
                    <a:gd name="T1" fmla="*/ 26 h 60"/>
                    <a:gd name="T2" fmla="*/ 100 w 100"/>
                    <a:gd name="T3" fmla="*/ 0 h 60"/>
                    <a:gd name="T4" fmla="*/ 0 w 100"/>
                    <a:gd name="T5" fmla="*/ 42 h 60"/>
                    <a:gd name="T6" fmla="*/ 18 w 100"/>
                    <a:gd name="T7" fmla="*/ 60 h 60"/>
                    <a:gd name="T8" fmla="*/ 100 w 100"/>
                    <a:gd name="T9" fmla="*/ 26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60">
                      <a:moveTo>
                        <a:pt x="100" y="26"/>
                      </a:move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61" y="0"/>
                        <a:pt x="25" y="16"/>
                        <a:pt x="0" y="42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39" y="39"/>
                        <a:pt x="68" y="26"/>
                        <a:pt x="100" y="26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6" name="Group 25">
                <a:extLst>
                  <a:ext uri="{FF2B5EF4-FFF2-40B4-BE49-F238E27FC236}">
                    <a16:creationId xmlns:a16="http://schemas.microsoft.com/office/drawing/2014/main" id="{72E4AFD0-4BA6-B545-99DF-BF99FEE09669}"/>
                  </a:ext>
                </a:extLst>
              </p:cNvPr>
              <p:cNvGrpSpPr/>
              <p:nvPr/>
            </p:nvGrpSpPr>
            <p:grpSpPr>
              <a:xfrm>
                <a:off x="6104964" y="2061095"/>
                <a:ext cx="964733" cy="881218"/>
                <a:chOff x="6104964" y="2061095"/>
                <a:chExt cx="964733" cy="88121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5" name="Freeform 30">
                  <a:extLst>
                    <a:ext uri="{FF2B5EF4-FFF2-40B4-BE49-F238E27FC236}">
                      <a16:creationId xmlns:a16="http://schemas.microsoft.com/office/drawing/2014/main" id="{EE0B2F5D-40BE-3E4E-8A48-B315004DA4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2061095"/>
                  <a:ext cx="964733" cy="780425"/>
                </a:xfrm>
                <a:custGeom>
                  <a:avLst/>
                  <a:gdLst>
                    <a:gd name="T0" fmla="*/ 86 w 141"/>
                    <a:gd name="T1" fmla="*/ 114 h 114"/>
                    <a:gd name="T2" fmla="*/ 141 w 141"/>
                    <a:gd name="T3" fmla="*/ 59 h 114"/>
                    <a:gd name="T4" fmla="*/ 0 w 141"/>
                    <a:gd name="T5" fmla="*/ 0 h 114"/>
                    <a:gd name="T6" fmla="*/ 0 w 141"/>
                    <a:gd name="T7" fmla="*/ 78 h 114"/>
                    <a:gd name="T8" fmla="*/ 86 w 141"/>
                    <a:gd name="T9" fmla="*/ 114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114">
                      <a:moveTo>
                        <a:pt x="86" y="114"/>
                      </a:moveTo>
                      <a:cubicBezTo>
                        <a:pt x="141" y="59"/>
                        <a:pt x="141" y="59"/>
                        <a:pt x="141" y="59"/>
                      </a:cubicBezTo>
                      <a:cubicBezTo>
                        <a:pt x="105" y="23"/>
                        <a:pt x="55" y="0"/>
                        <a:pt x="0" y="0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34" y="78"/>
                        <a:pt x="64" y="92"/>
                        <a:pt x="86" y="11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6" name="Freeform 37">
                  <a:extLst>
                    <a:ext uri="{FF2B5EF4-FFF2-40B4-BE49-F238E27FC236}">
                      <a16:creationId xmlns:a16="http://schemas.microsoft.com/office/drawing/2014/main" id="{98A79E96-7B26-8344-B3F0-66493B7D8E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2593857"/>
                  <a:ext cx="587479" cy="348456"/>
                </a:xfrm>
                <a:custGeom>
                  <a:avLst/>
                  <a:gdLst>
                    <a:gd name="T0" fmla="*/ 71 w 86"/>
                    <a:gd name="T1" fmla="*/ 51 h 51"/>
                    <a:gd name="T2" fmla="*/ 86 w 86"/>
                    <a:gd name="T3" fmla="*/ 36 h 51"/>
                    <a:gd name="T4" fmla="*/ 0 w 86"/>
                    <a:gd name="T5" fmla="*/ 0 h 51"/>
                    <a:gd name="T6" fmla="*/ 0 w 86"/>
                    <a:gd name="T7" fmla="*/ 22 h 51"/>
                    <a:gd name="T8" fmla="*/ 71 w 86"/>
                    <a:gd name="T9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1">
                      <a:moveTo>
                        <a:pt x="71" y="51"/>
                      </a:moveTo>
                      <a:cubicBezTo>
                        <a:pt x="86" y="36"/>
                        <a:pt x="86" y="36"/>
                        <a:pt x="86" y="36"/>
                      </a:cubicBezTo>
                      <a:cubicBezTo>
                        <a:pt x="64" y="14"/>
                        <a:pt x="34" y="0"/>
                        <a:pt x="0" y="0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28" y="22"/>
                        <a:pt x="53" y="33"/>
                        <a:pt x="71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13F99D8B-4B75-6E43-80E7-286D1335D6B0}"/>
                  </a:ext>
                </a:extLst>
              </p:cNvPr>
              <p:cNvGrpSpPr/>
              <p:nvPr/>
            </p:nvGrpSpPr>
            <p:grpSpPr>
              <a:xfrm>
                <a:off x="6666525" y="2305878"/>
                <a:ext cx="1025208" cy="1123121"/>
                <a:chOff x="6666525" y="2305878"/>
                <a:chExt cx="1025208" cy="1123121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3" name="Freeform 31">
                  <a:extLst>
                    <a:ext uri="{FF2B5EF4-FFF2-40B4-BE49-F238E27FC236}">
                      <a16:creationId xmlns:a16="http://schemas.microsoft.com/office/drawing/2014/main" id="{1AD48959-5FC0-6940-826A-DF2DCC13FA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90356" y="2305878"/>
                  <a:ext cx="901377" cy="1123121"/>
                </a:xfrm>
                <a:custGeom>
                  <a:avLst/>
                  <a:gdLst>
                    <a:gd name="T0" fmla="*/ 42 w 132"/>
                    <a:gd name="T1" fmla="*/ 164 h 164"/>
                    <a:gd name="T2" fmla="*/ 132 w 132"/>
                    <a:gd name="T3" fmla="*/ 164 h 164"/>
                    <a:gd name="T4" fmla="*/ 64 w 132"/>
                    <a:gd name="T5" fmla="*/ 0 h 164"/>
                    <a:gd name="T6" fmla="*/ 0 w 132"/>
                    <a:gd name="T7" fmla="*/ 64 h 164"/>
                    <a:gd name="T8" fmla="*/ 42 w 132"/>
                    <a:gd name="T9" fmla="*/ 164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164">
                      <a:moveTo>
                        <a:pt x="42" y="164"/>
                      </a:moveTo>
                      <a:cubicBezTo>
                        <a:pt x="132" y="164"/>
                        <a:pt x="132" y="164"/>
                        <a:pt x="132" y="164"/>
                      </a:cubicBezTo>
                      <a:cubicBezTo>
                        <a:pt x="132" y="100"/>
                        <a:pt x="106" y="42"/>
                        <a:pt x="64" y="0"/>
                      </a:cubicBezTo>
                      <a:cubicBezTo>
                        <a:pt x="0" y="64"/>
                        <a:pt x="0" y="64"/>
                        <a:pt x="0" y="64"/>
                      </a:cubicBezTo>
                      <a:cubicBezTo>
                        <a:pt x="26" y="89"/>
                        <a:pt x="42" y="125"/>
                        <a:pt x="42" y="16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4" name="Freeform 42">
                  <a:extLst>
                    <a:ext uri="{FF2B5EF4-FFF2-40B4-BE49-F238E27FC236}">
                      <a16:creationId xmlns:a16="http://schemas.microsoft.com/office/drawing/2014/main" id="{35294CD1-54F5-A342-AABA-DFB8E7F4E5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66525" y="2743607"/>
                  <a:ext cx="411811" cy="685392"/>
                </a:xfrm>
                <a:custGeom>
                  <a:avLst/>
                  <a:gdLst>
                    <a:gd name="T0" fmla="*/ 0 w 60"/>
                    <a:gd name="T1" fmla="*/ 18 h 100"/>
                    <a:gd name="T2" fmla="*/ 34 w 60"/>
                    <a:gd name="T3" fmla="*/ 100 h 100"/>
                    <a:gd name="T4" fmla="*/ 60 w 60"/>
                    <a:gd name="T5" fmla="*/ 100 h 100"/>
                    <a:gd name="T6" fmla="*/ 18 w 60"/>
                    <a:gd name="T7" fmla="*/ 0 h 100"/>
                    <a:gd name="T8" fmla="*/ 0 w 60"/>
                    <a:gd name="T9" fmla="*/ 18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100">
                      <a:moveTo>
                        <a:pt x="0" y="18"/>
                      </a:moveTo>
                      <a:cubicBezTo>
                        <a:pt x="21" y="39"/>
                        <a:pt x="34" y="68"/>
                        <a:pt x="34" y="100"/>
                      </a:cubicBezTo>
                      <a:cubicBezTo>
                        <a:pt x="60" y="100"/>
                        <a:pt x="60" y="100"/>
                        <a:pt x="60" y="100"/>
                      </a:cubicBezTo>
                      <a:cubicBezTo>
                        <a:pt x="60" y="61"/>
                        <a:pt x="44" y="25"/>
                        <a:pt x="18" y="0"/>
                      </a:cubicBezTo>
                      <a:lnTo>
                        <a:pt x="0" y="18"/>
                      </a:ln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8" name="Group 27">
                <a:extLst>
                  <a:ext uri="{FF2B5EF4-FFF2-40B4-BE49-F238E27FC236}">
                    <a16:creationId xmlns:a16="http://schemas.microsoft.com/office/drawing/2014/main" id="{E7E3CD70-C54D-9846-8087-8856F5D4B93E}"/>
                  </a:ext>
                </a:extLst>
              </p:cNvPr>
              <p:cNvGrpSpPr/>
              <p:nvPr/>
            </p:nvGrpSpPr>
            <p:grpSpPr>
              <a:xfrm>
                <a:off x="6591650" y="3428999"/>
                <a:ext cx="881218" cy="964733"/>
                <a:chOff x="6591650" y="3428999"/>
                <a:chExt cx="881218" cy="964733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1" name="Freeform 32">
                  <a:extLst>
                    <a:ext uri="{FF2B5EF4-FFF2-40B4-BE49-F238E27FC236}">
                      <a16:creationId xmlns:a16="http://schemas.microsoft.com/office/drawing/2014/main" id="{57D4D673-A335-0E4F-8662-A55ADA22CC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92443" y="3428999"/>
                  <a:ext cx="780425" cy="964733"/>
                </a:xfrm>
                <a:custGeom>
                  <a:avLst/>
                  <a:gdLst>
                    <a:gd name="T0" fmla="*/ 36 w 114"/>
                    <a:gd name="T1" fmla="*/ 0 h 141"/>
                    <a:gd name="T2" fmla="*/ 0 w 114"/>
                    <a:gd name="T3" fmla="*/ 86 h 141"/>
                    <a:gd name="T4" fmla="*/ 55 w 114"/>
                    <a:gd name="T5" fmla="*/ 141 h 141"/>
                    <a:gd name="T6" fmla="*/ 114 w 114"/>
                    <a:gd name="T7" fmla="*/ 0 h 141"/>
                    <a:gd name="T8" fmla="*/ 36 w 114"/>
                    <a:gd name="T9" fmla="*/ 0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4" h="141">
                      <a:moveTo>
                        <a:pt x="36" y="0"/>
                      </a:moveTo>
                      <a:cubicBezTo>
                        <a:pt x="36" y="34"/>
                        <a:pt x="22" y="64"/>
                        <a:pt x="0" y="86"/>
                      </a:cubicBezTo>
                      <a:cubicBezTo>
                        <a:pt x="55" y="141"/>
                        <a:pt x="55" y="141"/>
                        <a:pt x="55" y="141"/>
                      </a:cubicBezTo>
                      <a:cubicBezTo>
                        <a:pt x="91" y="105"/>
                        <a:pt x="114" y="55"/>
                        <a:pt x="114" y="0"/>
                      </a:cubicBezTo>
                      <a:lnTo>
                        <a:pt x="36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2" name="Freeform 40">
                  <a:extLst>
                    <a:ext uri="{FF2B5EF4-FFF2-40B4-BE49-F238E27FC236}">
                      <a16:creationId xmlns:a16="http://schemas.microsoft.com/office/drawing/2014/main" id="{F958FD02-D18C-8343-8075-EF43607C8E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91650" y="3428999"/>
                  <a:ext cx="348456" cy="587479"/>
                </a:xfrm>
                <a:custGeom>
                  <a:avLst/>
                  <a:gdLst>
                    <a:gd name="T0" fmla="*/ 0 w 51"/>
                    <a:gd name="T1" fmla="*/ 71 h 86"/>
                    <a:gd name="T2" fmla="*/ 15 w 51"/>
                    <a:gd name="T3" fmla="*/ 86 h 86"/>
                    <a:gd name="T4" fmla="*/ 51 w 51"/>
                    <a:gd name="T5" fmla="*/ 0 h 86"/>
                    <a:gd name="T6" fmla="*/ 29 w 51"/>
                    <a:gd name="T7" fmla="*/ 0 h 86"/>
                    <a:gd name="T8" fmla="*/ 0 w 51"/>
                    <a:gd name="T9" fmla="*/ 71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86">
                      <a:moveTo>
                        <a:pt x="0" y="71"/>
                      </a:moveTo>
                      <a:cubicBezTo>
                        <a:pt x="15" y="86"/>
                        <a:pt x="15" y="86"/>
                        <a:pt x="15" y="86"/>
                      </a:cubicBezTo>
                      <a:cubicBezTo>
                        <a:pt x="37" y="64"/>
                        <a:pt x="51" y="34"/>
                        <a:pt x="51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28"/>
                        <a:pt x="18" y="53"/>
                        <a:pt x="0" y="71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9" name="Group 28">
                <a:extLst>
                  <a:ext uri="{FF2B5EF4-FFF2-40B4-BE49-F238E27FC236}">
                    <a16:creationId xmlns:a16="http://schemas.microsoft.com/office/drawing/2014/main" id="{005D74E8-30B9-1F4E-8675-B2DC03A45584}"/>
                  </a:ext>
                </a:extLst>
              </p:cNvPr>
              <p:cNvGrpSpPr/>
              <p:nvPr/>
            </p:nvGrpSpPr>
            <p:grpSpPr>
              <a:xfrm>
                <a:off x="6104964" y="3990560"/>
                <a:ext cx="1123121" cy="1025208"/>
                <a:chOff x="6104964" y="3990560"/>
                <a:chExt cx="1123121" cy="102520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9" name="Freeform 33">
                  <a:extLst>
                    <a:ext uri="{FF2B5EF4-FFF2-40B4-BE49-F238E27FC236}">
                      <a16:creationId xmlns:a16="http://schemas.microsoft.com/office/drawing/2014/main" id="{76D2E9B1-6808-2641-B22B-6119C86E93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4114391"/>
                  <a:ext cx="1123121" cy="901377"/>
                </a:xfrm>
                <a:custGeom>
                  <a:avLst/>
                  <a:gdLst>
                    <a:gd name="T0" fmla="*/ 0 w 164"/>
                    <a:gd name="T1" fmla="*/ 42 h 132"/>
                    <a:gd name="T2" fmla="*/ 0 w 164"/>
                    <a:gd name="T3" fmla="*/ 132 h 132"/>
                    <a:gd name="T4" fmla="*/ 164 w 164"/>
                    <a:gd name="T5" fmla="*/ 64 h 132"/>
                    <a:gd name="T6" fmla="*/ 100 w 164"/>
                    <a:gd name="T7" fmla="*/ 0 h 132"/>
                    <a:gd name="T8" fmla="*/ 0 w 164"/>
                    <a:gd name="T9" fmla="*/ 42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4" h="132">
                      <a:moveTo>
                        <a:pt x="0" y="42"/>
                      </a:moveTo>
                      <a:cubicBezTo>
                        <a:pt x="0" y="132"/>
                        <a:pt x="0" y="132"/>
                        <a:pt x="0" y="132"/>
                      </a:cubicBezTo>
                      <a:cubicBezTo>
                        <a:pt x="64" y="132"/>
                        <a:pt x="122" y="106"/>
                        <a:pt x="164" y="64"/>
                      </a:cubicBez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75" y="26"/>
                        <a:pt x="39" y="42"/>
                        <a:pt x="0" y="42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0" name="Freeform 43">
                  <a:extLst>
                    <a:ext uri="{FF2B5EF4-FFF2-40B4-BE49-F238E27FC236}">
                      <a16:creationId xmlns:a16="http://schemas.microsoft.com/office/drawing/2014/main" id="{A31BE9CD-D0BA-CB42-9223-38D5E84A20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3990560"/>
                  <a:ext cx="685392" cy="411811"/>
                </a:xfrm>
                <a:custGeom>
                  <a:avLst/>
                  <a:gdLst>
                    <a:gd name="T0" fmla="*/ 0 w 100"/>
                    <a:gd name="T1" fmla="*/ 34 h 60"/>
                    <a:gd name="T2" fmla="*/ 0 w 100"/>
                    <a:gd name="T3" fmla="*/ 60 h 60"/>
                    <a:gd name="T4" fmla="*/ 100 w 100"/>
                    <a:gd name="T5" fmla="*/ 18 h 60"/>
                    <a:gd name="T6" fmla="*/ 82 w 100"/>
                    <a:gd name="T7" fmla="*/ 0 h 60"/>
                    <a:gd name="T8" fmla="*/ 0 w 100"/>
                    <a:gd name="T9" fmla="*/ 34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60">
                      <a:moveTo>
                        <a:pt x="0" y="34"/>
                      </a:move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39" y="60"/>
                        <a:pt x="75" y="44"/>
                        <a:pt x="100" y="18"/>
                      </a:cubicBez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61" y="21"/>
                        <a:pt x="32" y="34"/>
                        <a:pt x="0" y="34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B551BAC3-D8BD-9946-AAB6-D257812A1D8A}"/>
                  </a:ext>
                </a:extLst>
              </p:cNvPr>
              <p:cNvGrpSpPr/>
              <p:nvPr/>
            </p:nvGrpSpPr>
            <p:grpSpPr>
              <a:xfrm>
                <a:off x="5140231" y="3915685"/>
                <a:ext cx="964733" cy="881218"/>
                <a:chOff x="5140231" y="3915685"/>
                <a:chExt cx="964733" cy="88121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" name="Freeform 35">
                  <a:extLst>
                    <a:ext uri="{FF2B5EF4-FFF2-40B4-BE49-F238E27FC236}">
                      <a16:creationId xmlns:a16="http://schemas.microsoft.com/office/drawing/2014/main" id="{AE45A980-5EC5-FF43-8DF1-CB122FDF17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0231" y="4016478"/>
                  <a:ext cx="964733" cy="780425"/>
                </a:xfrm>
                <a:custGeom>
                  <a:avLst/>
                  <a:gdLst>
                    <a:gd name="T0" fmla="*/ 55 w 141"/>
                    <a:gd name="T1" fmla="*/ 0 h 114"/>
                    <a:gd name="T2" fmla="*/ 0 w 141"/>
                    <a:gd name="T3" fmla="*/ 55 h 114"/>
                    <a:gd name="T4" fmla="*/ 141 w 141"/>
                    <a:gd name="T5" fmla="*/ 114 h 114"/>
                    <a:gd name="T6" fmla="*/ 141 w 141"/>
                    <a:gd name="T7" fmla="*/ 36 h 114"/>
                    <a:gd name="T8" fmla="*/ 55 w 141"/>
                    <a:gd name="T9" fmla="*/ 0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114">
                      <a:moveTo>
                        <a:pt x="55" y="0"/>
                      </a:move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36" y="91"/>
                        <a:pt x="86" y="114"/>
                        <a:pt x="141" y="114"/>
                      </a:cubicBezTo>
                      <a:cubicBezTo>
                        <a:pt x="141" y="36"/>
                        <a:pt x="141" y="36"/>
                        <a:pt x="141" y="36"/>
                      </a:cubicBezTo>
                      <a:cubicBezTo>
                        <a:pt x="107" y="36"/>
                        <a:pt x="77" y="22"/>
                        <a:pt x="55" y="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8" name="Freeform 41">
                  <a:extLst>
                    <a:ext uri="{FF2B5EF4-FFF2-40B4-BE49-F238E27FC236}">
                      <a16:creationId xmlns:a16="http://schemas.microsoft.com/office/drawing/2014/main" id="{31EDAAB2-122F-6E43-920C-927BC2BF1C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17485" y="3915685"/>
                  <a:ext cx="587479" cy="348456"/>
                </a:xfrm>
                <a:custGeom>
                  <a:avLst/>
                  <a:gdLst>
                    <a:gd name="T0" fmla="*/ 15 w 86"/>
                    <a:gd name="T1" fmla="*/ 0 h 51"/>
                    <a:gd name="T2" fmla="*/ 0 w 86"/>
                    <a:gd name="T3" fmla="*/ 15 h 51"/>
                    <a:gd name="T4" fmla="*/ 86 w 86"/>
                    <a:gd name="T5" fmla="*/ 51 h 51"/>
                    <a:gd name="T6" fmla="*/ 86 w 86"/>
                    <a:gd name="T7" fmla="*/ 29 h 51"/>
                    <a:gd name="T8" fmla="*/ 15 w 86"/>
                    <a:gd name="T9" fmla="*/ 0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1">
                      <a:moveTo>
                        <a:pt x="15" y="0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22" y="37"/>
                        <a:pt x="52" y="51"/>
                        <a:pt x="86" y="51"/>
                      </a:cubicBezTo>
                      <a:cubicBezTo>
                        <a:pt x="86" y="29"/>
                        <a:pt x="86" y="29"/>
                        <a:pt x="86" y="29"/>
                      </a:cubicBezTo>
                      <a:cubicBezTo>
                        <a:pt x="58" y="29"/>
                        <a:pt x="33" y="18"/>
                        <a:pt x="15" y="0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BA5EE101-C874-334A-9D28-CBC4A92980DB}"/>
                  </a:ext>
                </a:extLst>
              </p:cNvPr>
              <p:cNvGrpSpPr/>
              <p:nvPr/>
            </p:nvGrpSpPr>
            <p:grpSpPr>
              <a:xfrm>
                <a:off x="4518195" y="3428999"/>
                <a:ext cx="1025208" cy="1123121"/>
                <a:chOff x="4518195" y="3428999"/>
                <a:chExt cx="1025208" cy="1123121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5" name="Freeform 34">
                  <a:extLst>
                    <a:ext uri="{FF2B5EF4-FFF2-40B4-BE49-F238E27FC236}">
                      <a16:creationId xmlns:a16="http://schemas.microsoft.com/office/drawing/2014/main" id="{2BCE6248-3121-B94C-A63F-C0B0655B19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18195" y="3428999"/>
                  <a:ext cx="901377" cy="1123121"/>
                </a:xfrm>
                <a:custGeom>
                  <a:avLst/>
                  <a:gdLst>
                    <a:gd name="T0" fmla="*/ 90 w 132"/>
                    <a:gd name="T1" fmla="*/ 0 h 164"/>
                    <a:gd name="T2" fmla="*/ 0 w 132"/>
                    <a:gd name="T3" fmla="*/ 0 h 164"/>
                    <a:gd name="T4" fmla="*/ 68 w 132"/>
                    <a:gd name="T5" fmla="*/ 164 h 164"/>
                    <a:gd name="T6" fmla="*/ 132 w 132"/>
                    <a:gd name="T7" fmla="*/ 100 h 164"/>
                    <a:gd name="T8" fmla="*/ 90 w 132"/>
                    <a:gd name="T9" fmla="*/ 0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164">
                      <a:moveTo>
                        <a:pt x="9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64"/>
                        <a:pt x="26" y="122"/>
                        <a:pt x="68" y="164"/>
                      </a:cubicBezTo>
                      <a:cubicBezTo>
                        <a:pt x="132" y="100"/>
                        <a:pt x="132" y="100"/>
                        <a:pt x="132" y="100"/>
                      </a:cubicBezTo>
                      <a:cubicBezTo>
                        <a:pt x="106" y="75"/>
                        <a:pt x="90" y="39"/>
                        <a:pt x="90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6" name="Freeform 38">
                  <a:extLst>
                    <a:ext uri="{FF2B5EF4-FFF2-40B4-BE49-F238E27FC236}">
                      <a16:creationId xmlns:a16="http://schemas.microsoft.com/office/drawing/2014/main" id="{ABCA32CA-AD03-0F45-A9E8-FC94997617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4472" y="3428999"/>
                  <a:ext cx="408931" cy="685392"/>
                </a:xfrm>
                <a:custGeom>
                  <a:avLst/>
                  <a:gdLst>
                    <a:gd name="T0" fmla="*/ 26 w 60"/>
                    <a:gd name="T1" fmla="*/ 0 h 100"/>
                    <a:gd name="T2" fmla="*/ 0 w 60"/>
                    <a:gd name="T3" fmla="*/ 0 h 100"/>
                    <a:gd name="T4" fmla="*/ 42 w 60"/>
                    <a:gd name="T5" fmla="*/ 100 h 100"/>
                    <a:gd name="T6" fmla="*/ 60 w 60"/>
                    <a:gd name="T7" fmla="*/ 82 h 100"/>
                    <a:gd name="T8" fmla="*/ 26 w 60"/>
                    <a:gd name="T9" fmla="*/ 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100">
                      <a:moveTo>
                        <a:pt x="26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9"/>
                        <a:pt x="16" y="75"/>
                        <a:pt x="42" y="100"/>
                      </a:cubicBezTo>
                      <a:cubicBezTo>
                        <a:pt x="60" y="82"/>
                        <a:pt x="60" y="82"/>
                        <a:pt x="60" y="82"/>
                      </a:cubicBezTo>
                      <a:cubicBezTo>
                        <a:pt x="39" y="61"/>
                        <a:pt x="26" y="32"/>
                        <a:pt x="26" y="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id="{3C72B33B-EE70-9B48-AEEB-42F1AF755251}"/>
                  </a:ext>
                </a:extLst>
              </p:cNvPr>
              <p:cNvGrpSpPr/>
              <p:nvPr/>
            </p:nvGrpSpPr>
            <p:grpSpPr>
              <a:xfrm>
                <a:off x="4737060" y="2464266"/>
                <a:ext cx="881218" cy="964733"/>
                <a:chOff x="4737060" y="2464266"/>
                <a:chExt cx="881218" cy="964733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3" name="Freeform 28">
                  <a:extLst>
                    <a:ext uri="{FF2B5EF4-FFF2-40B4-BE49-F238E27FC236}">
                      <a16:creationId xmlns:a16="http://schemas.microsoft.com/office/drawing/2014/main" id="{0F213E02-6FE1-0345-96CD-1D0C28A457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7060" y="2464266"/>
                  <a:ext cx="771786" cy="964733"/>
                </a:xfrm>
                <a:custGeom>
                  <a:avLst/>
                  <a:gdLst>
                    <a:gd name="T0" fmla="*/ 113 w 113"/>
                    <a:gd name="T1" fmla="*/ 55 h 141"/>
                    <a:gd name="T2" fmla="*/ 59 w 113"/>
                    <a:gd name="T3" fmla="*/ 0 h 141"/>
                    <a:gd name="T4" fmla="*/ 0 w 113"/>
                    <a:gd name="T5" fmla="*/ 141 h 141"/>
                    <a:gd name="T6" fmla="*/ 78 w 113"/>
                    <a:gd name="T7" fmla="*/ 141 h 141"/>
                    <a:gd name="T8" fmla="*/ 113 w 113"/>
                    <a:gd name="T9" fmla="*/ 55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3" h="141">
                      <a:moveTo>
                        <a:pt x="113" y="55"/>
                      </a:move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22" y="36"/>
                        <a:pt x="0" y="86"/>
                        <a:pt x="0" y="141"/>
                      </a:cubicBezTo>
                      <a:cubicBezTo>
                        <a:pt x="78" y="141"/>
                        <a:pt x="78" y="141"/>
                        <a:pt x="78" y="141"/>
                      </a:cubicBezTo>
                      <a:cubicBezTo>
                        <a:pt x="78" y="107"/>
                        <a:pt x="91" y="77"/>
                        <a:pt x="113" y="55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4" name="Freeform 36">
                  <a:extLst>
                    <a:ext uri="{FF2B5EF4-FFF2-40B4-BE49-F238E27FC236}">
                      <a16:creationId xmlns:a16="http://schemas.microsoft.com/office/drawing/2014/main" id="{6EE485A6-8893-8748-8958-23237EEB97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69822" y="2841520"/>
                  <a:ext cx="348456" cy="587479"/>
                </a:xfrm>
                <a:custGeom>
                  <a:avLst/>
                  <a:gdLst>
                    <a:gd name="T0" fmla="*/ 51 w 51"/>
                    <a:gd name="T1" fmla="*/ 15 h 86"/>
                    <a:gd name="T2" fmla="*/ 36 w 51"/>
                    <a:gd name="T3" fmla="*/ 0 h 86"/>
                    <a:gd name="T4" fmla="*/ 0 w 51"/>
                    <a:gd name="T5" fmla="*/ 86 h 86"/>
                    <a:gd name="T6" fmla="*/ 22 w 51"/>
                    <a:gd name="T7" fmla="*/ 86 h 86"/>
                    <a:gd name="T8" fmla="*/ 51 w 51"/>
                    <a:gd name="T9" fmla="*/ 15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86">
                      <a:moveTo>
                        <a:pt x="51" y="15"/>
                      </a:move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14" y="22"/>
                        <a:pt x="0" y="52"/>
                        <a:pt x="0" y="86"/>
                      </a:cubicBezTo>
                      <a:cubicBezTo>
                        <a:pt x="22" y="86"/>
                        <a:pt x="22" y="86"/>
                        <a:pt x="22" y="86"/>
                      </a:cubicBezTo>
                      <a:cubicBezTo>
                        <a:pt x="22" y="58"/>
                        <a:pt x="33" y="33"/>
                        <a:pt x="51" y="15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219D0D6E-FA25-3D4E-BCAD-E61B154F47F8}"/>
                </a:ext>
              </a:extLst>
            </p:cNvPr>
            <p:cNvGrpSpPr/>
            <p:nvPr/>
          </p:nvGrpSpPr>
          <p:grpSpPr>
            <a:xfrm>
              <a:off x="5476928" y="2925115"/>
              <a:ext cx="1171173" cy="947790"/>
              <a:chOff x="5476928" y="2925115"/>
              <a:chExt cx="1171173" cy="947790"/>
            </a:xfrm>
          </p:grpSpPr>
          <p:sp>
            <p:nvSpPr>
              <p:cNvPr id="22" name="Text Placeholder 33">
                <a:extLst>
                  <a:ext uri="{FF2B5EF4-FFF2-40B4-BE49-F238E27FC236}">
                    <a16:creationId xmlns:a16="http://schemas.microsoft.com/office/drawing/2014/main" id="{98CE5C24-A9E4-284E-B45A-13A13A44F39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76928" y="3556585"/>
                <a:ext cx="1171173" cy="316320"/>
              </a:xfrm>
              <a:prstGeom prst="rect">
                <a:avLst/>
              </a:prstGeom>
            </p:spPr>
            <p:txBody>
              <a:bodyPr lIns="0" tIns="0" rIns="0" bIns="0"/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85800" rtl="0" eaLnBrk="1" fontAlgn="auto" latinLnBrk="0" hangingPunct="1">
                  <a:lnSpc>
                    <a:spcPct val="13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:endPara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7043"/>
                  </a:solidFill>
                  <a:effectLst/>
                  <a:uLnTx/>
                  <a:uFillTx/>
                  <a:latin typeface="Good Pro Book"/>
                </a:endParaRPr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E898EDB1-329A-9645-ACF7-40D0BE914D3E}"/>
                  </a:ext>
                </a:extLst>
              </p:cNvPr>
              <p:cNvSpPr/>
              <p:nvPr/>
            </p:nvSpPr>
            <p:spPr>
              <a:xfrm>
                <a:off x="5798850" y="2925115"/>
                <a:ext cx="548640" cy="548640"/>
              </a:xfrm>
              <a:prstGeom prst="ellipse">
                <a:avLst/>
              </a:pr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Good Pro Book"/>
                </a:endParaRPr>
              </a:p>
            </p:txBody>
          </p:sp>
          <p:sp>
            <p:nvSpPr>
              <p:cNvPr id="24" name="Shape 2540">
                <a:extLst>
                  <a:ext uri="{FF2B5EF4-FFF2-40B4-BE49-F238E27FC236}">
                    <a16:creationId xmlns:a16="http://schemas.microsoft.com/office/drawing/2014/main" id="{FACC46A0-8A2D-6B48-8896-5C680D6ED7FB}"/>
                  </a:ext>
                </a:extLst>
              </p:cNvPr>
              <p:cNvSpPr/>
              <p:nvPr/>
            </p:nvSpPr>
            <p:spPr>
              <a:xfrm>
                <a:off x="5933506" y="3058667"/>
                <a:ext cx="279328" cy="2793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32" y="6661"/>
                    </a:moveTo>
                    <a:cubicBezTo>
                      <a:pt x="20540" y="6471"/>
                      <a:pt x="20228" y="6473"/>
                      <a:pt x="20038" y="6667"/>
                    </a:cubicBezTo>
                    <a:cubicBezTo>
                      <a:pt x="19903" y="6804"/>
                      <a:pt x="19870" y="7000"/>
                      <a:pt x="19929" y="7171"/>
                    </a:cubicBezTo>
                    <a:lnTo>
                      <a:pt x="19918" y="7175"/>
                    </a:lnTo>
                    <a:cubicBezTo>
                      <a:pt x="20365" y="8298"/>
                      <a:pt x="20618" y="9518"/>
                      <a:pt x="20618" y="10800"/>
                    </a:cubicBezTo>
                    <a:cubicBezTo>
                      <a:pt x="20618" y="16223"/>
                      <a:pt x="16223" y="20618"/>
                      <a:pt x="10800" y="20618"/>
                    </a:cubicBezTo>
                    <a:cubicBezTo>
                      <a:pt x="5378" y="20618"/>
                      <a:pt x="982" y="16223"/>
                      <a:pt x="982" y="10800"/>
                    </a:cubicBezTo>
                    <a:cubicBezTo>
                      <a:pt x="982" y="5377"/>
                      <a:pt x="5378" y="982"/>
                      <a:pt x="10800" y="982"/>
                    </a:cubicBezTo>
                    <a:cubicBezTo>
                      <a:pt x="13575" y="982"/>
                      <a:pt x="16077" y="2136"/>
                      <a:pt x="17862" y="3989"/>
                    </a:cubicBezTo>
                    <a:lnTo>
                      <a:pt x="17868" y="3982"/>
                    </a:lnTo>
                    <a:cubicBezTo>
                      <a:pt x="18062" y="4157"/>
                      <a:pt x="18359" y="4153"/>
                      <a:pt x="18544" y="3965"/>
                    </a:cubicBezTo>
                    <a:cubicBezTo>
                      <a:pt x="18734" y="3771"/>
                      <a:pt x="18732" y="3461"/>
                      <a:pt x="18539" y="3270"/>
                    </a:cubicBezTo>
                    <a:cubicBezTo>
                      <a:pt x="18520" y="3252"/>
                      <a:pt x="18496" y="3244"/>
                      <a:pt x="18476" y="3230"/>
                    </a:cubicBezTo>
                    <a:cubicBezTo>
                      <a:pt x="16521" y="1241"/>
                      <a:pt x="13810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4"/>
                      <a:pt x="4835" y="21600"/>
                      <a:pt x="10800" y="21600"/>
                    </a:cubicBezTo>
                    <a:cubicBezTo>
                      <a:pt x="16765" y="21600"/>
                      <a:pt x="21600" y="16764"/>
                      <a:pt x="21600" y="10800"/>
                    </a:cubicBezTo>
                    <a:cubicBezTo>
                      <a:pt x="21600" y="9412"/>
                      <a:pt x="21329" y="8089"/>
                      <a:pt x="20851" y="6869"/>
                    </a:cubicBezTo>
                    <a:cubicBezTo>
                      <a:pt x="20828" y="6794"/>
                      <a:pt x="20793" y="6721"/>
                      <a:pt x="20732" y="6661"/>
                    </a:cubicBezTo>
                    <a:moveTo>
                      <a:pt x="10792" y="13534"/>
                    </a:moveTo>
                    <a:lnTo>
                      <a:pt x="6238" y="8980"/>
                    </a:lnTo>
                    <a:cubicBezTo>
                      <a:pt x="6149" y="8891"/>
                      <a:pt x="6027" y="8836"/>
                      <a:pt x="5891" y="8836"/>
                    </a:cubicBezTo>
                    <a:cubicBezTo>
                      <a:pt x="5620" y="8836"/>
                      <a:pt x="5400" y="9056"/>
                      <a:pt x="5400" y="9327"/>
                    </a:cubicBezTo>
                    <a:cubicBezTo>
                      <a:pt x="5400" y="9463"/>
                      <a:pt x="5455" y="9585"/>
                      <a:pt x="5544" y="9675"/>
                    </a:cubicBezTo>
                    <a:lnTo>
                      <a:pt x="10453" y="14583"/>
                    </a:lnTo>
                    <a:cubicBezTo>
                      <a:pt x="10542" y="14672"/>
                      <a:pt x="10664" y="14727"/>
                      <a:pt x="10800" y="14727"/>
                    </a:cubicBezTo>
                    <a:cubicBezTo>
                      <a:pt x="10940" y="14727"/>
                      <a:pt x="11064" y="14668"/>
                      <a:pt x="11154" y="14574"/>
                    </a:cubicBezTo>
                    <a:lnTo>
                      <a:pt x="11155" y="14576"/>
                    </a:lnTo>
                    <a:lnTo>
                      <a:pt x="19353" y="5988"/>
                    </a:lnTo>
                    <a:cubicBezTo>
                      <a:pt x="19353" y="5989"/>
                      <a:pt x="19354" y="5990"/>
                      <a:pt x="19354" y="5991"/>
                    </a:cubicBezTo>
                    <a:lnTo>
                      <a:pt x="20055" y="5255"/>
                    </a:lnTo>
                    <a:cubicBezTo>
                      <a:pt x="20055" y="5255"/>
                      <a:pt x="20054" y="5254"/>
                      <a:pt x="20054" y="5253"/>
                    </a:cubicBezTo>
                    <a:lnTo>
                      <a:pt x="21464" y="3775"/>
                    </a:lnTo>
                    <a:lnTo>
                      <a:pt x="21463" y="3774"/>
                    </a:lnTo>
                    <a:cubicBezTo>
                      <a:pt x="21547" y="3686"/>
                      <a:pt x="21600" y="3567"/>
                      <a:pt x="21600" y="3436"/>
                    </a:cubicBezTo>
                    <a:cubicBezTo>
                      <a:pt x="21600" y="3166"/>
                      <a:pt x="21380" y="2945"/>
                      <a:pt x="21109" y="2945"/>
                    </a:cubicBezTo>
                    <a:cubicBezTo>
                      <a:pt x="20969" y="2945"/>
                      <a:pt x="20844" y="3005"/>
                      <a:pt x="20755" y="3099"/>
                    </a:cubicBezTo>
                    <a:lnTo>
                      <a:pt x="20754" y="3097"/>
                    </a:lnTo>
                    <a:lnTo>
                      <a:pt x="19493" y="4419"/>
                    </a:lnTo>
                    <a:cubicBezTo>
                      <a:pt x="19492" y="4418"/>
                      <a:pt x="19491" y="4416"/>
                      <a:pt x="19490" y="4415"/>
                    </a:cubicBezTo>
                    <a:lnTo>
                      <a:pt x="18805" y="5133"/>
                    </a:lnTo>
                    <a:cubicBezTo>
                      <a:pt x="18806" y="5134"/>
                      <a:pt x="18807" y="5136"/>
                      <a:pt x="18807" y="5137"/>
                    </a:cubicBezTo>
                    <a:cubicBezTo>
                      <a:pt x="18807" y="5137"/>
                      <a:pt x="10792" y="13534"/>
                      <a:pt x="10792" y="1353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/>
              <a:p>
                <a:pPr marL="0" marR="0" lvl="0" indent="0" algn="l" defTabSz="228532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kumimoji="0" sz="15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uLnTx/>
                  <a:uFillTx/>
                  <a:latin typeface="Good Pro Book"/>
                  <a:ea typeface="Source Sans Pro Light" charset="0"/>
                  <a:cs typeface="Source Sans Pro Light" charset="0"/>
                  <a:sym typeface="Gill Sans"/>
                </a:endParaRPr>
              </a:p>
            </p:txBody>
          </p:sp>
        </p:grp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7E7134A-DA9B-6240-ACD1-F96778890879}"/>
              </a:ext>
            </a:extLst>
          </p:cNvPr>
          <p:cNvGrpSpPr/>
          <p:nvPr/>
        </p:nvGrpSpPr>
        <p:grpSpPr>
          <a:xfrm>
            <a:off x="83127" y="5341145"/>
            <a:ext cx="3444539" cy="845582"/>
            <a:chOff x="83127" y="4335406"/>
            <a:chExt cx="3444539" cy="845582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8FD2E81B-6647-F54F-BAD3-B73F351FD0AD}"/>
                </a:ext>
              </a:extLst>
            </p:cNvPr>
            <p:cNvSpPr txBox="1"/>
            <p:nvPr/>
          </p:nvSpPr>
          <p:spPr>
            <a:xfrm flipH="1">
              <a:off x="83127" y="4335406"/>
              <a:ext cx="251293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Good Pro Book"/>
                </a:rPr>
                <a:t>Технология транспортных процессов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51" name="Snip and Round Single Corner Rectangle 50">
              <a:extLst>
                <a:ext uri="{FF2B5EF4-FFF2-40B4-BE49-F238E27FC236}">
                  <a16:creationId xmlns:a16="http://schemas.microsoft.com/office/drawing/2014/main" id="{539C7634-6671-0647-B5BE-670146D7C69D}"/>
                </a:ext>
              </a:extLst>
            </p:cNvPr>
            <p:cNvSpPr/>
            <p:nvPr/>
          </p:nvSpPr>
          <p:spPr>
            <a:xfrm flipH="1" flipV="1">
              <a:off x="2796146" y="4449468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52" name="Shape 2564">
              <a:extLst>
                <a:ext uri="{FF2B5EF4-FFF2-40B4-BE49-F238E27FC236}">
                  <a16:creationId xmlns:a16="http://schemas.microsoft.com/office/drawing/2014/main" id="{45AAD285-C250-FA4F-A04E-623E403C31E3}"/>
                </a:ext>
              </a:extLst>
            </p:cNvPr>
            <p:cNvSpPr/>
            <p:nvPr/>
          </p:nvSpPr>
          <p:spPr>
            <a:xfrm>
              <a:off x="3019925" y="4666704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818" y="10800"/>
                  </a:moveTo>
                  <a:lnTo>
                    <a:pt x="11782" y="10800"/>
                  </a:lnTo>
                  <a:lnTo>
                    <a:pt x="11782" y="12764"/>
                  </a:lnTo>
                  <a:lnTo>
                    <a:pt x="9818" y="12764"/>
                  </a:lnTo>
                  <a:cubicBezTo>
                    <a:pt x="9818" y="12764"/>
                    <a:pt x="9818" y="10800"/>
                    <a:pt x="9818" y="10800"/>
                  </a:cubicBezTo>
                  <a:close/>
                  <a:moveTo>
                    <a:pt x="9327" y="13745"/>
                  </a:moveTo>
                  <a:lnTo>
                    <a:pt x="12273" y="13745"/>
                  </a:lnTo>
                  <a:cubicBezTo>
                    <a:pt x="12544" y="13745"/>
                    <a:pt x="12764" y="13526"/>
                    <a:pt x="12764" y="13255"/>
                  </a:cubicBezTo>
                  <a:lnTo>
                    <a:pt x="12764" y="10309"/>
                  </a:lnTo>
                  <a:cubicBezTo>
                    <a:pt x="12764" y="10038"/>
                    <a:pt x="12544" y="9818"/>
                    <a:pt x="12273" y="9818"/>
                  </a:cubicBezTo>
                  <a:lnTo>
                    <a:pt x="9327" y="9818"/>
                  </a:lnTo>
                  <a:cubicBezTo>
                    <a:pt x="9056" y="9818"/>
                    <a:pt x="8836" y="10038"/>
                    <a:pt x="8836" y="10309"/>
                  </a:cubicBezTo>
                  <a:lnTo>
                    <a:pt x="8836" y="13255"/>
                  </a:lnTo>
                  <a:cubicBezTo>
                    <a:pt x="8836" y="13526"/>
                    <a:pt x="9056" y="13745"/>
                    <a:pt x="9327" y="13745"/>
                  </a:cubicBezTo>
                  <a:moveTo>
                    <a:pt x="14727" y="15709"/>
                  </a:moveTo>
                  <a:lnTo>
                    <a:pt x="16691" y="15709"/>
                  </a:lnTo>
                  <a:lnTo>
                    <a:pt x="16691" y="17673"/>
                  </a:lnTo>
                  <a:lnTo>
                    <a:pt x="14727" y="17673"/>
                  </a:lnTo>
                  <a:cubicBezTo>
                    <a:pt x="14727" y="17673"/>
                    <a:pt x="14727" y="15709"/>
                    <a:pt x="14727" y="15709"/>
                  </a:cubicBezTo>
                  <a:close/>
                  <a:moveTo>
                    <a:pt x="14236" y="18655"/>
                  </a:moveTo>
                  <a:lnTo>
                    <a:pt x="17182" y="18655"/>
                  </a:lnTo>
                  <a:cubicBezTo>
                    <a:pt x="17453" y="18655"/>
                    <a:pt x="17673" y="18435"/>
                    <a:pt x="17673" y="18164"/>
                  </a:cubicBezTo>
                  <a:lnTo>
                    <a:pt x="17673" y="15218"/>
                  </a:lnTo>
                  <a:cubicBezTo>
                    <a:pt x="17673" y="14947"/>
                    <a:pt x="17453" y="14727"/>
                    <a:pt x="17182" y="14727"/>
                  </a:cubicBezTo>
                  <a:lnTo>
                    <a:pt x="14236" y="14727"/>
                  </a:lnTo>
                  <a:cubicBezTo>
                    <a:pt x="13965" y="14727"/>
                    <a:pt x="13745" y="14947"/>
                    <a:pt x="13745" y="15218"/>
                  </a:cubicBezTo>
                  <a:lnTo>
                    <a:pt x="13745" y="18164"/>
                  </a:lnTo>
                  <a:cubicBezTo>
                    <a:pt x="13745" y="18435"/>
                    <a:pt x="13965" y="18655"/>
                    <a:pt x="14236" y="18655"/>
                  </a:cubicBezTo>
                  <a:moveTo>
                    <a:pt x="9818" y="5891"/>
                  </a:moveTo>
                  <a:lnTo>
                    <a:pt x="11782" y="5891"/>
                  </a:lnTo>
                  <a:lnTo>
                    <a:pt x="11782" y="7855"/>
                  </a:lnTo>
                  <a:lnTo>
                    <a:pt x="9818" y="7855"/>
                  </a:lnTo>
                  <a:cubicBezTo>
                    <a:pt x="9818" y="7855"/>
                    <a:pt x="9818" y="5891"/>
                    <a:pt x="9818" y="5891"/>
                  </a:cubicBezTo>
                  <a:close/>
                  <a:moveTo>
                    <a:pt x="9327" y="8836"/>
                  </a:moveTo>
                  <a:lnTo>
                    <a:pt x="12273" y="8836"/>
                  </a:lnTo>
                  <a:cubicBezTo>
                    <a:pt x="12544" y="8836"/>
                    <a:pt x="12764" y="8617"/>
                    <a:pt x="12764" y="8345"/>
                  </a:cubicBezTo>
                  <a:lnTo>
                    <a:pt x="12764" y="5400"/>
                  </a:lnTo>
                  <a:cubicBezTo>
                    <a:pt x="12764" y="5129"/>
                    <a:pt x="12544" y="4909"/>
                    <a:pt x="12273" y="4909"/>
                  </a:cubicBezTo>
                  <a:lnTo>
                    <a:pt x="9327" y="4909"/>
                  </a:lnTo>
                  <a:cubicBezTo>
                    <a:pt x="9056" y="4909"/>
                    <a:pt x="8836" y="5129"/>
                    <a:pt x="8836" y="5400"/>
                  </a:cubicBezTo>
                  <a:lnTo>
                    <a:pt x="8836" y="8345"/>
                  </a:lnTo>
                  <a:cubicBezTo>
                    <a:pt x="8836" y="8617"/>
                    <a:pt x="9056" y="8836"/>
                    <a:pt x="9327" y="8836"/>
                  </a:cubicBezTo>
                  <a:moveTo>
                    <a:pt x="4909" y="15709"/>
                  </a:moveTo>
                  <a:lnTo>
                    <a:pt x="6873" y="15709"/>
                  </a:lnTo>
                  <a:lnTo>
                    <a:pt x="6873" y="17673"/>
                  </a:lnTo>
                  <a:lnTo>
                    <a:pt x="4909" y="17673"/>
                  </a:lnTo>
                  <a:cubicBezTo>
                    <a:pt x="4909" y="17673"/>
                    <a:pt x="4909" y="15709"/>
                    <a:pt x="4909" y="15709"/>
                  </a:cubicBezTo>
                  <a:close/>
                  <a:moveTo>
                    <a:pt x="4418" y="18655"/>
                  </a:moveTo>
                  <a:lnTo>
                    <a:pt x="7364" y="18655"/>
                  </a:lnTo>
                  <a:cubicBezTo>
                    <a:pt x="7635" y="18655"/>
                    <a:pt x="7855" y="18435"/>
                    <a:pt x="7855" y="18164"/>
                  </a:cubicBezTo>
                  <a:lnTo>
                    <a:pt x="7855" y="15218"/>
                  </a:lnTo>
                  <a:cubicBezTo>
                    <a:pt x="7855" y="14947"/>
                    <a:pt x="7635" y="14727"/>
                    <a:pt x="7364" y="14727"/>
                  </a:cubicBezTo>
                  <a:lnTo>
                    <a:pt x="4418" y="14727"/>
                  </a:lnTo>
                  <a:cubicBezTo>
                    <a:pt x="4147" y="14727"/>
                    <a:pt x="3927" y="14947"/>
                    <a:pt x="3927" y="15218"/>
                  </a:cubicBezTo>
                  <a:lnTo>
                    <a:pt x="3927" y="18164"/>
                  </a:lnTo>
                  <a:cubicBezTo>
                    <a:pt x="3927" y="18435"/>
                    <a:pt x="4147" y="18655"/>
                    <a:pt x="4418" y="18655"/>
                  </a:cubicBezTo>
                  <a:moveTo>
                    <a:pt x="14727" y="10800"/>
                  </a:moveTo>
                  <a:lnTo>
                    <a:pt x="16691" y="10800"/>
                  </a:lnTo>
                  <a:lnTo>
                    <a:pt x="16691" y="12764"/>
                  </a:lnTo>
                  <a:lnTo>
                    <a:pt x="14727" y="12764"/>
                  </a:lnTo>
                  <a:cubicBezTo>
                    <a:pt x="14727" y="12764"/>
                    <a:pt x="14727" y="10800"/>
                    <a:pt x="14727" y="10800"/>
                  </a:cubicBezTo>
                  <a:close/>
                  <a:moveTo>
                    <a:pt x="14236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lnTo>
                    <a:pt x="17673" y="10309"/>
                  </a:lnTo>
                  <a:cubicBezTo>
                    <a:pt x="17673" y="10038"/>
                    <a:pt x="17453" y="9818"/>
                    <a:pt x="17182" y="9818"/>
                  </a:cubicBezTo>
                  <a:lnTo>
                    <a:pt x="14236" y="9818"/>
                  </a:lnTo>
                  <a:cubicBezTo>
                    <a:pt x="13965" y="9818"/>
                    <a:pt x="13745" y="10038"/>
                    <a:pt x="13745" y="10309"/>
                  </a:cubicBezTo>
                  <a:lnTo>
                    <a:pt x="13745" y="13255"/>
                  </a:lnTo>
                  <a:cubicBezTo>
                    <a:pt x="13745" y="13526"/>
                    <a:pt x="13965" y="13745"/>
                    <a:pt x="14236" y="13745"/>
                  </a:cubicBezTo>
                  <a:moveTo>
                    <a:pt x="4909" y="10800"/>
                  </a:moveTo>
                  <a:lnTo>
                    <a:pt x="6873" y="10800"/>
                  </a:lnTo>
                  <a:lnTo>
                    <a:pt x="6873" y="12764"/>
                  </a:lnTo>
                  <a:lnTo>
                    <a:pt x="4909" y="12764"/>
                  </a:lnTo>
                  <a:cubicBezTo>
                    <a:pt x="4909" y="12764"/>
                    <a:pt x="4909" y="10800"/>
                    <a:pt x="4909" y="10800"/>
                  </a:cubicBezTo>
                  <a:close/>
                  <a:moveTo>
                    <a:pt x="4418" y="13745"/>
                  </a:moveTo>
                  <a:lnTo>
                    <a:pt x="7364" y="13745"/>
                  </a:lnTo>
                  <a:cubicBezTo>
                    <a:pt x="7635" y="13745"/>
                    <a:pt x="7855" y="13526"/>
                    <a:pt x="7855" y="13255"/>
                  </a:cubicBezTo>
                  <a:lnTo>
                    <a:pt x="7855" y="10309"/>
                  </a:lnTo>
                  <a:cubicBezTo>
                    <a:pt x="7855" y="10038"/>
                    <a:pt x="7635" y="9818"/>
                    <a:pt x="7364" y="9818"/>
                  </a:cubicBezTo>
                  <a:lnTo>
                    <a:pt x="4418" y="9818"/>
                  </a:lnTo>
                  <a:cubicBezTo>
                    <a:pt x="4147" y="9818"/>
                    <a:pt x="3927" y="10038"/>
                    <a:pt x="3927" y="10309"/>
                  </a:cubicBezTo>
                  <a:lnTo>
                    <a:pt x="3927" y="13255"/>
                  </a:lnTo>
                  <a:cubicBezTo>
                    <a:pt x="3927" y="13526"/>
                    <a:pt x="4147" y="13745"/>
                    <a:pt x="4418" y="13745"/>
                  </a:cubicBezTo>
                  <a:moveTo>
                    <a:pt x="4909" y="5891"/>
                  </a:moveTo>
                  <a:lnTo>
                    <a:pt x="6873" y="5891"/>
                  </a:lnTo>
                  <a:lnTo>
                    <a:pt x="6873" y="7855"/>
                  </a:lnTo>
                  <a:lnTo>
                    <a:pt x="4909" y="7855"/>
                  </a:lnTo>
                  <a:cubicBezTo>
                    <a:pt x="4909" y="7855"/>
                    <a:pt x="4909" y="5891"/>
                    <a:pt x="4909" y="5891"/>
                  </a:cubicBezTo>
                  <a:close/>
                  <a:moveTo>
                    <a:pt x="4418" y="8836"/>
                  </a:moveTo>
                  <a:lnTo>
                    <a:pt x="7364" y="8836"/>
                  </a:lnTo>
                  <a:cubicBezTo>
                    <a:pt x="7635" y="8836"/>
                    <a:pt x="7855" y="8617"/>
                    <a:pt x="7855" y="8345"/>
                  </a:cubicBezTo>
                  <a:lnTo>
                    <a:pt x="7855" y="5400"/>
                  </a:lnTo>
                  <a:cubicBezTo>
                    <a:pt x="7855" y="5129"/>
                    <a:pt x="7635" y="4909"/>
                    <a:pt x="7364" y="4909"/>
                  </a:cubicBezTo>
                  <a:lnTo>
                    <a:pt x="4418" y="4909"/>
                  </a:lnTo>
                  <a:cubicBezTo>
                    <a:pt x="4147" y="4909"/>
                    <a:pt x="3927" y="5129"/>
                    <a:pt x="3927" y="5400"/>
                  </a:cubicBezTo>
                  <a:lnTo>
                    <a:pt x="3927" y="8345"/>
                  </a:lnTo>
                  <a:cubicBezTo>
                    <a:pt x="3927" y="8617"/>
                    <a:pt x="4147" y="8836"/>
                    <a:pt x="4418" y="8836"/>
                  </a:cubicBezTo>
                  <a:moveTo>
                    <a:pt x="14727" y="5891"/>
                  </a:moveTo>
                  <a:lnTo>
                    <a:pt x="16691" y="5891"/>
                  </a:lnTo>
                  <a:lnTo>
                    <a:pt x="16691" y="7855"/>
                  </a:lnTo>
                  <a:lnTo>
                    <a:pt x="14727" y="7855"/>
                  </a:lnTo>
                  <a:cubicBezTo>
                    <a:pt x="14727" y="7855"/>
                    <a:pt x="14727" y="5891"/>
                    <a:pt x="14727" y="5891"/>
                  </a:cubicBezTo>
                  <a:close/>
                  <a:moveTo>
                    <a:pt x="14236" y="8836"/>
                  </a:moveTo>
                  <a:lnTo>
                    <a:pt x="17182" y="8836"/>
                  </a:lnTo>
                  <a:cubicBezTo>
                    <a:pt x="17453" y="8836"/>
                    <a:pt x="17673" y="8617"/>
                    <a:pt x="17673" y="8345"/>
                  </a:cubicBezTo>
                  <a:lnTo>
                    <a:pt x="17673" y="5400"/>
                  </a:lnTo>
                  <a:cubicBezTo>
                    <a:pt x="17673" y="5129"/>
                    <a:pt x="17453" y="4909"/>
                    <a:pt x="17182" y="4909"/>
                  </a:cubicBezTo>
                  <a:lnTo>
                    <a:pt x="14236" y="4909"/>
                  </a:lnTo>
                  <a:cubicBezTo>
                    <a:pt x="13965" y="4909"/>
                    <a:pt x="13745" y="5129"/>
                    <a:pt x="13745" y="5400"/>
                  </a:cubicBezTo>
                  <a:lnTo>
                    <a:pt x="13745" y="8345"/>
                  </a:lnTo>
                  <a:cubicBezTo>
                    <a:pt x="13745" y="8617"/>
                    <a:pt x="13965" y="8836"/>
                    <a:pt x="14236" y="8836"/>
                  </a:cubicBezTo>
                  <a:moveTo>
                    <a:pt x="19636" y="1964"/>
                  </a:moveTo>
                  <a:lnTo>
                    <a:pt x="1964" y="1964"/>
                  </a:lnTo>
                  <a:lnTo>
                    <a:pt x="1964" y="982"/>
                  </a:lnTo>
                  <a:lnTo>
                    <a:pt x="19636" y="982"/>
                  </a:lnTo>
                  <a:cubicBezTo>
                    <a:pt x="19636" y="982"/>
                    <a:pt x="19636" y="1964"/>
                    <a:pt x="19636" y="1964"/>
                  </a:cubicBezTo>
                  <a:close/>
                  <a:moveTo>
                    <a:pt x="19636" y="20618"/>
                  </a:moveTo>
                  <a:lnTo>
                    <a:pt x="12764" y="20618"/>
                  </a:lnTo>
                  <a:lnTo>
                    <a:pt x="12764" y="15218"/>
                  </a:lnTo>
                  <a:cubicBezTo>
                    <a:pt x="12764" y="14947"/>
                    <a:pt x="12544" y="14727"/>
                    <a:pt x="12273" y="14727"/>
                  </a:cubicBezTo>
                  <a:lnTo>
                    <a:pt x="9327" y="14727"/>
                  </a:lnTo>
                  <a:cubicBezTo>
                    <a:pt x="9056" y="14727"/>
                    <a:pt x="8836" y="14947"/>
                    <a:pt x="8836" y="15218"/>
                  </a:cubicBezTo>
                  <a:lnTo>
                    <a:pt x="8836" y="20618"/>
                  </a:lnTo>
                  <a:lnTo>
                    <a:pt x="1964" y="20618"/>
                  </a:lnTo>
                  <a:lnTo>
                    <a:pt x="1964" y="2945"/>
                  </a:lnTo>
                  <a:lnTo>
                    <a:pt x="19636" y="2945"/>
                  </a:lnTo>
                  <a:cubicBezTo>
                    <a:pt x="19636" y="2945"/>
                    <a:pt x="19636" y="20618"/>
                    <a:pt x="19636" y="20618"/>
                  </a:cubicBezTo>
                  <a:close/>
                  <a:moveTo>
                    <a:pt x="11782" y="20618"/>
                  </a:moveTo>
                  <a:lnTo>
                    <a:pt x="9818" y="20618"/>
                  </a:lnTo>
                  <a:lnTo>
                    <a:pt x="9818" y="15709"/>
                  </a:lnTo>
                  <a:lnTo>
                    <a:pt x="11782" y="15709"/>
                  </a:lnTo>
                  <a:cubicBezTo>
                    <a:pt x="11782" y="15709"/>
                    <a:pt x="11782" y="20618"/>
                    <a:pt x="11782" y="20618"/>
                  </a:cubicBezTo>
                  <a:close/>
                  <a:moveTo>
                    <a:pt x="21109" y="1964"/>
                  </a:moveTo>
                  <a:lnTo>
                    <a:pt x="20618" y="1964"/>
                  </a:lnTo>
                  <a:lnTo>
                    <a:pt x="20618" y="491"/>
                  </a:lnTo>
                  <a:cubicBezTo>
                    <a:pt x="20618" y="220"/>
                    <a:pt x="20399" y="0"/>
                    <a:pt x="20127" y="0"/>
                  </a:cubicBezTo>
                  <a:lnTo>
                    <a:pt x="1473" y="0"/>
                  </a:lnTo>
                  <a:cubicBezTo>
                    <a:pt x="1201" y="0"/>
                    <a:pt x="982" y="220"/>
                    <a:pt x="982" y="491"/>
                  </a:cubicBezTo>
                  <a:lnTo>
                    <a:pt x="982" y="1964"/>
                  </a:lnTo>
                  <a:lnTo>
                    <a:pt x="491" y="1964"/>
                  </a:lnTo>
                  <a:cubicBezTo>
                    <a:pt x="220" y="1964"/>
                    <a:pt x="0" y="2184"/>
                    <a:pt x="0" y="2455"/>
                  </a:cubicBezTo>
                  <a:cubicBezTo>
                    <a:pt x="0" y="2726"/>
                    <a:pt x="220" y="2945"/>
                    <a:pt x="491" y="2945"/>
                  </a:cubicBezTo>
                  <a:lnTo>
                    <a:pt x="982" y="2945"/>
                  </a:lnTo>
                  <a:lnTo>
                    <a:pt x="982" y="21109"/>
                  </a:lnTo>
                  <a:cubicBezTo>
                    <a:pt x="982" y="21381"/>
                    <a:pt x="1201" y="21600"/>
                    <a:pt x="1473" y="21600"/>
                  </a:cubicBezTo>
                  <a:lnTo>
                    <a:pt x="20127" y="21600"/>
                  </a:lnTo>
                  <a:cubicBezTo>
                    <a:pt x="20399" y="21600"/>
                    <a:pt x="20618" y="21381"/>
                    <a:pt x="20618" y="21109"/>
                  </a:cubicBezTo>
                  <a:lnTo>
                    <a:pt x="20618" y="2945"/>
                  </a:lnTo>
                  <a:lnTo>
                    <a:pt x="21109" y="2945"/>
                  </a:lnTo>
                  <a:cubicBezTo>
                    <a:pt x="21380" y="2945"/>
                    <a:pt x="21600" y="2726"/>
                    <a:pt x="21600" y="2455"/>
                  </a:cubicBezTo>
                  <a:cubicBezTo>
                    <a:pt x="21600" y="2184"/>
                    <a:pt x="21380" y="1964"/>
                    <a:pt x="21109" y="1964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31661930-4A5E-C742-B8AD-A7263AD1FAA9}"/>
              </a:ext>
            </a:extLst>
          </p:cNvPr>
          <p:cNvGrpSpPr/>
          <p:nvPr/>
        </p:nvGrpSpPr>
        <p:grpSpPr>
          <a:xfrm>
            <a:off x="8691250" y="4262610"/>
            <a:ext cx="3362205" cy="927004"/>
            <a:chOff x="8691250" y="4253984"/>
            <a:chExt cx="3362205" cy="927004"/>
          </a:xfrm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002BF3DA-1AA5-6846-82F0-B7DF65C25FB1}"/>
                </a:ext>
              </a:extLst>
            </p:cNvPr>
            <p:cNvSpPr txBox="1"/>
            <p:nvPr/>
          </p:nvSpPr>
          <p:spPr>
            <a:xfrm>
              <a:off x="9580883" y="4253984"/>
              <a:ext cx="2472572" cy="83099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Good Pro Book"/>
                </a:rPr>
                <a:t>Наземные транспортно-технологические средства</a:t>
              </a:r>
            </a:p>
          </p:txBody>
        </p:sp>
        <p:sp>
          <p:nvSpPr>
            <p:cNvPr id="58" name="Snip and Round Single Corner Rectangle 57">
              <a:extLst>
                <a:ext uri="{FF2B5EF4-FFF2-40B4-BE49-F238E27FC236}">
                  <a16:creationId xmlns:a16="http://schemas.microsoft.com/office/drawing/2014/main" id="{777FEC72-2504-2740-AC79-0B8DD24FD45E}"/>
                </a:ext>
              </a:extLst>
            </p:cNvPr>
            <p:cNvSpPr/>
            <p:nvPr/>
          </p:nvSpPr>
          <p:spPr>
            <a:xfrm flipV="1">
              <a:off x="8691250" y="4449468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59" name="Shape 2604">
              <a:extLst>
                <a:ext uri="{FF2B5EF4-FFF2-40B4-BE49-F238E27FC236}">
                  <a16:creationId xmlns:a16="http://schemas.microsoft.com/office/drawing/2014/main" id="{D950D4B6-0E34-9640-A659-044DB75731A1}"/>
                </a:ext>
              </a:extLst>
            </p:cNvPr>
            <p:cNvSpPr/>
            <p:nvPr/>
          </p:nvSpPr>
          <p:spPr>
            <a:xfrm>
              <a:off x="8917346" y="4694900"/>
              <a:ext cx="279328" cy="228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9600"/>
                  </a:moveTo>
                  <a:lnTo>
                    <a:pt x="17673" y="9600"/>
                  </a:lnTo>
                  <a:lnTo>
                    <a:pt x="17673" y="8400"/>
                  </a:lnTo>
                  <a:cubicBezTo>
                    <a:pt x="17673" y="7738"/>
                    <a:pt x="17233" y="7200"/>
                    <a:pt x="16691" y="7200"/>
                  </a:cubicBezTo>
                  <a:lnTo>
                    <a:pt x="14727" y="7200"/>
                  </a:lnTo>
                  <a:cubicBezTo>
                    <a:pt x="14186" y="7200"/>
                    <a:pt x="13745" y="7738"/>
                    <a:pt x="13745" y="8400"/>
                  </a:cubicBezTo>
                  <a:lnTo>
                    <a:pt x="13745" y="9600"/>
                  </a:lnTo>
                  <a:lnTo>
                    <a:pt x="7855" y="9600"/>
                  </a:lnTo>
                  <a:lnTo>
                    <a:pt x="7855" y="8400"/>
                  </a:lnTo>
                  <a:cubicBezTo>
                    <a:pt x="7855" y="7738"/>
                    <a:pt x="7414" y="7200"/>
                    <a:pt x="6873" y="7200"/>
                  </a:cubicBezTo>
                  <a:lnTo>
                    <a:pt x="4909" y="7200"/>
                  </a:lnTo>
                  <a:cubicBezTo>
                    <a:pt x="4367" y="7200"/>
                    <a:pt x="3927" y="7738"/>
                    <a:pt x="3927" y="8400"/>
                  </a:cubicBezTo>
                  <a:lnTo>
                    <a:pt x="3927" y="9600"/>
                  </a:lnTo>
                  <a:lnTo>
                    <a:pt x="982" y="9600"/>
                  </a:lnTo>
                  <a:lnTo>
                    <a:pt x="982" y="3601"/>
                  </a:lnTo>
                  <a:lnTo>
                    <a:pt x="20618" y="3601"/>
                  </a:lnTo>
                  <a:cubicBezTo>
                    <a:pt x="20618" y="3601"/>
                    <a:pt x="20618" y="9600"/>
                    <a:pt x="20618" y="9600"/>
                  </a:cubicBezTo>
                  <a:close/>
                  <a:moveTo>
                    <a:pt x="14727" y="8400"/>
                  </a:moveTo>
                  <a:lnTo>
                    <a:pt x="16691" y="8400"/>
                  </a:lnTo>
                  <a:lnTo>
                    <a:pt x="16691" y="12001"/>
                  </a:lnTo>
                  <a:lnTo>
                    <a:pt x="14727" y="12001"/>
                  </a:lnTo>
                  <a:cubicBezTo>
                    <a:pt x="14727" y="12001"/>
                    <a:pt x="14727" y="8400"/>
                    <a:pt x="14727" y="8400"/>
                  </a:cubicBezTo>
                  <a:close/>
                  <a:moveTo>
                    <a:pt x="4909" y="8400"/>
                  </a:moveTo>
                  <a:lnTo>
                    <a:pt x="6873" y="8400"/>
                  </a:lnTo>
                  <a:lnTo>
                    <a:pt x="6873" y="12001"/>
                  </a:lnTo>
                  <a:lnTo>
                    <a:pt x="4909" y="12001"/>
                  </a:lnTo>
                  <a:cubicBezTo>
                    <a:pt x="4909" y="12001"/>
                    <a:pt x="4909" y="8400"/>
                    <a:pt x="4909" y="8400"/>
                  </a:cubicBezTo>
                  <a:close/>
                  <a:moveTo>
                    <a:pt x="19636" y="20400"/>
                  </a:moveTo>
                  <a:lnTo>
                    <a:pt x="1964" y="20400"/>
                  </a:lnTo>
                  <a:lnTo>
                    <a:pt x="1964" y="10800"/>
                  </a:lnTo>
                  <a:lnTo>
                    <a:pt x="3927" y="10800"/>
                  </a:lnTo>
                  <a:lnTo>
                    <a:pt x="3927" y="12001"/>
                  </a:lnTo>
                  <a:cubicBezTo>
                    <a:pt x="3927" y="12662"/>
                    <a:pt x="4367" y="13200"/>
                    <a:pt x="4909" y="13200"/>
                  </a:cubicBezTo>
                  <a:lnTo>
                    <a:pt x="6873" y="13200"/>
                  </a:lnTo>
                  <a:cubicBezTo>
                    <a:pt x="7414" y="13200"/>
                    <a:pt x="7855" y="12662"/>
                    <a:pt x="7855" y="12001"/>
                  </a:cubicBezTo>
                  <a:lnTo>
                    <a:pt x="7855" y="10800"/>
                  </a:lnTo>
                  <a:lnTo>
                    <a:pt x="13745" y="10800"/>
                  </a:lnTo>
                  <a:lnTo>
                    <a:pt x="13745" y="12001"/>
                  </a:lnTo>
                  <a:cubicBezTo>
                    <a:pt x="13745" y="12662"/>
                    <a:pt x="14186" y="13200"/>
                    <a:pt x="14727" y="13200"/>
                  </a:cubicBezTo>
                  <a:lnTo>
                    <a:pt x="16691" y="13200"/>
                  </a:lnTo>
                  <a:cubicBezTo>
                    <a:pt x="17233" y="13200"/>
                    <a:pt x="17673" y="12662"/>
                    <a:pt x="17673" y="12001"/>
                  </a:cubicBezTo>
                  <a:lnTo>
                    <a:pt x="17673" y="10800"/>
                  </a:lnTo>
                  <a:lnTo>
                    <a:pt x="19636" y="10800"/>
                  </a:lnTo>
                  <a:cubicBezTo>
                    <a:pt x="19636" y="10800"/>
                    <a:pt x="19636" y="20400"/>
                    <a:pt x="19636" y="20400"/>
                  </a:cubicBezTo>
                  <a:close/>
                  <a:moveTo>
                    <a:pt x="8836" y="1200"/>
                  </a:moveTo>
                  <a:lnTo>
                    <a:pt x="12764" y="1200"/>
                  </a:lnTo>
                  <a:cubicBezTo>
                    <a:pt x="13305" y="1200"/>
                    <a:pt x="13745" y="1738"/>
                    <a:pt x="13745" y="2400"/>
                  </a:cubicBezTo>
                  <a:lnTo>
                    <a:pt x="7855" y="2400"/>
                  </a:lnTo>
                  <a:cubicBezTo>
                    <a:pt x="7855" y="1738"/>
                    <a:pt x="8295" y="1200"/>
                    <a:pt x="8836" y="1200"/>
                  </a:cubicBezTo>
                  <a:moveTo>
                    <a:pt x="20618" y="2400"/>
                  </a:moveTo>
                  <a:lnTo>
                    <a:pt x="14727" y="2400"/>
                  </a:lnTo>
                  <a:cubicBezTo>
                    <a:pt x="14727" y="1075"/>
                    <a:pt x="13848" y="0"/>
                    <a:pt x="12764" y="0"/>
                  </a:cubicBezTo>
                  <a:lnTo>
                    <a:pt x="8836" y="0"/>
                  </a:lnTo>
                  <a:cubicBezTo>
                    <a:pt x="7752" y="0"/>
                    <a:pt x="6873" y="1075"/>
                    <a:pt x="6873" y="2400"/>
                  </a:cubicBezTo>
                  <a:lnTo>
                    <a:pt x="982" y="2400"/>
                  </a:lnTo>
                  <a:cubicBezTo>
                    <a:pt x="440" y="2400"/>
                    <a:pt x="0" y="2938"/>
                    <a:pt x="0" y="3601"/>
                  </a:cubicBezTo>
                  <a:lnTo>
                    <a:pt x="0" y="9600"/>
                  </a:lnTo>
                  <a:cubicBezTo>
                    <a:pt x="0" y="10262"/>
                    <a:pt x="440" y="10800"/>
                    <a:pt x="982" y="10800"/>
                  </a:cubicBezTo>
                  <a:lnTo>
                    <a:pt x="982" y="20400"/>
                  </a:lnTo>
                  <a:cubicBezTo>
                    <a:pt x="982" y="21062"/>
                    <a:pt x="1422" y="21600"/>
                    <a:pt x="1964" y="21600"/>
                  </a:cubicBezTo>
                  <a:lnTo>
                    <a:pt x="19636" y="21600"/>
                  </a:lnTo>
                  <a:cubicBezTo>
                    <a:pt x="20178" y="21600"/>
                    <a:pt x="20618" y="21062"/>
                    <a:pt x="20618" y="20400"/>
                  </a:cubicBezTo>
                  <a:lnTo>
                    <a:pt x="20618" y="10800"/>
                  </a:lnTo>
                  <a:cubicBezTo>
                    <a:pt x="21160" y="10800"/>
                    <a:pt x="21600" y="10262"/>
                    <a:pt x="21600" y="9600"/>
                  </a:cubicBezTo>
                  <a:lnTo>
                    <a:pt x="21600" y="3601"/>
                  </a:lnTo>
                  <a:cubicBezTo>
                    <a:pt x="21600" y="2938"/>
                    <a:pt x="21160" y="2400"/>
                    <a:pt x="20618" y="240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5D854341-D5F9-FF43-BF41-06E00F3939D2}"/>
              </a:ext>
            </a:extLst>
          </p:cNvPr>
          <p:cNvGrpSpPr/>
          <p:nvPr/>
        </p:nvGrpSpPr>
        <p:grpSpPr>
          <a:xfrm>
            <a:off x="8684071" y="1100156"/>
            <a:ext cx="3369384" cy="1219909"/>
            <a:chOff x="8684071" y="1264056"/>
            <a:chExt cx="3369384" cy="1219909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33CE2030-2090-634B-A095-AC225BC59062}"/>
                </a:ext>
              </a:extLst>
            </p:cNvPr>
            <p:cNvSpPr txBox="1"/>
            <p:nvPr/>
          </p:nvSpPr>
          <p:spPr>
            <a:xfrm>
              <a:off x="9580883" y="1264056"/>
              <a:ext cx="2472572" cy="1107996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Good Pro Book"/>
                </a:rPr>
                <a:t>Эксплуатация транспортно-технологических машин и комплексов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65" name="Snip and Round Single Corner Rectangle 64">
              <a:extLst>
                <a:ext uri="{FF2B5EF4-FFF2-40B4-BE49-F238E27FC236}">
                  <a16:creationId xmlns:a16="http://schemas.microsoft.com/office/drawing/2014/main" id="{BD9F6E40-28AC-F547-9B63-AB73A524ED66}"/>
                </a:ext>
              </a:extLst>
            </p:cNvPr>
            <p:cNvSpPr/>
            <p:nvPr/>
          </p:nvSpPr>
          <p:spPr>
            <a:xfrm flipV="1">
              <a:off x="8684071" y="1752445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66" name="Shape 2619">
              <a:extLst>
                <a:ext uri="{FF2B5EF4-FFF2-40B4-BE49-F238E27FC236}">
                  <a16:creationId xmlns:a16="http://schemas.microsoft.com/office/drawing/2014/main" id="{D31836AD-E35A-BE43-B6FD-55D3C77E2919}"/>
                </a:ext>
              </a:extLst>
            </p:cNvPr>
            <p:cNvSpPr/>
            <p:nvPr/>
          </p:nvSpPr>
          <p:spPr>
            <a:xfrm>
              <a:off x="8910167" y="1986920"/>
              <a:ext cx="279328" cy="279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3" extrusionOk="0">
                  <a:moveTo>
                    <a:pt x="12364" y="11941"/>
                  </a:moveTo>
                  <a:lnTo>
                    <a:pt x="13062" y="14033"/>
                  </a:lnTo>
                  <a:lnTo>
                    <a:pt x="11365" y="12790"/>
                  </a:lnTo>
                  <a:lnTo>
                    <a:pt x="10785" y="12365"/>
                  </a:lnTo>
                  <a:lnTo>
                    <a:pt x="10205" y="12790"/>
                  </a:lnTo>
                  <a:lnTo>
                    <a:pt x="8508" y="14033"/>
                  </a:lnTo>
                  <a:lnTo>
                    <a:pt x="9206" y="11941"/>
                  </a:lnTo>
                  <a:lnTo>
                    <a:pt x="9426" y="11282"/>
                  </a:lnTo>
                  <a:lnTo>
                    <a:pt x="8877" y="10856"/>
                  </a:lnTo>
                  <a:lnTo>
                    <a:pt x="7511" y="9794"/>
                  </a:lnTo>
                  <a:lnTo>
                    <a:pt x="9790" y="9794"/>
                  </a:lnTo>
                  <a:lnTo>
                    <a:pt x="10030" y="9160"/>
                  </a:lnTo>
                  <a:lnTo>
                    <a:pt x="10785" y="7162"/>
                  </a:lnTo>
                  <a:lnTo>
                    <a:pt x="11540" y="9160"/>
                  </a:lnTo>
                  <a:lnTo>
                    <a:pt x="11779" y="9794"/>
                  </a:lnTo>
                  <a:lnTo>
                    <a:pt x="14059" y="9794"/>
                  </a:lnTo>
                  <a:lnTo>
                    <a:pt x="12692" y="10856"/>
                  </a:lnTo>
                  <a:lnTo>
                    <a:pt x="12144" y="11282"/>
                  </a:lnTo>
                  <a:cubicBezTo>
                    <a:pt x="12144" y="11282"/>
                    <a:pt x="12364" y="11941"/>
                    <a:pt x="12364" y="11941"/>
                  </a:cubicBezTo>
                  <a:close/>
                  <a:moveTo>
                    <a:pt x="12458" y="8813"/>
                  </a:moveTo>
                  <a:lnTo>
                    <a:pt x="10785" y="4384"/>
                  </a:lnTo>
                  <a:lnTo>
                    <a:pt x="9111" y="8813"/>
                  </a:lnTo>
                  <a:lnTo>
                    <a:pt x="4649" y="8813"/>
                  </a:lnTo>
                  <a:lnTo>
                    <a:pt x="8275" y="11631"/>
                  </a:lnTo>
                  <a:lnTo>
                    <a:pt x="6601" y="16647"/>
                  </a:lnTo>
                  <a:lnTo>
                    <a:pt x="10785" y="13582"/>
                  </a:lnTo>
                  <a:lnTo>
                    <a:pt x="14969" y="16647"/>
                  </a:lnTo>
                  <a:lnTo>
                    <a:pt x="13295" y="11631"/>
                  </a:lnTo>
                  <a:lnTo>
                    <a:pt x="16921" y="8813"/>
                  </a:lnTo>
                  <a:cubicBezTo>
                    <a:pt x="16921" y="8813"/>
                    <a:pt x="12458" y="8813"/>
                    <a:pt x="12458" y="8813"/>
                  </a:cubicBezTo>
                  <a:close/>
                  <a:moveTo>
                    <a:pt x="10800" y="20592"/>
                  </a:moveTo>
                  <a:cubicBezTo>
                    <a:pt x="9796" y="20381"/>
                    <a:pt x="982" y="17399"/>
                    <a:pt x="982" y="12263"/>
                  </a:cubicBezTo>
                  <a:cubicBezTo>
                    <a:pt x="982" y="7469"/>
                    <a:pt x="2322" y="2919"/>
                    <a:pt x="2778" y="1179"/>
                  </a:cubicBezTo>
                  <a:cubicBezTo>
                    <a:pt x="4022" y="1719"/>
                    <a:pt x="7232" y="2943"/>
                    <a:pt x="10800" y="2943"/>
                  </a:cubicBezTo>
                  <a:cubicBezTo>
                    <a:pt x="14368" y="2943"/>
                    <a:pt x="17579" y="1719"/>
                    <a:pt x="18823" y="1179"/>
                  </a:cubicBezTo>
                  <a:cubicBezTo>
                    <a:pt x="19278" y="2918"/>
                    <a:pt x="20618" y="7466"/>
                    <a:pt x="20618" y="12263"/>
                  </a:cubicBezTo>
                  <a:cubicBezTo>
                    <a:pt x="20618" y="17393"/>
                    <a:pt x="11803" y="20381"/>
                    <a:pt x="10800" y="20592"/>
                  </a:cubicBezTo>
                  <a:moveTo>
                    <a:pt x="19618" y="356"/>
                  </a:moveTo>
                  <a:cubicBezTo>
                    <a:pt x="19577" y="216"/>
                    <a:pt x="19477" y="101"/>
                    <a:pt x="19343" y="42"/>
                  </a:cubicBezTo>
                  <a:cubicBezTo>
                    <a:pt x="19210" y="-17"/>
                    <a:pt x="19057" y="-13"/>
                    <a:pt x="18926" y="52"/>
                  </a:cubicBezTo>
                  <a:cubicBezTo>
                    <a:pt x="18888" y="71"/>
                    <a:pt x="15053" y="1962"/>
                    <a:pt x="10800" y="1962"/>
                  </a:cubicBezTo>
                  <a:cubicBezTo>
                    <a:pt x="6556" y="1962"/>
                    <a:pt x="2712" y="71"/>
                    <a:pt x="2674" y="52"/>
                  </a:cubicBezTo>
                  <a:cubicBezTo>
                    <a:pt x="2543" y="-13"/>
                    <a:pt x="2391" y="-17"/>
                    <a:pt x="2257" y="42"/>
                  </a:cubicBezTo>
                  <a:cubicBezTo>
                    <a:pt x="2124" y="101"/>
                    <a:pt x="2023" y="216"/>
                    <a:pt x="1983" y="356"/>
                  </a:cubicBezTo>
                  <a:cubicBezTo>
                    <a:pt x="1963" y="426"/>
                    <a:pt x="0" y="6376"/>
                    <a:pt x="0" y="12263"/>
                  </a:cubicBezTo>
                  <a:cubicBezTo>
                    <a:pt x="0" y="18484"/>
                    <a:pt x="10271" y="21491"/>
                    <a:pt x="10708" y="21575"/>
                  </a:cubicBezTo>
                  <a:cubicBezTo>
                    <a:pt x="10739" y="21580"/>
                    <a:pt x="10770" y="21583"/>
                    <a:pt x="10800" y="21583"/>
                  </a:cubicBezTo>
                  <a:cubicBezTo>
                    <a:pt x="10831" y="21583"/>
                    <a:pt x="10862" y="21580"/>
                    <a:pt x="10892" y="21575"/>
                  </a:cubicBezTo>
                  <a:cubicBezTo>
                    <a:pt x="11329" y="21491"/>
                    <a:pt x="21600" y="18484"/>
                    <a:pt x="21600" y="12263"/>
                  </a:cubicBezTo>
                  <a:cubicBezTo>
                    <a:pt x="21600" y="6376"/>
                    <a:pt x="19637" y="426"/>
                    <a:pt x="19618" y="35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9BA0A373-67FC-0249-B56B-03780944E600}"/>
              </a:ext>
            </a:extLst>
          </p:cNvPr>
          <p:cNvGrpSpPr/>
          <p:nvPr/>
        </p:nvGrpSpPr>
        <p:grpSpPr>
          <a:xfrm>
            <a:off x="8691250" y="3030207"/>
            <a:ext cx="3260059" cy="805221"/>
            <a:chOff x="8691250" y="3030207"/>
            <a:chExt cx="3260059" cy="805221"/>
          </a:xfrm>
        </p:grpSpPr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909B4CB9-44BC-E743-9758-B1FECE1A94C9}"/>
                </a:ext>
              </a:extLst>
            </p:cNvPr>
            <p:cNvSpPr txBox="1"/>
            <p:nvPr/>
          </p:nvSpPr>
          <p:spPr>
            <a:xfrm>
              <a:off x="9580883" y="3030207"/>
              <a:ext cx="2370426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Good Pro Book"/>
                </a:rPr>
                <a:t>Агроинженерия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71" name="Snip and Round Single Corner Rectangle 70">
              <a:extLst>
                <a:ext uri="{FF2B5EF4-FFF2-40B4-BE49-F238E27FC236}">
                  <a16:creationId xmlns:a16="http://schemas.microsoft.com/office/drawing/2014/main" id="{631457C1-A26E-E54B-A87C-4E0FE1CA7836}"/>
                </a:ext>
              </a:extLst>
            </p:cNvPr>
            <p:cNvSpPr/>
            <p:nvPr/>
          </p:nvSpPr>
          <p:spPr>
            <a:xfrm flipV="1">
              <a:off x="8691250" y="3103908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72" name="Shape 2620">
              <a:extLst>
                <a:ext uri="{FF2B5EF4-FFF2-40B4-BE49-F238E27FC236}">
                  <a16:creationId xmlns:a16="http://schemas.microsoft.com/office/drawing/2014/main" id="{13CEDC42-A1CA-CD41-ABBD-5B520A341558}"/>
                </a:ext>
              </a:extLst>
            </p:cNvPr>
            <p:cNvSpPr/>
            <p:nvPr/>
          </p:nvSpPr>
          <p:spPr>
            <a:xfrm>
              <a:off x="8910167" y="3341479"/>
              <a:ext cx="279328" cy="254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4" extrusionOk="0">
                  <a:moveTo>
                    <a:pt x="20618" y="7406"/>
                  </a:moveTo>
                  <a:lnTo>
                    <a:pt x="13580" y="7406"/>
                  </a:lnTo>
                  <a:cubicBezTo>
                    <a:pt x="13156" y="6803"/>
                    <a:pt x="12718" y="6095"/>
                    <a:pt x="12319" y="5293"/>
                  </a:cubicBezTo>
                  <a:lnTo>
                    <a:pt x="20618" y="5293"/>
                  </a:lnTo>
                  <a:cubicBezTo>
                    <a:pt x="20618" y="5293"/>
                    <a:pt x="20618" y="7406"/>
                    <a:pt x="20618" y="7406"/>
                  </a:cubicBezTo>
                  <a:close/>
                  <a:moveTo>
                    <a:pt x="19636" y="13747"/>
                  </a:moveTo>
                  <a:lnTo>
                    <a:pt x="11291" y="13747"/>
                  </a:lnTo>
                  <a:lnTo>
                    <a:pt x="11291" y="8463"/>
                  </a:lnTo>
                  <a:lnTo>
                    <a:pt x="13090" y="8463"/>
                  </a:lnTo>
                  <a:cubicBezTo>
                    <a:pt x="14022" y="9712"/>
                    <a:pt x="14815" y="10437"/>
                    <a:pt x="14882" y="10497"/>
                  </a:cubicBezTo>
                  <a:cubicBezTo>
                    <a:pt x="15009" y="10610"/>
                    <a:pt x="15174" y="10644"/>
                    <a:pt x="15323" y="10601"/>
                  </a:cubicBezTo>
                  <a:cubicBezTo>
                    <a:pt x="15418" y="10574"/>
                    <a:pt x="15505" y="10516"/>
                    <a:pt x="15573" y="10429"/>
                  </a:cubicBezTo>
                  <a:cubicBezTo>
                    <a:pt x="15746" y="10205"/>
                    <a:pt x="15718" y="9871"/>
                    <a:pt x="15510" y="9684"/>
                  </a:cubicBezTo>
                  <a:cubicBezTo>
                    <a:pt x="15498" y="9674"/>
                    <a:pt x="15023" y="9238"/>
                    <a:pt x="14383" y="8463"/>
                  </a:cubicBezTo>
                  <a:lnTo>
                    <a:pt x="19636" y="8463"/>
                  </a:lnTo>
                  <a:cubicBezTo>
                    <a:pt x="19636" y="8463"/>
                    <a:pt x="19636" y="13747"/>
                    <a:pt x="19636" y="13747"/>
                  </a:cubicBezTo>
                  <a:close/>
                  <a:moveTo>
                    <a:pt x="19636" y="20087"/>
                  </a:moveTo>
                  <a:lnTo>
                    <a:pt x="11291" y="20087"/>
                  </a:lnTo>
                  <a:lnTo>
                    <a:pt x="11291" y="14803"/>
                  </a:lnTo>
                  <a:lnTo>
                    <a:pt x="19636" y="14803"/>
                  </a:lnTo>
                  <a:cubicBezTo>
                    <a:pt x="19636" y="14803"/>
                    <a:pt x="19636" y="20087"/>
                    <a:pt x="19636" y="20087"/>
                  </a:cubicBezTo>
                  <a:close/>
                  <a:moveTo>
                    <a:pt x="11291" y="5461"/>
                  </a:moveTo>
                  <a:cubicBezTo>
                    <a:pt x="11626" y="6178"/>
                    <a:pt x="11991" y="6828"/>
                    <a:pt x="12360" y="7406"/>
                  </a:cubicBezTo>
                  <a:lnTo>
                    <a:pt x="11291" y="7406"/>
                  </a:lnTo>
                  <a:cubicBezTo>
                    <a:pt x="11291" y="7406"/>
                    <a:pt x="11291" y="5461"/>
                    <a:pt x="11291" y="5461"/>
                  </a:cubicBezTo>
                  <a:close/>
                  <a:moveTo>
                    <a:pt x="12871" y="1481"/>
                  </a:moveTo>
                  <a:cubicBezTo>
                    <a:pt x="14045" y="751"/>
                    <a:pt x="15436" y="979"/>
                    <a:pt x="15979" y="1990"/>
                  </a:cubicBezTo>
                  <a:cubicBezTo>
                    <a:pt x="16343" y="2668"/>
                    <a:pt x="16223" y="3523"/>
                    <a:pt x="15755" y="4236"/>
                  </a:cubicBezTo>
                  <a:lnTo>
                    <a:pt x="11845" y="4236"/>
                  </a:lnTo>
                  <a:cubicBezTo>
                    <a:pt x="11740" y="3975"/>
                    <a:pt x="11641" y="3708"/>
                    <a:pt x="11550" y="3432"/>
                  </a:cubicBezTo>
                  <a:cubicBezTo>
                    <a:pt x="11653" y="2691"/>
                    <a:pt x="12120" y="1947"/>
                    <a:pt x="12871" y="1481"/>
                  </a:cubicBezTo>
                  <a:moveTo>
                    <a:pt x="10309" y="7406"/>
                  </a:moveTo>
                  <a:lnTo>
                    <a:pt x="9224" y="7406"/>
                  </a:lnTo>
                  <a:cubicBezTo>
                    <a:pt x="9600" y="6819"/>
                    <a:pt x="9970" y="6158"/>
                    <a:pt x="10309" y="5429"/>
                  </a:cubicBezTo>
                  <a:cubicBezTo>
                    <a:pt x="10309" y="5429"/>
                    <a:pt x="10309" y="7406"/>
                    <a:pt x="10309" y="7406"/>
                  </a:cubicBezTo>
                  <a:close/>
                  <a:moveTo>
                    <a:pt x="10309" y="13747"/>
                  </a:moveTo>
                  <a:lnTo>
                    <a:pt x="1964" y="13747"/>
                  </a:lnTo>
                  <a:lnTo>
                    <a:pt x="1964" y="8463"/>
                  </a:lnTo>
                  <a:lnTo>
                    <a:pt x="7202" y="8463"/>
                  </a:lnTo>
                  <a:cubicBezTo>
                    <a:pt x="6563" y="9238"/>
                    <a:pt x="6087" y="9674"/>
                    <a:pt x="6075" y="9684"/>
                  </a:cubicBezTo>
                  <a:cubicBezTo>
                    <a:pt x="5867" y="9871"/>
                    <a:pt x="5839" y="10205"/>
                    <a:pt x="6012" y="10429"/>
                  </a:cubicBezTo>
                  <a:cubicBezTo>
                    <a:pt x="6080" y="10516"/>
                    <a:pt x="6167" y="10574"/>
                    <a:pt x="6261" y="10601"/>
                  </a:cubicBezTo>
                  <a:cubicBezTo>
                    <a:pt x="6411" y="10644"/>
                    <a:pt x="6575" y="10610"/>
                    <a:pt x="6703" y="10497"/>
                  </a:cubicBezTo>
                  <a:cubicBezTo>
                    <a:pt x="6770" y="10437"/>
                    <a:pt x="7563" y="9712"/>
                    <a:pt x="8495" y="8463"/>
                  </a:cubicBezTo>
                  <a:lnTo>
                    <a:pt x="10309" y="8463"/>
                  </a:lnTo>
                  <a:cubicBezTo>
                    <a:pt x="10309" y="8463"/>
                    <a:pt x="10309" y="13747"/>
                    <a:pt x="10309" y="13747"/>
                  </a:cubicBezTo>
                  <a:close/>
                  <a:moveTo>
                    <a:pt x="10309" y="20087"/>
                  </a:moveTo>
                  <a:lnTo>
                    <a:pt x="1964" y="20087"/>
                  </a:lnTo>
                  <a:lnTo>
                    <a:pt x="1964" y="14803"/>
                  </a:lnTo>
                  <a:lnTo>
                    <a:pt x="10309" y="14803"/>
                  </a:lnTo>
                  <a:cubicBezTo>
                    <a:pt x="10309" y="14803"/>
                    <a:pt x="10309" y="20087"/>
                    <a:pt x="10309" y="20087"/>
                  </a:cubicBezTo>
                  <a:close/>
                  <a:moveTo>
                    <a:pt x="982" y="7406"/>
                  </a:moveTo>
                  <a:lnTo>
                    <a:pt x="982" y="5293"/>
                  </a:lnTo>
                  <a:lnTo>
                    <a:pt x="9266" y="5293"/>
                  </a:lnTo>
                  <a:cubicBezTo>
                    <a:pt x="8867" y="6095"/>
                    <a:pt x="8429" y="6803"/>
                    <a:pt x="8005" y="7406"/>
                  </a:cubicBezTo>
                  <a:cubicBezTo>
                    <a:pt x="8005" y="7406"/>
                    <a:pt x="982" y="7406"/>
                    <a:pt x="982" y="7406"/>
                  </a:cubicBezTo>
                  <a:close/>
                  <a:moveTo>
                    <a:pt x="5606" y="1990"/>
                  </a:moveTo>
                  <a:cubicBezTo>
                    <a:pt x="6148" y="980"/>
                    <a:pt x="7540" y="751"/>
                    <a:pt x="8714" y="1481"/>
                  </a:cubicBezTo>
                  <a:cubicBezTo>
                    <a:pt x="9465" y="1948"/>
                    <a:pt x="9931" y="2692"/>
                    <a:pt x="10035" y="3433"/>
                  </a:cubicBezTo>
                  <a:cubicBezTo>
                    <a:pt x="9944" y="3708"/>
                    <a:pt x="9845" y="3975"/>
                    <a:pt x="9740" y="4236"/>
                  </a:cubicBezTo>
                  <a:lnTo>
                    <a:pt x="5830" y="4236"/>
                  </a:lnTo>
                  <a:cubicBezTo>
                    <a:pt x="5362" y="3523"/>
                    <a:pt x="5242" y="2668"/>
                    <a:pt x="5606" y="1990"/>
                  </a:cubicBezTo>
                  <a:moveTo>
                    <a:pt x="20618" y="4236"/>
                  </a:moveTo>
                  <a:lnTo>
                    <a:pt x="16874" y="4236"/>
                  </a:lnTo>
                  <a:cubicBezTo>
                    <a:pt x="17259" y="3325"/>
                    <a:pt x="17284" y="2310"/>
                    <a:pt x="16829" y="1461"/>
                  </a:cubicBezTo>
                  <a:cubicBezTo>
                    <a:pt x="16015" y="-54"/>
                    <a:pt x="14024" y="-456"/>
                    <a:pt x="12380" y="565"/>
                  </a:cubicBezTo>
                  <a:cubicBezTo>
                    <a:pt x="11747" y="959"/>
                    <a:pt x="11277" y="1511"/>
                    <a:pt x="10965" y="2122"/>
                  </a:cubicBezTo>
                  <a:cubicBezTo>
                    <a:pt x="10949" y="2115"/>
                    <a:pt x="10937" y="2103"/>
                    <a:pt x="10920" y="2098"/>
                  </a:cubicBezTo>
                  <a:cubicBezTo>
                    <a:pt x="10909" y="2095"/>
                    <a:pt x="10899" y="2097"/>
                    <a:pt x="10888" y="2095"/>
                  </a:cubicBezTo>
                  <a:cubicBezTo>
                    <a:pt x="10861" y="2089"/>
                    <a:pt x="10834" y="2089"/>
                    <a:pt x="10806" y="2088"/>
                  </a:cubicBezTo>
                  <a:cubicBezTo>
                    <a:pt x="10782" y="2089"/>
                    <a:pt x="10759" y="2089"/>
                    <a:pt x="10735" y="2093"/>
                  </a:cubicBezTo>
                  <a:cubicBezTo>
                    <a:pt x="10712" y="2096"/>
                    <a:pt x="10689" y="2090"/>
                    <a:pt x="10665" y="2098"/>
                  </a:cubicBezTo>
                  <a:cubicBezTo>
                    <a:pt x="10648" y="2103"/>
                    <a:pt x="10636" y="2115"/>
                    <a:pt x="10620" y="2122"/>
                  </a:cubicBezTo>
                  <a:cubicBezTo>
                    <a:pt x="10307" y="1511"/>
                    <a:pt x="9837" y="959"/>
                    <a:pt x="9205" y="566"/>
                  </a:cubicBezTo>
                  <a:cubicBezTo>
                    <a:pt x="7561" y="-456"/>
                    <a:pt x="5569" y="-54"/>
                    <a:pt x="4755" y="1461"/>
                  </a:cubicBezTo>
                  <a:cubicBezTo>
                    <a:pt x="4301" y="2310"/>
                    <a:pt x="4325" y="3325"/>
                    <a:pt x="4711" y="4236"/>
                  </a:cubicBezTo>
                  <a:lnTo>
                    <a:pt x="982" y="4236"/>
                  </a:lnTo>
                  <a:cubicBezTo>
                    <a:pt x="440" y="4236"/>
                    <a:pt x="0" y="4709"/>
                    <a:pt x="0" y="5293"/>
                  </a:cubicBezTo>
                  <a:lnTo>
                    <a:pt x="0" y="7406"/>
                  </a:lnTo>
                  <a:cubicBezTo>
                    <a:pt x="0" y="7990"/>
                    <a:pt x="440" y="8463"/>
                    <a:pt x="982" y="8463"/>
                  </a:cubicBezTo>
                  <a:lnTo>
                    <a:pt x="982" y="20087"/>
                  </a:lnTo>
                  <a:cubicBezTo>
                    <a:pt x="982" y="20671"/>
                    <a:pt x="1422" y="21144"/>
                    <a:pt x="1964" y="21144"/>
                  </a:cubicBezTo>
                  <a:lnTo>
                    <a:pt x="19636" y="21144"/>
                  </a:lnTo>
                  <a:cubicBezTo>
                    <a:pt x="20178" y="21144"/>
                    <a:pt x="20618" y="20671"/>
                    <a:pt x="20618" y="20087"/>
                  </a:cubicBezTo>
                  <a:lnTo>
                    <a:pt x="20618" y="8463"/>
                  </a:lnTo>
                  <a:cubicBezTo>
                    <a:pt x="21160" y="8463"/>
                    <a:pt x="21600" y="7990"/>
                    <a:pt x="21600" y="7406"/>
                  </a:cubicBezTo>
                  <a:lnTo>
                    <a:pt x="21600" y="5293"/>
                  </a:lnTo>
                  <a:cubicBezTo>
                    <a:pt x="21600" y="4709"/>
                    <a:pt x="21160" y="4236"/>
                    <a:pt x="20618" y="423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0F1DAACE-DEF8-8A41-875C-EE00F6E00FD2}"/>
              </a:ext>
            </a:extLst>
          </p:cNvPr>
          <p:cNvGrpSpPr/>
          <p:nvPr/>
        </p:nvGrpSpPr>
        <p:grpSpPr>
          <a:xfrm>
            <a:off x="305495" y="1651890"/>
            <a:ext cx="3222171" cy="842912"/>
            <a:chOff x="305495" y="1651890"/>
            <a:chExt cx="3222171" cy="842912"/>
          </a:xfrm>
        </p:grpSpPr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0B813E55-B738-5841-B11C-A2CDB2F151BD}"/>
                </a:ext>
              </a:extLst>
            </p:cNvPr>
            <p:cNvSpPr txBox="1"/>
            <p:nvPr/>
          </p:nvSpPr>
          <p:spPr>
            <a:xfrm flipH="1">
              <a:off x="305495" y="1651890"/>
              <a:ext cx="2290564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Good Pro Book"/>
                </a:rPr>
                <a:t>Теплоэнергетика и теплотехника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77" name="Snip and Round Single Corner Rectangle 76">
              <a:extLst>
                <a:ext uri="{FF2B5EF4-FFF2-40B4-BE49-F238E27FC236}">
                  <a16:creationId xmlns:a16="http://schemas.microsoft.com/office/drawing/2014/main" id="{C4D75F02-2B84-5E45-BC81-0E363134B9BB}"/>
                </a:ext>
              </a:extLst>
            </p:cNvPr>
            <p:cNvSpPr/>
            <p:nvPr/>
          </p:nvSpPr>
          <p:spPr>
            <a:xfrm flipH="1" flipV="1">
              <a:off x="2796146" y="1763282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78" name="Shape 2570">
              <a:extLst>
                <a:ext uri="{FF2B5EF4-FFF2-40B4-BE49-F238E27FC236}">
                  <a16:creationId xmlns:a16="http://schemas.microsoft.com/office/drawing/2014/main" id="{C2B33A5F-C1AA-F64D-B9FF-634F6F6B0B9F}"/>
                </a:ext>
              </a:extLst>
            </p:cNvPr>
            <p:cNvSpPr/>
            <p:nvPr/>
          </p:nvSpPr>
          <p:spPr>
            <a:xfrm>
              <a:off x="3019925" y="1967889"/>
              <a:ext cx="279328" cy="2729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9" extrusionOk="0">
                  <a:moveTo>
                    <a:pt x="7530" y="4197"/>
                  </a:moveTo>
                  <a:lnTo>
                    <a:pt x="6680" y="3701"/>
                  </a:lnTo>
                  <a:lnTo>
                    <a:pt x="6189" y="4560"/>
                  </a:lnTo>
                  <a:lnTo>
                    <a:pt x="7040" y="5056"/>
                  </a:lnTo>
                  <a:cubicBezTo>
                    <a:pt x="7040" y="5056"/>
                    <a:pt x="7530" y="4197"/>
                    <a:pt x="7530" y="4197"/>
                  </a:cubicBezTo>
                  <a:close/>
                  <a:moveTo>
                    <a:pt x="8512" y="2479"/>
                  </a:moveTo>
                  <a:lnTo>
                    <a:pt x="7662" y="1984"/>
                  </a:lnTo>
                  <a:lnTo>
                    <a:pt x="7171" y="2843"/>
                  </a:lnTo>
                  <a:lnTo>
                    <a:pt x="8021" y="3339"/>
                  </a:lnTo>
                  <a:cubicBezTo>
                    <a:pt x="8021" y="3339"/>
                    <a:pt x="8512" y="2479"/>
                    <a:pt x="8512" y="2479"/>
                  </a:cubicBezTo>
                  <a:close/>
                  <a:moveTo>
                    <a:pt x="20618" y="8428"/>
                  </a:moveTo>
                  <a:lnTo>
                    <a:pt x="982" y="8428"/>
                  </a:lnTo>
                  <a:lnTo>
                    <a:pt x="982" y="6445"/>
                  </a:lnTo>
                  <a:lnTo>
                    <a:pt x="20618" y="6445"/>
                  </a:lnTo>
                  <a:cubicBezTo>
                    <a:pt x="20618" y="6445"/>
                    <a:pt x="20618" y="8428"/>
                    <a:pt x="20618" y="8428"/>
                  </a:cubicBezTo>
                  <a:close/>
                  <a:moveTo>
                    <a:pt x="18655" y="20327"/>
                  </a:moveTo>
                  <a:lnTo>
                    <a:pt x="2945" y="20327"/>
                  </a:lnTo>
                  <a:lnTo>
                    <a:pt x="2945" y="9420"/>
                  </a:lnTo>
                  <a:lnTo>
                    <a:pt x="18655" y="9420"/>
                  </a:lnTo>
                  <a:cubicBezTo>
                    <a:pt x="18655" y="9420"/>
                    <a:pt x="18655" y="20327"/>
                    <a:pt x="18655" y="20327"/>
                  </a:cubicBezTo>
                  <a:close/>
                  <a:moveTo>
                    <a:pt x="6811" y="1488"/>
                  </a:moveTo>
                  <a:cubicBezTo>
                    <a:pt x="7083" y="1014"/>
                    <a:pt x="7683" y="851"/>
                    <a:pt x="8153" y="1125"/>
                  </a:cubicBezTo>
                  <a:lnTo>
                    <a:pt x="9854" y="2117"/>
                  </a:lnTo>
                  <a:lnTo>
                    <a:pt x="7946" y="5454"/>
                  </a:lnTo>
                  <a:lnTo>
                    <a:pt x="5759" y="5454"/>
                  </a:lnTo>
                  <a:lnTo>
                    <a:pt x="5698" y="5419"/>
                  </a:lnTo>
                  <a:lnTo>
                    <a:pt x="5678" y="5454"/>
                  </a:lnTo>
                  <a:lnTo>
                    <a:pt x="4545" y="5454"/>
                  </a:lnTo>
                  <a:cubicBezTo>
                    <a:pt x="4545" y="5454"/>
                    <a:pt x="6811" y="1488"/>
                    <a:pt x="6811" y="1488"/>
                  </a:cubicBezTo>
                  <a:close/>
                  <a:moveTo>
                    <a:pt x="15577" y="5454"/>
                  </a:moveTo>
                  <a:lnTo>
                    <a:pt x="9079" y="5454"/>
                  </a:lnTo>
                  <a:lnTo>
                    <a:pt x="10704" y="2612"/>
                  </a:lnTo>
                  <a:cubicBezTo>
                    <a:pt x="10704" y="2612"/>
                    <a:pt x="15577" y="5454"/>
                    <a:pt x="15577" y="5454"/>
                  </a:cubicBezTo>
                  <a:close/>
                  <a:moveTo>
                    <a:pt x="15930" y="2759"/>
                  </a:moveTo>
                  <a:cubicBezTo>
                    <a:pt x="16454" y="2617"/>
                    <a:pt x="16991" y="2931"/>
                    <a:pt x="17132" y="3460"/>
                  </a:cubicBezTo>
                  <a:lnTo>
                    <a:pt x="17661" y="5454"/>
                  </a:lnTo>
                  <a:lnTo>
                    <a:pt x="17540" y="5454"/>
                  </a:lnTo>
                  <a:lnTo>
                    <a:pt x="16279" y="4718"/>
                  </a:lnTo>
                  <a:lnTo>
                    <a:pt x="16438" y="4674"/>
                  </a:lnTo>
                  <a:lnTo>
                    <a:pt x="16184" y="3716"/>
                  </a:lnTo>
                  <a:lnTo>
                    <a:pt x="15236" y="3973"/>
                  </a:lnTo>
                  <a:lnTo>
                    <a:pt x="15279" y="4135"/>
                  </a:lnTo>
                  <a:lnTo>
                    <a:pt x="14076" y="3434"/>
                  </a:lnTo>
                  <a:lnTo>
                    <a:pt x="14033" y="3272"/>
                  </a:lnTo>
                  <a:cubicBezTo>
                    <a:pt x="14033" y="3272"/>
                    <a:pt x="15930" y="2759"/>
                    <a:pt x="15930" y="2759"/>
                  </a:cubicBezTo>
                  <a:close/>
                  <a:moveTo>
                    <a:pt x="20618" y="5454"/>
                  </a:moveTo>
                  <a:lnTo>
                    <a:pt x="18678" y="5454"/>
                  </a:lnTo>
                  <a:lnTo>
                    <a:pt x="18081" y="3203"/>
                  </a:lnTo>
                  <a:cubicBezTo>
                    <a:pt x="17800" y="2145"/>
                    <a:pt x="16724" y="1518"/>
                    <a:pt x="15676" y="1801"/>
                  </a:cubicBezTo>
                  <a:lnTo>
                    <a:pt x="12671" y="2615"/>
                  </a:lnTo>
                  <a:lnTo>
                    <a:pt x="8644" y="266"/>
                  </a:lnTo>
                  <a:cubicBezTo>
                    <a:pt x="7704" y="-281"/>
                    <a:pt x="6504" y="44"/>
                    <a:pt x="5961" y="992"/>
                  </a:cubicBezTo>
                  <a:lnTo>
                    <a:pt x="3410" y="5454"/>
                  </a:lnTo>
                  <a:lnTo>
                    <a:pt x="982" y="5454"/>
                  </a:lnTo>
                  <a:cubicBezTo>
                    <a:pt x="440" y="5454"/>
                    <a:pt x="0" y="5898"/>
                    <a:pt x="0" y="6445"/>
                  </a:cubicBezTo>
                  <a:lnTo>
                    <a:pt x="0" y="8428"/>
                  </a:lnTo>
                  <a:cubicBezTo>
                    <a:pt x="0" y="8977"/>
                    <a:pt x="440" y="9420"/>
                    <a:pt x="982" y="9420"/>
                  </a:cubicBezTo>
                  <a:lnTo>
                    <a:pt x="1964" y="9420"/>
                  </a:lnTo>
                  <a:lnTo>
                    <a:pt x="1964" y="20327"/>
                  </a:lnTo>
                  <a:cubicBezTo>
                    <a:pt x="1964" y="20875"/>
                    <a:pt x="2403" y="21319"/>
                    <a:pt x="2945" y="21319"/>
                  </a:cubicBezTo>
                  <a:lnTo>
                    <a:pt x="18655" y="21319"/>
                  </a:lnTo>
                  <a:cubicBezTo>
                    <a:pt x="19197" y="21319"/>
                    <a:pt x="19636" y="20875"/>
                    <a:pt x="19636" y="20327"/>
                  </a:cubicBezTo>
                  <a:lnTo>
                    <a:pt x="19636" y="9420"/>
                  </a:lnTo>
                  <a:lnTo>
                    <a:pt x="20618" y="9420"/>
                  </a:lnTo>
                  <a:cubicBezTo>
                    <a:pt x="21160" y="9420"/>
                    <a:pt x="21600" y="8977"/>
                    <a:pt x="21600" y="8428"/>
                  </a:cubicBezTo>
                  <a:lnTo>
                    <a:pt x="21600" y="6445"/>
                  </a:lnTo>
                  <a:cubicBezTo>
                    <a:pt x="21600" y="5898"/>
                    <a:pt x="21160" y="5454"/>
                    <a:pt x="20618" y="5454"/>
                  </a:cubicBezTo>
                  <a:moveTo>
                    <a:pt x="7855" y="12395"/>
                  </a:moveTo>
                  <a:lnTo>
                    <a:pt x="13745" y="12395"/>
                  </a:lnTo>
                  <a:lnTo>
                    <a:pt x="13745" y="13386"/>
                  </a:lnTo>
                  <a:lnTo>
                    <a:pt x="7855" y="13386"/>
                  </a:lnTo>
                  <a:cubicBezTo>
                    <a:pt x="7855" y="13386"/>
                    <a:pt x="7855" y="12395"/>
                    <a:pt x="7855" y="12395"/>
                  </a:cubicBezTo>
                  <a:close/>
                  <a:moveTo>
                    <a:pt x="7855" y="14378"/>
                  </a:moveTo>
                  <a:lnTo>
                    <a:pt x="13745" y="14378"/>
                  </a:lnTo>
                  <a:cubicBezTo>
                    <a:pt x="14288" y="14378"/>
                    <a:pt x="14727" y="13934"/>
                    <a:pt x="14727" y="13386"/>
                  </a:cubicBezTo>
                  <a:lnTo>
                    <a:pt x="14727" y="12395"/>
                  </a:lnTo>
                  <a:cubicBezTo>
                    <a:pt x="14727" y="11847"/>
                    <a:pt x="14288" y="11403"/>
                    <a:pt x="13745" y="11403"/>
                  </a:cubicBezTo>
                  <a:lnTo>
                    <a:pt x="7855" y="11403"/>
                  </a:lnTo>
                  <a:cubicBezTo>
                    <a:pt x="7312" y="11403"/>
                    <a:pt x="6873" y="11847"/>
                    <a:pt x="6873" y="12395"/>
                  </a:cubicBezTo>
                  <a:lnTo>
                    <a:pt x="6873" y="13386"/>
                  </a:lnTo>
                  <a:cubicBezTo>
                    <a:pt x="6873" y="13934"/>
                    <a:pt x="7312" y="14378"/>
                    <a:pt x="7855" y="1437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41F26C76-E0B1-3940-A59A-97EEAA447422}"/>
              </a:ext>
            </a:extLst>
          </p:cNvPr>
          <p:cNvGrpSpPr/>
          <p:nvPr/>
        </p:nvGrpSpPr>
        <p:grpSpPr>
          <a:xfrm>
            <a:off x="315941" y="3006769"/>
            <a:ext cx="3216881" cy="831126"/>
            <a:chOff x="315941" y="3006769"/>
            <a:chExt cx="3216881" cy="831126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C57C08E0-F600-6A43-838C-7B63BD991715}"/>
                </a:ext>
              </a:extLst>
            </p:cNvPr>
            <p:cNvSpPr txBox="1"/>
            <p:nvPr/>
          </p:nvSpPr>
          <p:spPr>
            <a:xfrm flipH="1">
              <a:off x="315941" y="3006769"/>
              <a:ext cx="2290564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Good Pro Book"/>
                </a:rPr>
                <a:t>Электроэнергетика и электротехника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83" name="Snip and Round Single Corner Rectangle 82">
              <a:extLst>
                <a:ext uri="{FF2B5EF4-FFF2-40B4-BE49-F238E27FC236}">
                  <a16:creationId xmlns:a16="http://schemas.microsoft.com/office/drawing/2014/main" id="{BD5DD409-4267-8D47-B45F-C16BF7FA6C4D}"/>
                </a:ext>
              </a:extLst>
            </p:cNvPr>
            <p:cNvSpPr/>
            <p:nvPr/>
          </p:nvSpPr>
          <p:spPr>
            <a:xfrm flipH="1" flipV="1">
              <a:off x="2801302" y="3106375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84" name="Shape 2547">
              <a:extLst>
                <a:ext uri="{FF2B5EF4-FFF2-40B4-BE49-F238E27FC236}">
                  <a16:creationId xmlns:a16="http://schemas.microsoft.com/office/drawing/2014/main" id="{A9C339F6-9410-E94B-B7B0-A318A010CA4A}"/>
                </a:ext>
              </a:extLst>
            </p:cNvPr>
            <p:cNvSpPr/>
            <p:nvPr/>
          </p:nvSpPr>
          <p:spPr>
            <a:xfrm>
              <a:off x="3030798" y="3328831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073" y="17379"/>
                  </a:moveTo>
                  <a:lnTo>
                    <a:pt x="15643" y="14949"/>
                  </a:lnTo>
                  <a:cubicBezTo>
                    <a:pt x="16600" y="13832"/>
                    <a:pt x="17182" y="12386"/>
                    <a:pt x="17182" y="10800"/>
                  </a:cubicBezTo>
                  <a:cubicBezTo>
                    <a:pt x="17182" y="9214"/>
                    <a:pt x="16600" y="7767"/>
                    <a:pt x="15643" y="6651"/>
                  </a:cubicBezTo>
                  <a:lnTo>
                    <a:pt x="18073" y="4221"/>
                  </a:lnTo>
                  <a:cubicBezTo>
                    <a:pt x="19649" y="5963"/>
                    <a:pt x="20618" y="8266"/>
                    <a:pt x="20618" y="10800"/>
                  </a:cubicBezTo>
                  <a:cubicBezTo>
                    <a:pt x="20618" y="13335"/>
                    <a:pt x="19649" y="15637"/>
                    <a:pt x="18073" y="17379"/>
                  </a:cubicBezTo>
                  <a:moveTo>
                    <a:pt x="10800" y="20619"/>
                  </a:moveTo>
                  <a:cubicBezTo>
                    <a:pt x="8265" y="20619"/>
                    <a:pt x="5963" y="19650"/>
                    <a:pt x="4221" y="18073"/>
                  </a:cubicBezTo>
                  <a:lnTo>
                    <a:pt x="6651" y="15643"/>
                  </a:lnTo>
                  <a:cubicBezTo>
                    <a:pt x="7767" y="16600"/>
                    <a:pt x="9214" y="17182"/>
                    <a:pt x="10800" y="17182"/>
                  </a:cubicBezTo>
                  <a:cubicBezTo>
                    <a:pt x="12386" y="17182"/>
                    <a:pt x="13833" y="16600"/>
                    <a:pt x="14949" y="15643"/>
                  </a:cubicBezTo>
                  <a:lnTo>
                    <a:pt x="17379" y="18073"/>
                  </a:lnTo>
                  <a:cubicBezTo>
                    <a:pt x="15637" y="19650"/>
                    <a:pt x="13334" y="20619"/>
                    <a:pt x="10800" y="20619"/>
                  </a:cubicBezTo>
                  <a:moveTo>
                    <a:pt x="982" y="10800"/>
                  </a:moveTo>
                  <a:cubicBezTo>
                    <a:pt x="982" y="8266"/>
                    <a:pt x="1950" y="5963"/>
                    <a:pt x="3527" y="4221"/>
                  </a:cubicBezTo>
                  <a:lnTo>
                    <a:pt x="5957" y="6651"/>
                  </a:lnTo>
                  <a:cubicBezTo>
                    <a:pt x="4999" y="7767"/>
                    <a:pt x="4418" y="9214"/>
                    <a:pt x="4418" y="10800"/>
                  </a:cubicBezTo>
                  <a:cubicBezTo>
                    <a:pt x="4418" y="12386"/>
                    <a:pt x="4999" y="13832"/>
                    <a:pt x="5957" y="14949"/>
                  </a:cubicBezTo>
                  <a:lnTo>
                    <a:pt x="3527" y="17379"/>
                  </a:lnTo>
                  <a:cubicBezTo>
                    <a:pt x="1950" y="15637"/>
                    <a:pt x="982" y="13335"/>
                    <a:pt x="982" y="10800"/>
                  </a:cubicBezTo>
                  <a:moveTo>
                    <a:pt x="16200" y="10800"/>
                  </a:moveTo>
                  <a:cubicBezTo>
                    <a:pt x="16200" y="13782"/>
                    <a:pt x="13782" y="16200"/>
                    <a:pt x="10800" y="16200"/>
                  </a:cubicBezTo>
                  <a:cubicBezTo>
                    <a:pt x="7817" y="16200"/>
                    <a:pt x="5400" y="13782"/>
                    <a:pt x="5400" y="10800"/>
                  </a:cubicBez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400"/>
                    <a:pt x="16200" y="7817"/>
                    <a:pt x="16200" y="10800"/>
                  </a:cubicBezTo>
                  <a:moveTo>
                    <a:pt x="10800" y="982"/>
                  </a:moveTo>
                  <a:cubicBezTo>
                    <a:pt x="13334" y="982"/>
                    <a:pt x="15637" y="1950"/>
                    <a:pt x="17379" y="3527"/>
                  </a:cubicBezTo>
                  <a:lnTo>
                    <a:pt x="14949" y="5957"/>
                  </a:lnTo>
                  <a:cubicBezTo>
                    <a:pt x="13832" y="4999"/>
                    <a:pt x="12386" y="4418"/>
                    <a:pt x="10800" y="4418"/>
                  </a:cubicBezTo>
                  <a:cubicBezTo>
                    <a:pt x="9214" y="4418"/>
                    <a:pt x="7767" y="4999"/>
                    <a:pt x="6651" y="5957"/>
                  </a:cubicBezTo>
                  <a:lnTo>
                    <a:pt x="4221" y="3527"/>
                  </a:lnTo>
                  <a:cubicBezTo>
                    <a:pt x="5963" y="1950"/>
                    <a:pt x="8265" y="982"/>
                    <a:pt x="10800" y="982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sp>
        <p:nvSpPr>
          <p:cNvPr id="57" name="Text Placeholder 32">
            <a:extLst>
              <a:ext uri="{FF2B5EF4-FFF2-40B4-BE49-F238E27FC236}">
                <a16:creationId xmlns:a16="http://schemas.microsoft.com/office/drawing/2014/main" id="{07018300-8346-4EB4-9519-80FB195750DF}"/>
              </a:ext>
            </a:extLst>
          </p:cNvPr>
          <p:cNvSpPr txBox="1">
            <a:spLocks/>
          </p:cNvSpPr>
          <p:nvPr/>
        </p:nvSpPr>
        <p:spPr>
          <a:xfrm flipH="1">
            <a:off x="606122" y="2231719"/>
            <a:ext cx="1985120" cy="79198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r>
              <a:rPr lang="ru-RU" dirty="0">
                <a:latin typeface="Good Pro Book"/>
              </a:rPr>
              <a:t>20 бюджетных мест</a:t>
            </a:r>
          </a:p>
          <a:p>
            <a:r>
              <a:rPr lang="ru-RU" dirty="0">
                <a:latin typeface="Good Pro Book"/>
              </a:rPr>
              <a:t>10 контрактных мест</a:t>
            </a:r>
            <a:endParaRPr lang="en-US" dirty="0">
              <a:latin typeface="Good Pro Book"/>
            </a:endParaRPr>
          </a:p>
        </p:txBody>
      </p:sp>
      <p:sp>
        <p:nvSpPr>
          <p:cNvPr id="61" name="Text Placeholder 32">
            <a:extLst>
              <a:ext uri="{FF2B5EF4-FFF2-40B4-BE49-F238E27FC236}">
                <a16:creationId xmlns:a16="http://schemas.microsoft.com/office/drawing/2014/main" id="{2F1AC7EA-D476-4AB8-AAB1-B2E93883E2E5}"/>
              </a:ext>
            </a:extLst>
          </p:cNvPr>
          <p:cNvSpPr txBox="1">
            <a:spLocks/>
          </p:cNvSpPr>
          <p:nvPr/>
        </p:nvSpPr>
        <p:spPr>
          <a:xfrm flipH="1">
            <a:off x="600839" y="3604167"/>
            <a:ext cx="1985120" cy="79198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r>
              <a:rPr lang="ru-RU" dirty="0">
                <a:latin typeface="Good Pro Book"/>
              </a:rPr>
              <a:t>43 бюджетных мест</a:t>
            </a:r>
          </a:p>
          <a:p>
            <a:r>
              <a:rPr lang="ru-RU" dirty="0">
                <a:latin typeface="Good Pro Book"/>
              </a:rPr>
              <a:t>17 контрактных мест</a:t>
            </a:r>
            <a:endParaRPr lang="en-US" dirty="0">
              <a:latin typeface="Good Pro Book"/>
            </a:endParaRPr>
          </a:p>
        </p:txBody>
      </p:sp>
      <p:sp>
        <p:nvSpPr>
          <p:cNvPr id="62" name="Text Placeholder 32">
            <a:extLst>
              <a:ext uri="{FF2B5EF4-FFF2-40B4-BE49-F238E27FC236}">
                <a16:creationId xmlns:a16="http://schemas.microsoft.com/office/drawing/2014/main" id="{23F46B43-267E-4CC9-839A-64753D6A1AA0}"/>
              </a:ext>
            </a:extLst>
          </p:cNvPr>
          <p:cNvSpPr txBox="1">
            <a:spLocks/>
          </p:cNvSpPr>
          <p:nvPr/>
        </p:nvSpPr>
        <p:spPr>
          <a:xfrm flipH="1">
            <a:off x="623521" y="6079622"/>
            <a:ext cx="1985120" cy="79198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r>
              <a:rPr lang="ru-RU" dirty="0">
                <a:latin typeface="Good Pro Book"/>
              </a:rPr>
              <a:t>25 бюджетных мест</a:t>
            </a:r>
          </a:p>
          <a:p>
            <a:r>
              <a:rPr lang="ru-RU" dirty="0">
                <a:latin typeface="Good Pro Book"/>
              </a:rPr>
              <a:t>5 контрактных мест</a:t>
            </a:r>
            <a:endParaRPr lang="en-US" dirty="0">
              <a:latin typeface="Good Pro Book"/>
            </a:endParaRPr>
          </a:p>
        </p:txBody>
      </p:sp>
      <p:sp>
        <p:nvSpPr>
          <p:cNvPr id="64" name="Text Placeholder 32">
            <a:extLst>
              <a:ext uri="{FF2B5EF4-FFF2-40B4-BE49-F238E27FC236}">
                <a16:creationId xmlns:a16="http://schemas.microsoft.com/office/drawing/2014/main" id="{10DDD03B-0F30-4A3C-89FA-2A3AD7BA2BDC}"/>
              </a:ext>
            </a:extLst>
          </p:cNvPr>
          <p:cNvSpPr txBox="1">
            <a:spLocks/>
          </p:cNvSpPr>
          <p:nvPr/>
        </p:nvSpPr>
        <p:spPr>
          <a:xfrm flipH="1">
            <a:off x="9580883" y="2372814"/>
            <a:ext cx="1985120" cy="79198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r>
              <a:rPr lang="ru-RU" dirty="0">
                <a:latin typeface="Good Pro Book"/>
              </a:rPr>
              <a:t>77 бюджетных места</a:t>
            </a:r>
          </a:p>
          <a:p>
            <a:r>
              <a:rPr lang="ru-RU" dirty="0">
                <a:latin typeface="Good Pro Book"/>
              </a:rPr>
              <a:t>8 контрактных мест</a:t>
            </a:r>
            <a:endParaRPr lang="en-US" dirty="0">
              <a:latin typeface="Good Pro Book"/>
            </a:endParaRPr>
          </a:p>
        </p:txBody>
      </p:sp>
      <p:sp>
        <p:nvSpPr>
          <p:cNvPr id="68" name="Text Placeholder 32">
            <a:extLst>
              <a:ext uri="{FF2B5EF4-FFF2-40B4-BE49-F238E27FC236}">
                <a16:creationId xmlns:a16="http://schemas.microsoft.com/office/drawing/2014/main" id="{63771F27-D284-4A2A-809E-12BEBEC0AB4F}"/>
              </a:ext>
            </a:extLst>
          </p:cNvPr>
          <p:cNvSpPr txBox="1">
            <a:spLocks/>
          </p:cNvSpPr>
          <p:nvPr/>
        </p:nvSpPr>
        <p:spPr>
          <a:xfrm flipH="1">
            <a:off x="9580883" y="3405298"/>
            <a:ext cx="1985120" cy="61889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pPr algn="l"/>
            <a:r>
              <a:rPr lang="ru-RU" dirty="0">
                <a:latin typeface="Good Pro Book"/>
              </a:rPr>
              <a:t>228 бюджетных мест</a:t>
            </a:r>
            <a:br>
              <a:rPr lang="ru-RU" dirty="0">
                <a:latin typeface="Good Pro Book"/>
              </a:rPr>
            </a:br>
            <a:r>
              <a:rPr lang="ru-RU" dirty="0">
                <a:latin typeface="Good Pro Book"/>
              </a:rPr>
              <a:t>12 контрактных мест</a:t>
            </a:r>
            <a:endParaRPr lang="en-US" dirty="0">
              <a:latin typeface="Good Pro Book"/>
            </a:endParaRPr>
          </a:p>
        </p:txBody>
      </p:sp>
      <p:sp>
        <p:nvSpPr>
          <p:cNvPr id="70" name="Text Placeholder 32">
            <a:extLst>
              <a:ext uri="{FF2B5EF4-FFF2-40B4-BE49-F238E27FC236}">
                <a16:creationId xmlns:a16="http://schemas.microsoft.com/office/drawing/2014/main" id="{F75B5CCE-AC84-4F93-B2BA-5184FF965064}"/>
              </a:ext>
            </a:extLst>
          </p:cNvPr>
          <p:cNvSpPr txBox="1">
            <a:spLocks/>
          </p:cNvSpPr>
          <p:nvPr/>
        </p:nvSpPr>
        <p:spPr>
          <a:xfrm flipH="1">
            <a:off x="9580883" y="5268340"/>
            <a:ext cx="1985120" cy="52914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pPr algn="l"/>
            <a:r>
              <a:rPr lang="ru-RU" dirty="0">
                <a:latin typeface="Good Pro Book"/>
              </a:rPr>
              <a:t>38 бюджетных мест</a:t>
            </a:r>
          </a:p>
          <a:p>
            <a:pPr algn="l"/>
            <a:r>
              <a:rPr lang="ru-RU" dirty="0">
                <a:latin typeface="Good Pro Book"/>
              </a:rPr>
              <a:t>12 контрактных места</a:t>
            </a:r>
            <a:endParaRPr lang="en-US" dirty="0">
              <a:latin typeface="Good Pro Book"/>
            </a:endParaRPr>
          </a:p>
        </p:txBody>
      </p:sp>
      <p:grpSp>
        <p:nvGrpSpPr>
          <p:cNvPr id="74" name="Group 74">
            <a:extLst>
              <a:ext uri="{FF2B5EF4-FFF2-40B4-BE49-F238E27FC236}">
                <a16:creationId xmlns:a16="http://schemas.microsoft.com/office/drawing/2014/main" id="{A4C70CD0-31B5-477D-8013-A5C93063ACB6}"/>
              </a:ext>
            </a:extLst>
          </p:cNvPr>
          <p:cNvGrpSpPr/>
          <p:nvPr/>
        </p:nvGrpSpPr>
        <p:grpSpPr>
          <a:xfrm>
            <a:off x="299276" y="4374002"/>
            <a:ext cx="3222171" cy="731520"/>
            <a:chOff x="305495" y="1763282"/>
            <a:chExt cx="3222171" cy="731520"/>
          </a:xfrm>
        </p:grpSpPr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2006F695-CD02-4BDB-B91E-E344EE20DDE7}"/>
                </a:ext>
              </a:extLst>
            </p:cNvPr>
            <p:cNvSpPr txBox="1"/>
            <p:nvPr/>
          </p:nvSpPr>
          <p:spPr>
            <a:xfrm flipH="1">
              <a:off x="305495" y="1790389"/>
              <a:ext cx="2290564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Good Pro Book"/>
                </a:rPr>
                <a:t>Управление качеством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80" name="Snip and Round Single Corner Rectangle 76">
              <a:extLst>
                <a:ext uri="{FF2B5EF4-FFF2-40B4-BE49-F238E27FC236}">
                  <a16:creationId xmlns:a16="http://schemas.microsoft.com/office/drawing/2014/main" id="{7115E9AA-A460-4312-8186-B5918DBFC6C7}"/>
                </a:ext>
              </a:extLst>
            </p:cNvPr>
            <p:cNvSpPr/>
            <p:nvPr/>
          </p:nvSpPr>
          <p:spPr>
            <a:xfrm flipH="1" flipV="1">
              <a:off x="2796146" y="1763282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82" name="Shape 2570">
              <a:extLst>
                <a:ext uri="{FF2B5EF4-FFF2-40B4-BE49-F238E27FC236}">
                  <a16:creationId xmlns:a16="http://schemas.microsoft.com/office/drawing/2014/main" id="{14AEA8BF-5ADD-4678-90A3-5C2F111BF6AA}"/>
                </a:ext>
              </a:extLst>
            </p:cNvPr>
            <p:cNvSpPr/>
            <p:nvPr/>
          </p:nvSpPr>
          <p:spPr>
            <a:xfrm>
              <a:off x="3019925" y="1967889"/>
              <a:ext cx="279328" cy="2729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9" extrusionOk="0">
                  <a:moveTo>
                    <a:pt x="7530" y="4197"/>
                  </a:moveTo>
                  <a:lnTo>
                    <a:pt x="6680" y="3701"/>
                  </a:lnTo>
                  <a:lnTo>
                    <a:pt x="6189" y="4560"/>
                  </a:lnTo>
                  <a:lnTo>
                    <a:pt x="7040" y="5056"/>
                  </a:lnTo>
                  <a:cubicBezTo>
                    <a:pt x="7040" y="5056"/>
                    <a:pt x="7530" y="4197"/>
                    <a:pt x="7530" y="4197"/>
                  </a:cubicBezTo>
                  <a:close/>
                  <a:moveTo>
                    <a:pt x="8512" y="2479"/>
                  </a:moveTo>
                  <a:lnTo>
                    <a:pt x="7662" y="1984"/>
                  </a:lnTo>
                  <a:lnTo>
                    <a:pt x="7171" y="2843"/>
                  </a:lnTo>
                  <a:lnTo>
                    <a:pt x="8021" y="3339"/>
                  </a:lnTo>
                  <a:cubicBezTo>
                    <a:pt x="8021" y="3339"/>
                    <a:pt x="8512" y="2479"/>
                    <a:pt x="8512" y="2479"/>
                  </a:cubicBezTo>
                  <a:close/>
                  <a:moveTo>
                    <a:pt x="20618" y="8428"/>
                  </a:moveTo>
                  <a:lnTo>
                    <a:pt x="982" y="8428"/>
                  </a:lnTo>
                  <a:lnTo>
                    <a:pt x="982" y="6445"/>
                  </a:lnTo>
                  <a:lnTo>
                    <a:pt x="20618" y="6445"/>
                  </a:lnTo>
                  <a:cubicBezTo>
                    <a:pt x="20618" y="6445"/>
                    <a:pt x="20618" y="8428"/>
                    <a:pt x="20618" y="8428"/>
                  </a:cubicBezTo>
                  <a:close/>
                  <a:moveTo>
                    <a:pt x="18655" y="20327"/>
                  </a:moveTo>
                  <a:lnTo>
                    <a:pt x="2945" y="20327"/>
                  </a:lnTo>
                  <a:lnTo>
                    <a:pt x="2945" y="9420"/>
                  </a:lnTo>
                  <a:lnTo>
                    <a:pt x="18655" y="9420"/>
                  </a:lnTo>
                  <a:cubicBezTo>
                    <a:pt x="18655" y="9420"/>
                    <a:pt x="18655" y="20327"/>
                    <a:pt x="18655" y="20327"/>
                  </a:cubicBezTo>
                  <a:close/>
                  <a:moveTo>
                    <a:pt x="6811" y="1488"/>
                  </a:moveTo>
                  <a:cubicBezTo>
                    <a:pt x="7083" y="1014"/>
                    <a:pt x="7683" y="851"/>
                    <a:pt x="8153" y="1125"/>
                  </a:cubicBezTo>
                  <a:lnTo>
                    <a:pt x="9854" y="2117"/>
                  </a:lnTo>
                  <a:lnTo>
                    <a:pt x="7946" y="5454"/>
                  </a:lnTo>
                  <a:lnTo>
                    <a:pt x="5759" y="5454"/>
                  </a:lnTo>
                  <a:lnTo>
                    <a:pt x="5698" y="5419"/>
                  </a:lnTo>
                  <a:lnTo>
                    <a:pt x="5678" y="5454"/>
                  </a:lnTo>
                  <a:lnTo>
                    <a:pt x="4545" y="5454"/>
                  </a:lnTo>
                  <a:cubicBezTo>
                    <a:pt x="4545" y="5454"/>
                    <a:pt x="6811" y="1488"/>
                    <a:pt x="6811" y="1488"/>
                  </a:cubicBezTo>
                  <a:close/>
                  <a:moveTo>
                    <a:pt x="15577" y="5454"/>
                  </a:moveTo>
                  <a:lnTo>
                    <a:pt x="9079" y="5454"/>
                  </a:lnTo>
                  <a:lnTo>
                    <a:pt x="10704" y="2612"/>
                  </a:lnTo>
                  <a:cubicBezTo>
                    <a:pt x="10704" y="2612"/>
                    <a:pt x="15577" y="5454"/>
                    <a:pt x="15577" y="5454"/>
                  </a:cubicBezTo>
                  <a:close/>
                  <a:moveTo>
                    <a:pt x="15930" y="2759"/>
                  </a:moveTo>
                  <a:cubicBezTo>
                    <a:pt x="16454" y="2617"/>
                    <a:pt x="16991" y="2931"/>
                    <a:pt x="17132" y="3460"/>
                  </a:cubicBezTo>
                  <a:lnTo>
                    <a:pt x="17661" y="5454"/>
                  </a:lnTo>
                  <a:lnTo>
                    <a:pt x="17540" y="5454"/>
                  </a:lnTo>
                  <a:lnTo>
                    <a:pt x="16279" y="4718"/>
                  </a:lnTo>
                  <a:lnTo>
                    <a:pt x="16438" y="4674"/>
                  </a:lnTo>
                  <a:lnTo>
                    <a:pt x="16184" y="3716"/>
                  </a:lnTo>
                  <a:lnTo>
                    <a:pt x="15236" y="3973"/>
                  </a:lnTo>
                  <a:lnTo>
                    <a:pt x="15279" y="4135"/>
                  </a:lnTo>
                  <a:lnTo>
                    <a:pt x="14076" y="3434"/>
                  </a:lnTo>
                  <a:lnTo>
                    <a:pt x="14033" y="3272"/>
                  </a:lnTo>
                  <a:cubicBezTo>
                    <a:pt x="14033" y="3272"/>
                    <a:pt x="15930" y="2759"/>
                    <a:pt x="15930" y="2759"/>
                  </a:cubicBezTo>
                  <a:close/>
                  <a:moveTo>
                    <a:pt x="20618" y="5454"/>
                  </a:moveTo>
                  <a:lnTo>
                    <a:pt x="18678" y="5454"/>
                  </a:lnTo>
                  <a:lnTo>
                    <a:pt x="18081" y="3203"/>
                  </a:lnTo>
                  <a:cubicBezTo>
                    <a:pt x="17800" y="2145"/>
                    <a:pt x="16724" y="1518"/>
                    <a:pt x="15676" y="1801"/>
                  </a:cubicBezTo>
                  <a:lnTo>
                    <a:pt x="12671" y="2615"/>
                  </a:lnTo>
                  <a:lnTo>
                    <a:pt x="8644" y="266"/>
                  </a:lnTo>
                  <a:cubicBezTo>
                    <a:pt x="7704" y="-281"/>
                    <a:pt x="6504" y="44"/>
                    <a:pt x="5961" y="992"/>
                  </a:cubicBezTo>
                  <a:lnTo>
                    <a:pt x="3410" y="5454"/>
                  </a:lnTo>
                  <a:lnTo>
                    <a:pt x="982" y="5454"/>
                  </a:lnTo>
                  <a:cubicBezTo>
                    <a:pt x="440" y="5454"/>
                    <a:pt x="0" y="5898"/>
                    <a:pt x="0" y="6445"/>
                  </a:cubicBezTo>
                  <a:lnTo>
                    <a:pt x="0" y="8428"/>
                  </a:lnTo>
                  <a:cubicBezTo>
                    <a:pt x="0" y="8977"/>
                    <a:pt x="440" y="9420"/>
                    <a:pt x="982" y="9420"/>
                  </a:cubicBezTo>
                  <a:lnTo>
                    <a:pt x="1964" y="9420"/>
                  </a:lnTo>
                  <a:lnTo>
                    <a:pt x="1964" y="20327"/>
                  </a:lnTo>
                  <a:cubicBezTo>
                    <a:pt x="1964" y="20875"/>
                    <a:pt x="2403" y="21319"/>
                    <a:pt x="2945" y="21319"/>
                  </a:cubicBezTo>
                  <a:lnTo>
                    <a:pt x="18655" y="21319"/>
                  </a:lnTo>
                  <a:cubicBezTo>
                    <a:pt x="19197" y="21319"/>
                    <a:pt x="19636" y="20875"/>
                    <a:pt x="19636" y="20327"/>
                  </a:cubicBezTo>
                  <a:lnTo>
                    <a:pt x="19636" y="9420"/>
                  </a:lnTo>
                  <a:lnTo>
                    <a:pt x="20618" y="9420"/>
                  </a:lnTo>
                  <a:cubicBezTo>
                    <a:pt x="21160" y="9420"/>
                    <a:pt x="21600" y="8977"/>
                    <a:pt x="21600" y="8428"/>
                  </a:cubicBezTo>
                  <a:lnTo>
                    <a:pt x="21600" y="6445"/>
                  </a:lnTo>
                  <a:cubicBezTo>
                    <a:pt x="21600" y="5898"/>
                    <a:pt x="21160" y="5454"/>
                    <a:pt x="20618" y="5454"/>
                  </a:cubicBezTo>
                  <a:moveTo>
                    <a:pt x="7855" y="12395"/>
                  </a:moveTo>
                  <a:lnTo>
                    <a:pt x="13745" y="12395"/>
                  </a:lnTo>
                  <a:lnTo>
                    <a:pt x="13745" y="13386"/>
                  </a:lnTo>
                  <a:lnTo>
                    <a:pt x="7855" y="13386"/>
                  </a:lnTo>
                  <a:cubicBezTo>
                    <a:pt x="7855" y="13386"/>
                    <a:pt x="7855" y="12395"/>
                    <a:pt x="7855" y="12395"/>
                  </a:cubicBezTo>
                  <a:close/>
                  <a:moveTo>
                    <a:pt x="7855" y="14378"/>
                  </a:moveTo>
                  <a:lnTo>
                    <a:pt x="13745" y="14378"/>
                  </a:lnTo>
                  <a:cubicBezTo>
                    <a:pt x="14288" y="14378"/>
                    <a:pt x="14727" y="13934"/>
                    <a:pt x="14727" y="13386"/>
                  </a:cubicBezTo>
                  <a:lnTo>
                    <a:pt x="14727" y="12395"/>
                  </a:lnTo>
                  <a:cubicBezTo>
                    <a:pt x="14727" y="11847"/>
                    <a:pt x="14288" y="11403"/>
                    <a:pt x="13745" y="11403"/>
                  </a:cubicBezTo>
                  <a:lnTo>
                    <a:pt x="7855" y="11403"/>
                  </a:lnTo>
                  <a:cubicBezTo>
                    <a:pt x="7312" y="11403"/>
                    <a:pt x="6873" y="11847"/>
                    <a:pt x="6873" y="12395"/>
                  </a:cubicBezTo>
                  <a:lnTo>
                    <a:pt x="6873" y="13386"/>
                  </a:lnTo>
                  <a:cubicBezTo>
                    <a:pt x="6873" y="13934"/>
                    <a:pt x="7312" y="14378"/>
                    <a:pt x="7855" y="1437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sp>
        <p:nvSpPr>
          <p:cNvPr id="86" name="Text Placeholder 32">
            <a:extLst>
              <a:ext uri="{FF2B5EF4-FFF2-40B4-BE49-F238E27FC236}">
                <a16:creationId xmlns:a16="http://schemas.microsoft.com/office/drawing/2014/main" id="{CB09ADF6-E266-446A-BD57-CB7118AC7107}"/>
              </a:ext>
            </a:extLst>
          </p:cNvPr>
          <p:cNvSpPr txBox="1">
            <a:spLocks/>
          </p:cNvSpPr>
          <p:nvPr/>
        </p:nvSpPr>
        <p:spPr>
          <a:xfrm flipH="1">
            <a:off x="606122" y="4697614"/>
            <a:ext cx="1985120" cy="79198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r>
              <a:rPr lang="ru-RU" dirty="0">
                <a:latin typeface="Good Pro Book"/>
              </a:rPr>
              <a:t>5 бюджетных мест</a:t>
            </a:r>
          </a:p>
          <a:p>
            <a:r>
              <a:rPr lang="ru-RU" dirty="0">
                <a:latin typeface="Good Pro Book"/>
              </a:rPr>
              <a:t>25 контрактных мест</a:t>
            </a:r>
            <a:endParaRPr lang="en-US" dirty="0">
              <a:latin typeface="Good Pro Book"/>
            </a:endParaRPr>
          </a:p>
        </p:txBody>
      </p:sp>
    </p:spTree>
    <p:extLst>
      <p:ext uri="{BB962C8B-B14F-4D97-AF65-F5344CB8AC3E}">
        <p14:creationId xmlns:p14="http://schemas.microsoft.com/office/powerpoint/2010/main" val="425769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2324884" y="408124"/>
            <a:ext cx="7553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7E57C2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Технологический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 </a:t>
            </a:r>
            <a:r>
              <a:rPr lang="ru-RU" sz="3200" noProof="0" dirty="0">
                <a:solidFill>
                  <a:srgbClr val="656D78"/>
                </a:solidFill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Институт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656D78"/>
              </a:solidFill>
              <a:effectLst/>
              <a:uLnTx/>
              <a:uFillTx/>
              <a:latin typeface="Good Pro Book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66DABE0-FEE7-A74B-A6A9-1AC5A67D7609}"/>
              </a:ext>
            </a:extLst>
          </p:cNvPr>
          <p:cNvGrpSpPr/>
          <p:nvPr/>
        </p:nvGrpSpPr>
        <p:grpSpPr>
          <a:xfrm>
            <a:off x="3882607" y="1290833"/>
            <a:ext cx="4363535" cy="4363535"/>
            <a:chOff x="3882607" y="1290833"/>
            <a:chExt cx="4363535" cy="4363535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0F8513C3-DCB8-FB49-A710-1FFE02C51ED9}"/>
                </a:ext>
              </a:extLst>
            </p:cNvPr>
            <p:cNvGrpSpPr/>
            <p:nvPr/>
          </p:nvGrpSpPr>
          <p:grpSpPr>
            <a:xfrm>
              <a:off x="3882607" y="1290833"/>
              <a:ext cx="4363535" cy="4363535"/>
              <a:chOff x="4518195" y="1842230"/>
              <a:chExt cx="3173538" cy="3173538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858ABEFA-292A-DF4C-A9ED-D071A9771E9B}"/>
                  </a:ext>
                </a:extLst>
              </p:cNvPr>
              <p:cNvGrpSpPr/>
              <p:nvPr/>
            </p:nvGrpSpPr>
            <p:grpSpPr>
              <a:xfrm>
                <a:off x="4981843" y="1842230"/>
                <a:ext cx="1123121" cy="1025208"/>
                <a:chOff x="4981843" y="1842230"/>
                <a:chExt cx="1123121" cy="102520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7" name="Freeform 29">
                  <a:extLst>
                    <a:ext uri="{FF2B5EF4-FFF2-40B4-BE49-F238E27FC236}">
                      <a16:creationId xmlns:a16="http://schemas.microsoft.com/office/drawing/2014/main" id="{734F09F6-90B3-5246-A827-504D5DA15E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1843" y="1842230"/>
                  <a:ext cx="1123121" cy="901377"/>
                </a:xfrm>
                <a:custGeom>
                  <a:avLst/>
                  <a:gdLst>
                    <a:gd name="T0" fmla="*/ 164 w 164"/>
                    <a:gd name="T1" fmla="*/ 90 h 132"/>
                    <a:gd name="T2" fmla="*/ 164 w 164"/>
                    <a:gd name="T3" fmla="*/ 0 h 132"/>
                    <a:gd name="T4" fmla="*/ 0 w 164"/>
                    <a:gd name="T5" fmla="*/ 68 h 132"/>
                    <a:gd name="T6" fmla="*/ 64 w 164"/>
                    <a:gd name="T7" fmla="*/ 132 h 132"/>
                    <a:gd name="T8" fmla="*/ 164 w 164"/>
                    <a:gd name="T9" fmla="*/ 90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4" h="132">
                      <a:moveTo>
                        <a:pt x="164" y="90"/>
                      </a:moveTo>
                      <a:cubicBezTo>
                        <a:pt x="164" y="0"/>
                        <a:pt x="164" y="0"/>
                        <a:pt x="164" y="0"/>
                      </a:cubicBezTo>
                      <a:cubicBezTo>
                        <a:pt x="100" y="0"/>
                        <a:pt x="42" y="26"/>
                        <a:pt x="0" y="68"/>
                      </a:cubicBezTo>
                      <a:cubicBezTo>
                        <a:pt x="64" y="132"/>
                        <a:pt x="64" y="132"/>
                        <a:pt x="64" y="132"/>
                      </a:cubicBezTo>
                      <a:cubicBezTo>
                        <a:pt x="89" y="106"/>
                        <a:pt x="125" y="90"/>
                        <a:pt x="164" y="90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8" name="Freeform 39">
                  <a:extLst>
                    <a:ext uri="{FF2B5EF4-FFF2-40B4-BE49-F238E27FC236}">
                      <a16:creationId xmlns:a16="http://schemas.microsoft.com/office/drawing/2014/main" id="{AB3A2AD8-2C17-A647-A44E-DF31B197E9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19572" y="2455627"/>
                  <a:ext cx="685392" cy="411811"/>
                </a:xfrm>
                <a:custGeom>
                  <a:avLst/>
                  <a:gdLst>
                    <a:gd name="T0" fmla="*/ 100 w 100"/>
                    <a:gd name="T1" fmla="*/ 26 h 60"/>
                    <a:gd name="T2" fmla="*/ 100 w 100"/>
                    <a:gd name="T3" fmla="*/ 0 h 60"/>
                    <a:gd name="T4" fmla="*/ 0 w 100"/>
                    <a:gd name="T5" fmla="*/ 42 h 60"/>
                    <a:gd name="T6" fmla="*/ 18 w 100"/>
                    <a:gd name="T7" fmla="*/ 60 h 60"/>
                    <a:gd name="T8" fmla="*/ 100 w 100"/>
                    <a:gd name="T9" fmla="*/ 26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60">
                      <a:moveTo>
                        <a:pt x="100" y="26"/>
                      </a:move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61" y="0"/>
                        <a:pt x="25" y="16"/>
                        <a:pt x="0" y="42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39" y="39"/>
                        <a:pt x="68" y="26"/>
                        <a:pt x="100" y="26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6" name="Group 25">
                <a:extLst>
                  <a:ext uri="{FF2B5EF4-FFF2-40B4-BE49-F238E27FC236}">
                    <a16:creationId xmlns:a16="http://schemas.microsoft.com/office/drawing/2014/main" id="{72E4AFD0-4BA6-B545-99DF-BF99FEE09669}"/>
                  </a:ext>
                </a:extLst>
              </p:cNvPr>
              <p:cNvGrpSpPr/>
              <p:nvPr/>
            </p:nvGrpSpPr>
            <p:grpSpPr>
              <a:xfrm>
                <a:off x="6104964" y="2061095"/>
                <a:ext cx="964733" cy="881218"/>
                <a:chOff x="6104964" y="2061095"/>
                <a:chExt cx="964733" cy="88121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5" name="Freeform 30">
                  <a:extLst>
                    <a:ext uri="{FF2B5EF4-FFF2-40B4-BE49-F238E27FC236}">
                      <a16:creationId xmlns:a16="http://schemas.microsoft.com/office/drawing/2014/main" id="{EE0B2F5D-40BE-3E4E-8A48-B315004DA4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2061095"/>
                  <a:ext cx="964733" cy="780425"/>
                </a:xfrm>
                <a:custGeom>
                  <a:avLst/>
                  <a:gdLst>
                    <a:gd name="T0" fmla="*/ 86 w 141"/>
                    <a:gd name="T1" fmla="*/ 114 h 114"/>
                    <a:gd name="T2" fmla="*/ 141 w 141"/>
                    <a:gd name="T3" fmla="*/ 59 h 114"/>
                    <a:gd name="T4" fmla="*/ 0 w 141"/>
                    <a:gd name="T5" fmla="*/ 0 h 114"/>
                    <a:gd name="T6" fmla="*/ 0 w 141"/>
                    <a:gd name="T7" fmla="*/ 78 h 114"/>
                    <a:gd name="T8" fmla="*/ 86 w 141"/>
                    <a:gd name="T9" fmla="*/ 114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114">
                      <a:moveTo>
                        <a:pt x="86" y="114"/>
                      </a:moveTo>
                      <a:cubicBezTo>
                        <a:pt x="141" y="59"/>
                        <a:pt x="141" y="59"/>
                        <a:pt x="141" y="59"/>
                      </a:cubicBezTo>
                      <a:cubicBezTo>
                        <a:pt x="105" y="23"/>
                        <a:pt x="55" y="0"/>
                        <a:pt x="0" y="0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34" y="78"/>
                        <a:pt x="64" y="92"/>
                        <a:pt x="86" y="11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6" name="Freeform 37">
                  <a:extLst>
                    <a:ext uri="{FF2B5EF4-FFF2-40B4-BE49-F238E27FC236}">
                      <a16:creationId xmlns:a16="http://schemas.microsoft.com/office/drawing/2014/main" id="{98A79E96-7B26-8344-B3F0-66493B7D8E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2593857"/>
                  <a:ext cx="587479" cy="348456"/>
                </a:xfrm>
                <a:custGeom>
                  <a:avLst/>
                  <a:gdLst>
                    <a:gd name="T0" fmla="*/ 71 w 86"/>
                    <a:gd name="T1" fmla="*/ 51 h 51"/>
                    <a:gd name="T2" fmla="*/ 86 w 86"/>
                    <a:gd name="T3" fmla="*/ 36 h 51"/>
                    <a:gd name="T4" fmla="*/ 0 w 86"/>
                    <a:gd name="T5" fmla="*/ 0 h 51"/>
                    <a:gd name="T6" fmla="*/ 0 w 86"/>
                    <a:gd name="T7" fmla="*/ 22 h 51"/>
                    <a:gd name="T8" fmla="*/ 71 w 86"/>
                    <a:gd name="T9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1">
                      <a:moveTo>
                        <a:pt x="71" y="51"/>
                      </a:moveTo>
                      <a:cubicBezTo>
                        <a:pt x="86" y="36"/>
                        <a:pt x="86" y="36"/>
                        <a:pt x="86" y="36"/>
                      </a:cubicBezTo>
                      <a:cubicBezTo>
                        <a:pt x="64" y="14"/>
                        <a:pt x="34" y="0"/>
                        <a:pt x="0" y="0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28" y="22"/>
                        <a:pt x="53" y="33"/>
                        <a:pt x="71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13F99D8B-4B75-6E43-80E7-286D1335D6B0}"/>
                  </a:ext>
                </a:extLst>
              </p:cNvPr>
              <p:cNvGrpSpPr/>
              <p:nvPr/>
            </p:nvGrpSpPr>
            <p:grpSpPr>
              <a:xfrm>
                <a:off x="6666525" y="2305878"/>
                <a:ext cx="1025208" cy="1123121"/>
                <a:chOff x="6666525" y="2305878"/>
                <a:chExt cx="1025208" cy="1123121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3" name="Freeform 31">
                  <a:extLst>
                    <a:ext uri="{FF2B5EF4-FFF2-40B4-BE49-F238E27FC236}">
                      <a16:creationId xmlns:a16="http://schemas.microsoft.com/office/drawing/2014/main" id="{1AD48959-5FC0-6940-826A-DF2DCC13FA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90356" y="2305878"/>
                  <a:ext cx="901377" cy="1123121"/>
                </a:xfrm>
                <a:custGeom>
                  <a:avLst/>
                  <a:gdLst>
                    <a:gd name="T0" fmla="*/ 42 w 132"/>
                    <a:gd name="T1" fmla="*/ 164 h 164"/>
                    <a:gd name="T2" fmla="*/ 132 w 132"/>
                    <a:gd name="T3" fmla="*/ 164 h 164"/>
                    <a:gd name="T4" fmla="*/ 64 w 132"/>
                    <a:gd name="T5" fmla="*/ 0 h 164"/>
                    <a:gd name="T6" fmla="*/ 0 w 132"/>
                    <a:gd name="T7" fmla="*/ 64 h 164"/>
                    <a:gd name="T8" fmla="*/ 42 w 132"/>
                    <a:gd name="T9" fmla="*/ 164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164">
                      <a:moveTo>
                        <a:pt x="42" y="164"/>
                      </a:moveTo>
                      <a:cubicBezTo>
                        <a:pt x="132" y="164"/>
                        <a:pt x="132" y="164"/>
                        <a:pt x="132" y="164"/>
                      </a:cubicBezTo>
                      <a:cubicBezTo>
                        <a:pt x="132" y="100"/>
                        <a:pt x="106" y="42"/>
                        <a:pt x="64" y="0"/>
                      </a:cubicBezTo>
                      <a:cubicBezTo>
                        <a:pt x="0" y="64"/>
                        <a:pt x="0" y="64"/>
                        <a:pt x="0" y="64"/>
                      </a:cubicBezTo>
                      <a:cubicBezTo>
                        <a:pt x="26" y="89"/>
                        <a:pt x="42" y="125"/>
                        <a:pt x="42" y="16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4" name="Freeform 42">
                  <a:extLst>
                    <a:ext uri="{FF2B5EF4-FFF2-40B4-BE49-F238E27FC236}">
                      <a16:creationId xmlns:a16="http://schemas.microsoft.com/office/drawing/2014/main" id="{35294CD1-54F5-A342-AABA-DFB8E7F4E5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66525" y="2743607"/>
                  <a:ext cx="411811" cy="685392"/>
                </a:xfrm>
                <a:custGeom>
                  <a:avLst/>
                  <a:gdLst>
                    <a:gd name="T0" fmla="*/ 0 w 60"/>
                    <a:gd name="T1" fmla="*/ 18 h 100"/>
                    <a:gd name="T2" fmla="*/ 34 w 60"/>
                    <a:gd name="T3" fmla="*/ 100 h 100"/>
                    <a:gd name="T4" fmla="*/ 60 w 60"/>
                    <a:gd name="T5" fmla="*/ 100 h 100"/>
                    <a:gd name="T6" fmla="*/ 18 w 60"/>
                    <a:gd name="T7" fmla="*/ 0 h 100"/>
                    <a:gd name="T8" fmla="*/ 0 w 60"/>
                    <a:gd name="T9" fmla="*/ 18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100">
                      <a:moveTo>
                        <a:pt x="0" y="18"/>
                      </a:moveTo>
                      <a:cubicBezTo>
                        <a:pt x="21" y="39"/>
                        <a:pt x="34" y="68"/>
                        <a:pt x="34" y="100"/>
                      </a:cubicBezTo>
                      <a:cubicBezTo>
                        <a:pt x="60" y="100"/>
                        <a:pt x="60" y="100"/>
                        <a:pt x="60" y="100"/>
                      </a:cubicBezTo>
                      <a:cubicBezTo>
                        <a:pt x="60" y="61"/>
                        <a:pt x="44" y="25"/>
                        <a:pt x="18" y="0"/>
                      </a:cubicBezTo>
                      <a:lnTo>
                        <a:pt x="0" y="18"/>
                      </a:ln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8" name="Group 27">
                <a:extLst>
                  <a:ext uri="{FF2B5EF4-FFF2-40B4-BE49-F238E27FC236}">
                    <a16:creationId xmlns:a16="http://schemas.microsoft.com/office/drawing/2014/main" id="{E7E3CD70-C54D-9846-8087-8856F5D4B93E}"/>
                  </a:ext>
                </a:extLst>
              </p:cNvPr>
              <p:cNvGrpSpPr/>
              <p:nvPr/>
            </p:nvGrpSpPr>
            <p:grpSpPr>
              <a:xfrm>
                <a:off x="6591650" y="3428999"/>
                <a:ext cx="881218" cy="964733"/>
                <a:chOff x="6591650" y="3428999"/>
                <a:chExt cx="881218" cy="964733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1" name="Freeform 32">
                  <a:extLst>
                    <a:ext uri="{FF2B5EF4-FFF2-40B4-BE49-F238E27FC236}">
                      <a16:creationId xmlns:a16="http://schemas.microsoft.com/office/drawing/2014/main" id="{57D4D673-A335-0E4F-8662-A55ADA22CC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92443" y="3428999"/>
                  <a:ext cx="780425" cy="964733"/>
                </a:xfrm>
                <a:custGeom>
                  <a:avLst/>
                  <a:gdLst>
                    <a:gd name="T0" fmla="*/ 36 w 114"/>
                    <a:gd name="T1" fmla="*/ 0 h 141"/>
                    <a:gd name="T2" fmla="*/ 0 w 114"/>
                    <a:gd name="T3" fmla="*/ 86 h 141"/>
                    <a:gd name="T4" fmla="*/ 55 w 114"/>
                    <a:gd name="T5" fmla="*/ 141 h 141"/>
                    <a:gd name="T6" fmla="*/ 114 w 114"/>
                    <a:gd name="T7" fmla="*/ 0 h 141"/>
                    <a:gd name="T8" fmla="*/ 36 w 114"/>
                    <a:gd name="T9" fmla="*/ 0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4" h="141">
                      <a:moveTo>
                        <a:pt x="36" y="0"/>
                      </a:moveTo>
                      <a:cubicBezTo>
                        <a:pt x="36" y="34"/>
                        <a:pt x="22" y="64"/>
                        <a:pt x="0" y="86"/>
                      </a:cubicBezTo>
                      <a:cubicBezTo>
                        <a:pt x="55" y="141"/>
                        <a:pt x="55" y="141"/>
                        <a:pt x="55" y="141"/>
                      </a:cubicBezTo>
                      <a:cubicBezTo>
                        <a:pt x="91" y="105"/>
                        <a:pt x="114" y="55"/>
                        <a:pt x="114" y="0"/>
                      </a:cubicBezTo>
                      <a:lnTo>
                        <a:pt x="36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2" name="Freeform 40">
                  <a:extLst>
                    <a:ext uri="{FF2B5EF4-FFF2-40B4-BE49-F238E27FC236}">
                      <a16:creationId xmlns:a16="http://schemas.microsoft.com/office/drawing/2014/main" id="{F958FD02-D18C-8343-8075-EF43607C8E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91650" y="3428999"/>
                  <a:ext cx="348456" cy="587479"/>
                </a:xfrm>
                <a:custGeom>
                  <a:avLst/>
                  <a:gdLst>
                    <a:gd name="T0" fmla="*/ 0 w 51"/>
                    <a:gd name="T1" fmla="*/ 71 h 86"/>
                    <a:gd name="T2" fmla="*/ 15 w 51"/>
                    <a:gd name="T3" fmla="*/ 86 h 86"/>
                    <a:gd name="T4" fmla="*/ 51 w 51"/>
                    <a:gd name="T5" fmla="*/ 0 h 86"/>
                    <a:gd name="T6" fmla="*/ 29 w 51"/>
                    <a:gd name="T7" fmla="*/ 0 h 86"/>
                    <a:gd name="T8" fmla="*/ 0 w 51"/>
                    <a:gd name="T9" fmla="*/ 71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86">
                      <a:moveTo>
                        <a:pt x="0" y="71"/>
                      </a:moveTo>
                      <a:cubicBezTo>
                        <a:pt x="15" y="86"/>
                        <a:pt x="15" y="86"/>
                        <a:pt x="15" y="86"/>
                      </a:cubicBezTo>
                      <a:cubicBezTo>
                        <a:pt x="37" y="64"/>
                        <a:pt x="51" y="34"/>
                        <a:pt x="51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28"/>
                        <a:pt x="18" y="53"/>
                        <a:pt x="0" y="71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9" name="Group 28">
                <a:extLst>
                  <a:ext uri="{FF2B5EF4-FFF2-40B4-BE49-F238E27FC236}">
                    <a16:creationId xmlns:a16="http://schemas.microsoft.com/office/drawing/2014/main" id="{005D74E8-30B9-1F4E-8675-B2DC03A45584}"/>
                  </a:ext>
                </a:extLst>
              </p:cNvPr>
              <p:cNvGrpSpPr/>
              <p:nvPr/>
            </p:nvGrpSpPr>
            <p:grpSpPr>
              <a:xfrm>
                <a:off x="6104964" y="3990560"/>
                <a:ext cx="1123121" cy="1025208"/>
                <a:chOff x="6104964" y="3990560"/>
                <a:chExt cx="1123121" cy="102520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9" name="Freeform 33">
                  <a:extLst>
                    <a:ext uri="{FF2B5EF4-FFF2-40B4-BE49-F238E27FC236}">
                      <a16:creationId xmlns:a16="http://schemas.microsoft.com/office/drawing/2014/main" id="{76D2E9B1-6808-2641-B22B-6119C86E93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4114391"/>
                  <a:ext cx="1123121" cy="901377"/>
                </a:xfrm>
                <a:custGeom>
                  <a:avLst/>
                  <a:gdLst>
                    <a:gd name="T0" fmla="*/ 0 w 164"/>
                    <a:gd name="T1" fmla="*/ 42 h 132"/>
                    <a:gd name="T2" fmla="*/ 0 w 164"/>
                    <a:gd name="T3" fmla="*/ 132 h 132"/>
                    <a:gd name="T4" fmla="*/ 164 w 164"/>
                    <a:gd name="T5" fmla="*/ 64 h 132"/>
                    <a:gd name="T6" fmla="*/ 100 w 164"/>
                    <a:gd name="T7" fmla="*/ 0 h 132"/>
                    <a:gd name="T8" fmla="*/ 0 w 164"/>
                    <a:gd name="T9" fmla="*/ 42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4" h="132">
                      <a:moveTo>
                        <a:pt x="0" y="42"/>
                      </a:moveTo>
                      <a:cubicBezTo>
                        <a:pt x="0" y="132"/>
                        <a:pt x="0" y="132"/>
                        <a:pt x="0" y="132"/>
                      </a:cubicBezTo>
                      <a:cubicBezTo>
                        <a:pt x="64" y="132"/>
                        <a:pt x="122" y="106"/>
                        <a:pt x="164" y="64"/>
                      </a:cubicBez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75" y="26"/>
                        <a:pt x="39" y="42"/>
                        <a:pt x="0" y="42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0" name="Freeform 43">
                  <a:extLst>
                    <a:ext uri="{FF2B5EF4-FFF2-40B4-BE49-F238E27FC236}">
                      <a16:creationId xmlns:a16="http://schemas.microsoft.com/office/drawing/2014/main" id="{A31BE9CD-D0BA-CB42-9223-38D5E84A20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3990560"/>
                  <a:ext cx="685392" cy="411811"/>
                </a:xfrm>
                <a:custGeom>
                  <a:avLst/>
                  <a:gdLst>
                    <a:gd name="T0" fmla="*/ 0 w 100"/>
                    <a:gd name="T1" fmla="*/ 34 h 60"/>
                    <a:gd name="T2" fmla="*/ 0 w 100"/>
                    <a:gd name="T3" fmla="*/ 60 h 60"/>
                    <a:gd name="T4" fmla="*/ 100 w 100"/>
                    <a:gd name="T5" fmla="*/ 18 h 60"/>
                    <a:gd name="T6" fmla="*/ 82 w 100"/>
                    <a:gd name="T7" fmla="*/ 0 h 60"/>
                    <a:gd name="T8" fmla="*/ 0 w 100"/>
                    <a:gd name="T9" fmla="*/ 34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60">
                      <a:moveTo>
                        <a:pt x="0" y="34"/>
                      </a:move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39" y="60"/>
                        <a:pt x="75" y="44"/>
                        <a:pt x="100" y="18"/>
                      </a:cubicBez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61" y="21"/>
                        <a:pt x="32" y="34"/>
                        <a:pt x="0" y="34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B551BAC3-D8BD-9946-AAB6-D257812A1D8A}"/>
                  </a:ext>
                </a:extLst>
              </p:cNvPr>
              <p:cNvGrpSpPr/>
              <p:nvPr/>
            </p:nvGrpSpPr>
            <p:grpSpPr>
              <a:xfrm>
                <a:off x="5140231" y="3915685"/>
                <a:ext cx="964733" cy="881218"/>
                <a:chOff x="5140231" y="3915685"/>
                <a:chExt cx="964733" cy="88121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" name="Freeform 35">
                  <a:extLst>
                    <a:ext uri="{FF2B5EF4-FFF2-40B4-BE49-F238E27FC236}">
                      <a16:creationId xmlns:a16="http://schemas.microsoft.com/office/drawing/2014/main" id="{AE45A980-5EC5-FF43-8DF1-CB122FDF17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0231" y="4016478"/>
                  <a:ext cx="964733" cy="780425"/>
                </a:xfrm>
                <a:custGeom>
                  <a:avLst/>
                  <a:gdLst>
                    <a:gd name="T0" fmla="*/ 55 w 141"/>
                    <a:gd name="T1" fmla="*/ 0 h 114"/>
                    <a:gd name="T2" fmla="*/ 0 w 141"/>
                    <a:gd name="T3" fmla="*/ 55 h 114"/>
                    <a:gd name="T4" fmla="*/ 141 w 141"/>
                    <a:gd name="T5" fmla="*/ 114 h 114"/>
                    <a:gd name="T6" fmla="*/ 141 w 141"/>
                    <a:gd name="T7" fmla="*/ 36 h 114"/>
                    <a:gd name="T8" fmla="*/ 55 w 141"/>
                    <a:gd name="T9" fmla="*/ 0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114">
                      <a:moveTo>
                        <a:pt x="55" y="0"/>
                      </a:move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36" y="91"/>
                        <a:pt x="86" y="114"/>
                        <a:pt x="141" y="114"/>
                      </a:cubicBezTo>
                      <a:cubicBezTo>
                        <a:pt x="141" y="36"/>
                        <a:pt x="141" y="36"/>
                        <a:pt x="141" y="36"/>
                      </a:cubicBezTo>
                      <a:cubicBezTo>
                        <a:pt x="107" y="36"/>
                        <a:pt x="77" y="22"/>
                        <a:pt x="55" y="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8" name="Freeform 41">
                  <a:extLst>
                    <a:ext uri="{FF2B5EF4-FFF2-40B4-BE49-F238E27FC236}">
                      <a16:creationId xmlns:a16="http://schemas.microsoft.com/office/drawing/2014/main" id="{31EDAAB2-122F-6E43-920C-927BC2BF1C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17485" y="3915685"/>
                  <a:ext cx="587479" cy="348456"/>
                </a:xfrm>
                <a:custGeom>
                  <a:avLst/>
                  <a:gdLst>
                    <a:gd name="T0" fmla="*/ 15 w 86"/>
                    <a:gd name="T1" fmla="*/ 0 h 51"/>
                    <a:gd name="T2" fmla="*/ 0 w 86"/>
                    <a:gd name="T3" fmla="*/ 15 h 51"/>
                    <a:gd name="T4" fmla="*/ 86 w 86"/>
                    <a:gd name="T5" fmla="*/ 51 h 51"/>
                    <a:gd name="T6" fmla="*/ 86 w 86"/>
                    <a:gd name="T7" fmla="*/ 29 h 51"/>
                    <a:gd name="T8" fmla="*/ 15 w 86"/>
                    <a:gd name="T9" fmla="*/ 0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1">
                      <a:moveTo>
                        <a:pt x="15" y="0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22" y="37"/>
                        <a:pt x="52" y="51"/>
                        <a:pt x="86" y="51"/>
                      </a:cubicBezTo>
                      <a:cubicBezTo>
                        <a:pt x="86" y="29"/>
                        <a:pt x="86" y="29"/>
                        <a:pt x="86" y="29"/>
                      </a:cubicBezTo>
                      <a:cubicBezTo>
                        <a:pt x="58" y="29"/>
                        <a:pt x="33" y="18"/>
                        <a:pt x="15" y="0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BA5EE101-C874-334A-9D28-CBC4A92980DB}"/>
                  </a:ext>
                </a:extLst>
              </p:cNvPr>
              <p:cNvGrpSpPr/>
              <p:nvPr/>
            </p:nvGrpSpPr>
            <p:grpSpPr>
              <a:xfrm>
                <a:off x="4518195" y="3428999"/>
                <a:ext cx="1025208" cy="1123121"/>
                <a:chOff x="4518195" y="3428999"/>
                <a:chExt cx="1025208" cy="1123121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5" name="Freeform 34">
                  <a:extLst>
                    <a:ext uri="{FF2B5EF4-FFF2-40B4-BE49-F238E27FC236}">
                      <a16:creationId xmlns:a16="http://schemas.microsoft.com/office/drawing/2014/main" id="{2BCE6248-3121-B94C-A63F-C0B0655B19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18195" y="3428999"/>
                  <a:ext cx="901377" cy="1123121"/>
                </a:xfrm>
                <a:custGeom>
                  <a:avLst/>
                  <a:gdLst>
                    <a:gd name="T0" fmla="*/ 90 w 132"/>
                    <a:gd name="T1" fmla="*/ 0 h 164"/>
                    <a:gd name="T2" fmla="*/ 0 w 132"/>
                    <a:gd name="T3" fmla="*/ 0 h 164"/>
                    <a:gd name="T4" fmla="*/ 68 w 132"/>
                    <a:gd name="T5" fmla="*/ 164 h 164"/>
                    <a:gd name="T6" fmla="*/ 132 w 132"/>
                    <a:gd name="T7" fmla="*/ 100 h 164"/>
                    <a:gd name="T8" fmla="*/ 90 w 132"/>
                    <a:gd name="T9" fmla="*/ 0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164">
                      <a:moveTo>
                        <a:pt x="9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64"/>
                        <a:pt x="26" y="122"/>
                        <a:pt x="68" y="164"/>
                      </a:cubicBezTo>
                      <a:cubicBezTo>
                        <a:pt x="132" y="100"/>
                        <a:pt x="132" y="100"/>
                        <a:pt x="132" y="100"/>
                      </a:cubicBezTo>
                      <a:cubicBezTo>
                        <a:pt x="106" y="75"/>
                        <a:pt x="90" y="39"/>
                        <a:pt x="90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6" name="Freeform 38">
                  <a:extLst>
                    <a:ext uri="{FF2B5EF4-FFF2-40B4-BE49-F238E27FC236}">
                      <a16:creationId xmlns:a16="http://schemas.microsoft.com/office/drawing/2014/main" id="{ABCA32CA-AD03-0F45-A9E8-FC94997617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4472" y="3428999"/>
                  <a:ext cx="408931" cy="685392"/>
                </a:xfrm>
                <a:custGeom>
                  <a:avLst/>
                  <a:gdLst>
                    <a:gd name="T0" fmla="*/ 26 w 60"/>
                    <a:gd name="T1" fmla="*/ 0 h 100"/>
                    <a:gd name="T2" fmla="*/ 0 w 60"/>
                    <a:gd name="T3" fmla="*/ 0 h 100"/>
                    <a:gd name="T4" fmla="*/ 42 w 60"/>
                    <a:gd name="T5" fmla="*/ 100 h 100"/>
                    <a:gd name="T6" fmla="*/ 60 w 60"/>
                    <a:gd name="T7" fmla="*/ 82 h 100"/>
                    <a:gd name="T8" fmla="*/ 26 w 60"/>
                    <a:gd name="T9" fmla="*/ 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100">
                      <a:moveTo>
                        <a:pt x="26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9"/>
                        <a:pt x="16" y="75"/>
                        <a:pt x="42" y="100"/>
                      </a:cubicBezTo>
                      <a:cubicBezTo>
                        <a:pt x="60" y="82"/>
                        <a:pt x="60" y="82"/>
                        <a:pt x="60" y="82"/>
                      </a:cubicBezTo>
                      <a:cubicBezTo>
                        <a:pt x="39" y="61"/>
                        <a:pt x="26" y="32"/>
                        <a:pt x="26" y="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id="{3C72B33B-EE70-9B48-AEEB-42F1AF755251}"/>
                  </a:ext>
                </a:extLst>
              </p:cNvPr>
              <p:cNvGrpSpPr/>
              <p:nvPr/>
            </p:nvGrpSpPr>
            <p:grpSpPr>
              <a:xfrm>
                <a:off x="4737060" y="2464266"/>
                <a:ext cx="881218" cy="964733"/>
                <a:chOff x="4737060" y="2464266"/>
                <a:chExt cx="881218" cy="964733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3" name="Freeform 28">
                  <a:extLst>
                    <a:ext uri="{FF2B5EF4-FFF2-40B4-BE49-F238E27FC236}">
                      <a16:creationId xmlns:a16="http://schemas.microsoft.com/office/drawing/2014/main" id="{0F213E02-6FE1-0345-96CD-1D0C28A457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7060" y="2464266"/>
                  <a:ext cx="771786" cy="964733"/>
                </a:xfrm>
                <a:custGeom>
                  <a:avLst/>
                  <a:gdLst>
                    <a:gd name="T0" fmla="*/ 113 w 113"/>
                    <a:gd name="T1" fmla="*/ 55 h 141"/>
                    <a:gd name="T2" fmla="*/ 59 w 113"/>
                    <a:gd name="T3" fmla="*/ 0 h 141"/>
                    <a:gd name="T4" fmla="*/ 0 w 113"/>
                    <a:gd name="T5" fmla="*/ 141 h 141"/>
                    <a:gd name="T6" fmla="*/ 78 w 113"/>
                    <a:gd name="T7" fmla="*/ 141 h 141"/>
                    <a:gd name="T8" fmla="*/ 113 w 113"/>
                    <a:gd name="T9" fmla="*/ 55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3" h="141">
                      <a:moveTo>
                        <a:pt x="113" y="55"/>
                      </a:move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22" y="36"/>
                        <a:pt x="0" y="86"/>
                        <a:pt x="0" y="141"/>
                      </a:cubicBezTo>
                      <a:cubicBezTo>
                        <a:pt x="78" y="141"/>
                        <a:pt x="78" y="141"/>
                        <a:pt x="78" y="141"/>
                      </a:cubicBezTo>
                      <a:cubicBezTo>
                        <a:pt x="78" y="107"/>
                        <a:pt x="91" y="77"/>
                        <a:pt x="113" y="55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4" name="Freeform 36">
                  <a:extLst>
                    <a:ext uri="{FF2B5EF4-FFF2-40B4-BE49-F238E27FC236}">
                      <a16:creationId xmlns:a16="http://schemas.microsoft.com/office/drawing/2014/main" id="{6EE485A6-8893-8748-8958-23237EEB97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69822" y="2841520"/>
                  <a:ext cx="348456" cy="587479"/>
                </a:xfrm>
                <a:custGeom>
                  <a:avLst/>
                  <a:gdLst>
                    <a:gd name="T0" fmla="*/ 51 w 51"/>
                    <a:gd name="T1" fmla="*/ 15 h 86"/>
                    <a:gd name="T2" fmla="*/ 36 w 51"/>
                    <a:gd name="T3" fmla="*/ 0 h 86"/>
                    <a:gd name="T4" fmla="*/ 0 w 51"/>
                    <a:gd name="T5" fmla="*/ 86 h 86"/>
                    <a:gd name="T6" fmla="*/ 22 w 51"/>
                    <a:gd name="T7" fmla="*/ 86 h 86"/>
                    <a:gd name="T8" fmla="*/ 51 w 51"/>
                    <a:gd name="T9" fmla="*/ 15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86">
                      <a:moveTo>
                        <a:pt x="51" y="15"/>
                      </a:move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14" y="22"/>
                        <a:pt x="0" y="52"/>
                        <a:pt x="0" y="86"/>
                      </a:cubicBezTo>
                      <a:cubicBezTo>
                        <a:pt x="22" y="86"/>
                        <a:pt x="22" y="86"/>
                        <a:pt x="22" y="86"/>
                      </a:cubicBezTo>
                      <a:cubicBezTo>
                        <a:pt x="22" y="58"/>
                        <a:pt x="33" y="33"/>
                        <a:pt x="51" y="15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</p:grp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898EDB1-329A-9645-ACF7-40D0BE914D3E}"/>
                </a:ext>
              </a:extLst>
            </p:cNvPr>
            <p:cNvSpPr/>
            <p:nvPr/>
          </p:nvSpPr>
          <p:spPr>
            <a:xfrm>
              <a:off x="5798850" y="2925115"/>
              <a:ext cx="548640" cy="548640"/>
            </a:xfrm>
            <a:prstGeom prst="ellips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ood Pro Book"/>
              </a:endParaRP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7E7134A-DA9B-6240-ACD1-F96778890879}"/>
              </a:ext>
            </a:extLst>
          </p:cNvPr>
          <p:cNvGrpSpPr/>
          <p:nvPr/>
        </p:nvGrpSpPr>
        <p:grpSpPr>
          <a:xfrm>
            <a:off x="8698551" y="5259945"/>
            <a:ext cx="2817712" cy="788845"/>
            <a:chOff x="680831" y="4379912"/>
            <a:chExt cx="2817712" cy="788845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8FD2E81B-6647-F54F-BAD3-B73F351FD0AD}"/>
                </a:ext>
              </a:extLst>
            </p:cNvPr>
            <p:cNvSpPr txBox="1"/>
            <p:nvPr/>
          </p:nvSpPr>
          <p:spPr>
            <a:xfrm flipH="1">
              <a:off x="1623966" y="4379912"/>
              <a:ext cx="1874577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</a:rPr>
                <a:t>Агроинженерия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51" name="Snip and Round Single Corner Rectangle 50">
              <a:extLst>
                <a:ext uri="{FF2B5EF4-FFF2-40B4-BE49-F238E27FC236}">
                  <a16:creationId xmlns:a16="http://schemas.microsoft.com/office/drawing/2014/main" id="{539C7634-6671-0647-B5BE-670146D7C69D}"/>
                </a:ext>
              </a:extLst>
            </p:cNvPr>
            <p:cNvSpPr/>
            <p:nvPr/>
          </p:nvSpPr>
          <p:spPr>
            <a:xfrm flipH="1" flipV="1">
              <a:off x="680831" y="4437237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52" name="Shape 2564">
              <a:extLst>
                <a:ext uri="{FF2B5EF4-FFF2-40B4-BE49-F238E27FC236}">
                  <a16:creationId xmlns:a16="http://schemas.microsoft.com/office/drawing/2014/main" id="{45AAD285-C250-FA4F-A04E-623E403C31E3}"/>
                </a:ext>
              </a:extLst>
            </p:cNvPr>
            <p:cNvSpPr/>
            <p:nvPr/>
          </p:nvSpPr>
          <p:spPr>
            <a:xfrm>
              <a:off x="906927" y="4656911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818" y="10800"/>
                  </a:moveTo>
                  <a:lnTo>
                    <a:pt x="11782" y="10800"/>
                  </a:lnTo>
                  <a:lnTo>
                    <a:pt x="11782" y="12764"/>
                  </a:lnTo>
                  <a:lnTo>
                    <a:pt x="9818" y="12764"/>
                  </a:lnTo>
                  <a:cubicBezTo>
                    <a:pt x="9818" y="12764"/>
                    <a:pt x="9818" y="10800"/>
                    <a:pt x="9818" y="10800"/>
                  </a:cubicBezTo>
                  <a:close/>
                  <a:moveTo>
                    <a:pt x="9327" y="13745"/>
                  </a:moveTo>
                  <a:lnTo>
                    <a:pt x="12273" y="13745"/>
                  </a:lnTo>
                  <a:cubicBezTo>
                    <a:pt x="12544" y="13745"/>
                    <a:pt x="12764" y="13526"/>
                    <a:pt x="12764" y="13255"/>
                  </a:cubicBezTo>
                  <a:lnTo>
                    <a:pt x="12764" y="10309"/>
                  </a:lnTo>
                  <a:cubicBezTo>
                    <a:pt x="12764" y="10038"/>
                    <a:pt x="12544" y="9818"/>
                    <a:pt x="12273" y="9818"/>
                  </a:cubicBezTo>
                  <a:lnTo>
                    <a:pt x="9327" y="9818"/>
                  </a:lnTo>
                  <a:cubicBezTo>
                    <a:pt x="9056" y="9818"/>
                    <a:pt x="8836" y="10038"/>
                    <a:pt x="8836" y="10309"/>
                  </a:cubicBezTo>
                  <a:lnTo>
                    <a:pt x="8836" y="13255"/>
                  </a:lnTo>
                  <a:cubicBezTo>
                    <a:pt x="8836" y="13526"/>
                    <a:pt x="9056" y="13745"/>
                    <a:pt x="9327" y="13745"/>
                  </a:cubicBezTo>
                  <a:moveTo>
                    <a:pt x="14727" y="15709"/>
                  </a:moveTo>
                  <a:lnTo>
                    <a:pt x="16691" y="15709"/>
                  </a:lnTo>
                  <a:lnTo>
                    <a:pt x="16691" y="17673"/>
                  </a:lnTo>
                  <a:lnTo>
                    <a:pt x="14727" y="17673"/>
                  </a:lnTo>
                  <a:cubicBezTo>
                    <a:pt x="14727" y="17673"/>
                    <a:pt x="14727" y="15709"/>
                    <a:pt x="14727" y="15709"/>
                  </a:cubicBezTo>
                  <a:close/>
                  <a:moveTo>
                    <a:pt x="14236" y="18655"/>
                  </a:moveTo>
                  <a:lnTo>
                    <a:pt x="17182" y="18655"/>
                  </a:lnTo>
                  <a:cubicBezTo>
                    <a:pt x="17453" y="18655"/>
                    <a:pt x="17673" y="18435"/>
                    <a:pt x="17673" y="18164"/>
                  </a:cubicBezTo>
                  <a:lnTo>
                    <a:pt x="17673" y="15218"/>
                  </a:lnTo>
                  <a:cubicBezTo>
                    <a:pt x="17673" y="14947"/>
                    <a:pt x="17453" y="14727"/>
                    <a:pt x="17182" y="14727"/>
                  </a:cubicBezTo>
                  <a:lnTo>
                    <a:pt x="14236" y="14727"/>
                  </a:lnTo>
                  <a:cubicBezTo>
                    <a:pt x="13965" y="14727"/>
                    <a:pt x="13745" y="14947"/>
                    <a:pt x="13745" y="15218"/>
                  </a:cubicBezTo>
                  <a:lnTo>
                    <a:pt x="13745" y="18164"/>
                  </a:lnTo>
                  <a:cubicBezTo>
                    <a:pt x="13745" y="18435"/>
                    <a:pt x="13965" y="18655"/>
                    <a:pt x="14236" y="18655"/>
                  </a:cubicBezTo>
                  <a:moveTo>
                    <a:pt x="9818" y="5891"/>
                  </a:moveTo>
                  <a:lnTo>
                    <a:pt x="11782" y="5891"/>
                  </a:lnTo>
                  <a:lnTo>
                    <a:pt x="11782" y="7855"/>
                  </a:lnTo>
                  <a:lnTo>
                    <a:pt x="9818" y="7855"/>
                  </a:lnTo>
                  <a:cubicBezTo>
                    <a:pt x="9818" y="7855"/>
                    <a:pt x="9818" y="5891"/>
                    <a:pt x="9818" y="5891"/>
                  </a:cubicBezTo>
                  <a:close/>
                  <a:moveTo>
                    <a:pt x="9327" y="8836"/>
                  </a:moveTo>
                  <a:lnTo>
                    <a:pt x="12273" y="8836"/>
                  </a:lnTo>
                  <a:cubicBezTo>
                    <a:pt x="12544" y="8836"/>
                    <a:pt x="12764" y="8617"/>
                    <a:pt x="12764" y="8345"/>
                  </a:cubicBezTo>
                  <a:lnTo>
                    <a:pt x="12764" y="5400"/>
                  </a:lnTo>
                  <a:cubicBezTo>
                    <a:pt x="12764" y="5129"/>
                    <a:pt x="12544" y="4909"/>
                    <a:pt x="12273" y="4909"/>
                  </a:cubicBezTo>
                  <a:lnTo>
                    <a:pt x="9327" y="4909"/>
                  </a:lnTo>
                  <a:cubicBezTo>
                    <a:pt x="9056" y="4909"/>
                    <a:pt x="8836" y="5129"/>
                    <a:pt x="8836" y="5400"/>
                  </a:cubicBezTo>
                  <a:lnTo>
                    <a:pt x="8836" y="8345"/>
                  </a:lnTo>
                  <a:cubicBezTo>
                    <a:pt x="8836" y="8617"/>
                    <a:pt x="9056" y="8836"/>
                    <a:pt x="9327" y="8836"/>
                  </a:cubicBezTo>
                  <a:moveTo>
                    <a:pt x="4909" y="15709"/>
                  </a:moveTo>
                  <a:lnTo>
                    <a:pt x="6873" y="15709"/>
                  </a:lnTo>
                  <a:lnTo>
                    <a:pt x="6873" y="17673"/>
                  </a:lnTo>
                  <a:lnTo>
                    <a:pt x="4909" y="17673"/>
                  </a:lnTo>
                  <a:cubicBezTo>
                    <a:pt x="4909" y="17673"/>
                    <a:pt x="4909" y="15709"/>
                    <a:pt x="4909" y="15709"/>
                  </a:cubicBezTo>
                  <a:close/>
                  <a:moveTo>
                    <a:pt x="4418" y="18655"/>
                  </a:moveTo>
                  <a:lnTo>
                    <a:pt x="7364" y="18655"/>
                  </a:lnTo>
                  <a:cubicBezTo>
                    <a:pt x="7635" y="18655"/>
                    <a:pt x="7855" y="18435"/>
                    <a:pt x="7855" y="18164"/>
                  </a:cubicBezTo>
                  <a:lnTo>
                    <a:pt x="7855" y="15218"/>
                  </a:lnTo>
                  <a:cubicBezTo>
                    <a:pt x="7855" y="14947"/>
                    <a:pt x="7635" y="14727"/>
                    <a:pt x="7364" y="14727"/>
                  </a:cubicBezTo>
                  <a:lnTo>
                    <a:pt x="4418" y="14727"/>
                  </a:lnTo>
                  <a:cubicBezTo>
                    <a:pt x="4147" y="14727"/>
                    <a:pt x="3927" y="14947"/>
                    <a:pt x="3927" y="15218"/>
                  </a:cubicBezTo>
                  <a:lnTo>
                    <a:pt x="3927" y="18164"/>
                  </a:lnTo>
                  <a:cubicBezTo>
                    <a:pt x="3927" y="18435"/>
                    <a:pt x="4147" y="18655"/>
                    <a:pt x="4418" y="18655"/>
                  </a:cubicBezTo>
                  <a:moveTo>
                    <a:pt x="14727" y="10800"/>
                  </a:moveTo>
                  <a:lnTo>
                    <a:pt x="16691" y="10800"/>
                  </a:lnTo>
                  <a:lnTo>
                    <a:pt x="16691" y="12764"/>
                  </a:lnTo>
                  <a:lnTo>
                    <a:pt x="14727" y="12764"/>
                  </a:lnTo>
                  <a:cubicBezTo>
                    <a:pt x="14727" y="12764"/>
                    <a:pt x="14727" y="10800"/>
                    <a:pt x="14727" y="10800"/>
                  </a:cubicBezTo>
                  <a:close/>
                  <a:moveTo>
                    <a:pt x="14236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lnTo>
                    <a:pt x="17673" y="10309"/>
                  </a:lnTo>
                  <a:cubicBezTo>
                    <a:pt x="17673" y="10038"/>
                    <a:pt x="17453" y="9818"/>
                    <a:pt x="17182" y="9818"/>
                  </a:cubicBezTo>
                  <a:lnTo>
                    <a:pt x="14236" y="9818"/>
                  </a:lnTo>
                  <a:cubicBezTo>
                    <a:pt x="13965" y="9818"/>
                    <a:pt x="13745" y="10038"/>
                    <a:pt x="13745" y="10309"/>
                  </a:cubicBezTo>
                  <a:lnTo>
                    <a:pt x="13745" y="13255"/>
                  </a:lnTo>
                  <a:cubicBezTo>
                    <a:pt x="13745" y="13526"/>
                    <a:pt x="13965" y="13745"/>
                    <a:pt x="14236" y="13745"/>
                  </a:cubicBezTo>
                  <a:moveTo>
                    <a:pt x="4909" y="10800"/>
                  </a:moveTo>
                  <a:lnTo>
                    <a:pt x="6873" y="10800"/>
                  </a:lnTo>
                  <a:lnTo>
                    <a:pt x="6873" y="12764"/>
                  </a:lnTo>
                  <a:lnTo>
                    <a:pt x="4909" y="12764"/>
                  </a:lnTo>
                  <a:cubicBezTo>
                    <a:pt x="4909" y="12764"/>
                    <a:pt x="4909" y="10800"/>
                    <a:pt x="4909" y="10800"/>
                  </a:cubicBezTo>
                  <a:close/>
                  <a:moveTo>
                    <a:pt x="4418" y="13745"/>
                  </a:moveTo>
                  <a:lnTo>
                    <a:pt x="7364" y="13745"/>
                  </a:lnTo>
                  <a:cubicBezTo>
                    <a:pt x="7635" y="13745"/>
                    <a:pt x="7855" y="13526"/>
                    <a:pt x="7855" y="13255"/>
                  </a:cubicBezTo>
                  <a:lnTo>
                    <a:pt x="7855" y="10309"/>
                  </a:lnTo>
                  <a:cubicBezTo>
                    <a:pt x="7855" y="10038"/>
                    <a:pt x="7635" y="9818"/>
                    <a:pt x="7364" y="9818"/>
                  </a:cubicBezTo>
                  <a:lnTo>
                    <a:pt x="4418" y="9818"/>
                  </a:lnTo>
                  <a:cubicBezTo>
                    <a:pt x="4147" y="9818"/>
                    <a:pt x="3927" y="10038"/>
                    <a:pt x="3927" y="10309"/>
                  </a:cubicBezTo>
                  <a:lnTo>
                    <a:pt x="3927" y="13255"/>
                  </a:lnTo>
                  <a:cubicBezTo>
                    <a:pt x="3927" y="13526"/>
                    <a:pt x="4147" y="13745"/>
                    <a:pt x="4418" y="13745"/>
                  </a:cubicBezTo>
                  <a:moveTo>
                    <a:pt x="4909" y="5891"/>
                  </a:moveTo>
                  <a:lnTo>
                    <a:pt x="6873" y="5891"/>
                  </a:lnTo>
                  <a:lnTo>
                    <a:pt x="6873" y="7855"/>
                  </a:lnTo>
                  <a:lnTo>
                    <a:pt x="4909" y="7855"/>
                  </a:lnTo>
                  <a:cubicBezTo>
                    <a:pt x="4909" y="7855"/>
                    <a:pt x="4909" y="5891"/>
                    <a:pt x="4909" y="5891"/>
                  </a:cubicBezTo>
                  <a:close/>
                  <a:moveTo>
                    <a:pt x="4418" y="8836"/>
                  </a:moveTo>
                  <a:lnTo>
                    <a:pt x="7364" y="8836"/>
                  </a:lnTo>
                  <a:cubicBezTo>
                    <a:pt x="7635" y="8836"/>
                    <a:pt x="7855" y="8617"/>
                    <a:pt x="7855" y="8345"/>
                  </a:cubicBezTo>
                  <a:lnTo>
                    <a:pt x="7855" y="5400"/>
                  </a:lnTo>
                  <a:cubicBezTo>
                    <a:pt x="7855" y="5129"/>
                    <a:pt x="7635" y="4909"/>
                    <a:pt x="7364" y="4909"/>
                  </a:cubicBezTo>
                  <a:lnTo>
                    <a:pt x="4418" y="4909"/>
                  </a:lnTo>
                  <a:cubicBezTo>
                    <a:pt x="4147" y="4909"/>
                    <a:pt x="3927" y="5129"/>
                    <a:pt x="3927" y="5400"/>
                  </a:cubicBezTo>
                  <a:lnTo>
                    <a:pt x="3927" y="8345"/>
                  </a:lnTo>
                  <a:cubicBezTo>
                    <a:pt x="3927" y="8617"/>
                    <a:pt x="4147" y="8836"/>
                    <a:pt x="4418" y="8836"/>
                  </a:cubicBezTo>
                  <a:moveTo>
                    <a:pt x="14727" y="5891"/>
                  </a:moveTo>
                  <a:lnTo>
                    <a:pt x="16691" y="5891"/>
                  </a:lnTo>
                  <a:lnTo>
                    <a:pt x="16691" y="7855"/>
                  </a:lnTo>
                  <a:lnTo>
                    <a:pt x="14727" y="7855"/>
                  </a:lnTo>
                  <a:cubicBezTo>
                    <a:pt x="14727" y="7855"/>
                    <a:pt x="14727" y="5891"/>
                    <a:pt x="14727" y="5891"/>
                  </a:cubicBezTo>
                  <a:close/>
                  <a:moveTo>
                    <a:pt x="14236" y="8836"/>
                  </a:moveTo>
                  <a:lnTo>
                    <a:pt x="17182" y="8836"/>
                  </a:lnTo>
                  <a:cubicBezTo>
                    <a:pt x="17453" y="8836"/>
                    <a:pt x="17673" y="8617"/>
                    <a:pt x="17673" y="8345"/>
                  </a:cubicBezTo>
                  <a:lnTo>
                    <a:pt x="17673" y="5400"/>
                  </a:lnTo>
                  <a:cubicBezTo>
                    <a:pt x="17673" y="5129"/>
                    <a:pt x="17453" y="4909"/>
                    <a:pt x="17182" y="4909"/>
                  </a:cubicBezTo>
                  <a:lnTo>
                    <a:pt x="14236" y="4909"/>
                  </a:lnTo>
                  <a:cubicBezTo>
                    <a:pt x="13965" y="4909"/>
                    <a:pt x="13745" y="5129"/>
                    <a:pt x="13745" y="5400"/>
                  </a:cubicBezTo>
                  <a:lnTo>
                    <a:pt x="13745" y="8345"/>
                  </a:lnTo>
                  <a:cubicBezTo>
                    <a:pt x="13745" y="8617"/>
                    <a:pt x="13965" y="8836"/>
                    <a:pt x="14236" y="8836"/>
                  </a:cubicBezTo>
                  <a:moveTo>
                    <a:pt x="19636" y="1964"/>
                  </a:moveTo>
                  <a:lnTo>
                    <a:pt x="1964" y="1964"/>
                  </a:lnTo>
                  <a:lnTo>
                    <a:pt x="1964" y="982"/>
                  </a:lnTo>
                  <a:lnTo>
                    <a:pt x="19636" y="982"/>
                  </a:lnTo>
                  <a:cubicBezTo>
                    <a:pt x="19636" y="982"/>
                    <a:pt x="19636" y="1964"/>
                    <a:pt x="19636" y="1964"/>
                  </a:cubicBezTo>
                  <a:close/>
                  <a:moveTo>
                    <a:pt x="19636" y="20618"/>
                  </a:moveTo>
                  <a:lnTo>
                    <a:pt x="12764" y="20618"/>
                  </a:lnTo>
                  <a:lnTo>
                    <a:pt x="12764" y="15218"/>
                  </a:lnTo>
                  <a:cubicBezTo>
                    <a:pt x="12764" y="14947"/>
                    <a:pt x="12544" y="14727"/>
                    <a:pt x="12273" y="14727"/>
                  </a:cubicBezTo>
                  <a:lnTo>
                    <a:pt x="9327" y="14727"/>
                  </a:lnTo>
                  <a:cubicBezTo>
                    <a:pt x="9056" y="14727"/>
                    <a:pt x="8836" y="14947"/>
                    <a:pt x="8836" y="15218"/>
                  </a:cubicBezTo>
                  <a:lnTo>
                    <a:pt x="8836" y="20618"/>
                  </a:lnTo>
                  <a:lnTo>
                    <a:pt x="1964" y="20618"/>
                  </a:lnTo>
                  <a:lnTo>
                    <a:pt x="1964" y="2945"/>
                  </a:lnTo>
                  <a:lnTo>
                    <a:pt x="19636" y="2945"/>
                  </a:lnTo>
                  <a:cubicBezTo>
                    <a:pt x="19636" y="2945"/>
                    <a:pt x="19636" y="20618"/>
                    <a:pt x="19636" y="20618"/>
                  </a:cubicBezTo>
                  <a:close/>
                  <a:moveTo>
                    <a:pt x="11782" y="20618"/>
                  </a:moveTo>
                  <a:lnTo>
                    <a:pt x="9818" y="20618"/>
                  </a:lnTo>
                  <a:lnTo>
                    <a:pt x="9818" y="15709"/>
                  </a:lnTo>
                  <a:lnTo>
                    <a:pt x="11782" y="15709"/>
                  </a:lnTo>
                  <a:cubicBezTo>
                    <a:pt x="11782" y="15709"/>
                    <a:pt x="11782" y="20618"/>
                    <a:pt x="11782" y="20618"/>
                  </a:cubicBezTo>
                  <a:close/>
                  <a:moveTo>
                    <a:pt x="21109" y="1964"/>
                  </a:moveTo>
                  <a:lnTo>
                    <a:pt x="20618" y="1964"/>
                  </a:lnTo>
                  <a:lnTo>
                    <a:pt x="20618" y="491"/>
                  </a:lnTo>
                  <a:cubicBezTo>
                    <a:pt x="20618" y="220"/>
                    <a:pt x="20399" y="0"/>
                    <a:pt x="20127" y="0"/>
                  </a:cubicBezTo>
                  <a:lnTo>
                    <a:pt x="1473" y="0"/>
                  </a:lnTo>
                  <a:cubicBezTo>
                    <a:pt x="1201" y="0"/>
                    <a:pt x="982" y="220"/>
                    <a:pt x="982" y="491"/>
                  </a:cubicBezTo>
                  <a:lnTo>
                    <a:pt x="982" y="1964"/>
                  </a:lnTo>
                  <a:lnTo>
                    <a:pt x="491" y="1964"/>
                  </a:lnTo>
                  <a:cubicBezTo>
                    <a:pt x="220" y="1964"/>
                    <a:pt x="0" y="2184"/>
                    <a:pt x="0" y="2455"/>
                  </a:cubicBezTo>
                  <a:cubicBezTo>
                    <a:pt x="0" y="2726"/>
                    <a:pt x="220" y="2945"/>
                    <a:pt x="491" y="2945"/>
                  </a:cubicBezTo>
                  <a:lnTo>
                    <a:pt x="982" y="2945"/>
                  </a:lnTo>
                  <a:lnTo>
                    <a:pt x="982" y="21109"/>
                  </a:lnTo>
                  <a:cubicBezTo>
                    <a:pt x="982" y="21381"/>
                    <a:pt x="1201" y="21600"/>
                    <a:pt x="1473" y="21600"/>
                  </a:cubicBezTo>
                  <a:lnTo>
                    <a:pt x="20127" y="21600"/>
                  </a:lnTo>
                  <a:cubicBezTo>
                    <a:pt x="20399" y="21600"/>
                    <a:pt x="20618" y="21381"/>
                    <a:pt x="20618" y="21109"/>
                  </a:cubicBezTo>
                  <a:lnTo>
                    <a:pt x="20618" y="2945"/>
                  </a:lnTo>
                  <a:lnTo>
                    <a:pt x="21109" y="2945"/>
                  </a:lnTo>
                  <a:cubicBezTo>
                    <a:pt x="21380" y="2945"/>
                    <a:pt x="21600" y="2726"/>
                    <a:pt x="21600" y="2455"/>
                  </a:cubicBezTo>
                  <a:cubicBezTo>
                    <a:pt x="21600" y="2184"/>
                    <a:pt x="21380" y="1964"/>
                    <a:pt x="21109" y="1964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5D854341-D5F9-FF43-BF41-06E00F3939D2}"/>
              </a:ext>
            </a:extLst>
          </p:cNvPr>
          <p:cNvGrpSpPr/>
          <p:nvPr/>
        </p:nvGrpSpPr>
        <p:grpSpPr>
          <a:xfrm>
            <a:off x="8684071" y="1245566"/>
            <a:ext cx="3434038" cy="1238399"/>
            <a:chOff x="8684071" y="1245566"/>
            <a:chExt cx="3434038" cy="1238399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33CE2030-2090-634B-A095-AC225BC59062}"/>
                </a:ext>
              </a:extLst>
            </p:cNvPr>
            <p:cNvSpPr txBox="1"/>
            <p:nvPr/>
          </p:nvSpPr>
          <p:spPr>
            <a:xfrm>
              <a:off x="9641687" y="1245566"/>
              <a:ext cx="2476422" cy="1107996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</a:rPr>
                <a:t>Технология производства и переработки с/х продукции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65" name="Snip and Round Single Corner Rectangle 64">
              <a:extLst>
                <a:ext uri="{FF2B5EF4-FFF2-40B4-BE49-F238E27FC236}">
                  <a16:creationId xmlns:a16="http://schemas.microsoft.com/office/drawing/2014/main" id="{BD9F6E40-28AC-F547-9B63-AB73A524ED66}"/>
                </a:ext>
              </a:extLst>
            </p:cNvPr>
            <p:cNvSpPr/>
            <p:nvPr/>
          </p:nvSpPr>
          <p:spPr>
            <a:xfrm flipV="1">
              <a:off x="8684071" y="1752445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66" name="Shape 2619">
              <a:extLst>
                <a:ext uri="{FF2B5EF4-FFF2-40B4-BE49-F238E27FC236}">
                  <a16:creationId xmlns:a16="http://schemas.microsoft.com/office/drawing/2014/main" id="{D31836AD-E35A-BE43-B6FD-55D3C77E2919}"/>
                </a:ext>
              </a:extLst>
            </p:cNvPr>
            <p:cNvSpPr/>
            <p:nvPr/>
          </p:nvSpPr>
          <p:spPr>
            <a:xfrm>
              <a:off x="8910167" y="1986920"/>
              <a:ext cx="279328" cy="279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3" extrusionOk="0">
                  <a:moveTo>
                    <a:pt x="12364" y="11941"/>
                  </a:moveTo>
                  <a:lnTo>
                    <a:pt x="13062" y="14033"/>
                  </a:lnTo>
                  <a:lnTo>
                    <a:pt x="11365" y="12790"/>
                  </a:lnTo>
                  <a:lnTo>
                    <a:pt x="10785" y="12365"/>
                  </a:lnTo>
                  <a:lnTo>
                    <a:pt x="10205" y="12790"/>
                  </a:lnTo>
                  <a:lnTo>
                    <a:pt x="8508" y="14033"/>
                  </a:lnTo>
                  <a:lnTo>
                    <a:pt x="9206" y="11941"/>
                  </a:lnTo>
                  <a:lnTo>
                    <a:pt x="9426" y="11282"/>
                  </a:lnTo>
                  <a:lnTo>
                    <a:pt x="8877" y="10856"/>
                  </a:lnTo>
                  <a:lnTo>
                    <a:pt x="7511" y="9794"/>
                  </a:lnTo>
                  <a:lnTo>
                    <a:pt x="9790" y="9794"/>
                  </a:lnTo>
                  <a:lnTo>
                    <a:pt x="10030" y="9160"/>
                  </a:lnTo>
                  <a:lnTo>
                    <a:pt x="10785" y="7162"/>
                  </a:lnTo>
                  <a:lnTo>
                    <a:pt x="11540" y="9160"/>
                  </a:lnTo>
                  <a:lnTo>
                    <a:pt x="11779" y="9794"/>
                  </a:lnTo>
                  <a:lnTo>
                    <a:pt x="14059" y="9794"/>
                  </a:lnTo>
                  <a:lnTo>
                    <a:pt x="12692" y="10856"/>
                  </a:lnTo>
                  <a:lnTo>
                    <a:pt x="12144" y="11282"/>
                  </a:lnTo>
                  <a:cubicBezTo>
                    <a:pt x="12144" y="11282"/>
                    <a:pt x="12364" y="11941"/>
                    <a:pt x="12364" y="11941"/>
                  </a:cubicBezTo>
                  <a:close/>
                  <a:moveTo>
                    <a:pt x="12458" y="8813"/>
                  </a:moveTo>
                  <a:lnTo>
                    <a:pt x="10785" y="4384"/>
                  </a:lnTo>
                  <a:lnTo>
                    <a:pt x="9111" y="8813"/>
                  </a:lnTo>
                  <a:lnTo>
                    <a:pt x="4649" y="8813"/>
                  </a:lnTo>
                  <a:lnTo>
                    <a:pt x="8275" y="11631"/>
                  </a:lnTo>
                  <a:lnTo>
                    <a:pt x="6601" y="16647"/>
                  </a:lnTo>
                  <a:lnTo>
                    <a:pt x="10785" y="13582"/>
                  </a:lnTo>
                  <a:lnTo>
                    <a:pt x="14969" y="16647"/>
                  </a:lnTo>
                  <a:lnTo>
                    <a:pt x="13295" y="11631"/>
                  </a:lnTo>
                  <a:lnTo>
                    <a:pt x="16921" y="8813"/>
                  </a:lnTo>
                  <a:cubicBezTo>
                    <a:pt x="16921" y="8813"/>
                    <a:pt x="12458" y="8813"/>
                    <a:pt x="12458" y="8813"/>
                  </a:cubicBezTo>
                  <a:close/>
                  <a:moveTo>
                    <a:pt x="10800" y="20592"/>
                  </a:moveTo>
                  <a:cubicBezTo>
                    <a:pt x="9796" y="20381"/>
                    <a:pt x="982" y="17399"/>
                    <a:pt x="982" y="12263"/>
                  </a:cubicBezTo>
                  <a:cubicBezTo>
                    <a:pt x="982" y="7469"/>
                    <a:pt x="2322" y="2919"/>
                    <a:pt x="2778" y="1179"/>
                  </a:cubicBezTo>
                  <a:cubicBezTo>
                    <a:pt x="4022" y="1719"/>
                    <a:pt x="7232" y="2943"/>
                    <a:pt x="10800" y="2943"/>
                  </a:cubicBezTo>
                  <a:cubicBezTo>
                    <a:pt x="14368" y="2943"/>
                    <a:pt x="17579" y="1719"/>
                    <a:pt x="18823" y="1179"/>
                  </a:cubicBezTo>
                  <a:cubicBezTo>
                    <a:pt x="19278" y="2918"/>
                    <a:pt x="20618" y="7466"/>
                    <a:pt x="20618" y="12263"/>
                  </a:cubicBezTo>
                  <a:cubicBezTo>
                    <a:pt x="20618" y="17393"/>
                    <a:pt x="11803" y="20381"/>
                    <a:pt x="10800" y="20592"/>
                  </a:cubicBezTo>
                  <a:moveTo>
                    <a:pt x="19618" y="356"/>
                  </a:moveTo>
                  <a:cubicBezTo>
                    <a:pt x="19577" y="216"/>
                    <a:pt x="19477" y="101"/>
                    <a:pt x="19343" y="42"/>
                  </a:cubicBezTo>
                  <a:cubicBezTo>
                    <a:pt x="19210" y="-17"/>
                    <a:pt x="19057" y="-13"/>
                    <a:pt x="18926" y="52"/>
                  </a:cubicBezTo>
                  <a:cubicBezTo>
                    <a:pt x="18888" y="71"/>
                    <a:pt x="15053" y="1962"/>
                    <a:pt x="10800" y="1962"/>
                  </a:cubicBezTo>
                  <a:cubicBezTo>
                    <a:pt x="6556" y="1962"/>
                    <a:pt x="2712" y="71"/>
                    <a:pt x="2674" y="52"/>
                  </a:cubicBezTo>
                  <a:cubicBezTo>
                    <a:pt x="2543" y="-13"/>
                    <a:pt x="2391" y="-17"/>
                    <a:pt x="2257" y="42"/>
                  </a:cubicBezTo>
                  <a:cubicBezTo>
                    <a:pt x="2124" y="101"/>
                    <a:pt x="2023" y="216"/>
                    <a:pt x="1983" y="356"/>
                  </a:cubicBezTo>
                  <a:cubicBezTo>
                    <a:pt x="1963" y="426"/>
                    <a:pt x="0" y="6376"/>
                    <a:pt x="0" y="12263"/>
                  </a:cubicBezTo>
                  <a:cubicBezTo>
                    <a:pt x="0" y="18484"/>
                    <a:pt x="10271" y="21491"/>
                    <a:pt x="10708" y="21575"/>
                  </a:cubicBezTo>
                  <a:cubicBezTo>
                    <a:pt x="10739" y="21580"/>
                    <a:pt x="10770" y="21583"/>
                    <a:pt x="10800" y="21583"/>
                  </a:cubicBezTo>
                  <a:cubicBezTo>
                    <a:pt x="10831" y="21583"/>
                    <a:pt x="10862" y="21580"/>
                    <a:pt x="10892" y="21575"/>
                  </a:cubicBezTo>
                  <a:cubicBezTo>
                    <a:pt x="11329" y="21491"/>
                    <a:pt x="21600" y="18484"/>
                    <a:pt x="21600" y="12263"/>
                  </a:cubicBezTo>
                  <a:cubicBezTo>
                    <a:pt x="21600" y="6376"/>
                    <a:pt x="19637" y="426"/>
                    <a:pt x="19618" y="35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0F1DAACE-DEF8-8A41-875C-EE00F6E00FD2}"/>
              </a:ext>
            </a:extLst>
          </p:cNvPr>
          <p:cNvGrpSpPr/>
          <p:nvPr/>
        </p:nvGrpSpPr>
        <p:grpSpPr>
          <a:xfrm>
            <a:off x="305495" y="1587226"/>
            <a:ext cx="3222171" cy="907576"/>
            <a:chOff x="305495" y="1587226"/>
            <a:chExt cx="3222171" cy="907576"/>
          </a:xfrm>
        </p:grpSpPr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0B813E55-B738-5841-B11C-A2CDB2F151BD}"/>
                </a:ext>
              </a:extLst>
            </p:cNvPr>
            <p:cNvSpPr txBox="1"/>
            <p:nvPr/>
          </p:nvSpPr>
          <p:spPr>
            <a:xfrm flipH="1">
              <a:off x="305495" y="1587226"/>
              <a:ext cx="2290564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</a:rPr>
                <a:t>Продукты питания из растительного сырья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77" name="Snip and Round Single Corner Rectangle 76">
              <a:extLst>
                <a:ext uri="{FF2B5EF4-FFF2-40B4-BE49-F238E27FC236}">
                  <a16:creationId xmlns:a16="http://schemas.microsoft.com/office/drawing/2014/main" id="{C4D75F02-2B84-5E45-BC81-0E363134B9BB}"/>
                </a:ext>
              </a:extLst>
            </p:cNvPr>
            <p:cNvSpPr/>
            <p:nvPr/>
          </p:nvSpPr>
          <p:spPr>
            <a:xfrm flipH="1" flipV="1">
              <a:off x="2796146" y="1763282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78" name="Shape 2570">
              <a:extLst>
                <a:ext uri="{FF2B5EF4-FFF2-40B4-BE49-F238E27FC236}">
                  <a16:creationId xmlns:a16="http://schemas.microsoft.com/office/drawing/2014/main" id="{C2B33A5F-C1AA-F64D-B9FF-634F6F6B0B9F}"/>
                </a:ext>
              </a:extLst>
            </p:cNvPr>
            <p:cNvSpPr/>
            <p:nvPr/>
          </p:nvSpPr>
          <p:spPr>
            <a:xfrm>
              <a:off x="3019925" y="1967889"/>
              <a:ext cx="279328" cy="2729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9" extrusionOk="0">
                  <a:moveTo>
                    <a:pt x="7530" y="4197"/>
                  </a:moveTo>
                  <a:lnTo>
                    <a:pt x="6680" y="3701"/>
                  </a:lnTo>
                  <a:lnTo>
                    <a:pt x="6189" y="4560"/>
                  </a:lnTo>
                  <a:lnTo>
                    <a:pt x="7040" y="5056"/>
                  </a:lnTo>
                  <a:cubicBezTo>
                    <a:pt x="7040" y="5056"/>
                    <a:pt x="7530" y="4197"/>
                    <a:pt x="7530" y="4197"/>
                  </a:cubicBezTo>
                  <a:close/>
                  <a:moveTo>
                    <a:pt x="8512" y="2479"/>
                  </a:moveTo>
                  <a:lnTo>
                    <a:pt x="7662" y="1984"/>
                  </a:lnTo>
                  <a:lnTo>
                    <a:pt x="7171" y="2843"/>
                  </a:lnTo>
                  <a:lnTo>
                    <a:pt x="8021" y="3339"/>
                  </a:lnTo>
                  <a:cubicBezTo>
                    <a:pt x="8021" y="3339"/>
                    <a:pt x="8512" y="2479"/>
                    <a:pt x="8512" y="2479"/>
                  </a:cubicBezTo>
                  <a:close/>
                  <a:moveTo>
                    <a:pt x="20618" y="8428"/>
                  </a:moveTo>
                  <a:lnTo>
                    <a:pt x="982" y="8428"/>
                  </a:lnTo>
                  <a:lnTo>
                    <a:pt x="982" y="6445"/>
                  </a:lnTo>
                  <a:lnTo>
                    <a:pt x="20618" y="6445"/>
                  </a:lnTo>
                  <a:cubicBezTo>
                    <a:pt x="20618" y="6445"/>
                    <a:pt x="20618" y="8428"/>
                    <a:pt x="20618" y="8428"/>
                  </a:cubicBezTo>
                  <a:close/>
                  <a:moveTo>
                    <a:pt x="18655" y="20327"/>
                  </a:moveTo>
                  <a:lnTo>
                    <a:pt x="2945" y="20327"/>
                  </a:lnTo>
                  <a:lnTo>
                    <a:pt x="2945" y="9420"/>
                  </a:lnTo>
                  <a:lnTo>
                    <a:pt x="18655" y="9420"/>
                  </a:lnTo>
                  <a:cubicBezTo>
                    <a:pt x="18655" y="9420"/>
                    <a:pt x="18655" y="20327"/>
                    <a:pt x="18655" y="20327"/>
                  </a:cubicBezTo>
                  <a:close/>
                  <a:moveTo>
                    <a:pt x="6811" y="1488"/>
                  </a:moveTo>
                  <a:cubicBezTo>
                    <a:pt x="7083" y="1014"/>
                    <a:pt x="7683" y="851"/>
                    <a:pt x="8153" y="1125"/>
                  </a:cubicBezTo>
                  <a:lnTo>
                    <a:pt x="9854" y="2117"/>
                  </a:lnTo>
                  <a:lnTo>
                    <a:pt x="7946" y="5454"/>
                  </a:lnTo>
                  <a:lnTo>
                    <a:pt x="5759" y="5454"/>
                  </a:lnTo>
                  <a:lnTo>
                    <a:pt x="5698" y="5419"/>
                  </a:lnTo>
                  <a:lnTo>
                    <a:pt x="5678" y="5454"/>
                  </a:lnTo>
                  <a:lnTo>
                    <a:pt x="4545" y="5454"/>
                  </a:lnTo>
                  <a:cubicBezTo>
                    <a:pt x="4545" y="5454"/>
                    <a:pt x="6811" y="1488"/>
                    <a:pt x="6811" y="1488"/>
                  </a:cubicBezTo>
                  <a:close/>
                  <a:moveTo>
                    <a:pt x="15577" y="5454"/>
                  </a:moveTo>
                  <a:lnTo>
                    <a:pt x="9079" y="5454"/>
                  </a:lnTo>
                  <a:lnTo>
                    <a:pt x="10704" y="2612"/>
                  </a:lnTo>
                  <a:cubicBezTo>
                    <a:pt x="10704" y="2612"/>
                    <a:pt x="15577" y="5454"/>
                    <a:pt x="15577" y="5454"/>
                  </a:cubicBezTo>
                  <a:close/>
                  <a:moveTo>
                    <a:pt x="15930" y="2759"/>
                  </a:moveTo>
                  <a:cubicBezTo>
                    <a:pt x="16454" y="2617"/>
                    <a:pt x="16991" y="2931"/>
                    <a:pt x="17132" y="3460"/>
                  </a:cubicBezTo>
                  <a:lnTo>
                    <a:pt x="17661" y="5454"/>
                  </a:lnTo>
                  <a:lnTo>
                    <a:pt x="17540" y="5454"/>
                  </a:lnTo>
                  <a:lnTo>
                    <a:pt x="16279" y="4718"/>
                  </a:lnTo>
                  <a:lnTo>
                    <a:pt x="16438" y="4674"/>
                  </a:lnTo>
                  <a:lnTo>
                    <a:pt x="16184" y="3716"/>
                  </a:lnTo>
                  <a:lnTo>
                    <a:pt x="15236" y="3973"/>
                  </a:lnTo>
                  <a:lnTo>
                    <a:pt x="15279" y="4135"/>
                  </a:lnTo>
                  <a:lnTo>
                    <a:pt x="14076" y="3434"/>
                  </a:lnTo>
                  <a:lnTo>
                    <a:pt x="14033" y="3272"/>
                  </a:lnTo>
                  <a:cubicBezTo>
                    <a:pt x="14033" y="3272"/>
                    <a:pt x="15930" y="2759"/>
                    <a:pt x="15930" y="2759"/>
                  </a:cubicBezTo>
                  <a:close/>
                  <a:moveTo>
                    <a:pt x="20618" y="5454"/>
                  </a:moveTo>
                  <a:lnTo>
                    <a:pt x="18678" y="5454"/>
                  </a:lnTo>
                  <a:lnTo>
                    <a:pt x="18081" y="3203"/>
                  </a:lnTo>
                  <a:cubicBezTo>
                    <a:pt x="17800" y="2145"/>
                    <a:pt x="16724" y="1518"/>
                    <a:pt x="15676" y="1801"/>
                  </a:cubicBezTo>
                  <a:lnTo>
                    <a:pt x="12671" y="2615"/>
                  </a:lnTo>
                  <a:lnTo>
                    <a:pt x="8644" y="266"/>
                  </a:lnTo>
                  <a:cubicBezTo>
                    <a:pt x="7704" y="-281"/>
                    <a:pt x="6504" y="44"/>
                    <a:pt x="5961" y="992"/>
                  </a:cubicBezTo>
                  <a:lnTo>
                    <a:pt x="3410" y="5454"/>
                  </a:lnTo>
                  <a:lnTo>
                    <a:pt x="982" y="5454"/>
                  </a:lnTo>
                  <a:cubicBezTo>
                    <a:pt x="440" y="5454"/>
                    <a:pt x="0" y="5898"/>
                    <a:pt x="0" y="6445"/>
                  </a:cubicBezTo>
                  <a:lnTo>
                    <a:pt x="0" y="8428"/>
                  </a:lnTo>
                  <a:cubicBezTo>
                    <a:pt x="0" y="8977"/>
                    <a:pt x="440" y="9420"/>
                    <a:pt x="982" y="9420"/>
                  </a:cubicBezTo>
                  <a:lnTo>
                    <a:pt x="1964" y="9420"/>
                  </a:lnTo>
                  <a:lnTo>
                    <a:pt x="1964" y="20327"/>
                  </a:lnTo>
                  <a:cubicBezTo>
                    <a:pt x="1964" y="20875"/>
                    <a:pt x="2403" y="21319"/>
                    <a:pt x="2945" y="21319"/>
                  </a:cubicBezTo>
                  <a:lnTo>
                    <a:pt x="18655" y="21319"/>
                  </a:lnTo>
                  <a:cubicBezTo>
                    <a:pt x="19197" y="21319"/>
                    <a:pt x="19636" y="20875"/>
                    <a:pt x="19636" y="20327"/>
                  </a:cubicBezTo>
                  <a:lnTo>
                    <a:pt x="19636" y="9420"/>
                  </a:lnTo>
                  <a:lnTo>
                    <a:pt x="20618" y="9420"/>
                  </a:lnTo>
                  <a:cubicBezTo>
                    <a:pt x="21160" y="9420"/>
                    <a:pt x="21600" y="8977"/>
                    <a:pt x="21600" y="8428"/>
                  </a:cubicBezTo>
                  <a:lnTo>
                    <a:pt x="21600" y="6445"/>
                  </a:lnTo>
                  <a:cubicBezTo>
                    <a:pt x="21600" y="5898"/>
                    <a:pt x="21160" y="5454"/>
                    <a:pt x="20618" y="5454"/>
                  </a:cubicBezTo>
                  <a:moveTo>
                    <a:pt x="7855" y="12395"/>
                  </a:moveTo>
                  <a:lnTo>
                    <a:pt x="13745" y="12395"/>
                  </a:lnTo>
                  <a:lnTo>
                    <a:pt x="13745" y="13386"/>
                  </a:lnTo>
                  <a:lnTo>
                    <a:pt x="7855" y="13386"/>
                  </a:lnTo>
                  <a:cubicBezTo>
                    <a:pt x="7855" y="13386"/>
                    <a:pt x="7855" y="12395"/>
                    <a:pt x="7855" y="12395"/>
                  </a:cubicBezTo>
                  <a:close/>
                  <a:moveTo>
                    <a:pt x="7855" y="14378"/>
                  </a:moveTo>
                  <a:lnTo>
                    <a:pt x="13745" y="14378"/>
                  </a:lnTo>
                  <a:cubicBezTo>
                    <a:pt x="14288" y="14378"/>
                    <a:pt x="14727" y="13934"/>
                    <a:pt x="14727" y="13386"/>
                  </a:cubicBezTo>
                  <a:lnTo>
                    <a:pt x="14727" y="12395"/>
                  </a:lnTo>
                  <a:cubicBezTo>
                    <a:pt x="14727" y="11847"/>
                    <a:pt x="14288" y="11403"/>
                    <a:pt x="13745" y="11403"/>
                  </a:cubicBezTo>
                  <a:lnTo>
                    <a:pt x="7855" y="11403"/>
                  </a:lnTo>
                  <a:cubicBezTo>
                    <a:pt x="7312" y="11403"/>
                    <a:pt x="6873" y="11847"/>
                    <a:pt x="6873" y="12395"/>
                  </a:cubicBezTo>
                  <a:lnTo>
                    <a:pt x="6873" y="13386"/>
                  </a:lnTo>
                  <a:cubicBezTo>
                    <a:pt x="6873" y="13934"/>
                    <a:pt x="7312" y="14378"/>
                    <a:pt x="7855" y="1437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41F26C76-E0B1-3940-A59A-97EEAA447422}"/>
              </a:ext>
            </a:extLst>
          </p:cNvPr>
          <p:cNvGrpSpPr/>
          <p:nvPr/>
        </p:nvGrpSpPr>
        <p:grpSpPr>
          <a:xfrm>
            <a:off x="230909" y="3508093"/>
            <a:ext cx="3301913" cy="993509"/>
            <a:chOff x="230909" y="2844386"/>
            <a:chExt cx="3301913" cy="993509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C57C08E0-F600-6A43-838C-7B63BD991715}"/>
                </a:ext>
              </a:extLst>
            </p:cNvPr>
            <p:cNvSpPr txBox="1"/>
            <p:nvPr/>
          </p:nvSpPr>
          <p:spPr>
            <a:xfrm flipH="1">
              <a:off x="230909" y="2844386"/>
              <a:ext cx="2365150" cy="83099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</a:rPr>
                <a:t>Продукты питания животного происхождения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83" name="Snip and Round Single Corner Rectangle 82">
              <a:extLst>
                <a:ext uri="{FF2B5EF4-FFF2-40B4-BE49-F238E27FC236}">
                  <a16:creationId xmlns:a16="http://schemas.microsoft.com/office/drawing/2014/main" id="{BD5DD409-4267-8D47-B45F-C16BF7FA6C4D}"/>
                </a:ext>
              </a:extLst>
            </p:cNvPr>
            <p:cNvSpPr/>
            <p:nvPr/>
          </p:nvSpPr>
          <p:spPr>
            <a:xfrm flipH="1" flipV="1">
              <a:off x="2801302" y="3106375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84" name="Shape 2547">
              <a:extLst>
                <a:ext uri="{FF2B5EF4-FFF2-40B4-BE49-F238E27FC236}">
                  <a16:creationId xmlns:a16="http://schemas.microsoft.com/office/drawing/2014/main" id="{A9C339F6-9410-E94B-B7B0-A318A010CA4A}"/>
                </a:ext>
              </a:extLst>
            </p:cNvPr>
            <p:cNvSpPr/>
            <p:nvPr/>
          </p:nvSpPr>
          <p:spPr>
            <a:xfrm>
              <a:off x="3030798" y="3328831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073" y="17379"/>
                  </a:moveTo>
                  <a:lnTo>
                    <a:pt x="15643" y="14949"/>
                  </a:lnTo>
                  <a:cubicBezTo>
                    <a:pt x="16600" y="13832"/>
                    <a:pt x="17182" y="12386"/>
                    <a:pt x="17182" y="10800"/>
                  </a:cubicBezTo>
                  <a:cubicBezTo>
                    <a:pt x="17182" y="9214"/>
                    <a:pt x="16600" y="7767"/>
                    <a:pt x="15643" y="6651"/>
                  </a:cubicBezTo>
                  <a:lnTo>
                    <a:pt x="18073" y="4221"/>
                  </a:lnTo>
                  <a:cubicBezTo>
                    <a:pt x="19649" y="5963"/>
                    <a:pt x="20618" y="8266"/>
                    <a:pt x="20618" y="10800"/>
                  </a:cubicBezTo>
                  <a:cubicBezTo>
                    <a:pt x="20618" y="13335"/>
                    <a:pt x="19649" y="15637"/>
                    <a:pt x="18073" y="17379"/>
                  </a:cubicBezTo>
                  <a:moveTo>
                    <a:pt x="10800" y="20619"/>
                  </a:moveTo>
                  <a:cubicBezTo>
                    <a:pt x="8265" y="20619"/>
                    <a:pt x="5963" y="19650"/>
                    <a:pt x="4221" y="18073"/>
                  </a:cubicBezTo>
                  <a:lnTo>
                    <a:pt x="6651" y="15643"/>
                  </a:lnTo>
                  <a:cubicBezTo>
                    <a:pt x="7767" y="16600"/>
                    <a:pt x="9214" y="17182"/>
                    <a:pt x="10800" y="17182"/>
                  </a:cubicBezTo>
                  <a:cubicBezTo>
                    <a:pt x="12386" y="17182"/>
                    <a:pt x="13833" y="16600"/>
                    <a:pt x="14949" y="15643"/>
                  </a:cubicBezTo>
                  <a:lnTo>
                    <a:pt x="17379" y="18073"/>
                  </a:lnTo>
                  <a:cubicBezTo>
                    <a:pt x="15637" y="19650"/>
                    <a:pt x="13334" y="20619"/>
                    <a:pt x="10800" y="20619"/>
                  </a:cubicBezTo>
                  <a:moveTo>
                    <a:pt x="982" y="10800"/>
                  </a:moveTo>
                  <a:cubicBezTo>
                    <a:pt x="982" y="8266"/>
                    <a:pt x="1950" y="5963"/>
                    <a:pt x="3527" y="4221"/>
                  </a:cubicBezTo>
                  <a:lnTo>
                    <a:pt x="5957" y="6651"/>
                  </a:lnTo>
                  <a:cubicBezTo>
                    <a:pt x="4999" y="7767"/>
                    <a:pt x="4418" y="9214"/>
                    <a:pt x="4418" y="10800"/>
                  </a:cubicBezTo>
                  <a:cubicBezTo>
                    <a:pt x="4418" y="12386"/>
                    <a:pt x="4999" y="13832"/>
                    <a:pt x="5957" y="14949"/>
                  </a:cubicBezTo>
                  <a:lnTo>
                    <a:pt x="3527" y="17379"/>
                  </a:lnTo>
                  <a:cubicBezTo>
                    <a:pt x="1950" y="15637"/>
                    <a:pt x="982" y="13335"/>
                    <a:pt x="982" y="10800"/>
                  </a:cubicBezTo>
                  <a:moveTo>
                    <a:pt x="16200" y="10800"/>
                  </a:moveTo>
                  <a:cubicBezTo>
                    <a:pt x="16200" y="13782"/>
                    <a:pt x="13782" y="16200"/>
                    <a:pt x="10800" y="16200"/>
                  </a:cubicBezTo>
                  <a:cubicBezTo>
                    <a:pt x="7817" y="16200"/>
                    <a:pt x="5400" y="13782"/>
                    <a:pt x="5400" y="10800"/>
                  </a:cubicBez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400"/>
                    <a:pt x="16200" y="7817"/>
                    <a:pt x="16200" y="10800"/>
                  </a:cubicBezTo>
                  <a:moveTo>
                    <a:pt x="10800" y="982"/>
                  </a:moveTo>
                  <a:cubicBezTo>
                    <a:pt x="13334" y="982"/>
                    <a:pt x="15637" y="1950"/>
                    <a:pt x="17379" y="3527"/>
                  </a:cubicBezTo>
                  <a:lnTo>
                    <a:pt x="14949" y="5957"/>
                  </a:lnTo>
                  <a:cubicBezTo>
                    <a:pt x="13832" y="4999"/>
                    <a:pt x="12386" y="4418"/>
                    <a:pt x="10800" y="4418"/>
                  </a:cubicBezTo>
                  <a:cubicBezTo>
                    <a:pt x="9214" y="4418"/>
                    <a:pt x="7767" y="4999"/>
                    <a:pt x="6651" y="5957"/>
                  </a:cubicBezTo>
                  <a:lnTo>
                    <a:pt x="4221" y="3527"/>
                  </a:lnTo>
                  <a:cubicBezTo>
                    <a:pt x="5963" y="1950"/>
                    <a:pt x="8265" y="982"/>
                    <a:pt x="10800" y="982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sp>
        <p:nvSpPr>
          <p:cNvPr id="50" name="Text Placeholder 32">
            <a:extLst>
              <a:ext uri="{FF2B5EF4-FFF2-40B4-BE49-F238E27FC236}">
                <a16:creationId xmlns:a16="http://schemas.microsoft.com/office/drawing/2014/main" id="{A61DCA4E-9A9D-4BF6-83F8-21B475CE5967}"/>
              </a:ext>
            </a:extLst>
          </p:cNvPr>
          <p:cNvSpPr txBox="1">
            <a:spLocks/>
          </p:cNvSpPr>
          <p:nvPr/>
        </p:nvSpPr>
        <p:spPr>
          <a:xfrm flipH="1">
            <a:off x="606228" y="2253363"/>
            <a:ext cx="1985120" cy="55005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r>
              <a:rPr lang="ru-RU" dirty="0">
                <a:latin typeface="Good Pro Book"/>
              </a:rPr>
              <a:t>21 бюджетных мест</a:t>
            </a:r>
          </a:p>
          <a:p>
            <a:r>
              <a:rPr lang="ru-RU" dirty="0">
                <a:latin typeface="Good Pro Book"/>
              </a:rPr>
              <a:t>9 контрактных мест</a:t>
            </a:r>
            <a:endParaRPr lang="en-US" dirty="0">
              <a:latin typeface="Good Pro Book"/>
            </a:endParaRPr>
          </a:p>
        </p:txBody>
      </p:sp>
      <p:sp>
        <p:nvSpPr>
          <p:cNvPr id="55" name="Text Placeholder 32">
            <a:extLst>
              <a:ext uri="{FF2B5EF4-FFF2-40B4-BE49-F238E27FC236}">
                <a16:creationId xmlns:a16="http://schemas.microsoft.com/office/drawing/2014/main" id="{B183CF08-2C1E-4930-B3A5-2D5E62002E6B}"/>
              </a:ext>
            </a:extLst>
          </p:cNvPr>
          <p:cNvSpPr txBox="1">
            <a:spLocks/>
          </p:cNvSpPr>
          <p:nvPr/>
        </p:nvSpPr>
        <p:spPr>
          <a:xfrm flipH="1">
            <a:off x="606228" y="4408100"/>
            <a:ext cx="1985120" cy="5847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r>
              <a:rPr lang="ru-RU" dirty="0">
                <a:latin typeface="Good Pro Book"/>
              </a:rPr>
              <a:t>21 бюджетных мест</a:t>
            </a:r>
          </a:p>
          <a:p>
            <a:r>
              <a:rPr lang="ru-RU" dirty="0">
                <a:latin typeface="Good Pro Book"/>
              </a:rPr>
              <a:t>9 контрактных мест</a:t>
            </a:r>
            <a:endParaRPr lang="en-US" dirty="0">
              <a:latin typeface="Good Pro Book"/>
            </a:endParaRPr>
          </a:p>
        </p:txBody>
      </p:sp>
      <p:sp>
        <p:nvSpPr>
          <p:cNvPr id="56" name="Text Placeholder 32">
            <a:extLst>
              <a:ext uri="{FF2B5EF4-FFF2-40B4-BE49-F238E27FC236}">
                <a16:creationId xmlns:a16="http://schemas.microsoft.com/office/drawing/2014/main" id="{5B4CAB89-F5CE-449E-918B-5D6FCFF408B8}"/>
              </a:ext>
            </a:extLst>
          </p:cNvPr>
          <p:cNvSpPr txBox="1">
            <a:spLocks/>
          </p:cNvSpPr>
          <p:nvPr/>
        </p:nvSpPr>
        <p:spPr>
          <a:xfrm flipH="1">
            <a:off x="9641687" y="2417353"/>
            <a:ext cx="1985120" cy="79198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pPr algn="l"/>
            <a:r>
              <a:rPr lang="ru-RU" dirty="0">
                <a:latin typeface="Good Pro Book"/>
              </a:rPr>
              <a:t>90 бюджетных мест</a:t>
            </a:r>
          </a:p>
          <a:p>
            <a:pPr algn="l"/>
            <a:r>
              <a:rPr lang="ru-RU" dirty="0">
                <a:latin typeface="Good Pro Book"/>
              </a:rPr>
              <a:t>5 контрактных мест</a:t>
            </a:r>
            <a:endParaRPr lang="en-US" dirty="0">
              <a:latin typeface="Good Pro Book"/>
            </a:endParaRPr>
          </a:p>
        </p:txBody>
      </p:sp>
      <p:sp>
        <p:nvSpPr>
          <p:cNvPr id="57" name="Text Placeholder 32">
            <a:extLst>
              <a:ext uri="{FF2B5EF4-FFF2-40B4-BE49-F238E27FC236}">
                <a16:creationId xmlns:a16="http://schemas.microsoft.com/office/drawing/2014/main" id="{21C2629B-B9C6-404D-B114-2877006A873E}"/>
              </a:ext>
            </a:extLst>
          </p:cNvPr>
          <p:cNvSpPr txBox="1">
            <a:spLocks/>
          </p:cNvSpPr>
          <p:nvPr/>
        </p:nvSpPr>
        <p:spPr>
          <a:xfrm flipH="1">
            <a:off x="9641687" y="5679043"/>
            <a:ext cx="1985120" cy="79198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pPr algn="l"/>
            <a:r>
              <a:rPr lang="ru-RU" dirty="0">
                <a:latin typeface="Good Pro Book"/>
              </a:rPr>
              <a:t>25 бюджетных мест</a:t>
            </a:r>
          </a:p>
          <a:p>
            <a:pPr algn="l"/>
            <a:r>
              <a:rPr lang="ru-RU" dirty="0">
                <a:latin typeface="Good Pro Book"/>
              </a:rPr>
              <a:t>5 контрактных мест</a:t>
            </a:r>
            <a:endParaRPr lang="en-US" dirty="0">
              <a:latin typeface="Good Pro Book"/>
            </a:endParaRPr>
          </a:p>
        </p:txBody>
      </p:sp>
      <p:pic>
        <p:nvPicPr>
          <p:cNvPr id="58" name="Рисунок 57">
            <a:extLst>
              <a:ext uri="{FF2B5EF4-FFF2-40B4-BE49-F238E27FC236}">
                <a16:creationId xmlns:a16="http://schemas.microsoft.com/office/drawing/2014/main" id="{49A22FBF-14F2-44D8-B2C7-86A0BDF776C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5726" y="2955664"/>
            <a:ext cx="479329" cy="479329"/>
          </a:xfrm>
          <a:prstGeom prst="rect">
            <a:avLst/>
          </a:prstGeom>
        </p:spPr>
      </p:pic>
      <p:grpSp>
        <p:nvGrpSpPr>
          <p:cNvPr id="59" name="Group 48">
            <a:extLst>
              <a:ext uri="{FF2B5EF4-FFF2-40B4-BE49-F238E27FC236}">
                <a16:creationId xmlns:a16="http://schemas.microsoft.com/office/drawing/2014/main" id="{4796F67C-45F2-4237-B918-0439758FA890}"/>
              </a:ext>
            </a:extLst>
          </p:cNvPr>
          <p:cNvGrpSpPr/>
          <p:nvPr/>
        </p:nvGrpSpPr>
        <p:grpSpPr>
          <a:xfrm>
            <a:off x="8698551" y="3366360"/>
            <a:ext cx="2817712" cy="1065843"/>
            <a:chOff x="680831" y="4102914"/>
            <a:chExt cx="2817712" cy="1065843"/>
          </a:xfrm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8BEDE2AC-FFB8-4016-A48D-AF83341CE4AD}"/>
                </a:ext>
              </a:extLst>
            </p:cNvPr>
            <p:cNvSpPr txBox="1"/>
            <p:nvPr/>
          </p:nvSpPr>
          <p:spPr>
            <a:xfrm flipH="1">
              <a:off x="1623966" y="4102914"/>
              <a:ext cx="1874577" cy="83099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b="1" dirty="0">
                  <a:solidFill>
                    <a:srgbClr val="656D78"/>
                  </a:solidFill>
                  <a:latin typeface="Good Pro Book"/>
                  <a:ea typeface="Roboto Black" panose="02000000000000000000" pitchFamily="2" charset="0"/>
                  <a:cs typeface="Roboto Black" panose="02000000000000000000" pitchFamily="2" charset="0"/>
                </a:rPr>
                <a:t>Технологические машины и оборудование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61" name="Snip and Round Single Corner Rectangle 50">
              <a:extLst>
                <a:ext uri="{FF2B5EF4-FFF2-40B4-BE49-F238E27FC236}">
                  <a16:creationId xmlns:a16="http://schemas.microsoft.com/office/drawing/2014/main" id="{00E62E0A-2961-4324-9EFB-8FE6D651B592}"/>
                </a:ext>
              </a:extLst>
            </p:cNvPr>
            <p:cNvSpPr/>
            <p:nvPr/>
          </p:nvSpPr>
          <p:spPr>
            <a:xfrm flipH="1" flipV="1">
              <a:off x="680831" y="4437237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62" name="Shape 2564">
              <a:extLst>
                <a:ext uri="{FF2B5EF4-FFF2-40B4-BE49-F238E27FC236}">
                  <a16:creationId xmlns:a16="http://schemas.microsoft.com/office/drawing/2014/main" id="{22C86EC2-6AA4-4C22-BA82-E21E3F95C867}"/>
                </a:ext>
              </a:extLst>
            </p:cNvPr>
            <p:cNvSpPr/>
            <p:nvPr/>
          </p:nvSpPr>
          <p:spPr>
            <a:xfrm>
              <a:off x="906927" y="4656911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818" y="10800"/>
                  </a:moveTo>
                  <a:lnTo>
                    <a:pt x="11782" y="10800"/>
                  </a:lnTo>
                  <a:lnTo>
                    <a:pt x="11782" y="12764"/>
                  </a:lnTo>
                  <a:lnTo>
                    <a:pt x="9818" y="12764"/>
                  </a:lnTo>
                  <a:cubicBezTo>
                    <a:pt x="9818" y="12764"/>
                    <a:pt x="9818" y="10800"/>
                    <a:pt x="9818" y="10800"/>
                  </a:cubicBezTo>
                  <a:close/>
                  <a:moveTo>
                    <a:pt x="9327" y="13745"/>
                  </a:moveTo>
                  <a:lnTo>
                    <a:pt x="12273" y="13745"/>
                  </a:lnTo>
                  <a:cubicBezTo>
                    <a:pt x="12544" y="13745"/>
                    <a:pt x="12764" y="13526"/>
                    <a:pt x="12764" y="13255"/>
                  </a:cubicBezTo>
                  <a:lnTo>
                    <a:pt x="12764" y="10309"/>
                  </a:lnTo>
                  <a:cubicBezTo>
                    <a:pt x="12764" y="10038"/>
                    <a:pt x="12544" y="9818"/>
                    <a:pt x="12273" y="9818"/>
                  </a:cubicBezTo>
                  <a:lnTo>
                    <a:pt x="9327" y="9818"/>
                  </a:lnTo>
                  <a:cubicBezTo>
                    <a:pt x="9056" y="9818"/>
                    <a:pt x="8836" y="10038"/>
                    <a:pt x="8836" y="10309"/>
                  </a:cubicBezTo>
                  <a:lnTo>
                    <a:pt x="8836" y="13255"/>
                  </a:lnTo>
                  <a:cubicBezTo>
                    <a:pt x="8836" y="13526"/>
                    <a:pt x="9056" y="13745"/>
                    <a:pt x="9327" y="13745"/>
                  </a:cubicBezTo>
                  <a:moveTo>
                    <a:pt x="14727" y="15709"/>
                  </a:moveTo>
                  <a:lnTo>
                    <a:pt x="16691" y="15709"/>
                  </a:lnTo>
                  <a:lnTo>
                    <a:pt x="16691" y="17673"/>
                  </a:lnTo>
                  <a:lnTo>
                    <a:pt x="14727" y="17673"/>
                  </a:lnTo>
                  <a:cubicBezTo>
                    <a:pt x="14727" y="17673"/>
                    <a:pt x="14727" y="15709"/>
                    <a:pt x="14727" y="15709"/>
                  </a:cubicBezTo>
                  <a:close/>
                  <a:moveTo>
                    <a:pt x="14236" y="18655"/>
                  </a:moveTo>
                  <a:lnTo>
                    <a:pt x="17182" y="18655"/>
                  </a:lnTo>
                  <a:cubicBezTo>
                    <a:pt x="17453" y="18655"/>
                    <a:pt x="17673" y="18435"/>
                    <a:pt x="17673" y="18164"/>
                  </a:cubicBezTo>
                  <a:lnTo>
                    <a:pt x="17673" y="15218"/>
                  </a:lnTo>
                  <a:cubicBezTo>
                    <a:pt x="17673" y="14947"/>
                    <a:pt x="17453" y="14727"/>
                    <a:pt x="17182" y="14727"/>
                  </a:cubicBezTo>
                  <a:lnTo>
                    <a:pt x="14236" y="14727"/>
                  </a:lnTo>
                  <a:cubicBezTo>
                    <a:pt x="13965" y="14727"/>
                    <a:pt x="13745" y="14947"/>
                    <a:pt x="13745" y="15218"/>
                  </a:cubicBezTo>
                  <a:lnTo>
                    <a:pt x="13745" y="18164"/>
                  </a:lnTo>
                  <a:cubicBezTo>
                    <a:pt x="13745" y="18435"/>
                    <a:pt x="13965" y="18655"/>
                    <a:pt x="14236" y="18655"/>
                  </a:cubicBezTo>
                  <a:moveTo>
                    <a:pt x="9818" y="5891"/>
                  </a:moveTo>
                  <a:lnTo>
                    <a:pt x="11782" y="5891"/>
                  </a:lnTo>
                  <a:lnTo>
                    <a:pt x="11782" y="7855"/>
                  </a:lnTo>
                  <a:lnTo>
                    <a:pt x="9818" y="7855"/>
                  </a:lnTo>
                  <a:cubicBezTo>
                    <a:pt x="9818" y="7855"/>
                    <a:pt x="9818" y="5891"/>
                    <a:pt x="9818" y="5891"/>
                  </a:cubicBezTo>
                  <a:close/>
                  <a:moveTo>
                    <a:pt x="9327" y="8836"/>
                  </a:moveTo>
                  <a:lnTo>
                    <a:pt x="12273" y="8836"/>
                  </a:lnTo>
                  <a:cubicBezTo>
                    <a:pt x="12544" y="8836"/>
                    <a:pt x="12764" y="8617"/>
                    <a:pt x="12764" y="8345"/>
                  </a:cubicBezTo>
                  <a:lnTo>
                    <a:pt x="12764" y="5400"/>
                  </a:lnTo>
                  <a:cubicBezTo>
                    <a:pt x="12764" y="5129"/>
                    <a:pt x="12544" y="4909"/>
                    <a:pt x="12273" y="4909"/>
                  </a:cubicBezTo>
                  <a:lnTo>
                    <a:pt x="9327" y="4909"/>
                  </a:lnTo>
                  <a:cubicBezTo>
                    <a:pt x="9056" y="4909"/>
                    <a:pt x="8836" y="5129"/>
                    <a:pt x="8836" y="5400"/>
                  </a:cubicBezTo>
                  <a:lnTo>
                    <a:pt x="8836" y="8345"/>
                  </a:lnTo>
                  <a:cubicBezTo>
                    <a:pt x="8836" y="8617"/>
                    <a:pt x="9056" y="8836"/>
                    <a:pt x="9327" y="8836"/>
                  </a:cubicBezTo>
                  <a:moveTo>
                    <a:pt x="4909" y="15709"/>
                  </a:moveTo>
                  <a:lnTo>
                    <a:pt x="6873" y="15709"/>
                  </a:lnTo>
                  <a:lnTo>
                    <a:pt x="6873" y="17673"/>
                  </a:lnTo>
                  <a:lnTo>
                    <a:pt x="4909" y="17673"/>
                  </a:lnTo>
                  <a:cubicBezTo>
                    <a:pt x="4909" y="17673"/>
                    <a:pt x="4909" y="15709"/>
                    <a:pt x="4909" y="15709"/>
                  </a:cubicBezTo>
                  <a:close/>
                  <a:moveTo>
                    <a:pt x="4418" y="18655"/>
                  </a:moveTo>
                  <a:lnTo>
                    <a:pt x="7364" y="18655"/>
                  </a:lnTo>
                  <a:cubicBezTo>
                    <a:pt x="7635" y="18655"/>
                    <a:pt x="7855" y="18435"/>
                    <a:pt x="7855" y="18164"/>
                  </a:cubicBezTo>
                  <a:lnTo>
                    <a:pt x="7855" y="15218"/>
                  </a:lnTo>
                  <a:cubicBezTo>
                    <a:pt x="7855" y="14947"/>
                    <a:pt x="7635" y="14727"/>
                    <a:pt x="7364" y="14727"/>
                  </a:cubicBezTo>
                  <a:lnTo>
                    <a:pt x="4418" y="14727"/>
                  </a:lnTo>
                  <a:cubicBezTo>
                    <a:pt x="4147" y="14727"/>
                    <a:pt x="3927" y="14947"/>
                    <a:pt x="3927" y="15218"/>
                  </a:cubicBezTo>
                  <a:lnTo>
                    <a:pt x="3927" y="18164"/>
                  </a:lnTo>
                  <a:cubicBezTo>
                    <a:pt x="3927" y="18435"/>
                    <a:pt x="4147" y="18655"/>
                    <a:pt x="4418" y="18655"/>
                  </a:cubicBezTo>
                  <a:moveTo>
                    <a:pt x="14727" y="10800"/>
                  </a:moveTo>
                  <a:lnTo>
                    <a:pt x="16691" y="10800"/>
                  </a:lnTo>
                  <a:lnTo>
                    <a:pt x="16691" y="12764"/>
                  </a:lnTo>
                  <a:lnTo>
                    <a:pt x="14727" y="12764"/>
                  </a:lnTo>
                  <a:cubicBezTo>
                    <a:pt x="14727" y="12764"/>
                    <a:pt x="14727" y="10800"/>
                    <a:pt x="14727" y="10800"/>
                  </a:cubicBezTo>
                  <a:close/>
                  <a:moveTo>
                    <a:pt x="14236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lnTo>
                    <a:pt x="17673" y="10309"/>
                  </a:lnTo>
                  <a:cubicBezTo>
                    <a:pt x="17673" y="10038"/>
                    <a:pt x="17453" y="9818"/>
                    <a:pt x="17182" y="9818"/>
                  </a:cubicBezTo>
                  <a:lnTo>
                    <a:pt x="14236" y="9818"/>
                  </a:lnTo>
                  <a:cubicBezTo>
                    <a:pt x="13965" y="9818"/>
                    <a:pt x="13745" y="10038"/>
                    <a:pt x="13745" y="10309"/>
                  </a:cubicBezTo>
                  <a:lnTo>
                    <a:pt x="13745" y="13255"/>
                  </a:lnTo>
                  <a:cubicBezTo>
                    <a:pt x="13745" y="13526"/>
                    <a:pt x="13965" y="13745"/>
                    <a:pt x="14236" y="13745"/>
                  </a:cubicBezTo>
                  <a:moveTo>
                    <a:pt x="4909" y="10800"/>
                  </a:moveTo>
                  <a:lnTo>
                    <a:pt x="6873" y="10800"/>
                  </a:lnTo>
                  <a:lnTo>
                    <a:pt x="6873" y="12764"/>
                  </a:lnTo>
                  <a:lnTo>
                    <a:pt x="4909" y="12764"/>
                  </a:lnTo>
                  <a:cubicBezTo>
                    <a:pt x="4909" y="12764"/>
                    <a:pt x="4909" y="10800"/>
                    <a:pt x="4909" y="10800"/>
                  </a:cubicBezTo>
                  <a:close/>
                  <a:moveTo>
                    <a:pt x="4418" y="13745"/>
                  </a:moveTo>
                  <a:lnTo>
                    <a:pt x="7364" y="13745"/>
                  </a:lnTo>
                  <a:cubicBezTo>
                    <a:pt x="7635" y="13745"/>
                    <a:pt x="7855" y="13526"/>
                    <a:pt x="7855" y="13255"/>
                  </a:cubicBezTo>
                  <a:lnTo>
                    <a:pt x="7855" y="10309"/>
                  </a:lnTo>
                  <a:cubicBezTo>
                    <a:pt x="7855" y="10038"/>
                    <a:pt x="7635" y="9818"/>
                    <a:pt x="7364" y="9818"/>
                  </a:cubicBezTo>
                  <a:lnTo>
                    <a:pt x="4418" y="9818"/>
                  </a:lnTo>
                  <a:cubicBezTo>
                    <a:pt x="4147" y="9818"/>
                    <a:pt x="3927" y="10038"/>
                    <a:pt x="3927" y="10309"/>
                  </a:cubicBezTo>
                  <a:lnTo>
                    <a:pt x="3927" y="13255"/>
                  </a:lnTo>
                  <a:cubicBezTo>
                    <a:pt x="3927" y="13526"/>
                    <a:pt x="4147" y="13745"/>
                    <a:pt x="4418" y="13745"/>
                  </a:cubicBezTo>
                  <a:moveTo>
                    <a:pt x="4909" y="5891"/>
                  </a:moveTo>
                  <a:lnTo>
                    <a:pt x="6873" y="5891"/>
                  </a:lnTo>
                  <a:lnTo>
                    <a:pt x="6873" y="7855"/>
                  </a:lnTo>
                  <a:lnTo>
                    <a:pt x="4909" y="7855"/>
                  </a:lnTo>
                  <a:cubicBezTo>
                    <a:pt x="4909" y="7855"/>
                    <a:pt x="4909" y="5891"/>
                    <a:pt x="4909" y="5891"/>
                  </a:cubicBezTo>
                  <a:close/>
                  <a:moveTo>
                    <a:pt x="4418" y="8836"/>
                  </a:moveTo>
                  <a:lnTo>
                    <a:pt x="7364" y="8836"/>
                  </a:lnTo>
                  <a:cubicBezTo>
                    <a:pt x="7635" y="8836"/>
                    <a:pt x="7855" y="8617"/>
                    <a:pt x="7855" y="8345"/>
                  </a:cubicBezTo>
                  <a:lnTo>
                    <a:pt x="7855" y="5400"/>
                  </a:lnTo>
                  <a:cubicBezTo>
                    <a:pt x="7855" y="5129"/>
                    <a:pt x="7635" y="4909"/>
                    <a:pt x="7364" y="4909"/>
                  </a:cubicBezTo>
                  <a:lnTo>
                    <a:pt x="4418" y="4909"/>
                  </a:lnTo>
                  <a:cubicBezTo>
                    <a:pt x="4147" y="4909"/>
                    <a:pt x="3927" y="5129"/>
                    <a:pt x="3927" y="5400"/>
                  </a:cubicBezTo>
                  <a:lnTo>
                    <a:pt x="3927" y="8345"/>
                  </a:lnTo>
                  <a:cubicBezTo>
                    <a:pt x="3927" y="8617"/>
                    <a:pt x="4147" y="8836"/>
                    <a:pt x="4418" y="8836"/>
                  </a:cubicBezTo>
                  <a:moveTo>
                    <a:pt x="14727" y="5891"/>
                  </a:moveTo>
                  <a:lnTo>
                    <a:pt x="16691" y="5891"/>
                  </a:lnTo>
                  <a:lnTo>
                    <a:pt x="16691" y="7855"/>
                  </a:lnTo>
                  <a:lnTo>
                    <a:pt x="14727" y="7855"/>
                  </a:lnTo>
                  <a:cubicBezTo>
                    <a:pt x="14727" y="7855"/>
                    <a:pt x="14727" y="5891"/>
                    <a:pt x="14727" y="5891"/>
                  </a:cubicBezTo>
                  <a:close/>
                  <a:moveTo>
                    <a:pt x="14236" y="8836"/>
                  </a:moveTo>
                  <a:lnTo>
                    <a:pt x="17182" y="8836"/>
                  </a:lnTo>
                  <a:cubicBezTo>
                    <a:pt x="17453" y="8836"/>
                    <a:pt x="17673" y="8617"/>
                    <a:pt x="17673" y="8345"/>
                  </a:cubicBezTo>
                  <a:lnTo>
                    <a:pt x="17673" y="5400"/>
                  </a:lnTo>
                  <a:cubicBezTo>
                    <a:pt x="17673" y="5129"/>
                    <a:pt x="17453" y="4909"/>
                    <a:pt x="17182" y="4909"/>
                  </a:cubicBezTo>
                  <a:lnTo>
                    <a:pt x="14236" y="4909"/>
                  </a:lnTo>
                  <a:cubicBezTo>
                    <a:pt x="13965" y="4909"/>
                    <a:pt x="13745" y="5129"/>
                    <a:pt x="13745" y="5400"/>
                  </a:cubicBezTo>
                  <a:lnTo>
                    <a:pt x="13745" y="8345"/>
                  </a:lnTo>
                  <a:cubicBezTo>
                    <a:pt x="13745" y="8617"/>
                    <a:pt x="13965" y="8836"/>
                    <a:pt x="14236" y="8836"/>
                  </a:cubicBezTo>
                  <a:moveTo>
                    <a:pt x="19636" y="1964"/>
                  </a:moveTo>
                  <a:lnTo>
                    <a:pt x="1964" y="1964"/>
                  </a:lnTo>
                  <a:lnTo>
                    <a:pt x="1964" y="982"/>
                  </a:lnTo>
                  <a:lnTo>
                    <a:pt x="19636" y="982"/>
                  </a:lnTo>
                  <a:cubicBezTo>
                    <a:pt x="19636" y="982"/>
                    <a:pt x="19636" y="1964"/>
                    <a:pt x="19636" y="1964"/>
                  </a:cubicBezTo>
                  <a:close/>
                  <a:moveTo>
                    <a:pt x="19636" y="20618"/>
                  </a:moveTo>
                  <a:lnTo>
                    <a:pt x="12764" y="20618"/>
                  </a:lnTo>
                  <a:lnTo>
                    <a:pt x="12764" y="15218"/>
                  </a:lnTo>
                  <a:cubicBezTo>
                    <a:pt x="12764" y="14947"/>
                    <a:pt x="12544" y="14727"/>
                    <a:pt x="12273" y="14727"/>
                  </a:cubicBezTo>
                  <a:lnTo>
                    <a:pt x="9327" y="14727"/>
                  </a:lnTo>
                  <a:cubicBezTo>
                    <a:pt x="9056" y="14727"/>
                    <a:pt x="8836" y="14947"/>
                    <a:pt x="8836" y="15218"/>
                  </a:cubicBezTo>
                  <a:lnTo>
                    <a:pt x="8836" y="20618"/>
                  </a:lnTo>
                  <a:lnTo>
                    <a:pt x="1964" y="20618"/>
                  </a:lnTo>
                  <a:lnTo>
                    <a:pt x="1964" y="2945"/>
                  </a:lnTo>
                  <a:lnTo>
                    <a:pt x="19636" y="2945"/>
                  </a:lnTo>
                  <a:cubicBezTo>
                    <a:pt x="19636" y="2945"/>
                    <a:pt x="19636" y="20618"/>
                    <a:pt x="19636" y="20618"/>
                  </a:cubicBezTo>
                  <a:close/>
                  <a:moveTo>
                    <a:pt x="11782" y="20618"/>
                  </a:moveTo>
                  <a:lnTo>
                    <a:pt x="9818" y="20618"/>
                  </a:lnTo>
                  <a:lnTo>
                    <a:pt x="9818" y="15709"/>
                  </a:lnTo>
                  <a:lnTo>
                    <a:pt x="11782" y="15709"/>
                  </a:lnTo>
                  <a:cubicBezTo>
                    <a:pt x="11782" y="15709"/>
                    <a:pt x="11782" y="20618"/>
                    <a:pt x="11782" y="20618"/>
                  </a:cubicBezTo>
                  <a:close/>
                  <a:moveTo>
                    <a:pt x="21109" y="1964"/>
                  </a:moveTo>
                  <a:lnTo>
                    <a:pt x="20618" y="1964"/>
                  </a:lnTo>
                  <a:lnTo>
                    <a:pt x="20618" y="491"/>
                  </a:lnTo>
                  <a:cubicBezTo>
                    <a:pt x="20618" y="220"/>
                    <a:pt x="20399" y="0"/>
                    <a:pt x="20127" y="0"/>
                  </a:cubicBezTo>
                  <a:lnTo>
                    <a:pt x="1473" y="0"/>
                  </a:lnTo>
                  <a:cubicBezTo>
                    <a:pt x="1201" y="0"/>
                    <a:pt x="982" y="220"/>
                    <a:pt x="982" y="491"/>
                  </a:cubicBezTo>
                  <a:lnTo>
                    <a:pt x="982" y="1964"/>
                  </a:lnTo>
                  <a:lnTo>
                    <a:pt x="491" y="1964"/>
                  </a:lnTo>
                  <a:cubicBezTo>
                    <a:pt x="220" y="1964"/>
                    <a:pt x="0" y="2184"/>
                    <a:pt x="0" y="2455"/>
                  </a:cubicBezTo>
                  <a:cubicBezTo>
                    <a:pt x="0" y="2726"/>
                    <a:pt x="220" y="2945"/>
                    <a:pt x="491" y="2945"/>
                  </a:cubicBezTo>
                  <a:lnTo>
                    <a:pt x="982" y="2945"/>
                  </a:lnTo>
                  <a:lnTo>
                    <a:pt x="982" y="21109"/>
                  </a:lnTo>
                  <a:cubicBezTo>
                    <a:pt x="982" y="21381"/>
                    <a:pt x="1201" y="21600"/>
                    <a:pt x="1473" y="21600"/>
                  </a:cubicBezTo>
                  <a:lnTo>
                    <a:pt x="20127" y="21600"/>
                  </a:lnTo>
                  <a:cubicBezTo>
                    <a:pt x="20399" y="21600"/>
                    <a:pt x="20618" y="21381"/>
                    <a:pt x="20618" y="21109"/>
                  </a:cubicBezTo>
                  <a:lnTo>
                    <a:pt x="20618" y="2945"/>
                  </a:lnTo>
                  <a:lnTo>
                    <a:pt x="21109" y="2945"/>
                  </a:lnTo>
                  <a:cubicBezTo>
                    <a:pt x="21380" y="2945"/>
                    <a:pt x="21600" y="2726"/>
                    <a:pt x="21600" y="2455"/>
                  </a:cubicBezTo>
                  <a:cubicBezTo>
                    <a:pt x="21600" y="2184"/>
                    <a:pt x="21380" y="1964"/>
                    <a:pt x="21109" y="1964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sp>
        <p:nvSpPr>
          <p:cNvPr id="64" name="Text Placeholder 32">
            <a:extLst>
              <a:ext uri="{FF2B5EF4-FFF2-40B4-BE49-F238E27FC236}">
                <a16:creationId xmlns:a16="http://schemas.microsoft.com/office/drawing/2014/main" id="{A7E7733E-F565-4AF2-9BA5-86E6C1FD4CA7}"/>
              </a:ext>
            </a:extLst>
          </p:cNvPr>
          <p:cNvSpPr txBox="1">
            <a:spLocks/>
          </p:cNvSpPr>
          <p:nvPr/>
        </p:nvSpPr>
        <p:spPr>
          <a:xfrm flipH="1">
            <a:off x="9656166" y="4233891"/>
            <a:ext cx="1985120" cy="79198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pPr algn="l"/>
            <a:r>
              <a:rPr lang="ru-RU" dirty="0">
                <a:latin typeface="Good Pro Book"/>
              </a:rPr>
              <a:t>10 бюджетных мест</a:t>
            </a:r>
          </a:p>
          <a:p>
            <a:pPr algn="l"/>
            <a:r>
              <a:rPr lang="ru-RU" dirty="0">
                <a:latin typeface="Good Pro Book"/>
              </a:rPr>
              <a:t>20 контрактных мест</a:t>
            </a:r>
            <a:endParaRPr lang="en-US" dirty="0">
              <a:latin typeface="Good Pro Book"/>
            </a:endParaRPr>
          </a:p>
        </p:txBody>
      </p:sp>
    </p:spTree>
    <p:extLst>
      <p:ext uri="{BB962C8B-B14F-4D97-AF65-F5344CB8AC3E}">
        <p14:creationId xmlns:p14="http://schemas.microsoft.com/office/powerpoint/2010/main" val="311715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793631" y="66293"/>
            <a:ext cx="100411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Институт мелиорации, водного хозяйства и строительства имени 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42A5F5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А.Н. </a:t>
            </a:r>
            <a:r>
              <a:rPr kumimoji="0" 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42A5F5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Костякова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656D78"/>
              </a:solidFill>
              <a:effectLst/>
              <a:uLnTx/>
              <a:uFillTx/>
              <a:latin typeface="Good Pro Book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66DABE0-FEE7-A74B-A6A9-1AC5A67D7609}"/>
              </a:ext>
            </a:extLst>
          </p:cNvPr>
          <p:cNvGrpSpPr/>
          <p:nvPr/>
        </p:nvGrpSpPr>
        <p:grpSpPr>
          <a:xfrm>
            <a:off x="3882607" y="1290833"/>
            <a:ext cx="4363535" cy="4363535"/>
            <a:chOff x="3882607" y="1290833"/>
            <a:chExt cx="4363535" cy="4363535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0F8513C3-DCB8-FB49-A710-1FFE02C51ED9}"/>
                </a:ext>
              </a:extLst>
            </p:cNvPr>
            <p:cNvGrpSpPr/>
            <p:nvPr/>
          </p:nvGrpSpPr>
          <p:grpSpPr>
            <a:xfrm>
              <a:off x="3882607" y="1290833"/>
              <a:ext cx="4363535" cy="4363535"/>
              <a:chOff x="4518195" y="1842230"/>
              <a:chExt cx="3173538" cy="3173538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858ABEFA-292A-DF4C-A9ED-D071A9771E9B}"/>
                  </a:ext>
                </a:extLst>
              </p:cNvPr>
              <p:cNvGrpSpPr/>
              <p:nvPr/>
            </p:nvGrpSpPr>
            <p:grpSpPr>
              <a:xfrm>
                <a:off x="4981843" y="1842230"/>
                <a:ext cx="1123121" cy="1025208"/>
                <a:chOff x="4981843" y="1842230"/>
                <a:chExt cx="1123121" cy="102520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7" name="Freeform 29">
                  <a:extLst>
                    <a:ext uri="{FF2B5EF4-FFF2-40B4-BE49-F238E27FC236}">
                      <a16:creationId xmlns:a16="http://schemas.microsoft.com/office/drawing/2014/main" id="{734F09F6-90B3-5246-A827-504D5DA15E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1843" y="1842230"/>
                  <a:ext cx="1123121" cy="901377"/>
                </a:xfrm>
                <a:custGeom>
                  <a:avLst/>
                  <a:gdLst>
                    <a:gd name="T0" fmla="*/ 164 w 164"/>
                    <a:gd name="T1" fmla="*/ 90 h 132"/>
                    <a:gd name="T2" fmla="*/ 164 w 164"/>
                    <a:gd name="T3" fmla="*/ 0 h 132"/>
                    <a:gd name="T4" fmla="*/ 0 w 164"/>
                    <a:gd name="T5" fmla="*/ 68 h 132"/>
                    <a:gd name="T6" fmla="*/ 64 w 164"/>
                    <a:gd name="T7" fmla="*/ 132 h 132"/>
                    <a:gd name="T8" fmla="*/ 164 w 164"/>
                    <a:gd name="T9" fmla="*/ 90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4" h="132">
                      <a:moveTo>
                        <a:pt x="164" y="90"/>
                      </a:moveTo>
                      <a:cubicBezTo>
                        <a:pt x="164" y="0"/>
                        <a:pt x="164" y="0"/>
                        <a:pt x="164" y="0"/>
                      </a:cubicBezTo>
                      <a:cubicBezTo>
                        <a:pt x="100" y="0"/>
                        <a:pt x="42" y="26"/>
                        <a:pt x="0" y="68"/>
                      </a:cubicBezTo>
                      <a:cubicBezTo>
                        <a:pt x="64" y="132"/>
                        <a:pt x="64" y="132"/>
                        <a:pt x="64" y="132"/>
                      </a:cubicBezTo>
                      <a:cubicBezTo>
                        <a:pt x="89" y="106"/>
                        <a:pt x="125" y="90"/>
                        <a:pt x="164" y="90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8" name="Freeform 39">
                  <a:extLst>
                    <a:ext uri="{FF2B5EF4-FFF2-40B4-BE49-F238E27FC236}">
                      <a16:creationId xmlns:a16="http://schemas.microsoft.com/office/drawing/2014/main" id="{AB3A2AD8-2C17-A647-A44E-DF31B197E9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19572" y="2455627"/>
                  <a:ext cx="685392" cy="411811"/>
                </a:xfrm>
                <a:custGeom>
                  <a:avLst/>
                  <a:gdLst>
                    <a:gd name="T0" fmla="*/ 100 w 100"/>
                    <a:gd name="T1" fmla="*/ 26 h 60"/>
                    <a:gd name="T2" fmla="*/ 100 w 100"/>
                    <a:gd name="T3" fmla="*/ 0 h 60"/>
                    <a:gd name="T4" fmla="*/ 0 w 100"/>
                    <a:gd name="T5" fmla="*/ 42 h 60"/>
                    <a:gd name="T6" fmla="*/ 18 w 100"/>
                    <a:gd name="T7" fmla="*/ 60 h 60"/>
                    <a:gd name="T8" fmla="*/ 100 w 100"/>
                    <a:gd name="T9" fmla="*/ 26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60">
                      <a:moveTo>
                        <a:pt x="100" y="26"/>
                      </a:move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61" y="0"/>
                        <a:pt x="25" y="16"/>
                        <a:pt x="0" y="42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39" y="39"/>
                        <a:pt x="68" y="26"/>
                        <a:pt x="100" y="26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6" name="Group 25">
                <a:extLst>
                  <a:ext uri="{FF2B5EF4-FFF2-40B4-BE49-F238E27FC236}">
                    <a16:creationId xmlns:a16="http://schemas.microsoft.com/office/drawing/2014/main" id="{72E4AFD0-4BA6-B545-99DF-BF99FEE09669}"/>
                  </a:ext>
                </a:extLst>
              </p:cNvPr>
              <p:cNvGrpSpPr/>
              <p:nvPr/>
            </p:nvGrpSpPr>
            <p:grpSpPr>
              <a:xfrm>
                <a:off x="6104964" y="2061095"/>
                <a:ext cx="964733" cy="881218"/>
                <a:chOff x="6104964" y="2061095"/>
                <a:chExt cx="964733" cy="88121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5" name="Freeform 30">
                  <a:extLst>
                    <a:ext uri="{FF2B5EF4-FFF2-40B4-BE49-F238E27FC236}">
                      <a16:creationId xmlns:a16="http://schemas.microsoft.com/office/drawing/2014/main" id="{EE0B2F5D-40BE-3E4E-8A48-B315004DA4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2061095"/>
                  <a:ext cx="964733" cy="780425"/>
                </a:xfrm>
                <a:custGeom>
                  <a:avLst/>
                  <a:gdLst>
                    <a:gd name="T0" fmla="*/ 86 w 141"/>
                    <a:gd name="T1" fmla="*/ 114 h 114"/>
                    <a:gd name="T2" fmla="*/ 141 w 141"/>
                    <a:gd name="T3" fmla="*/ 59 h 114"/>
                    <a:gd name="T4" fmla="*/ 0 w 141"/>
                    <a:gd name="T5" fmla="*/ 0 h 114"/>
                    <a:gd name="T6" fmla="*/ 0 w 141"/>
                    <a:gd name="T7" fmla="*/ 78 h 114"/>
                    <a:gd name="T8" fmla="*/ 86 w 141"/>
                    <a:gd name="T9" fmla="*/ 114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114">
                      <a:moveTo>
                        <a:pt x="86" y="114"/>
                      </a:moveTo>
                      <a:cubicBezTo>
                        <a:pt x="141" y="59"/>
                        <a:pt x="141" y="59"/>
                        <a:pt x="141" y="59"/>
                      </a:cubicBezTo>
                      <a:cubicBezTo>
                        <a:pt x="105" y="23"/>
                        <a:pt x="55" y="0"/>
                        <a:pt x="0" y="0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34" y="78"/>
                        <a:pt x="64" y="92"/>
                        <a:pt x="86" y="11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6" name="Freeform 37">
                  <a:extLst>
                    <a:ext uri="{FF2B5EF4-FFF2-40B4-BE49-F238E27FC236}">
                      <a16:creationId xmlns:a16="http://schemas.microsoft.com/office/drawing/2014/main" id="{98A79E96-7B26-8344-B3F0-66493B7D8E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2593857"/>
                  <a:ext cx="587479" cy="348456"/>
                </a:xfrm>
                <a:custGeom>
                  <a:avLst/>
                  <a:gdLst>
                    <a:gd name="T0" fmla="*/ 71 w 86"/>
                    <a:gd name="T1" fmla="*/ 51 h 51"/>
                    <a:gd name="T2" fmla="*/ 86 w 86"/>
                    <a:gd name="T3" fmla="*/ 36 h 51"/>
                    <a:gd name="T4" fmla="*/ 0 w 86"/>
                    <a:gd name="T5" fmla="*/ 0 h 51"/>
                    <a:gd name="T6" fmla="*/ 0 w 86"/>
                    <a:gd name="T7" fmla="*/ 22 h 51"/>
                    <a:gd name="T8" fmla="*/ 71 w 86"/>
                    <a:gd name="T9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1">
                      <a:moveTo>
                        <a:pt x="71" y="51"/>
                      </a:moveTo>
                      <a:cubicBezTo>
                        <a:pt x="86" y="36"/>
                        <a:pt x="86" y="36"/>
                        <a:pt x="86" y="36"/>
                      </a:cubicBezTo>
                      <a:cubicBezTo>
                        <a:pt x="64" y="14"/>
                        <a:pt x="34" y="0"/>
                        <a:pt x="0" y="0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28" y="22"/>
                        <a:pt x="53" y="33"/>
                        <a:pt x="71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13F99D8B-4B75-6E43-80E7-286D1335D6B0}"/>
                  </a:ext>
                </a:extLst>
              </p:cNvPr>
              <p:cNvGrpSpPr/>
              <p:nvPr/>
            </p:nvGrpSpPr>
            <p:grpSpPr>
              <a:xfrm>
                <a:off x="6666525" y="2305878"/>
                <a:ext cx="1025208" cy="1123121"/>
                <a:chOff x="6666525" y="2305878"/>
                <a:chExt cx="1025208" cy="1123121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3" name="Freeform 31">
                  <a:extLst>
                    <a:ext uri="{FF2B5EF4-FFF2-40B4-BE49-F238E27FC236}">
                      <a16:creationId xmlns:a16="http://schemas.microsoft.com/office/drawing/2014/main" id="{1AD48959-5FC0-6940-826A-DF2DCC13FA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90356" y="2305878"/>
                  <a:ext cx="901377" cy="1123121"/>
                </a:xfrm>
                <a:custGeom>
                  <a:avLst/>
                  <a:gdLst>
                    <a:gd name="T0" fmla="*/ 42 w 132"/>
                    <a:gd name="T1" fmla="*/ 164 h 164"/>
                    <a:gd name="T2" fmla="*/ 132 w 132"/>
                    <a:gd name="T3" fmla="*/ 164 h 164"/>
                    <a:gd name="T4" fmla="*/ 64 w 132"/>
                    <a:gd name="T5" fmla="*/ 0 h 164"/>
                    <a:gd name="T6" fmla="*/ 0 w 132"/>
                    <a:gd name="T7" fmla="*/ 64 h 164"/>
                    <a:gd name="T8" fmla="*/ 42 w 132"/>
                    <a:gd name="T9" fmla="*/ 164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164">
                      <a:moveTo>
                        <a:pt x="42" y="164"/>
                      </a:moveTo>
                      <a:cubicBezTo>
                        <a:pt x="132" y="164"/>
                        <a:pt x="132" y="164"/>
                        <a:pt x="132" y="164"/>
                      </a:cubicBezTo>
                      <a:cubicBezTo>
                        <a:pt x="132" y="100"/>
                        <a:pt x="106" y="42"/>
                        <a:pt x="64" y="0"/>
                      </a:cubicBezTo>
                      <a:cubicBezTo>
                        <a:pt x="0" y="64"/>
                        <a:pt x="0" y="64"/>
                        <a:pt x="0" y="64"/>
                      </a:cubicBezTo>
                      <a:cubicBezTo>
                        <a:pt x="26" y="89"/>
                        <a:pt x="42" y="125"/>
                        <a:pt x="42" y="16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4" name="Freeform 42">
                  <a:extLst>
                    <a:ext uri="{FF2B5EF4-FFF2-40B4-BE49-F238E27FC236}">
                      <a16:creationId xmlns:a16="http://schemas.microsoft.com/office/drawing/2014/main" id="{35294CD1-54F5-A342-AABA-DFB8E7F4E5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66525" y="2743607"/>
                  <a:ext cx="411811" cy="685392"/>
                </a:xfrm>
                <a:custGeom>
                  <a:avLst/>
                  <a:gdLst>
                    <a:gd name="T0" fmla="*/ 0 w 60"/>
                    <a:gd name="T1" fmla="*/ 18 h 100"/>
                    <a:gd name="T2" fmla="*/ 34 w 60"/>
                    <a:gd name="T3" fmla="*/ 100 h 100"/>
                    <a:gd name="T4" fmla="*/ 60 w 60"/>
                    <a:gd name="T5" fmla="*/ 100 h 100"/>
                    <a:gd name="T6" fmla="*/ 18 w 60"/>
                    <a:gd name="T7" fmla="*/ 0 h 100"/>
                    <a:gd name="T8" fmla="*/ 0 w 60"/>
                    <a:gd name="T9" fmla="*/ 18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100">
                      <a:moveTo>
                        <a:pt x="0" y="18"/>
                      </a:moveTo>
                      <a:cubicBezTo>
                        <a:pt x="21" y="39"/>
                        <a:pt x="34" y="68"/>
                        <a:pt x="34" y="100"/>
                      </a:cubicBezTo>
                      <a:cubicBezTo>
                        <a:pt x="60" y="100"/>
                        <a:pt x="60" y="100"/>
                        <a:pt x="60" y="100"/>
                      </a:cubicBezTo>
                      <a:cubicBezTo>
                        <a:pt x="60" y="61"/>
                        <a:pt x="44" y="25"/>
                        <a:pt x="18" y="0"/>
                      </a:cubicBezTo>
                      <a:lnTo>
                        <a:pt x="0" y="18"/>
                      </a:ln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8" name="Group 27">
                <a:extLst>
                  <a:ext uri="{FF2B5EF4-FFF2-40B4-BE49-F238E27FC236}">
                    <a16:creationId xmlns:a16="http://schemas.microsoft.com/office/drawing/2014/main" id="{E7E3CD70-C54D-9846-8087-8856F5D4B93E}"/>
                  </a:ext>
                </a:extLst>
              </p:cNvPr>
              <p:cNvGrpSpPr/>
              <p:nvPr/>
            </p:nvGrpSpPr>
            <p:grpSpPr>
              <a:xfrm>
                <a:off x="6591650" y="3428999"/>
                <a:ext cx="881218" cy="964733"/>
                <a:chOff x="6591650" y="3428999"/>
                <a:chExt cx="881218" cy="964733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1" name="Freeform 32">
                  <a:extLst>
                    <a:ext uri="{FF2B5EF4-FFF2-40B4-BE49-F238E27FC236}">
                      <a16:creationId xmlns:a16="http://schemas.microsoft.com/office/drawing/2014/main" id="{57D4D673-A335-0E4F-8662-A55ADA22CC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92443" y="3428999"/>
                  <a:ext cx="780425" cy="964733"/>
                </a:xfrm>
                <a:custGeom>
                  <a:avLst/>
                  <a:gdLst>
                    <a:gd name="T0" fmla="*/ 36 w 114"/>
                    <a:gd name="T1" fmla="*/ 0 h 141"/>
                    <a:gd name="T2" fmla="*/ 0 w 114"/>
                    <a:gd name="T3" fmla="*/ 86 h 141"/>
                    <a:gd name="T4" fmla="*/ 55 w 114"/>
                    <a:gd name="T5" fmla="*/ 141 h 141"/>
                    <a:gd name="T6" fmla="*/ 114 w 114"/>
                    <a:gd name="T7" fmla="*/ 0 h 141"/>
                    <a:gd name="T8" fmla="*/ 36 w 114"/>
                    <a:gd name="T9" fmla="*/ 0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4" h="141">
                      <a:moveTo>
                        <a:pt x="36" y="0"/>
                      </a:moveTo>
                      <a:cubicBezTo>
                        <a:pt x="36" y="34"/>
                        <a:pt x="22" y="64"/>
                        <a:pt x="0" y="86"/>
                      </a:cubicBezTo>
                      <a:cubicBezTo>
                        <a:pt x="55" y="141"/>
                        <a:pt x="55" y="141"/>
                        <a:pt x="55" y="141"/>
                      </a:cubicBezTo>
                      <a:cubicBezTo>
                        <a:pt x="91" y="105"/>
                        <a:pt x="114" y="55"/>
                        <a:pt x="114" y="0"/>
                      </a:cubicBezTo>
                      <a:lnTo>
                        <a:pt x="36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2" name="Freeform 40">
                  <a:extLst>
                    <a:ext uri="{FF2B5EF4-FFF2-40B4-BE49-F238E27FC236}">
                      <a16:creationId xmlns:a16="http://schemas.microsoft.com/office/drawing/2014/main" id="{F958FD02-D18C-8343-8075-EF43607C8E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91650" y="3428999"/>
                  <a:ext cx="348456" cy="587479"/>
                </a:xfrm>
                <a:custGeom>
                  <a:avLst/>
                  <a:gdLst>
                    <a:gd name="T0" fmla="*/ 0 w 51"/>
                    <a:gd name="T1" fmla="*/ 71 h 86"/>
                    <a:gd name="T2" fmla="*/ 15 w 51"/>
                    <a:gd name="T3" fmla="*/ 86 h 86"/>
                    <a:gd name="T4" fmla="*/ 51 w 51"/>
                    <a:gd name="T5" fmla="*/ 0 h 86"/>
                    <a:gd name="T6" fmla="*/ 29 w 51"/>
                    <a:gd name="T7" fmla="*/ 0 h 86"/>
                    <a:gd name="T8" fmla="*/ 0 w 51"/>
                    <a:gd name="T9" fmla="*/ 71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86">
                      <a:moveTo>
                        <a:pt x="0" y="71"/>
                      </a:moveTo>
                      <a:cubicBezTo>
                        <a:pt x="15" y="86"/>
                        <a:pt x="15" y="86"/>
                        <a:pt x="15" y="86"/>
                      </a:cubicBezTo>
                      <a:cubicBezTo>
                        <a:pt x="37" y="64"/>
                        <a:pt x="51" y="34"/>
                        <a:pt x="51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28"/>
                        <a:pt x="18" y="53"/>
                        <a:pt x="0" y="71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9" name="Group 28">
                <a:extLst>
                  <a:ext uri="{FF2B5EF4-FFF2-40B4-BE49-F238E27FC236}">
                    <a16:creationId xmlns:a16="http://schemas.microsoft.com/office/drawing/2014/main" id="{005D74E8-30B9-1F4E-8675-B2DC03A45584}"/>
                  </a:ext>
                </a:extLst>
              </p:cNvPr>
              <p:cNvGrpSpPr/>
              <p:nvPr/>
            </p:nvGrpSpPr>
            <p:grpSpPr>
              <a:xfrm>
                <a:off x="6104964" y="3990560"/>
                <a:ext cx="1123121" cy="1025208"/>
                <a:chOff x="6104964" y="3990560"/>
                <a:chExt cx="1123121" cy="102520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9" name="Freeform 33">
                  <a:extLst>
                    <a:ext uri="{FF2B5EF4-FFF2-40B4-BE49-F238E27FC236}">
                      <a16:creationId xmlns:a16="http://schemas.microsoft.com/office/drawing/2014/main" id="{76D2E9B1-6808-2641-B22B-6119C86E93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4114391"/>
                  <a:ext cx="1123121" cy="901377"/>
                </a:xfrm>
                <a:custGeom>
                  <a:avLst/>
                  <a:gdLst>
                    <a:gd name="T0" fmla="*/ 0 w 164"/>
                    <a:gd name="T1" fmla="*/ 42 h 132"/>
                    <a:gd name="T2" fmla="*/ 0 w 164"/>
                    <a:gd name="T3" fmla="*/ 132 h 132"/>
                    <a:gd name="T4" fmla="*/ 164 w 164"/>
                    <a:gd name="T5" fmla="*/ 64 h 132"/>
                    <a:gd name="T6" fmla="*/ 100 w 164"/>
                    <a:gd name="T7" fmla="*/ 0 h 132"/>
                    <a:gd name="T8" fmla="*/ 0 w 164"/>
                    <a:gd name="T9" fmla="*/ 42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4" h="132">
                      <a:moveTo>
                        <a:pt x="0" y="42"/>
                      </a:moveTo>
                      <a:cubicBezTo>
                        <a:pt x="0" y="132"/>
                        <a:pt x="0" y="132"/>
                        <a:pt x="0" y="132"/>
                      </a:cubicBezTo>
                      <a:cubicBezTo>
                        <a:pt x="64" y="132"/>
                        <a:pt x="122" y="106"/>
                        <a:pt x="164" y="64"/>
                      </a:cubicBez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75" y="26"/>
                        <a:pt x="39" y="42"/>
                        <a:pt x="0" y="42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0" name="Freeform 43">
                  <a:extLst>
                    <a:ext uri="{FF2B5EF4-FFF2-40B4-BE49-F238E27FC236}">
                      <a16:creationId xmlns:a16="http://schemas.microsoft.com/office/drawing/2014/main" id="{A31BE9CD-D0BA-CB42-9223-38D5E84A20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3990560"/>
                  <a:ext cx="685392" cy="411811"/>
                </a:xfrm>
                <a:custGeom>
                  <a:avLst/>
                  <a:gdLst>
                    <a:gd name="T0" fmla="*/ 0 w 100"/>
                    <a:gd name="T1" fmla="*/ 34 h 60"/>
                    <a:gd name="T2" fmla="*/ 0 w 100"/>
                    <a:gd name="T3" fmla="*/ 60 h 60"/>
                    <a:gd name="T4" fmla="*/ 100 w 100"/>
                    <a:gd name="T5" fmla="*/ 18 h 60"/>
                    <a:gd name="T6" fmla="*/ 82 w 100"/>
                    <a:gd name="T7" fmla="*/ 0 h 60"/>
                    <a:gd name="T8" fmla="*/ 0 w 100"/>
                    <a:gd name="T9" fmla="*/ 34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60">
                      <a:moveTo>
                        <a:pt x="0" y="34"/>
                      </a:move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39" y="60"/>
                        <a:pt x="75" y="44"/>
                        <a:pt x="100" y="18"/>
                      </a:cubicBez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61" y="21"/>
                        <a:pt x="32" y="34"/>
                        <a:pt x="0" y="34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B551BAC3-D8BD-9946-AAB6-D257812A1D8A}"/>
                  </a:ext>
                </a:extLst>
              </p:cNvPr>
              <p:cNvGrpSpPr/>
              <p:nvPr/>
            </p:nvGrpSpPr>
            <p:grpSpPr>
              <a:xfrm>
                <a:off x="5140231" y="3915685"/>
                <a:ext cx="964733" cy="881218"/>
                <a:chOff x="5140231" y="3915685"/>
                <a:chExt cx="964733" cy="88121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" name="Freeform 35">
                  <a:extLst>
                    <a:ext uri="{FF2B5EF4-FFF2-40B4-BE49-F238E27FC236}">
                      <a16:creationId xmlns:a16="http://schemas.microsoft.com/office/drawing/2014/main" id="{AE45A980-5EC5-FF43-8DF1-CB122FDF17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0231" y="4016478"/>
                  <a:ext cx="964733" cy="780425"/>
                </a:xfrm>
                <a:custGeom>
                  <a:avLst/>
                  <a:gdLst>
                    <a:gd name="T0" fmla="*/ 55 w 141"/>
                    <a:gd name="T1" fmla="*/ 0 h 114"/>
                    <a:gd name="T2" fmla="*/ 0 w 141"/>
                    <a:gd name="T3" fmla="*/ 55 h 114"/>
                    <a:gd name="T4" fmla="*/ 141 w 141"/>
                    <a:gd name="T5" fmla="*/ 114 h 114"/>
                    <a:gd name="T6" fmla="*/ 141 w 141"/>
                    <a:gd name="T7" fmla="*/ 36 h 114"/>
                    <a:gd name="T8" fmla="*/ 55 w 141"/>
                    <a:gd name="T9" fmla="*/ 0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114">
                      <a:moveTo>
                        <a:pt x="55" y="0"/>
                      </a:move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36" y="91"/>
                        <a:pt x="86" y="114"/>
                        <a:pt x="141" y="114"/>
                      </a:cubicBezTo>
                      <a:cubicBezTo>
                        <a:pt x="141" y="36"/>
                        <a:pt x="141" y="36"/>
                        <a:pt x="141" y="36"/>
                      </a:cubicBezTo>
                      <a:cubicBezTo>
                        <a:pt x="107" y="36"/>
                        <a:pt x="77" y="22"/>
                        <a:pt x="55" y="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8" name="Freeform 41">
                  <a:extLst>
                    <a:ext uri="{FF2B5EF4-FFF2-40B4-BE49-F238E27FC236}">
                      <a16:creationId xmlns:a16="http://schemas.microsoft.com/office/drawing/2014/main" id="{31EDAAB2-122F-6E43-920C-927BC2BF1C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17485" y="3915685"/>
                  <a:ext cx="587479" cy="348456"/>
                </a:xfrm>
                <a:custGeom>
                  <a:avLst/>
                  <a:gdLst>
                    <a:gd name="T0" fmla="*/ 15 w 86"/>
                    <a:gd name="T1" fmla="*/ 0 h 51"/>
                    <a:gd name="T2" fmla="*/ 0 w 86"/>
                    <a:gd name="T3" fmla="*/ 15 h 51"/>
                    <a:gd name="T4" fmla="*/ 86 w 86"/>
                    <a:gd name="T5" fmla="*/ 51 h 51"/>
                    <a:gd name="T6" fmla="*/ 86 w 86"/>
                    <a:gd name="T7" fmla="*/ 29 h 51"/>
                    <a:gd name="T8" fmla="*/ 15 w 86"/>
                    <a:gd name="T9" fmla="*/ 0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1">
                      <a:moveTo>
                        <a:pt x="15" y="0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22" y="37"/>
                        <a:pt x="52" y="51"/>
                        <a:pt x="86" y="51"/>
                      </a:cubicBezTo>
                      <a:cubicBezTo>
                        <a:pt x="86" y="29"/>
                        <a:pt x="86" y="29"/>
                        <a:pt x="86" y="29"/>
                      </a:cubicBezTo>
                      <a:cubicBezTo>
                        <a:pt x="58" y="29"/>
                        <a:pt x="33" y="18"/>
                        <a:pt x="15" y="0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BA5EE101-C874-334A-9D28-CBC4A92980DB}"/>
                  </a:ext>
                </a:extLst>
              </p:cNvPr>
              <p:cNvGrpSpPr/>
              <p:nvPr/>
            </p:nvGrpSpPr>
            <p:grpSpPr>
              <a:xfrm>
                <a:off x="4518195" y="3428999"/>
                <a:ext cx="1025208" cy="1123121"/>
                <a:chOff x="4518195" y="3428999"/>
                <a:chExt cx="1025208" cy="1123121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5" name="Freeform 34">
                  <a:extLst>
                    <a:ext uri="{FF2B5EF4-FFF2-40B4-BE49-F238E27FC236}">
                      <a16:creationId xmlns:a16="http://schemas.microsoft.com/office/drawing/2014/main" id="{2BCE6248-3121-B94C-A63F-C0B0655B19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18195" y="3428999"/>
                  <a:ext cx="901377" cy="1123121"/>
                </a:xfrm>
                <a:custGeom>
                  <a:avLst/>
                  <a:gdLst>
                    <a:gd name="T0" fmla="*/ 90 w 132"/>
                    <a:gd name="T1" fmla="*/ 0 h 164"/>
                    <a:gd name="T2" fmla="*/ 0 w 132"/>
                    <a:gd name="T3" fmla="*/ 0 h 164"/>
                    <a:gd name="T4" fmla="*/ 68 w 132"/>
                    <a:gd name="T5" fmla="*/ 164 h 164"/>
                    <a:gd name="T6" fmla="*/ 132 w 132"/>
                    <a:gd name="T7" fmla="*/ 100 h 164"/>
                    <a:gd name="T8" fmla="*/ 90 w 132"/>
                    <a:gd name="T9" fmla="*/ 0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164">
                      <a:moveTo>
                        <a:pt x="9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64"/>
                        <a:pt x="26" y="122"/>
                        <a:pt x="68" y="164"/>
                      </a:cubicBezTo>
                      <a:cubicBezTo>
                        <a:pt x="132" y="100"/>
                        <a:pt x="132" y="100"/>
                        <a:pt x="132" y="100"/>
                      </a:cubicBezTo>
                      <a:cubicBezTo>
                        <a:pt x="106" y="75"/>
                        <a:pt x="90" y="39"/>
                        <a:pt x="90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6" name="Freeform 38">
                  <a:extLst>
                    <a:ext uri="{FF2B5EF4-FFF2-40B4-BE49-F238E27FC236}">
                      <a16:creationId xmlns:a16="http://schemas.microsoft.com/office/drawing/2014/main" id="{ABCA32CA-AD03-0F45-A9E8-FC94997617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4472" y="3428999"/>
                  <a:ext cx="408931" cy="685392"/>
                </a:xfrm>
                <a:custGeom>
                  <a:avLst/>
                  <a:gdLst>
                    <a:gd name="T0" fmla="*/ 26 w 60"/>
                    <a:gd name="T1" fmla="*/ 0 h 100"/>
                    <a:gd name="T2" fmla="*/ 0 w 60"/>
                    <a:gd name="T3" fmla="*/ 0 h 100"/>
                    <a:gd name="T4" fmla="*/ 42 w 60"/>
                    <a:gd name="T5" fmla="*/ 100 h 100"/>
                    <a:gd name="T6" fmla="*/ 60 w 60"/>
                    <a:gd name="T7" fmla="*/ 82 h 100"/>
                    <a:gd name="T8" fmla="*/ 26 w 60"/>
                    <a:gd name="T9" fmla="*/ 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100">
                      <a:moveTo>
                        <a:pt x="26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9"/>
                        <a:pt x="16" y="75"/>
                        <a:pt x="42" y="100"/>
                      </a:cubicBezTo>
                      <a:cubicBezTo>
                        <a:pt x="60" y="82"/>
                        <a:pt x="60" y="82"/>
                        <a:pt x="60" y="82"/>
                      </a:cubicBezTo>
                      <a:cubicBezTo>
                        <a:pt x="39" y="61"/>
                        <a:pt x="26" y="32"/>
                        <a:pt x="26" y="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id="{3C72B33B-EE70-9B48-AEEB-42F1AF755251}"/>
                  </a:ext>
                </a:extLst>
              </p:cNvPr>
              <p:cNvGrpSpPr/>
              <p:nvPr/>
            </p:nvGrpSpPr>
            <p:grpSpPr>
              <a:xfrm>
                <a:off x="4737060" y="2464266"/>
                <a:ext cx="881218" cy="964733"/>
                <a:chOff x="4737060" y="2464266"/>
                <a:chExt cx="881218" cy="964733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3" name="Freeform 28">
                  <a:extLst>
                    <a:ext uri="{FF2B5EF4-FFF2-40B4-BE49-F238E27FC236}">
                      <a16:creationId xmlns:a16="http://schemas.microsoft.com/office/drawing/2014/main" id="{0F213E02-6FE1-0345-96CD-1D0C28A457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7060" y="2464266"/>
                  <a:ext cx="771786" cy="964733"/>
                </a:xfrm>
                <a:custGeom>
                  <a:avLst/>
                  <a:gdLst>
                    <a:gd name="T0" fmla="*/ 113 w 113"/>
                    <a:gd name="T1" fmla="*/ 55 h 141"/>
                    <a:gd name="T2" fmla="*/ 59 w 113"/>
                    <a:gd name="T3" fmla="*/ 0 h 141"/>
                    <a:gd name="T4" fmla="*/ 0 w 113"/>
                    <a:gd name="T5" fmla="*/ 141 h 141"/>
                    <a:gd name="T6" fmla="*/ 78 w 113"/>
                    <a:gd name="T7" fmla="*/ 141 h 141"/>
                    <a:gd name="T8" fmla="*/ 113 w 113"/>
                    <a:gd name="T9" fmla="*/ 55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3" h="141">
                      <a:moveTo>
                        <a:pt x="113" y="55"/>
                      </a:move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22" y="36"/>
                        <a:pt x="0" y="86"/>
                        <a:pt x="0" y="141"/>
                      </a:cubicBezTo>
                      <a:cubicBezTo>
                        <a:pt x="78" y="141"/>
                        <a:pt x="78" y="141"/>
                        <a:pt x="78" y="141"/>
                      </a:cubicBezTo>
                      <a:cubicBezTo>
                        <a:pt x="78" y="107"/>
                        <a:pt x="91" y="77"/>
                        <a:pt x="113" y="55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4" name="Freeform 36">
                  <a:extLst>
                    <a:ext uri="{FF2B5EF4-FFF2-40B4-BE49-F238E27FC236}">
                      <a16:creationId xmlns:a16="http://schemas.microsoft.com/office/drawing/2014/main" id="{6EE485A6-8893-8748-8958-23237EEB97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69822" y="2841520"/>
                  <a:ext cx="348456" cy="587479"/>
                </a:xfrm>
                <a:custGeom>
                  <a:avLst/>
                  <a:gdLst>
                    <a:gd name="T0" fmla="*/ 51 w 51"/>
                    <a:gd name="T1" fmla="*/ 15 h 86"/>
                    <a:gd name="T2" fmla="*/ 36 w 51"/>
                    <a:gd name="T3" fmla="*/ 0 h 86"/>
                    <a:gd name="T4" fmla="*/ 0 w 51"/>
                    <a:gd name="T5" fmla="*/ 86 h 86"/>
                    <a:gd name="T6" fmla="*/ 22 w 51"/>
                    <a:gd name="T7" fmla="*/ 86 h 86"/>
                    <a:gd name="T8" fmla="*/ 51 w 51"/>
                    <a:gd name="T9" fmla="*/ 15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86">
                      <a:moveTo>
                        <a:pt x="51" y="15"/>
                      </a:move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14" y="22"/>
                        <a:pt x="0" y="52"/>
                        <a:pt x="0" y="86"/>
                      </a:cubicBezTo>
                      <a:cubicBezTo>
                        <a:pt x="22" y="86"/>
                        <a:pt x="22" y="86"/>
                        <a:pt x="22" y="86"/>
                      </a:cubicBezTo>
                      <a:cubicBezTo>
                        <a:pt x="22" y="58"/>
                        <a:pt x="33" y="33"/>
                        <a:pt x="51" y="15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656D78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</p:grp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898EDB1-329A-9645-ACF7-40D0BE914D3E}"/>
                </a:ext>
              </a:extLst>
            </p:cNvPr>
            <p:cNvSpPr/>
            <p:nvPr/>
          </p:nvSpPr>
          <p:spPr>
            <a:xfrm>
              <a:off x="5798850" y="2925115"/>
              <a:ext cx="548640" cy="548640"/>
            </a:xfrm>
            <a:prstGeom prst="ellips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ood Pro Book"/>
              </a:endParaRP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7E7134A-DA9B-6240-ACD1-F96778890879}"/>
              </a:ext>
            </a:extLst>
          </p:cNvPr>
          <p:cNvGrpSpPr/>
          <p:nvPr/>
        </p:nvGrpSpPr>
        <p:grpSpPr>
          <a:xfrm>
            <a:off x="305495" y="4160218"/>
            <a:ext cx="3222171" cy="845404"/>
            <a:chOff x="305495" y="4335584"/>
            <a:chExt cx="3222171" cy="845404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8FD2E81B-6647-F54F-BAD3-B73F351FD0AD}"/>
                </a:ext>
              </a:extLst>
            </p:cNvPr>
            <p:cNvSpPr txBox="1"/>
            <p:nvPr/>
          </p:nvSpPr>
          <p:spPr>
            <a:xfrm flipH="1">
              <a:off x="305495" y="4335584"/>
              <a:ext cx="2290564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</a:rPr>
                <a:t>Техносферная безопасность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51" name="Snip and Round Single Corner Rectangle 50">
              <a:extLst>
                <a:ext uri="{FF2B5EF4-FFF2-40B4-BE49-F238E27FC236}">
                  <a16:creationId xmlns:a16="http://schemas.microsoft.com/office/drawing/2014/main" id="{539C7634-6671-0647-B5BE-670146D7C69D}"/>
                </a:ext>
              </a:extLst>
            </p:cNvPr>
            <p:cNvSpPr/>
            <p:nvPr/>
          </p:nvSpPr>
          <p:spPr>
            <a:xfrm flipH="1" flipV="1">
              <a:off x="2796146" y="4449468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52" name="Shape 2564">
              <a:extLst>
                <a:ext uri="{FF2B5EF4-FFF2-40B4-BE49-F238E27FC236}">
                  <a16:creationId xmlns:a16="http://schemas.microsoft.com/office/drawing/2014/main" id="{45AAD285-C250-FA4F-A04E-623E403C31E3}"/>
                </a:ext>
              </a:extLst>
            </p:cNvPr>
            <p:cNvSpPr/>
            <p:nvPr/>
          </p:nvSpPr>
          <p:spPr>
            <a:xfrm>
              <a:off x="3019925" y="4666704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818" y="10800"/>
                  </a:moveTo>
                  <a:lnTo>
                    <a:pt x="11782" y="10800"/>
                  </a:lnTo>
                  <a:lnTo>
                    <a:pt x="11782" y="12764"/>
                  </a:lnTo>
                  <a:lnTo>
                    <a:pt x="9818" y="12764"/>
                  </a:lnTo>
                  <a:cubicBezTo>
                    <a:pt x="9818" y="12764"/>
                    <a:pt x="9818" y="10800"/>
                    <a:pt x="9818" y="10800"/>
                  </a:cubicBezTo>
                  <a:close/>
                  <a:moveTo>
                    <a:pt x="9327" y="13745"/>
                  </a:moveTo>
                  <a:lnTo>
                    <a:pt x="12273" y="13745"/>
                  </a:lnTo>
                  <a:cubicBezTo>
                    <a:pt x="12544" y="13745"/>
                    <a:pt x="12764" y="13526"/>
                    <a:pt x="12764" y="13255"/>
                  </a:cubicBezTo>
                  <a:lnTo>
                    <a:pt x="12764" y="10309"/>
                  </a:lnTo>
                  <a:cubicBezTo>
                    <a:pt x="12764" y="10038"/>
                    <a:pt x="12544" y="9818"/>
                    <a:pt x="12273" y="9818"/>
                  </a:cubicBezTo>
                  <a:lnTo>
                    <a:pt x="9327" y="9818"/>
                  </a:lnTo>
                  <a:cubicBezTo>
                    <a:pt x="9056" y="9818"/>
                    <a:pt x="8836" y="10038"/>
                    <a:pt x="8836" y="10309"/>
                  </a:cubicBezTo>
                  <a:lnTo>
                    <a:pt x="8836" y="13255"/>
                  </a:lnTo>
                  <a:cubicBezTo>
                    <a:pt x="8836" y="13526"/>
                    <a:pt x="9056" y="13745"/>
                    <a:pt x="9327" y="13745"/>
                  </a:cubicBezTo>
                  <a:moveTo>
                    <a:pt x="14727" y="15709"/>
                  </a:moveTo>
                  <a:lnTo>
                    <a:pt x="16691" y="15709"/>
                  </a:lnTo>
                  <a:lnTo>
                    <a:pt x="16691" y="17673"/>
                  </a:lnTo>
                  <a:lnTo>
                    <a:pt x="14727" y="17673"/>
                  </a:lnTo>
                  <a:cubicBezTo>
                    <a:pt x="14727" y="17673"/>
                    <a:pt x="14727" y="15709"/>
                    <a:pt x="14727" y="15709"/>
                  </a:cubicBezTo>
                  <a:close/>
                  <a:moveTo>
                    <a:pt x="14236" y="18655"/>
                  </a:moveTo>
                  <a:lnTo>
                    <a:pt x="17182" y="18655"/>
                  </a:lnTo>
                  <a:cubicBezTo>
                    <a:pt x="17453" y="18655"/>
                    <a:pt x="17673" y="18435"/>
                    <a:pt x="17673" y="18164"/>
                  </a:cubicBezTo>
                  <a:lnTo>
                    <a:pt x="17673" y="15218"/>
                  </a:lnTo>
                  <a:cubicBezTo>
                    <a:pt x="17673" y="14947"/>
                    <a:pt x="17453" y="14727"/>
                    <a:pt x="17182" y="14727"/>
                  </a:cubicBezTo>
                  <a:lnTo>
                    <a:pt x="14236" y="14727"/>
                  </a:lnTo>
                  <a:cubicBezTo>
                    <a:pt x="13965" y="14727"/>
                    <a:pt x="13745" y="14947"/>
                    <a:pt x="13745" y="15218"/>
                  </a:cubicBezTo>
                  <a:lnTo>
                    <a:pt x="13745" y="18164"/>
                  </a:lnTo>
                  <a:cubicBezTo>
                    <a:pt x="13745" y="18435"/>
                    <a:pt x="13965" y="18655"/>
                    <a:pt x="14236" y="18655"/>
                  </a:cubicBezTo>
                  <a:moveTo>
                    <a:pt x="9818" y="5891"/>
                  </a:moveTo>
                  <a:lnTo>
                    <a:pt x="11782" y="5891"/>
                  </a:lnTo>
                  <a:lnTo>
                    <a:pt x="11782" y="7855"/>
                  </a:lnTo>
                  <a:lnTo>
                    <a:pt x="9818" y="7855"/>
                  </a:lnTo>
                  <a:cubicBezTo>
                    <a:pt x="9818" y="7855"/>
                    <a:pt x="9818" y="5891"/>
                    <a:pt x="9818" y="5891"/>
                  </a:cubicBezTo>
                  <a:close/>
                  <a:moveTo>
                    <a:pt x="9327" y="8836"/>
                  </a:moveTo>
                  <a:lnTo>
                    <a:pt x="12273" y="8836"/>
                  </a:lnTo>
                  <a:cubicBezTo>
                    <a:pt x="12544" y="8836"/>
                    <a:pt x="12764" y="8617"/>
                    <a:pt x="12764" y="8345"/>
                  </a:cubicBezTo>
                  <a:lnTo>
                    <a:pt x="12764" y="5400"/>
                  </a:lnTo>
                  <a:cubicBezTo>
                    <a:pt x="12764" y="5129"/>
                    <a:pt x="12544" y="4909"/>
                    <a:pt x="12273" y="4909"/>
                  </a:cubicBezTo>
                  <a:lnTo>
                    <a:pt x="9327" y="4909"/>
                  </a:lnTo>
                  <a:cubicBezTo>
                    <a:pt x="9056" y="4909"/>
                    <a:pt x="8836" y="5129"/>
                    <a:pt x="8836" y="5400"/>
                  </a:cubicBezTo>
                  <a:lnTo>
                    <a:pt x="8836" y="8345"/>
                  </a:lnTo>
                  <a:cubicBezTo>
                    <a:pt x="8836" y="8617"/>
                    <a:pt x="9056" y="8836"/>
                    <a:pt x="9327" y="8836"/>
                  </a:cubicBezTo>
                  <a:moveTo>
                    <a:pt x="4909" y="15709"/>
                  </a:moveTo>
                  <a:lnTo>
                    <a:pt x="6873" y="15709"/>
                  </a:lnTo>
                  <a:lnTo>
                    <a:pt x="6873" y="17673"/>
                  </a:lnTo>
                  <a:lnTo>
                    <a:pt x="4909" y="17673"/>
                  </a:lnTo>
                  <a:cubicBezTo>
                    <a:pt x="4909" y="17673"/>
                    <a:pt x="4909" y="15709"/>
                    <a:pt x="4909" y="15709"/>
                  </a:cubicBezTo>
                  <a:close/>
                  <a:moveTo>
                    <a:pt x="4418" y="18655"/>
                  </a:moveTo>
                  <a:lnTo>
                    <a:pt x="7364" y="18655"/>
                  </a:lnTo>
                  <a:cubicBezTo>
                    <a:pt x="7635" y="18655"/>
                    <a:pt x="7855" y="18435"/>
                    <a:pt x="7855" y="18164"/>
                  </a:cubicBezTo>
                  <a:lnTo>
                    <a:pt x="7855" y="15218"/>
                  </a:lnTo>
                  <a:cubicBezTo>
                    <a:pt x="7855" y="14947"/>
                    <a:pt x="7635" y="14727"/>
                    <a:pt x="7364" y="14727"/>
                  </a:cubicBezTo>
                  <a:lnTo>
                    <a:pt x="4418" y="14727"/>
                  </a:lnTo>
                  <a:cubicBezTo>
                    <a:pt x="4147" y="14727"/>
                    <a:pt x="3927" y="14947"/>
                    <a:pt x="3927" y="15218"/>
                  </a:cubicBezTo>
                  <a:lnTo>
                    <a:pt x="3927" y="18164"/>
                  </a:lnTo>
                  <a:cubicBezTo>
                    <a:pt x="3927" y="18435"/>
                    <a:pt x="4147" y="18655"/>
                    <a:pt x="4418" y="18655"/>
                  </a:cubicBezTo>
                  <a:moveTo>
                    <a:pt x="14727" y="10800"/>
                  </a:moveTo>
                  <a:lnTo>
                    <a:pt x="16691" y="10800"/>
                  </a:lnTo>
                  <a:lnTo>
                    <a:pt x="16691" y="12764"/>
                  </a:lnTo>
                  <a:lnTo>
                    <a:pt x="14727" y="12764"/>
                  </a:lnTo>
                  <a:cubicBezTo>
                    <a:pt x="14727" y="12764"/>
                    <a:pt x="14727" y="10800"/>
                    <a:pt x="14727" y="10800"/>
                  </a:cubicBezTo>
                  <a:close/>
                  <a:moveTo>
                    <a:pt x="14236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lnTo>
                    <a:pt x="17673" y="10309"/>
                  </a:lnTo>
                  <a:cubicBezTo>
                    <a:pt x="17673" y="10038"/>
                    <a:pt x="17453" y="9818"/>
                    <a:pt x="17182" y="9818"/>
                  </a:cubicBezTo>
                  <a:lnTo>
                    <a:pt x="14236" y="9818"/>
                  </a:lnTo>
                  <a:cubicBezTo>
                    <a:pt x="13965" y="9818"/>
                    <a:pt x="13745" y="10038"/>
                    <a:pt x="13745" y="10309"/>
                  </a:cubicBezTo>
                  <a:lnTo>
                    <a:pt x="13745" y="13255"/>
                  </a:lnTo>
                  <a:cubicBezTo>
                    <a:pt x="13745" y="13526"/>
                    <a:pt x="13965" y="13745"/>
                    <a:pt x="14236" y="13745"/>
                  </a:cubicBezTo>
                  <a:moveTo>
                    <a:pt x="4909" y="10800"/>
                  </a:moveTo>
                  <a:lnTo>
                    <a:pt x="6873" y="10800"/>
                  </a:lnTo>
                  <a:lnTo>
                    <a:pt x="6873" y="12764"/>
                  </a:lnTo>
                  <a:lnTo>
                    <a:pt x="4909" y="12764"/>
                  </a:lnTo>
                  <a:cubicBezTo>
                    <a:pt x="4909" y="12764"/>
                    <a:pt x="4909" y="10800"/>
                    <a:pt x="4909" y="10800"/>
                  </a:cubicBezTo>
                  <a:close/>
                  <a:moveTo>
                    <a:pt x="4418" y="13745"/>
                  </a:moveTo>
                  <a:lnTo>
                    <a:pt x="7364" y="13745"/>
                  </a:lnTo>
                  <a:cubicBezTo>
                    <a:pt x="7635" y="13745"/>
                    <a:pt x="7855" y="13526"/>
                    <a:pt x="7855" y="13255"/>
                  </a:cubicBezTo>
                  <a:lnTo>
                    <a:pt x="7855" y="10309"/>
                  </a:lnTo>
                  <a:cubicBezTo>
                    <a:pt x="7855" y="10038"/>
                    <a:pt x="7635" y="9818"/>
                    <a:pt x="7364" y="9818"/>
                  </a:cubicBezTo>
                  <a:lnTo>
                    <a:pt x="4418" y="9818"/>
                  </a:lnTo>
                  <a:cubicBezTo>
                    <a:pt x="4147" y="9818"/>
                    <a:pt x="3927" y="10038"/>
                    <a:pt x="3927" y="10309"/>
                  </a:cubicBezTo>
                  <a:lnTo>
                    <a:pt x="3927" y="13255"/>
                  </a:lnTo>
                  <a:cubicBezTo>
                    <a:pt x="3927" y="13526"/>
                    <a:pt x="4147" y="13745"/>
                    <a:pt x="4418" y="13745"/>
                  </a:cubicBezTo>
                  <a:moveTo>
                    <a:pt x="4909" y="5891"/>
                  </a:moveTo>
                  <a:lnTo>
                    <a:pt x="6873" y="5891"/>
                  </a:lnTo>
                  <a:lnTo>
                    <a:pt x="6873" y="7855"/>
                  </a:lnTo>
                  <a:lnTo>
                    <a:pt x="4909" y="7855"/>
                  </a:lnTo>
                  <a:cubicBezTo>
                    <a:pt x="4909" y="7855"/>
                    <a:pt x="4909" y="5891"/>
                    <a:pt x="4909" y="5891"/>
                  </a:cubicBezTo>
                  <a:close/>
                  <a:moveTo>
                    <a:pt x="4418" y="8836"/>
                  </a:moveTo>
                  <a:lnTo>
                    <a:pt x="7364" y="8836"/>
                  </a:lnTo>
                  <a:cubicBezTo>
                    <a:pt x="7635" y="8836"/>
                    <a:pt x="7855" y="8617"/>
                    <a:pt x="7855" y="8345"/>
                  </a:cubicBezTo>
                  <a:lnTo>
                    <a:pt x="7855" y="5400"/>
                  </a:lnTo>
                  <a:cubicBezTo>
                    <a:pt x="7855" y="5129"/>
                    <a:pt x="7635" y="4909"/>
                    <a:pt x="7364" y="4909"/>
                  </a:cubicBezTo>
                  <a:lnTo>
                    <a:pt x="4418" y="4909"/>
                  </a:lnTo>
                  <a:cubicBezTo>
                    <a:pt x="4147" y="4909"/>
                    <a:pt x="3927" y="5129"/>
                    <a:pt x="3927" y="5400"/>
                  </a:cubicBezTo>
                  <a:lnTo>
                    <a:pt x="3927" y="8345"/>
                  </a:lnTo>
                  <a:cubicBezTo>
                    <a:pt x="3927" y="8617"/>
                    <a:pt x="4147" y="8836"/>
                    <a:pt x="4418" y="8836"/>
                  </a:cubicBezTo>
                  <a:moveTo>
                    <a:pt x="14727" y="5891"/>
                  </a:moveTo>
                  <a:lnTo>
                    <a:pt x="16691" y="5891"/>
                  </a:lnTo>
                  <a:lnTo>
                    <a:pt x="16691" y="7855"/>
                  </a:lnTo>
                  <a:lnTo>
                    <a:pt x="14727" y="7855"/>
                  </a:lnTo>
                  <a:cubicBezTo>
                    <a:pt x="14727" y="7855"/>
                    <a:pt x="14727" y="5891"/>
                    <a:pt x="14727" y="5891"/>
                  </a:cubicBezTo>
                  <a:close/>
                  <a:moveTo>
                    <a:pt x="14236" y="8836"/>
                  </a:moveTo>
                  <a:lnTo>
                    <a:pt x="17182" y="8836"/>
                  </a:lnTo>
                  <a:cubicBezTo>
                    <a:pt x="17453" y="8836"/>
                    <a:pt x="17673" y="8617"/>
                    <a:pt x="17673" y="8345"/>
                  </a:cubicBezTo>
                  <a:lnTo>
                    <a:pt x="17673" y="5400"/>
                  </a:lnTo>
                  <a:cubicBezTo>
                    <a:pt x="17673" y="5129"/>
                    <a:pt x="17453" y="4909"/>
                    <a:pt x="17182" y="4909"/>
                  </a:cubicBezTo>
                  <a:lnTo>
                    <a:pt x="14236" y="4909"/>
                  </a:lnTo>
                  <a:cubicBezTo>
                    <a:pt x="13965" y="4909"/>
                    <a:pt x="13745" y="5129"/>
                    <a:pt x="13745" y="5400"/>
                  </a:cubicBezTo>
                  <a:lnTo>
                    <a:pt x="13745" y="8345"/>
                  </a:lnTo>
                  <a:cubicBezTo>
                    <a:pt x="13745" y="8617"/>
                    <a:pt x="13965" y="8836"/>
                    <a:pt x="14236" y="8836"/>
                  </a:cubicBezTo>
                  <a:moveTo>
                    <a:pt x="19636" y="1964"/>
                  </a:moveTo>
                  <a:lnTo>
                    <a:pt x="1964" y="1964"/>
                  </a:lnTo>
                  <a:lnTo>
                    <a:pt x="1964" y="982"/>
                  </a:lnTo>
                  <a:lnTo>
                    <a:pt x="19636" y="982"/>
                  </a:lnTo>
                  <a:cubicBezTo>
                    <a:pt x="19636" y="982"/>
                    <a:pt x="19636" y="1964"/>
                    <a:pt x="19636" y="1964"/>
                  </a:cubicBezTo>
                  <a:close/>
                  <a:moveTo>
                    <a:pt x="19636" y="20618"/>
                  </a:moveTo>
                  <a:lnTo>
                    <a:pt x="12764" y="20618"/>
                  </a:lnTo>
                  <a:lnTo>
                    <a:pt x="12764" y="15218"/>
                  </a:lnTo>
                  <a:cubicBezTo>
                    <a:pt x="12764" y="14947"/>
                    <a:pt x="12544" y="14727"/>
                    <a:pt x="12273" y="14727"/>
                  </a:cubicBezTo>
                  <a:lnTo>
                    <a:pt x="9327" y="14727"/>
                  </a:lnTo>
                  <a:cubicBezTo>
                    <a:pt x="9056" y="14727"/>
                    <a:pt x="8836" y="14947"/>
                    <a:pt x="8836" y="15218"/>
                  </a:cubicBezTo>
                  <a:lnTo>
                    <a:pt x="8836" y="20618"/>
                  </a:lnTo>
                  <a:lnTo>
                    <a:pt x="1964" y="20618"/>
                  </a:lnTo>
                  <a:lnTo>
                    <a:pt x="1964" y="2945"/>
                  </a:lnTo>
                  <a:lnTo>
                    <a:pt x="19636" y="2945"/>
                  </a:lnTo>
                  <a:cubicBezTo>
                    <a:pt x="19636" y="2945"/>
                    <a:pt x="19636" y="20618"/>
                    <a:pt x="19636" y="20618"/>
                  </a:cubicBezTo>
                  <a:close/>
                  <a:moveTo>
                    <a:pt x="11782" y="20618"/>
                  </a:moveTo>
                  <a:lnTo>
                    <a:pt x="9818" y="20618"/>
                  </a:lnTo>
                  <a:lnTo>
                    <a:pt x="9818" y="15709"/>
                  </a:lnTo>
                  <a:lnTo>
                    <a:pt x="11782" y="15709"/>
                  </a:lnTo>
                  <a:cubicBezTo>
                    <a:pt x="11782" y="15709"/>
                    <a:pt x="11782" y="20618"/>
                    <a:pt x="11782" y="20618"/>
                  </a:cubicBezTo>
                  <a:close/>
                  <a:moveTo>
                    <a:pt x="21109" y="1964"/>
                  </a:moveTo>
                  <a:lnTo>
                    <a:pt x="20618" y="1964"/>
                  </a:lnTo>
                  <a:lnTo>
                    <a:pt x="20618" y="491"/>
                  </a:lnTo>
                  <a:cubicBezTo>
                    <a:pt x="20618" y="220"/>
                    <a:pt x="20399" y="0"/>
                    <a:pt x="20127" y="0"/>
                  </a:cubicBezTo>
                  <a:lnTo>
                    <a:pt x="1473" y="0"/>
                  </a:lnTo>
                  <a:cubicBezTo>
                    <a:pt x="1201" y="0"/>
                    <a:pt x="982" y="220"/>
                    <a:pt x="982" y="491"/>
                  </a:cubicBezTo>
                  <a:lnTo>
                    <a:pt x="982" y="1964"/>
                  </a:lnTo>
                  <a:lnTo>
                    <a:pt x="491" y="1964"/>
                  </a:lnTo>
                  <a:cubicBezTo>
                    <a:pt x="220" y="1964"/>
                    <a:pt x="0" y="2184"/>
                    <a:pt x="0" y="2455"/>
                  </a:cubicBezTo>
                  <a:cubicBezTo>
                    <a:pt x="0" y="2726"/>
                    <a:pt x="220" y="2945"/>
                    <a:pt x="491" y="2945"/>
                  </a:cubicBezTo>
                  <a:lnTo>
                    <a:pt x="982" y="2945"/>
                  </a:lnTo>
                  <a:lnTo>
                    <a:pt x="982" y="21109"/>
                  </a:lnTo>
                  <a:cubicBezTo>
                    <a:pt x="982" y="21381"/>
                    <a:pt x="1201" y="21600"/>
                    <a:pt x="1473" y="21600"/>
                  </a:cubicBezTo>
                  <a:lnTo>
                    <a:pt x="20127" y="21600"/>
                  </a:lnTo>
                  <a:cubicBezTo>
                    <a:pt x="20399" y="21600"/>
                    <a:pt x="20618" y="21381"/>
                    <a:pt x="20618" y="21109"/>
                  </a:cubicBezTo>
                  <a:lnTo>
                    <a:pt x="20618" y="2945"/>
                  </a:lnTo>
                  <a:lnTo>
                    <a:pt x="21109" y="2945"/>
                  </a:lnTo>
                  <a:cubicBezTo>
                    <a:pt x="21380" y="2945"/>
                    <a:pt x="21600" y="2726"/>
                    <a:pt x="21600" y="2455"/>
                  </a:cubicBezTo>
                  <a:cubicBezTo>
                    <a:pt x="21600" y="2184"/>
                    <a:pt x="21380" y="1964"/>
                    <a:pt x="21109" y="1964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5D854341-D5F9-FF43-BF41-06E00F3939D2}"/>
              </a:ext>
            </a:extLst>
          </p:cNvPr>
          <p:cNvGrpSpPr/>
          <p:nvPr/>
        </p:nvGrpSpPr>
        <p:grpSpPr>
          <a:xfrm>
            <a:off x="8684071" y="1461561"/>
            <a:ext cx="3410162" cy="832627"/>
            <a:chOff x="8684071" y="1651338"/>
            <a:chExt cx="3410162" cy="832627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33CE2030-2090-634B-A095-AC225BC59062}"/>
                </a:ext>
              </a:extLst>
            </p:cNvPr>
            <p:cNvSpPr txBox="1"/>
            <p:nvPr/>
          </p:nvSpPr>
          <p:spPr>
            <a:xfrm>
              <a:off x="9580882" y="1651338"/>
              <a:ext cx="2513351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</a:rPr>
                <a:t>Экология и природопользование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65" name="Snip and Round Single Corner Rectangle 64">
              <a:extLst>
                <a:ext uri="{FF2B5EF4-FFF2-40B4-BE49-F238E27FC236}">
                  <a16:creationId xmlns:a16="http://schemas.microsoft.com/office/drawing/2014/main" id="{BD9F6E40-28AC-F547-9B63-AB73A524ED66}"/>
                </a:ext>
              </a:extLst>
            </p:cNvPr>
            <p:cNvSpPr/>
            <p:nvPr/>
          </p:nvSpPr>
          <p:spPr>
            <a:xfrm flipV="1">
              <a:off x="8684071" y="1752445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66" name="Shape 2619">
              <a:extLst>
                <a:ext uri="{FF2B5EF4-FFF2-40B4-BE49-F238E27FC236}">
                  <a16:creationId xmlns:a16="http://schemas.microsoft.com/office/drawing/2014/main" id="{D31836AD-E35A-BE43-B6FD-55D3C77E2919}"/>
                </a:ext>
              </a:extLst>
            </p:cNvPr>
            <p:cNvSpPr/>
            <p:nvPr/>
          </p:nvSpPr>
          <p:spPr>
            <a:xfrm>
              <a:off x="8910167" y="1986920"/>
              <a:ext cx="279328" cy="279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3" extrusionOk="0">
                  <a:moveTo>
                    <a:pt x="12364" y="11941"/>
                  </a:moveTo>
                  <a:lnTo>
                    <a:pt x="13062" y="14033"/>
                  </a:lnTo>
                  <a:lnTo>
                    <a:pt x="11365" y="12790"/>
                  </a:lnTo>
                  <a:lnTo>
                    <a:pt x="10785" y="12365"/>
                  </a:lnTo>
                  <a:lnTo>
                    <a:pt x="10205" y="12790"/>
                  </a:lnTo>
                  <a:lnTo>
                    <a:pt x="8508" y="14033"/>
                  </a:lnTo>
                  <a:lnTo>
                    <a:pt x="9206" y="11941"/>
                  </a:lnTo>
                  <a:lnTo>
                    <a:pt x="9426" y="11282"/>
                  </a:lnTo>
                  <a:lnTo>
                    <a:pt x="8877" y="10856"/>
                  </a:lnTo>
                  <a:lnTo>
                    <a:pt x="7511" y="9794"/>
                  </a:lnTo>
                  <a:lnTo>
                    <a:pt x="9790" y="9794"/>
                  </a:lnTo>
                  <a:lnTo>
                    <a:pt x="10030" y="9160"/>
                  </a:lnTo>
                  <a:lnTo>
                    <a:pt x="10785" y="7162"/>
                  </a:lnTo>
                  <a:lnTo>
                    <a:pt x="11540" y="9160"/>
                  </a:lnTo>
                  <a:lnTo>
                    <a:pt x="11779" y="9794"/>
                  </a:lnTo>
                  <a:lnTo>
                    <a:pt x="14059" y="9794"/>
                  </a:lnTo>
                  <a:lnTo>
                    <a:pt x="12692" y="10856"/>
                  </a:lnTo>
                  <a:lnTo>
                    <a:pt x="12144" y="11282"/>
                  </a:lnTo>
                  <a:cubicBezTo>
                    <a:pt x="12144" y="11282"/>
                    <a:pt x="12364" y="11941"/>
                    <a:pt x="12364" y="11941"/>
                  </a:cubicBezTo>
                  <a:close/>
                  <a:moveTo>
                    <a:pt x="12458" y="8813"/>
                  </a:moveTo>
                  <a:lnTo>
                    <a:pt x="10785" y="4384"/>
                  </a:lnTo>
                  <a:lnTo>
                    <a:pt x="9111" y="8813"/>
                  </a:lnTo>
                  <a:lnTo>
                    <a:pt x="4649" y="8813"/>
                  </a:lnTo>
                  <a:lnTo>
                    <a:pt x="8275" y="11631"/>
                  </a:lnTo>
                  <a:lnTo>
                    <a:pt x="6601" y="16647"/>
                  </a:lnTo>
                  <a:lnTo>
                    <a:pt x="10785" y="13582"/>
                  </a:lnTo>
                  <a:lnTo>
                    <a:pt x="14969" y="16647"/>
                  </a:lnTo>
                  <a:lnTo>
                    <a:pt x="13295" y="11631"/>
                  </a:lnTo>
                  <a:lnTo>
                    <a:pt x="16921" y="8813"/>
                  </a:lnTo>
                  <a:cubicBezTo>
                    <a:pt x="16921" y="8813"/>
                    <a:pt x="12458" y="8813"/>
                    <a:pt x="12458" y="8813"/>
                  </a:cubicBezTo>
                  <a:close/>
                  <a:moveTo>
                    <a:pt x="10800" y="20592"/>
                  </a:moveTo>
                  <a:cubicBezTo>
                    <a:pt x="9796" y="20381"/>
                    <a:pt x="982" y="17399"/>
                    <a:pt x="982" y="12263"/>
                  </a:cubicBezTo>
                  <a:cubicBezTo>
                    <a:pt x="982" y="7469"/>
                    <a:pt x="2322" y="2919"/>
                    <a:pt x="2778" y="1179"/>
                  </a:cubicBezTo>
                  <a:cubicBezTo>
                    <a:pt x="4022" y="1719"/>
                    <a:pt x="7232" y="2943"/>
                    <a:pt x="10800" y="2943"/>
                  </a:cubicBezTo>
                  <a:cubicBezTo>
                    <a:pt x="14368" y="2943"/>
                    <a:pt x="17579" y="1719"/>
                    <a:pt x="18823" y="1179"/>
                  </a:cubicBezTo>
                  <a:cubicBezTo>
                    <a:pt x="19278" y="2918"/>
                    <a:pt x="20618" y="7466"/>
                    <a:pt x="20618" y="12263"/>
                  </a:cubicBezTo>
                  <a:cubicBezTo>
                    <a:pt x="20618" y="17393"/>
                    <a:pt x="11803" y="20381"/>
                    <a:pt x="10800" y="20592"/>
                  </a:cubicBezTo>
                  <a:moveTo>
                    <a:pt x="19618" y="356"/>
                  </a:moveTo>
                  <a:cubicBezTo>
                    <a:pt x="19577" y="216"/>
                    <a:pt x="19477" y="101"/>
                    <a:pt x="19343" y="42"/>
                  </a:cubicBezTo>
                  <a:cubicBezTo>
                    <a:pt x="19210" y="-17"/>
                    <a:pt x="19057" y="-13"/>
                    <a:pt x="18926" y="52"/>
                  </a:cubicBezTo>
                  <a:cubicBezTo>
                    <a:pt x="18888" y="71"/>
                    <a:pt x="15053" y="1962"/>
                    <a:pt x="10800" y="1962"/>
                  </a:cubicBezTo>
                  <a:cubicBezTo>
                    <a:pt x="6556" y="1962"/>
                    <a:pt x="2712" y="71"/>
                    <a:pt x="2674" y="52"/>
                  </a:cubicBezTo>
                  <a:cubicBezTo>
                    <a:pt x="2543" y="-13"/>
                    <a:pt x="2391" y="-17"/>
                    <a:pt x="2257" y="42"/>
                  </a:cubicBezTo>
                  <a:cubicBezTo>
                    <a:pt x="2124" y="101"/>
                    <a:pt x="2023" y="216"/>
                    <a:pt x="1983" y="356"/>
                  </a:cubicBezTo>
                  <a:cubicBezTo>
                    <a:pt x="1963" y="426"/>
                    <a:pt x="0" y="6376"/>
                    <a:pt x="0" y="12263"/>
                  </a:cubicBezTo>
                  <a:cubicBezTo>
                    <a:pt x="0" y="18484"/>
                    <a:pt x="10271" y="21491"/>
                    <a:pt x="10708" y="21575"/>
                  </a:cubicBezTo>
                  <a:cubicBezTo>
                    <a:pt x="10739" y="21580"/>
                    <a:pt x="10770" y="21583"/>
                    <a:pt x="10800" y="21583"/>
                  </a:cubicBezTo>
                  <a:cubicBezTo>
                    <a:pt x="10831" y="21583"/>
                    <a:pt x="10862" y="21580"/>
                    <a:pt x="10892" y="21575"/>
                  </a:cubicBezTo>
                  <a:cubicBezTo>
                    <a:pt x="11329" y="21491"/>
                    <a:pt x="21600" y="18484"/>
                    <a:pt x="21600" y="12263"/>
                  </a:cubicBezTo>
                  <a:cubicBezTo>
                    <a:pt x="21600" y="6376"/>
                    <a:pt x="19637" y="426"/>
                    <a:pt x="19618" y="35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9BA0A373-67FC-0249-B56B-03780944E600}"/>
              </a:ext>
            </a:extLst>
          </p:cNvPr>
          <p:cNvGrpSpPr/>
          <p:nvPr/>
        </p:nvGrpSpPr>
        <p:grpSpPr>
          <a:xfrm>
            <a:off x="8691250" y="2827856"/>
            <a:ext cx="3260059" cy="796570"/>
            <a:chOff x="8691250" y="3038858"/>
            <a:chExt cx="3260059" cy="796570"/>
          </a:xfrm>
        </p:grpSpPr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909B4CB9-44BC-E743-9758-B1FECE1A94C9}"/>
                </a:ext>
              </a:extLst>
            </p:cNvPr>
            <p:cNvSpPr txBox="1"/>
            <p:nvPr/>
          </p:nvSpPr>
          <p:spPr>
            <a:xfrm>
              <a:off x="9580883" y="3038858"/>
              <a:ext cx="2370426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</a:rPr>
                <a:t>Гидромелиорация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71" name="Snip and Round Single Corner Rectangle 70">
              <a:extLst>
                <a:ext uri="{FF2B5EF4-FFF2-40B4-BE49-F238E27FC236}">
                  <a16:creationId xmlns:a16="http://schemas.microsoft.com/office/drawing/2014/main" id="{631457C1-A26E-E54B-A87C-4E0FE1CA7836}"/>
                </a:ext>
              </a:extLst>
            </p:cNvPr>
            <p:cNvSpPr/>
            <p:nvPr/>
          </p:nvSpPr>
          <p:spPr>
            <a:xfrm flipV="1">
              <a:off x="8691250" y="3103908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72" name="Shape 2620">
              <a:extLst>
                <a:ext uri="{FF2B5EF4-FFF2-40B4-BE49-F238E27FC236}">
                  <a16:creationId xmlns:a16="http://schemas.microsoft.com/office/drawing/2014/main" id="{13CEDC42-A1CA-CD41-ABBD-5B520A341558}"/>
                </a:ext>
              </a:extLst>
            </p:cNvPr>
            <p:cNvSpPr/>
            <p:nvPr/>
          </p:nvSpPr>
          <p:spPr>
            <a:xfrm>
              <a:off x="8910167" y="3341479"/>
              <a:ext cx="279328" cy="254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4" extrusionOk="0">
                  <a:moveTo>
                    <a:pt x="20618" y="7406"/>
                  </a:moveTo>
                  <a:lnTo>
                    <a:pt x="13580" y="7406"/>
                  </a:lnTo>
                  <a:cubicBezTo>
                    <a:pt x="13156" y="6803"/>
                    <a:pt x="12718" y="6095"/>
                    <a:pt x="12319" y="5293"/>
                  </a:cubicBezTo>
                  <a:lnTo>
                    <a:pt x="20618" y="5293"/>
                  </a:lnTo>
                  <a:cubicBezTo>
                    <a:pt x="20618" y="5293"/>
                    <a:pt x="20618" y="7406"/>
                    <a:pt x="20618" y="7406"/>
                  </a:cubicBezTo>
                  <a:close/>
                  <a:moveTo>
                    <a:pt x="19636" y="13747"/>
                  </a:moveTo>
                  <a:lnTo>
                    <a:pt x="11291" y="13747"/>
                  </a:lnTo>
                  <a:lnTo>
                    <a:pt x="11291" y="8463"/>
                  </a:lnTo>
                  <a:lnTo>
                    <a:pt x="13090" y="8463"/>
                  </a:lnTo>
                  <a:cubicBezTo>
                    <a:pt x="14022" y="9712"/>
                    <a:pt x="14815" y="10437"/>
                    <a:pt x="14882" y="10497"/>
                  </a:cubicBezTo>
                  <a:cubicBezTo>
                    <a:pt x="15009" y="10610"/>
                    <a:pt x="15174" y="10644"/>
                    <a:pt x="15323" y="10601"/>
                  </a:cubicBezTo>
                  <a:cubicBezTo>
                    <a:pt x="15418" y="10574"/>
                    <a:pt x="15505" y="10516"/>
                    <a:pt x="15573" y="10429"/>
                  </a:cubicBezTo>
                  <a:cubicBezTo>
                    <a:pt x="15746" y="10205"/>
                    <a:pt x="15718" y="9871"/>
                    <a:pt x="15510" y="9684"/>
                  </a:cubicBezTo>
                  <a:cubicBezTo>
                    <a:pt x="15498" y="9674"/>
                    <a:pt x="15023" y="9238"/>
                    <a:pt x="14383" y="8463"/>
                  </a:cubicBezTo>
                  <a:lnTo>
                    <a:pt x="19636" y="8463"/>
                  </a:lnTo>
                  <a:cubicBezTo>
                    <a:pt x="19636" y="8463"/>
                    <a:pt x="19636" y="13747"/>
                    <a:pt x="19636" y="13747"/>
                  </a:cubicBezTo>
                  <a:close/>
                  <a:moveTo>
                    <a:pt x="19636" y="20087"/>
                  </a:moveTo>
                  <a:lnTo>
                    <a:pt x="11291" y="20087"/>
                  </a:lnTo>
                  <a:lnTo>
                    <a:pt x="11291" y="14803"/>
                  </a:lnTo>
                  <a:lnTo>
                    <a:pt x="19636" y="14803"/>
                  </a:lnTo>
                  <a:cubicBezTo>
                    <a:pt x="19636" y="14803"/>
                    <a:pt x="19636" y="20087"/>
                    <a:pt x="19636" y="20087"/>
                  </a:cubicBezTo>
                  <a:close/>
                  <a:moveTo>
                    <a:pt x="11291" y="5461"/>
                  </a:moveTo>
                  <a:cubicBezTo>
                    <a:pt x="11626" y="6178"/>
                    <a:pt x="11991" y="6828"/>
                    <a:pt x="12360" y="7406"/>
                  </a:cubicBezTo>
                  <a:lnTo>
                    <a:pt x="11291" y="7406"/>
                  </a:lnTo>
                  <a:cubicBezTo>
                    <a:pt x="11291" y="7406"/>
                    <a:pt x="11291" y="5461"/>
                    <a:pt x="11291" y="5461"/>
                  </a:cubicBezTo>
                  <a:close/>
                  <a:moveTo>
                    <a:pt x="12871" y="1481"/>
                  </a:moveTo>
                  <a:cubicBezTo>
                    <a:pt x="14045" y="751"/>
                    <a:pt x="15436" y="979"/>
                    <a:pt x="15979" y="1990"/>
                  </a:cubicBezTo>
                  <a:cubicBezTo>
                    <a:pt x="16343" y="2668"/>
                    <a:pt x="16223" y="3523"/>
                    <a:pt x="15755" y="4236"/>
                  </a:cubicBezTo>
                  <a:lnTo>
                    <a:pt x="11845" y="4236"/>
                  </a:lnTo>
                  <a:cubicBezTo>
                    <a:pt x="11740" y="3975"/>
                    <a:pt x="11641" y="3708"/>
                    <a:pt x="11550" y="3432"/>
                  </a:cubicBezTo>
                  <a:cubicBezTo>
                    <a:pt x="11653" y="2691"/>
                    <a:pt x="12120" y="1947"/>
                    <a:pt x="12871" y="1481"/>
                  </a:cubicBezTo>
                  <a:moveTo>
                    <a:pt x="10309" y="7406"/>
                  </a:moveTo>
                  <a:lnTo>
                    <a:pt x="9224" y="7406"/>
                  </a:lnTo>
                  <a:cubicBezTo>
                    <a:pt x="9600" y="6819"/>
                    <a:pt x="9970" y="6158"/>
                    <a:pt x="10309" y="5429"/>
                  </a:cubicBezTo>
                  <a:cubicBezTo>
                    <a:pt x="10309" y="5429"/>
                    <a:pt x="10309" y="7406"/>
                    <a:pt x="10309" y="7406"/>
                  </a:cubicBezTo>
                  <a:close/>
                  <a:moveTo>
                    <a:pt x="10309" y="13747"/>
                  </a:moveTo>
                  <a:lnTo>
                    <a:pt x="1964" y="13747"/>
                  </a:lnTo>
                  <a:lnTo>
                    <a:pt x="1964" y="8463"/>
                  </a:lnTo>
                  <a:lnTo>
                    <a:pt x="7202" y="8463"/>
                  </a:lnTo>
                  <a:cubicBezTo>
                    <a:pt x="6563" y="9238"/>
                    <a:pt x="6087" y="9674"/>
                    <a:pt x="6075" y="9684"/>
                  </a:cubicBezTo>
                  <a:cubicBezTo>
                    <a:pt x="5867" y="9871"/>
                    <a:pt x="5839" y="10205"/>
                    <a:pt x="6012" y="10429"/>
                  </a:cubicBezTo>
                  <a:cubicBezTo>
                    <a:pt x="6080" y="10516"/>
                    <a:pt x="6167" y="10574"/>
                    <a:pt x="6261" y="10601"/>
                  </a:cubicBezTo>
                  <a:cubicBezTo>
                    <a:pt x="6411" y="10644"/>
                    <a:pt x="6575" y="10610"/>
                    <a:pt x="6703" y="10497"/>
                  </a:cubicBezTo>
                  <a:cubicBezTo>
                    <a:pt x="6770" y="10437"/>
                    <a:pt x="7563" y="9712"/>
                    <a:pt x="8495" y="8463"/>
                  </a:cubicBezTo>
                  <a:lnTo>
                    <a:pt x="10309" y="8463"/>
                  </a:lnTo>
                  <a:cubicBezTo>
                    <a:pt x="10309" y="8463"/>
                    <a:pt x="10309" y="13747"/>
                    <a:pt x="10309" y="13747"/>
                  </a:cubicBezTo>
                  <a:close/>
                  <a:moveTo>
                    <a:pt x="10309" y="20087"/>
                  </a:moveTo>
                  <a:lnTo>
                    <a:pt x="1964" y="20087"/>
                  </a:lnTo>
                  <a:lnTo>
                    <a:pt x="1964" y="14803"/>
                  </a:lnTo>
                  <a:lnTo>
                    <a:pt x="10309" y="14803"/>
                  </a:lnTo>
                  <a:cubicBezTo>
                    <a:pt x="10309" y="14803"/>
                    <a:pt x="10309" y="20087"/>
                    <a:pt x="10309" y="20087"/>
                  </a:cubicBezTo>
                  <a:close/>
                  <a:moveTo>
                    <a:pt x="982" y="7406"/>
                  </a:moveTo>
                  <a:lnTo>
                    <a:pt x="982" y="5293"/>
                  </a:lnTo>
                  <a:lnTo>
                    <a:pt x="9266" y="5293"/>
                  </a:lnTo>
                  <a:cubicBezTo>
                    <a:pt x="8867" y="6095"/>
                    <a:pt x="8429" y="6803"/>
                    <a:pt x="8005" y="7406"/>
                  </a:cubicBezTo>
                  <a:cubicBezTo>
                    <a:pt x="8005" y="7406"/>
                    <a:pt x="982" y="7406"/>
                    <a:pt x="982" y="7406"/>
                  </a:cubicBezTo>
                  <a:close/>
                  <a:moveTo>
                    <a:pt x="5606" y="1990"/>
                  </a:moveTo>
                  <a:cubicBezTo>
                    <a:pt x="6148" y="980"/>
                    <a:pt x="7540" y="751"/>
                    <a:pt x="8714" y="1481"/>
                  </a:cubicBezTo>
                  <a:cubicBezTo>
                    <a:pt x="9465" y="1948"/>
                    <a:pt x="9931" y="2692"/>
                    <a:pt x="10035" y="3433"/>
                  </a:cubicBezTo>
                  <a:cubicBezTo>
                    <a:pt x="9944" y="3708"/>
                    <a:pt x="9845" y="3975"/>
                    <a:pt x="9740" y="4236"/>
                  </a:cubicBezTo>
                  <a:lnTo>
                    <a:pt x="5830" y="4236"/>
                  </a:lnTo>
                  <a:cubicBezTo>
                    <a:pt x="5362" y="3523"/>
                    <a:pt x="5242" y="2668"/>
                    <a:pt x="5606" y="1990"/>
                  </a:cubicBezTo>
                  <a:moveTo>
                    <a:pt x="20618" y="4236"/>
                  </a:moveTo>
                  <a:lnTo>
                    <a:pt x="16874" y="4236"/>
                  </a:lnTo>
                  <a:cubicBezTo>
                    <a:pt x="17259" y="3325"/>
                    <a:pt x="17284" y="2310"/>
                    <a:pt x="16829" y="1461"/>
                  </a:cubicBezTo>
                  <a:cubicBezTo>
                    <a:pt x="16015" y="-54"/>
                    <a:pt x="14024" y="-456"/>
                    <a:pt x="12380" y="565"/>
                  </a:cubicBezTo>
                  <a:cubicBezTo>
                    <a:pt x="11747" y="959"/>
                    <a:pt x="11277" y="1511"/>
                    <a:pt x="10965" y="2122"/>
                  </a:cubicBezTo>
                  <a:cubicBezTo>
                    <a:pt x="10949" y="2115"/>
                    <a:pt x="10937" y="2103"/>
                    <a:pt x="10920" y="2098"/>
                  </a:cubicBezTo>
                  <a:cubicBezTo>
                    <a:pt x="10909" y="2095"/>
                    <a:pt x="10899" y="2097"/>
                    <a:pt x="10888" y="2095"/>
                  </a:cubicBezTo>
                  <a:cubicBezTo>
                    <a:pt x="10861" y="2089"/>
                    <a:pt x="10834" y="2089"/>
                    <a:pt x="10806" y="2088"/>
                  </a:cubicBezTo>
                  <a:cubicBezTo>
                    <a:pt x="10782" y="2089"/>
                    <a:pt x="10759" y="2089"/>
                    <a:pt x="10735" y="2093"/>
                  </a:cubicBezTo>
                  <a:cubicBezTo>
                    <a:pt x="10712" y="2096"/>
                    <a:pt x="10689" y="2090"/>
                    <a:pt x="10665" y="2098"/>
                  </a:cubicBezTo>
                  <a:cubicBezTo>
                    <a:pt x="10648" y="2103"/>
                    <a:pt x="10636" y="2115"/>
                    <a:pt x="10620" y="2122"/>
                  </a:cubicBezTo>
                  <a:cubicBezTo>
                    <a:pt x="10307" y="1511"/>
                    <a:pt x="9837" y="959"/>
                    <a:pt x="9205" y="566"/>
                  </a:cubicBezTo>
                  <a:cubicBezTo>
                    <a:pt x="7561" y="-456"/>
                    <a:pt x="5569" y="-54"/>
                    <a:pt x="4755" y="1461"/>
                  </a:cubicBezTo>
                  <a:cubicBezTo>
                    <a:pt x="4301" y="2310"/>
                    <a:pt x="4325" y="3325"/>
                    <a:pt x="4711" y="4236"/>
                  </a:cubicBezTo>
                  <a:lnTo>
                    <a:pt x="982" y="4236"/>
                  </a:lnTo>
                  <a:cubicBezTo>
                    <a:pt x="440" y="4236"/>
                    <a:pt x="0" y="4709"/>
                    <a:pt x="0" y="5293"/>
                  </a:cubicBezTo>
                  <a:lnTo>
                    <a:pt x="0" y="7406"/>
                  </a:lnTo>
                  <a:cubicBezTo>
                    <a:pt x="0" y="7990"/>
                    <a:pt x="440" y="8463"/>
                    <a:pt x="982" y="8463"/>
                  </a:cubicBezTo>
                  <a:lnTo>
                    <a:pt x="982" y="20087"/>
                  </a:lnTo>
                  <a:cubicBezTo>
                    <a:pt x="982" y="20671"/>
                    <a:pt x="1422" y="21144"/>
                    <a:pt x="1964" y="21144"/>
                  </a:cubicBezTo>
                  <a:lnTo>
                    <a:pt x="19636" y="21144"/>
                  </a:lnTo>
                  <a:cubicBezTo>
                    <a:pt x="20178" y="21144"/>
                    <a:pt x="20618" y="20671"/>
                    <a:pt x="20618" y="20087"/>
                  </a:cubicBezTo>
                  <a:lnTo>
                    <a:pt x="20618" y="8463"/>
                  </a:lnTo>
                  <a:cubicBezTo>
                    <a:pt x="21160" y="8463"/>
                    <a:pt x="21600" y="7990"/>
                    <a:pt x="21600" y="7406"/>
                  </a:cubicBezTo>
                  <a:lnTo>
                    <a:pt x="21600" y="5293"/>
                  </a:lnTo>
                  <a:cubicBezTo>
                    <a:pt x="21600" y="4709"/>
                    <a:pt x="21160" y="4236"/>
                    <a:pt x="20618" y="423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0F1DAACE-DEF8-8A41-875C-EE00F6E00FD2}"/>
              </a:ext>
            </a:extLst>
          </p:cNvPr>
          <p:cNvGrpSpPr/>
          <p:nvPr/>
        </p:nvGrpSpPr>
        <p:grpSpPr>
          <a:xfrm>
            <a:off x="305495" y="1456132"/>
            <a:ext cx="3222171" cy="832841"/>
            <a:chOff x="305495" y="1661961"/>
            <a:chExt cx="3222171" cy="832841"/>
          </a:xfrm>
        </p:grpSpPr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0B813E55-B738-5841-B11C-A2CDB2F151BD}"/>
                </a:ext>
              </a:extLst>
            </p:cNvPr>
            <p:cNvSpPr txBox="1"/>
            <p:nvPr/>
          </p:nvSpPr>
          <p:spPr>
            <a:xfrm flipH="1">
              <a:off x="305495" y="1661961"/>
              <a:ext cx="2290564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</a:rPr>
                <a:t>Природообустройство и водопользование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77" name="Snip and Round Single Corner Rectangle 76">
              <a:extLst>
                <a:ext uri="{FF2B5EF4-FFF2-40B4-BE49-F238E27FC236}">
                  <a16:creationId xmlns:a16="http://schemas.microsoft.com/office/drawing/2014/main" id="{C4D75F02-2B84-5E45-BC81-0E363134B9BB}"/>
                </a:ext>
              </a:extLst>
            </p:cNvPr>
            <p:cNvSpPr/>
            <p:nvPr/>
          </p:nvSpPr>
          <p:spPr>
            <a:xfrm flipH="1" flipV="1">
              <a:off x="2796146" y="1763282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78" name="Shape 2570">
              <a:extLst>
                <a:ext uri="{FF2B5EF4-FFF2-40B4-BE49-F238E27FC236}">
                  <a16:creationId xmlns:a16="http://schemas.microsoft.com/office/drawing/2014/main" id="{C2B33A5F-C1AA-F64D-B9FF-634F6F6B0B9F}"/>
                </a:ext>
              </a:extLst>
            </p:cNvPr>
            <p:cNvSpPr/>
            <p:nvPr/>
          </p:nvSpPr>
          <p:spPr>
            <a:xfrm>
              <a:off x="3019925" y="1967889"/>
              <a:ext cx="279328" cy="2729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9" extrusionOk="0">
                  <a:moveTo>
                    <a:pt x="7530" y="4197"/>
                  </a:moveTo>
                  <a:lnTo>
                    <a:pt x="6680" y="3701"/>
                  </a:lnTo>
                  <a:lnTo>
                    <a:pt x="6189" y="4560"/>
                  </a:lnTo>
                  <a:lnTo>
                    <a:pt x="7040" y="5056"/>
                  </a:lnTo>
                  <a:cubicBezTo>
                    <a:pt x="7040" y="5056"/>
                    <a:pt x="7530" y="4197"/>
                    <a:pt x="7530" y="4197"/>
                  </a:cubicBezTo>
                  <a:close/>
                  <a:moveTo>
                    <a:pt x="8512" y="2479"/>
                  </a:moveTo>
                  <a:lnTo>
                    <a:pt x="7662" y="1984"/>
                  </a:lnTo>
                  <a:lnTo>
                    <a:pt x="7171" y="2843"/>
                  </a:lnTo>
                  <a:lnTo>
                    <a:pt x="8021" y="3339"/>
                  </a:lnTo>
                  <a:cubicBezTo>
                    <a:pt x="8021" y="3339"/>
                    <a:pt x="8512" y="2479"/>
                    <a:pt x="8512" y="2479"/>
                  </a:cubicBezTo>
                  <a:close/>
                  <a:moveTo>
                    <a:pt x="20618" y="8428"/>
                  </a:moveTo>
                  <a:lnTo>
                    <a:pt x="982" y="8428"/>
                  </a:lnTo>
                  <a:lnTo>
                    <a:pt x="982" y="6445"/>
                  </a:lnTo>
                  <a:lnTo>
                    <a:pt x="20618" y="6445"/>
                  </a:lnTo>
                  <a:cubicBezTo>
                    <a:pt x="20618" y="6445"/>
                    <a:pt x="20618" y="8428"/>
                    <a:pt x="20618" y="8428"/>
                  </a:cubicBezTo>
                  <a:close/>
                  <a:moveTo>
                    <a:pt x="18655" y="20327"/>
                  </a:moveTo>
                  <a:lnTo>
                    <a:pt x="2945" y="20327"/>
                  </a:lnTo>
                  <a:lnTo>
                    <a:pt x="2945" y="9420"/>
                  </a:lnTo>
                  <a:lnTo>
                    <a:pt x="18655" y="9420"/>
                  </a:lnTo>
                  <a:cubicBezTo>
                    <a:pt x="18655" y="9420"/>
                    <a:pt x="18655" y="20327"/>
                    <a:pt x="18655" y="20327"/>
                  </a:cubicBezTo>
                  <a:close/>
                  <a:moveTo>
                    <a:pt x="6811" y="1488"/>
                  </a:moveTo>
                  <a:cubicBezTo>
                    <a:pt x="7083" y="1014"/>
                    <a:pt x="7683" y="851"/>
                    <a:pt x="8153" y="1125"/>
                  </a:cubicBezTo>
                  <a:lnTo>
                    <a:pt x="9854" y="2117"/>
                  </a:lnTo>
                  <a:lnTo>
                    <a:pt x="7946" y="5454"/>
                  </a:lnTo>
                  <a:lnTo>
                    <a:pt x="5759" y="5454"/>
                  </a:lnTo>
                  <a:lnTo>
                    <a:pt x="5698" y="5419"/>
                  </a:lnTo>
                  <a:lnTo>
                    <a:pt x="5678" y="5454"/>
                  </a:lnTo>
                  <a:lnTo>
                    <a:pt x="4545" y="5454"/>
                  </a:lnTo>
                  <a:cubicBezTo>
                    <a:pt x="4545" y="5454"/>
                    <a:pt x="6811" y="1488"/>
                    <a:pt x="6811" y="1488"/>
                  </a:cubicBezTo>
                  <a:close/>
                  <a:moveTo>
                    <a:pt x="15577" y="5454"/>
                  </a:moveTo>
                  <a:lnTo>
                    <a:pt x="9079" y="5454"/>
                  </a:lnTo>
                  <a:lnTo>
                    <a:pt x="10704" y="2612"/>
                  </a:lnTo>
                  <a:cubicBezTo>
                    <a:pt x="10704" y="2612"/>
                    <a:pt x="15577" y="5454"/>
                    <a:pt x="15577" y="5454"/>
                  </a:cubicBezTo>
                  <a:close/>
                  <a:moveTo>
                    <a:pt x="15930" y="2759"/>
                  </a:moveTo>
                  <a:cubicBezTo>
                    <a:pt x="16454" y="2617"/>
                    <a:pt x="16991" y="2931"/>
                    <a:pt x="17132" y="3460"/>
                  </a:cubicBezTo>
                  <a:lnTo>
                    <a:pt x="17661" y="5454"/>
                  </a:lnTo>
                  <a:lnTo>
                    <a:pt x="17540" y="5454"/>
                  </a:lnTo>
                  <a:lnTo>
                    <a:pt x="16279" y="4718"/>
                  </a:lnTo>
                  <a:lnTo>
                    <a:pt x="16438" y="4674"/>
                  </a:lnTo>
                  <a:lnTo>
                    <a:pt x="16184" y="3716"/>
                  </a:lnTo>
                  <a:lnTo>
                    <a:pt x="15236" y="3973"/>
                  </a:lnTo>
                  <a:lnTo>
                    <a:pt x="15279" y="4135"/>
                  </a:lnTo>
                  <a:lnTo>
                    <a:pt x="14076" y="3434"/>
                  </a:lnTo>
                  <a:lnTo>
                    <a:pt x="14033" y="3272"/>
                  </a:lnTo>
                  <a:cubicBezTo>
                    <a:pt x="14033" y="3272"/>
                    <a:pt x="15930" y="2759"/>
                    <a:pt x="15930" y="2759"/>
                  </a:cubicBezTo>
                  <a:close/>
                  <a:moveTo>
                    <a:pt x="20618" y="5454"/>
                  </a:moveTo>
                  <a:lnTo>
                    <a:pt x="18678" y="5454"/>
                  </a:lnTo>
                  <a:lnTo>
                    <a:pt x="18081" y="3203"/>
                  </a:lnTo>
                  <a:cubicBezTo>
                    <a:pt x="17800" y="2145"/>
                    <a:pt x="16724" y="1518"/>
                    <a:pt x="15676" y="1801"/>
                  </a:cubicBezTo>
                  <a:lnTo>
                    <a:pt x="12671" y="2615"/>
                  </a:lnTo>
                  <a:lnTo>
                    <a:pt x="8644" y="266"/>
                  </a:lnTo>
                  <a:cubicBezTo>
                    <a:pt x="7704" y="-281"/>
                    <a:pt x="6504" y="44"/>
                    <a:pt x="5961" y="992"/>
                  </a:cubicBezTo>
                  <a:lnTo>
                    <a:pt x="3410" y="5454"/>
                  </a:lnTo>
                  <a:lnTo>
                    <a:pt x="982" y="5454"/>
                  </a:lnTo>
                  <a:cubicBezTo>
                    <a:pt x="440" y="5454"/>
                    <a:pt x="0" y="5898"/>
                    <a:pt x="0" y="6445"/>
                  </a:cubicBezTo>
                  <a:lnTo>
                    <a:pt x="0" y="8428"/>
                  </a:lnTo>
                  <a:cubicBezTo>
                    <a:pt x="0" y="8977"/>
                    <a:pt x="440" y="9420"/>
                    <a:pt x="982" y="9420"/>
                  </a:cubicBezTo>
                  <a:lnTo>
                    <a:pt x="1964" y="9420"/>
                  </a:lnTo>
                  <a:lnTo>
                    <a:pt x="1964" y="20327"/>
                  </a:lnTo>
                  <a:cubicBezTo>
                    <a:pt x="1964" y="20875"/>
                    <a:pt x="2403" y="21319"/>
                    <a:pt x="2945" y="21319"/>
                  </a:cubicBezTo>
                  <a:lnTo>
                    <a:pt x="18655" y="21319"/>
                  </a:lnTo>
                  <a:cubicBezTo>
                    <a:pt x="19197" y="21319"/>
                    <a:pt x="19636" y="20875"/>
                    <a:pt x="19636" y="20327"/>
                  </a:cubicBezTo>
                  <a:lnTo>
                    <a:pt x="19636" y="9420"/>
                  </a:lnTo>
                  <a:lnTo>
                    <a:pt x="20618" y="9420"/>
                  </a:lnTo>
                  <a:cubicBezTo>
                    <a:pt x="21160" y="9420"/>
                    <a:pt x="21600" y="8977"/>
                    <a:pt x="21600" y="8428"/>
                  </a:cubicBezTo>
                  <a:lnTo>
                    <a:pt x="21600" y="6445"/>
                  </a:lnTo>
                  <a:cubicBezTo>
                    <a:pt x="21600" y="5898"/>
                    <a:pt x="21160" y="5454"/>
                    <a:pt x="20618" y="5454"/>
                  </a:cubicBezTo>
                  <a:moveTo>
                    <a:pt x="7855" y="12395"/>
                  </a:moveTo>
                  <a:lnTo>
                    <a:pt x="13745" y="12395"/>
                  </a:lnTo>
                  <a:lnTo>
                    <a:pt x="13745" y="13386"/>
                  </a:lnTo>
                  <a:lnTo>
                    <a:pt x="7855" y="13386"/>
                  </a:lnTo>
                  <a:cubicBezTo>
                    <a:pt x="7855" y="13386"/>
                    <a:pt x="7855" y="12395"/>
                    <a:pt x="7855" y="12395"/>
                  </a:cubicBezTo>
                  <a:close/>
                  <a:moveTo>
                    <a:pt x="7855" y="14378"/>
                  </a:moveTo>
                  <a:lnTo>
                    <a:pt x="13745" y="14378"/>
                  </a:lnTo>
                  <a:cubicBezTo>
                    <a:pt x="14288" y="14378"/>
                    <a:pt x="14727" y="13934"/>
                    <a:pt x="14727" y="13386"/>
                  </a:cubicBezTo>
                  <a:lnTo>
                    <a:pt x="14727" y="12395"/>
                  </a:lnTo>
                  <a:cubicBezTo>
                    <a:pt x="14727" y="11847"/>
                    <a:pt x="14288" y="11403"/>
                    <a:pt x="13745" y="11403"/>
                  </a:cubicBezTo>
                  <a:lnTo>
                    <a:pt x="7855" y="11403"/>
                  </a:lnTo>
                  <a:cubicBezTo>
                    <a:pt x="7312" y="11403"/>
                    <a:pt x="6873" y="11847"/>
                    <a:pt x="6873" y="12395"/>
                  </a:cubicBezTo>
                  <a:lnTo>
                    <a:pt x="6873" y="13386"/>
                  </a:lnTo>
                  <a:cubicBezTo>
                    <a:pt x="6873" y="13934"/>
                    <a:pt x="7312" y="14378"/>
                    <a:pt x="7855" y="1437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41F26C76-E0B1-3940-A59A-97EEAA447422}"/>
              </a:ext>
            </a:extLst>
          </p:cNvPr>
          <p:cNvGrpSpPr/>
          <p:nvPr/>
        </p:nvGrpSpPr>
        <p:grpSpPr>
          <a:xfrm>
            <a:off x="295126" y="2905479"/>
            <a:ext cx="3237696" cy="769179"/>
            <a:chOff x="295126" y="3068716"/>
            <a:chExt cx="3237696" cy="769179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C57C08E0-F600-6A43-838C-7B63BD991715}"/>
                </a:ext>
              </a:extLst>
            </p:cNvPr>
            <p:cNvSpPr txBox="1"/>
            <p:nvPr/>
          </p:nvSpPr>
          <p:spPr>
            <a:xfrm flipH="1">
              <a:off x="295126" y="3068716"/>
              <a:ext cx="2290564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latin typeface="Good Pro Book"/>
                </a:rPr>
                <a:t>Строительство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83" name="Snip and Round Single Corner Rectangle 82">
              <a:extLst>
                <a:ext uri="{FF2B5EF4-FFF2-40B4-BE49-F238E27FC236}">
                  <a16:creationId xmlns:a16="http://schemas.microsoft.com/office/drawing/2014/main" id="{BD5DD409-4267-8D47-B45F-C16BF7FA6C4D}"/>
                </a:ext>
              </a:extLst>
            </p:cNvPr>
            <p:cNvSpPr/>
            <p:nvPr/>
          </p:nvSpPr>
          <p:spPr>
            <a:xfrm flipH="1" flipV="1">
              <a:off x="2801302" y="3106375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656D78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84" name="Shape 2547">
              <a:extLst>
                <a:ext uri="{FF2B5EF4-FFF2-40B4-BE49-F238E27FC236}">
                  <a16:creationId xmlns:a16="http://schemas.microsoft.com/office/drawing/2014/main" id="{A9C339F6-9410-E94B-B7B0-A318A010CA4A}"/>
                </a:ext>
              </a:extLst>
            </p:cNvPr>
            <p:cNvSpPr/>
            <p:nvPr/>
          </p:nvSpPr>
          <p:spPr>
            <a:xfrm>
              <a:off x="3030798" y="3328831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073" y="17379"/>
                  </a:moveTo>
                  <a:lnTo>
                    <a:pt x="15643" y="14949"/>
                  </a:lnTo>
                  <a:cubicBezTo>
                    <a:pt x="16600" y="13832"/>
                    <a:pt x="17182" y="12386"/>
                    <a:pt x="17182" y="10800"/>
                  </a:cubicBezTo>
                  <a:cubicBezTo>
                    <a:pt x="17182" y="9214"/>
                    <a:pt x="16600" y="7767"/>
                    <a:pt x="15643" y="6651"/>
                  </a:cubicBezTo>
                  <a:lnTo>
                    <a:pt x="18073" y="4221"/>
                  </a:lnTo>
                  <a:cubicBezTo>
                    <a:pt x="19649" y="5963"/>
                    <a:pt x="20618" y="8266"/>
                    <a:pt x="20618" y="10800"/>
                  </a:cubicBezTo>
                  <a:cubicBezTo>
                    <a:pt x="20618" y="13335"/>
                    <a:pt x="19649" y="15637"/>
                    <a:pt x="18073" y="17379"/>
                  </a:cubicBezTo>
                  <a:moveTo>
                    <a:pt x="10800" y="20619"/>
                  </a:moveTo>
                  <a:cubicBezTo>
                    <a:pt x="8265" y="20619"/>
                    <a:pt x="5963" y="19650"/>
                    <a:pt x="4221" y="18073"/>
                  </a:cubicBezTo>
                  <a:lnTo>
                    <a:pt x="6651" y="15643"/>
                  </a:lnTo>
                  <a:cubicBezTo>
                    <a:pt x="7767" y="16600"/>
                    <a:pt x="9214" y="17182"/>
                    <a:pt x="10800" y="17182"/>
                  </a:cubicBezTo>
                  <a:cubicBezTo>
                    <a:pt x="12386" y="17182"/>
                    <a:pt x="13833" y="16600"/>
                    <a:pt x="14949" y="15643"/>
                  </a:cubicBezTo>
                  <a:lnTo>
                    <a:pt x="17379" y="18073"/>
                  </a:lnTo>
                  <a:cubicBezTo>
                    <a:pt x="15637" y="19650"/>
                    <a:pt x="13334" y="20619"/>
                    <a:pt x="10800" y="20619"/>
                  </a:cubicBezTo>
                  <a:moveTo>
                    <a:pt x="982" y="10800"/>
                  </a:moveTo>
                  <a:cubicBezTo>
                    <a:pt x="982" y="8266"/>
                    <a:pt x="1950" y="5963"/>
                    <a:pt x="3527" y="4221"/>
                  </a:cubicBezTo>
                  <a:lnTo>
                    <a:pt x="5957" y="6651"/>
                  </a:lnTo>
                  <a:cubicBezTo>
                    <a:pt x="4999" y="7767"/>
                    <a:pt x="4418" y="9214"/>
                    <a:pt x="4418" y="10800"/>
                  </a:cubicBezTo>
                  <a:cubicBezTo>
                    <a:pt x="4418" y="12386"/>
                    <a:pt x="4999" y="13832"/>
                    <a:pt x="5957" y="14949"/>
                  </a:cubicBezTo>
                  <a:lnTo>
                    <a:pt x="3527" y="17379"/>
                  </a:lnTo>
                  <a:cubicBezTo>
                    <a:pt x="1950" y="15637"/>
                    <a:pt x="982" y="13335"/>
                    <a:pt x="982" y="10800"/>
                  </a:cubicBezTo>
                  <a:moveTo>
                    <a:pt x="16200" y="10800"/>
                  </a:moveTo>
                  <a:cubicBezTo>
                    <a:pt x="16200" y="13782"/>
                    <a:pt x="13782" y="16200"/>
                    <a:pt x="10800" y="16200"/>
                  </a:cubicBezTo>
                  <a:cubicBezTo>
                    <a:pt x="7817" y="16200"/>
                    <a:pt x="5400" y="13782"/>
                    <a:pt x="5400" y="10800"/>
                  </a:cubicBez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400"/>
                    <a:pt x="16200" y="7817"/>
                    <a:pt x="16200" y="10800"/>
                  </a:cubicBezTo>
                  <a:moveTo>
                    <a:pt x="10800" y="982"/>
                  </a:moveTo>
                  <a:cubicBezTo>
                    <a:pt x="13334" y="982"/>
                    <a:pt x="15637" y="1950"/>
                    <a:pt x="17379" y="3527"/>
                  </a:cubicBezTo>
                  <a:lnTo>
                    <a:pt x="14949" y="5957"/>
                  </a:lnTo>
                  <a:cubicBezTo>
                    <a:pt x="13832" y="4999"/>
                    <a:pt x="12386" y="4418"/>
                    <a:pt x="10800" y="4418"/>
                  </a:cubicBezTo>
                  <a:cubicBezTo>
                    <a:pt x="9214" y="4418"/>
                    <a:pt x="7767" y="4999"/>
                    <a:pt x="6651" y="5957"/>
                  </a:cubicBezTo>
                  <a:lnTo>
                    <a:pt x="4221" y="3527"/>
                  </a:lnTo>
                  <a:cubicBezTo>
                    <a:pt x="5963" y="1950"/>
                    <a:pt x="8265" y="982"/>
                    <a:pt x="10800" y="982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sp>
        <p:nvSpPr>
          <p:cNvPr id="55" name="Text Placeholder 32">
            <a:extLst>
              <a:ext uri="{FF2B5EF4-FFF2-40B4-BE49-F238E27FC236}">
                <a16:creationId xmlns:a16="http://schemas.microsoft.com/office/drawing/2014/main" id="{CEB1EF87-FF2F-4108-9992-2790DBFB3C24}"/>
              </a:ext>
            </a:extLst>
          </p:cNvPr>
          <p:cNvSpPr txBox="1">
            <a:spLocks/>
          </p:cNvSpPr>
          <p:nvPr/>
        </p:nvSpPr>
        <p:spPr>
          <a:xfrm flipH="1">
            <a:off x="603423" y="2143430"/>
            <a:ext cx="1985120" cy="79198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r>
              <a:rPr lang="ru-RU" dirty="0">
                <a:latin typeface="Good Pro Book"/>
              </a:rPr>
              <a:t>96 бюджетных мест</a:t>
            </a:r>
          </a:p>
          <a:p>
            <a:r>
              <a:rPr lang="ru-RU" dirty="0">
                <a:latin typeface="Good Pro Book"/>
              </a:rPr>
              <a:t>14 контрактных мест</a:t>
            </a:r>
            <a:endParaRPr lang="en-US" dirty="0">
              <a:latin typeface="Good Pro Book"/>
            </a:endParaRPr>
          </a:p>
        </p:txBody>
      </p:sp>
      <p:sp>
        <p:nvSpPr>
          <p:cNvPr id="56" name="Text Placeholder 32">
            <a:extLst>
              <a:ext uri="{FF2B5EF4-FFF2-40B4-BE49-F238E27FC236}">
                <a16:creationId xmlns:a16="http://schemas.microsoft.com/office/drawing/2014/main" id="{3E5C2AC7-8E7A-4419-8C07-D3DB48B72A73}"/>
              </a:ext>
            </a:extLst>
          </p:cNvPr>
          <p:cNvSpPr txBox="1">
            <a:spLocks/>
          </p:cNvSpPr>
          <p:nvPr/>
        </p:nvSpPr>
        <p:spPr>
          <a:xfrm flipH="1">
            <a:off x="601243" y="3261092"/>
            <a:ext cx="1985120" cy="79198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r>
              <a:rPr lang="ru-RU" dirty="0">
                <a:latin typeface="Good Pro Book"/>
              </a:rPr>
              <a:t>50 бюджетных мест</a:t>
            </a:r>
          </a:p>
          <a:p>
            <a:r>
              <a:rPr lang="ru-RU" dirty="0">
                <a:latin typeface="Good Pro Book"/>
              </a:rPr>
              <a:t>70 контрактных мест</a:t>
            </a:r>
            <a:endParaRPr lang="en-US" dirty="0">
              <a:latin typeface="Good Pro Book"/>
            </a:endParaRPr>
          </a:p>
        </p:txBody>
      </p:sp>
      <p:sp>
        <p:nvSpPr>
          <p:cNvPr id="57" name="Text Placeholder 32">
            <a:extLst>
              <a:ext uri="{FF2B5EF4-FFF2-40B4-BE49-F238E27FC236}">
                <a16:creationId xmlns:a16="http://schemas.microsoft.com/office/drawing/2014/main" id="{5565727F-F674-4EA2-87E1-13D39BEC23AC}"/>
              </a:ext>
            </a:extLst>
          </p:cNvPr>
          <p:cNvSpPr txBox="1">
            <a:spLocks/>
          </p:cNvSpPr>
          <p:nvPr/>
        </p:nvSpPr>
        <p:spPr>
          <a:xfrm flipH="1">
            <a:off x="601243" y="4840149"/>
            <a:ext cx="1985120" cy="79198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r>
              <a:rPr lang="ru-RU" dirty="0">
                <a:latin typeface="Good Pro Book"/>
              </a:rPr>
              <a:t>50 бюджетных мест</a:t>
            </a:r>
          </a:p>
          <a:p>
            <a:r>
              <a:rPr lang="ru-RU" dirty="0">
                <a:latin typeface="Good Pro Book"/>
              </a:rPr>
              <a:t>10 контрактных мест</a:t>
            </a:r>
            <a:endParaRPr lang="en-US" dirty="0">
              <a:latin typeface="Good Pro Book"/>
            </a:endParaRPr>
          </a:p>
        </p:txBody>
      </p:sp>
      <p:sp>
        <p:nvSpPr>
          <p:cNvPr id="58" name="Text Placeholder 32">
            <a:extLst>
              <a:ext uri="{FF2B5EF4-FFF2-40B4-BE49-F238E27FC236}">
                <a16:creationId xmlns:a16="http://schemas.microsoft.com/office/drawing/2014/main" id="{590B7A8F-E358-42BF-958A-FEED03698C3B}"/>
              </a:ext>
            </a:extLst>
          </p:cNvPr>
          <p:cNvSpPr txBox="1">
            <a:spLocks/>
          </p:cNvSpPr>
          <p:nvPr/>
        </p:nvSpPr>
        <p:spPr>
          <a:xfrm flipH="1">
            <a:off x="9580883" y="2173494"/>
            <a:ext cx="1985120" cy="79198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pPr algn="l"/>
            <a:r>
              <a:rPr lang="en-US" dirty="0">
                <a:latin typeface="Good Pro Book"/>
              </a:rPr>
              <a:t>9</a:t>
            </a:r>
            <a:r>
              <a:rPr lang="ru-RU" dirty="0">
                <a:latin typeface="Good Pro Book"/>
              </a:rPr>
              <a:t>4 бюджетных мест</a:t>
            </a:r>
          </a:p>
          <a:p>
            <a:pPr algn="l"/>
            <a:r>
              <a:rPr lang="ru-RU" dirty="0">
                <a:latin typeface="Good Pro Book"/>
              </a:rPr>
              <a:t>26 контрактных мест</a:t>
            </a:r>
            <a:endParaRPr lang="en-US" dirty="0">
              <a:latin typeface="Good Pro Book"/>
            </a:endParaRPr>
          </a:p>
        </p:txBody>
      </p:sp>
      <p:sp>
        <p:nvSpPr>
          <p:cNvPr id="59" name="Text Placeholder 32">
            <a:extLst>
              <a:ext uri="{FF2B5EF4-FFF2-40B4-BE49-F238E27FC236}">
                <a16:creationId xmlns:a16="http://schemas.microsoft.com/office/drawing/2014/main" id="{4A3DD677-2CF4-419F-8BB8-C6C91C9746B5}"/>
              </a:ext>
            </a:extLst>
          </p:cNvPr>
          <p:cNvSpPr txBox="1">
            <a:spLocks/>
          </p:cNvSpPr>
          <p:nvPr/>
        </p:nvSpPr>
        <p:spPr>
          <a:xfrm flipH="1">
            <a:off x="9580883" y="3196369"/>
            <a:ext cx="1985120" cy="55399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pPr algn="l"/>
            <a:r>
              <a:rPr lang="ru-RU" dirty="0">
                <a:latin typeface="Good Pro Book"/>
              </a:rPr>
              <a:t>50 бюджетных мест</a:t>
            </a:r>
          </a:p>
          <a:p>
            <a:pPr algn="l"/>
            <a:r>
              <a:rPr lang="ru-RU" dirty="0">
                <a:latin typeface="Good Pro Book"/>
              </a:rPr>
              <a:t>10 контрактных мест</a:t>
            </a:r>
            <a:endParaRPr lang="en-US" dirty="0">
              <a:latin typeface="Good Pro Book"/>
            </a:endParaRPr>
          </a:p>
        </p:txBody>
      </p:sp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D94781A7-EC05-4AE9-AA6C-E1F90C9BFA0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2587" y="2956632"/>
            <a:ext cx="501165" cy="501165"/>
          </a:xfrm>
          <a:prstGeom prst="rect">
            <a:avLst/>
          </a:prstGeom>
        </p:spPr>
      </p:pic>
      <p:grpSp>
        <p:nvGrpSpPr>
          <p:cNvPr id="61" name="Group 62">
            <a:extLst>
              <a:ext uri="{FF2B5EF4-FFF2-40B4-BE49-F238E27FC236}">
                <a16:creationId xmlns:a16="http://schemas.microsoft.com/office/drawing/2014/main" id="{F6119EE3-4335-49BE-A582-82D11736B471}"/>
              </a:ext>
            </a:extLst>
          </p:cNvPr>
          <p:cNvGrpSpPr/>
          <p:nvPr/>
        </p:nvGrpSpPr>
        <p:grpSpPr>
          <a:xfrm>
            <a:off x="8694581" y="3849540"/>
            <a:ext cx="3267238" cy="778530"/>
            <a:chOff x="8684071" y="1705435"/>
            <a:chExt cx="3267238" cy="778530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45B4E526-6321-46DE-BDFB-E133F098E6DF}"/>
                </a:ext>
              </a:extLst>
            </p:cNvPr>
            <p:cNvSpPr txBox="1"/>
            <p:nvPr/>
          </p:nvSpPr>
          <p:spPr>
            <a:xfrm>
              <a:off x="9580883" y="1705435"/>
              <a:ext cx="2370426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ru-RU" b="1" dirty="0">
                  <a:latin typeface="Good Pro Book"/>
                </a:rPr>
                <a:t>Лесное дело</a:t>
              </a:r>
              <a:endParaRPr lang="en-AU" sz="1400" b="1" dirty="0"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64" name="Snip and Round Single Corner Rectangle 64">
              <a:extLst>
                <a:ext uri="{FF2B5EF4-FFF2-40B4-BE49-F238E27FC236}">
                  <a16:creationId xmlns:a16="http://schemas.microsoft.com/office/drawing/2014/main" id="{C332E451-AC2A-424A-994B-A589F30614C2}"/>
                </a:ext>
              </a:extLst>
            </p:cNvPr>
            <p:cNvSpPr/>
            <p:nvPr/>
          </p:nvSpPr>
          <p:spPr>
            <a:xfrm flipV="1">
              <a:off x="8684071" y="1752445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Good Pro Book"/>
              </a:endParaRPr>
            </a:p>
          </p:txBody>
        </p:sp>
        <p:sp>
          <p:nvSpPr>
            <p:cNvPr id="68" name="Shape 2619">
              <a:extLst>
                <a:ext uri="{FF2B5EF4-FFF2-40B4-BE49-F238E27FC236}">
                  <a16:creationId xmlns:a16="http://schemas.microsoft.com/office/drawing/2014/main" id="{697CB9A6-2F8E-47FD-949D-16E7BBE314FB}"/>
                </a:ext>
              </a:extLst>
            </p:cNvPr>
            <p:cNvSpPr/>
            <p:nvPr/>
          </p:nvSpPr>
          <p:spPr>
            <a:xfrm>
              <a:off x="8910167" y="1986920"/>
              <a:ext cx="279328" cy="279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3" extrusionOk="0">
                  <a:moveTo>
                    <a:pt x="12364" y="11941"/>
                  </a:moveTo>
                  <a:lnTo>
                    <a:pt x="13062" y="14033"/>
                  </a:lnTo>
                  <a:lnTo>
                    <a:pt x="11365" y="12790"/>
                  </a:lnTo>
                  <a:lnTo>
                    <a:pt x="10785" y="12365"/>
                  </a:lnTo>
                  <a:lnTo>
                    <a:pt x="10205" y="12790"/>
                  </a:lnTo>
                  <a:lnTo>
                    <a:pt x="8508" y="14033"/>
                  </a:lnTo>
                  <a:lnTo>
                    <a:pt x="9206" y="11941"/>
                  </a:lnTo>
                  <a:lnTo>
                    <a:pt x="9426" y="11282"/>
                  </a:lnTo>
                  <a:lnTo>
                    <a:pt x="8877" y="10856"/>
                  </a:lnTo>
                  <a:lnTo>
                    <a:pt x="7511" y="9794"/>
                  </a:lnTo>
                  <a:lnTo>
                    <a:pt x="9790" y="9794"/>
                  </a:lnTo>
                  <a:lnTo>
                    <a:pt x="10030" y="9160"/>
                  </a:lnTo>
                  <a:lnTo>
                    <a:pt x="10785" y="7162"/>
                  </a:lnTo>
                  <a:lnTo>
                    <a:pt x="11540" y="9160"/>
                  </a:lnTo>
                  <a:lnTo>
                    <a:pt x="11779" y="9794"/>
                  </a:lnTo>
                  <a:lnTo>
                    <a:pt x="14059" y="9794"/>
                  </a:lnTo>
                  <a:lnTo>
                    <a:pt x="12692" y="10856"/>
                  </a:lnTo>
                  <a:lnTo>
                    <a:pt x="12144" y="11282"/>
                  </a:lnTo>
                  <a:cubicBezTo>
                    <a:pt x="12144" y="11282"/>
                    <a:pt x="12364" y="11941"/>
                    <a:pt x="12364" y="11941"/>
                  </a:cubicBezTo>
                  <a:close/>
                  <a:moveTo>
                    <a:pt x="12458" y="8813"/>
                  </a:moveTo>
                  <a:lnTo>
                    <a:pt x="10785" y="4384"/>
                  </a:lnTo>
                  <a:lnTo>
                    <a:pt x="9111" y="8813"/>
                  </a:lnTo>
                  <a:lnTo>
                    <a:pt x="4649" y="8813"/>
                  </a:lnTo>
                  <a:lnTo>
                    <a:pt x="8275" y="11631"/>
                  </a:lnTo>
                  <a:lnTo>
                    <a:pt x="6601" y="16647"/>
                  </a:lnTo>
                  <a:lnTo>
                    <a:pt x="10785" y="13582"/>
                  </a:lnTo>
                  <a:lnTo>
                    <a:pt x="14969" y="16647"/>
                  </a:lnTo>
                  <a:lnTo>
                    <a:pt x="13295" y="11631"/>
                  </a:lnTo>
                  <a:lnTo>
                    <a:pt x="16921" y="8813"/>
                  </a:lnTo>
                  <a:cubicBezTo>
                    <a:pt x="16921" y="8813"/>
                    <a:pt x="12458" y="8813"/>
                    <a:pt x="12458" y="8813"/>
                  </a:cubicBezTo>
                  <a:close/>
                  <a:moveTo>
                    <a:pt x="10800" y="20592"/>
                  </a:moveTo>
                  <a:cubicBezTo>
                    <a:pt x="9796" y="20381"/>
                    <a:pt x="982" y="17399"/>
                    <a:pt x="982" y="12263"/>
                  </a:cubicBezTo>
                  <a:cubicBezTo>
                    <a:pt x="982" y="7469"/>
                    <a:pt x="2322" y="2919"/>
                    <a:pt x="2778" y="1179"/>
                  </a:cubicBezTo>
                  <a:cubicBezTo>
                    <a:pt x="4022" y="1719"/>
                    <a:pt x="7232" y="2943"/>
                    <a:pt x="10800" y="2943"/>
                  </a:cubicBezTo>
                  <a:cubicBezTo>
                    <a:pt x="14368" y="2943"/>
                    <a:pt x="17579" y="1719"/>
                    <a:pt x="18823" y="1179"/>
                  </a:cubicBezTo>
                  <a:cubicBezTo>
                    <a:pt x="19278" y="2918"/>
                    <a:pt x="20618" y="7466"/>
                    <a:pt x="20618" y="12263"/>
                  </a:cubicBezTo>
                  <a:cubicBezTo>
                    <a:pt x="20618" y="17393"/>
                    <a:pt x="11803" y="20381"/>
                    <a:pt x="10800" y="20592"/>
                  </a:cubicBezTo>
                  <a:moveTo>
                    <a:pt x="19618" y="356"/>
                  </a:moveTo>
                  <a:cubicBezTo>
                    <a:pt x="19577" y="216"/>
                    <a:pt x="19477" y="101"/>
                    <a:pt x="19343" y="42"/>
                  </a:cubicBezTo>
                  <a:cubicBezTo>
                    <a:pt x="19210" y="-17"/>
                    <a:pt x="19057" y="-13"/>
                    <a:pt x="18926" y="52"/>
                  </a:cubicBezTo>
                  <a:cubicBezTo>
                    <a:pt x="18888" y="71"/>
                    <a:pt x="15053" y="1962"/>
                    <a:pt x="10800" y="1962"/>
                  </a:cubicBezTo>
                  <a:cubicBezTo>
                    <a:pt x="6556" y="1962"/>
                    <a:pt x="2712" y="71"/>
                    <a:pt x="2674" y="52"/>
                  </a:cubicBezTo>
                  <a:cubicBezTo>
                    <a:pt x="2543" y="-13"/>
                    <a:pt x="2391" y="-17"/>
                    <a:pt x="2257" y="42"/>
                  </a:cubicBezTo>
                  <a:cubicBezTo>
                    <a:pt x="2124" y="101"/>
                    <a:pt x="2023" y="216"/>
                    <a:pt x="1983" y="356"/>
                  </a:cubicBezTo>
                  <a:cubicBezTo>
                    <a:pt x="1963" y="426"/>
                    <a:pt x="0" y="6376"/>
                    <a:pt x="0" y="12263"/>
                  </a:cubicBezTo>
                  <a:cubicBezTo>
                    <a:pt x="0" y="18484"/>
                    <a:pt x="10271" y="21491"/>
                    <a:pt x="10708" y="21575"/>
                  </a:cubicBezTo>
                  <a:cubicBezTo>
                    <a:pt x="10739" y="21580"/>
                    <a:pt x="10770" y="21583"/>
                    <a:pt x="10800" y="21583"/>
                  </a:cubicBezTo>
                  <a:cubicBezTo>
                    <a:pt x="10831" y="21583"/>
                    <a:pt x="10862" y="21580"/>
                    <a:pt x="10892" y="21575"/>
                  </a:cubicBezTo>
                  <a:cubicBezTo>
                    <a:pt x="11329" y="21491"/>
                    <a:pt x="21600" y="18484"/>
                    <a:pt x="21600" y="12263"/>
                  </a:cubicBezTo>
                  <a:cubicBezTo>
                    <a:pt x="21600" y="6376"/>
                    <a:pt x="19637" y="426"/>
                    <a:pt x="19618" y="35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latin typeface="Good Pro Book"/>
                <a:ea typeface="Source Sans Pro Light" charset="0"/>
                <a:cs typeface="Source Sans Pro Light" charset="0"/>
              </a:endParaRPr>
            </a:p>
          </p:txBody>
        </p:sp>
      </p:grpSp>
      <p:sp>
        <p:nvSpPr>
          <p:cNvPr id="70" name="Text Placeholder 32">
            <a:extLst>
              <a:ext uri="{FF2B5EF4-FFF2-40B4-BE49-F238E27FC236}">
                <a16:creationId xmlns:a16="http://schemas.microsoft.com/office/drawing/2014/main" id="{AEB04B09-3DBA-4BC0-9BC1-8C5ECBA5036E}"/>
              </a:ext>
            </a:extLst>
          </p:cNvPr>
          <p:cNvSpPr txBox="1">
            <a:spLocks/>
          </p:cNvSpPr>
          <p:nvPr/>
        </p:nvSpPr>
        <p:spPr>
          <a:xfrm flipH="1">
            <a:off x="9591393" y="4168113"/>
            <a:ext cx="1985120" cy="79198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pPr algn="l"/>
            <a:r>
              <a:rPr lang="ru-RU" dirty="0">
                <a:latin typeface="Good Pro Book"/>
              </a:rPr>
              <a:t>25 бюджетных мест</a:t>
            </a:r>
          </a:p>
          <a:p>
            <a:pPr algn="l"/>
            <a:r>
              <a:rPr lang="ru-RU" dirty="0">
                <a:latin typeface="Good Pro Book"/>
              </a:rPr>
              <a:t>5 контрактных мест</a:t>
            </a:r>
            <a:endParaRPr lang="en-US" dirty="0">
              <a:latin typeface="Good Pro Book"/>
            </a:endParaRPr>
          </a:p>
        </p:txBody>
      </p:sp>
      <p:grpSp>
        <p:nvGrpSpPr>
          <p:cNvPr id="87" name="Group 62">
            <a:extLst>
              <a:ext uri="{FF2B5EF4-FFF2-40B4-BE49-F238E27FC236}">
                <a16:creationId xmlns:a16="http://schemas.microsoft.com/office/drawing/2014/main" id="{8A6A88AD-A0E6-4B5A-A36F-3783B265D72A}"/>
              </a:ext>
            </a:extLst>
          </p:cNvPr>
          <p:cNvGrpSpPr/>
          <p:nvPr/>
        </p:nvGrpSpPr>
        <p:grpSpPr>
          <a:xfrm>
            <a:off x="8699841" y="4867576"/>
            <a:ext cx="3267238" cy="942907"/>
            <a:chOff x="8684071" y="1541058"/>
            <a:chExt cx="3267238" cy="942907"/>
          </a:xfrm>
        </p:grpSpPr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1FB4B654-21D3-4EDF-B9F4-D1C1B4BDE018}"/>
                </a:ext>
              </a:extLst>
            </p:cNvPr>
            <p:cNvSpPr txBox="1"/>
            <p:nvPr/>
          </p:nvSpPr>
          <p:spPr>
            <a:xfrm>
              <a:off x="9580883" y="1541058"/>
              <a:ext cx="237042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ru-RU" b="1" dirty="0">
                  <a:latin typeface="Good Pro Book"/>
                </a:rPr>
                <a:t>Землеустройство и кадастры</a:t>
              </a:r>
            </a:p>
          </p:txBody>
        </p:sp>
        <p:sp>
          <p:nvSpPr>
            <p:cNvPr id="89" name="Snip and Round Single Corner Rectangle 64">
              <a:extLst>
                <a:ext uri="{FF2B5EF4-FFF2-40B4-BE49-F238E27FC236}">
                  <a16:creationId xmlns:a16="http://schemas.microsoft.com/office/drawing/2014/main" id="{621CC40F-92BB-44F1-97D5-FFF2BA39AD41}"/>
                </a:ext>
              </a:extLst>
            </p:cNvPr>
            <p:cNvSpPr/>
            <p:nvPr/>
          </p:nvSpPr>
          <p:spPr>
            <a:xfrm flipV="1">
              <a:off x="8684071" y="1752445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Good Pro Book"/>
              </a:endParaRPr>
            </a:p>
          </p:txBody>
        </p:sp>
        <p:sp>
          <p:nvSpPr>
            <p:cNvPr id="90" name="Shape 2619">
              <a:extLst>
                <a:ext uri="{FF2B5EF4-FFF2-40B4-BE49-F238E27FC236}">
                  <a16:creationId xmlns:a16="http://schemas.microsoft.com/office/drawing/2014/main" id="{5D01ADA5-855E-422D-A999-E07D596C8E07}"/>
                </a:ext>
              </a:extLst>
            </p:cNvPr>
            <p:cNvSpPr/>
            <p:nvPr/>
          </p:nvSpPr>
          <p:spPr>
            <a:xfrm>
              <a:off x="8910167" y="1986920"/>
              <a:ext cx="279328" cy="279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3" extrusionOk="0">
                  <a:moveTo>
                    <a:pt x="12364" y="11941"/>
                  </a:moveTo>
                  <a:lnTo>
                    <a:pt x="13062" y="14033"/>
                  </a:lnTo>
                  <a:lnTo>
                    <a:pt x="11365" y="12790"/>
                  </a:lnTo>
                  <a:lnTo>
                    <a:pt x="10785" y="12365"/>
                  </a:lnTo>
                  <a:lnTo>
                    <a:pt x="10205" y="12790"/>
                  </a:lnTo>
                  <a:lnTo>
                    <a:pt x="8508" y="14033"/>
                  </a:lnTo>
                  <a:lnTo>
                    <a:pt x="9206" y="11941"/>
                  </a:lnTo>
                  <a:lnTo>
                    <a:pt x="9426" y="11282"/>
                  </a:lnTo>
                  <a:lnTo>
                    <a:pt x="8877" y="10856"/>
                  </a:lnTo>
                  <a:lnTo>
                    <a:pt x="7511" y="9794"/>
                  </a:lnTo>
                  <a:lnTo>
                    <a:pt x="9790" y="9794"/>
                  </a:lnTo>
                  <a:lnTo>
                    <a:pt x="10030" y="9160"/>
                  </a:lnTo>
                  <a:lnTo>
                    <a:pt x="10785" y="7162"/>
                  </a:lnTo>
                  <a:lnTo>
                    <a:pt x="11540" y="9160"/>
                  </a:lnTo>
                  <a:lnTo>
                    <a:pt x="11779" y="9794"/>
                  </a:lnTo>
                  <a:lnTo>
                    <a:pt x="14059" y="9794"/>
                  </a:lnTo>
                  <a:lnTo>
                    <a:pt x="12692" y="10856"/>
                  </a:lnTo>
                  <a:lnTo>
                    <a:pt x="12144" y="11282"/>
                  </a:lnTo>
                  <a:cubicBezTo>
                    <a:pt x="12144" y="11282"/>
                    <a:pt x="12364" y="11941"/>
                    <a:pt x="12364" y="11941"/>
                  </a:cubicBezTo>
                  <a:close/>
                  <a:moveTo>
                    <a:pt x="12458" y="8813"/>
                  </a:moveTo>
                  <a:lnTo>
                    <a:pt x="10785" y="4384"/>
                  </a:lnTo>
                  <a:lnTo>
                    <a:pt x="9111" y="8813"/>
                  </a:lnTo>
                  <a:lnTo>
                    <a:pt x="4649" y="8813"/>
                  </a:lnTo>
                  <a:lnTo>
                    <a:pt x="8275" y="11631"/>
                  </a:lnTo>
                  <a:lnTo>
                    <a:pt x="6601" y="16647"/>
                  </a:lnTo>
                  <a:lnTo>
                    <a:pt x="10785" y="13582"/>
                  </a:lnTo>
                  <a:lnTo>
                    <a:pt x="14969" y="16647"/>
                  </a:lnTo>
                  <a:lnTo>
                    <a:pt x="13295" y="11631"/>
                  </a:lnTo>
                  <a:lnTo>
                    <a:pt x="16921" y="8813"/>
                  </a:lnTo>
                  <a:cubicBezTo>
                    <a:pt x="16921" y="8813"/>
                    <a:pt x="12458" y="8813"/>
                    <a:pt x="12458" y="8813"/>
                  </a:cubicBezTo>
                  <a:close/>
                  <a:moveTo>
                    <a:pt x="10800" y="20592"/>
                  </a:moveTo>
                  <a:cubicBezTo>
                    <a:pt x="9796" y="20381"/>
                    <a:pt x="982" y="17399"/>
                    <a:pt x="982" y="12263"/>
                  </a:cubicBezTo>
                  <a:cubicBezTo>
                    <a:pt x="982" y="7469"/>
                    <a:pt x="2322" y="2919"/>
                    <a:pt x="2778" y="1179"/>
                  </a:cubicBezTo>
                  <a:cubicBezTo>
                    <a:pt x="4022" y="1719"/>
                    <a:pt x="7232" y="2943"/>
                    <a:pt x="10800" y="2943"/>
                  </a:cubicBezTo>
                  <a:cubicBezTo>
                    <a:pt x="14368" y="2943"/>
                    <a:pt x="17579" y="1719"/>
                    <a:pt x="18823" y="1179"/>
                  </a:cubicBezTo>
                  <a:cubicBezTo>
                    <a:pt x="19278" y="2918"/>
                    <a:pt x="20618" y="7466"/>
                    <a:pt x="20618" y="12263"/>
                  </a:cubicBezTo>
                  <a:cubicBezTo>
                    <a:pt x="20618" y="17393"/>
                    <a:pt x="11803" y="20381"/>
                    <a:pt x="10800" y="20592"/>
                  </a:cubicBezTo>
                  <a:moveTo>
                    <a:pt x="19618" y="356"/>
                  </a:moveTo>
                  <a:cubicBezTo>
                    <a:pt x="19577" y="216"/>
                    <a:pt x="19477" y="101"/>
                    <a:pt x="19343" y="42"/>
                  </a:cubicBezTo>
                  <a:cubicBezTo>
                    <a:pt x="19210" y="-17"/>
                    <a:pt x="19057" y="-13"/>
                    <a:pt x="18926" y="52"/>
                  </a:cubicBezTo>
                  <a:cubicBezTo>
                    <a:pt x="18888" y="71"/>
                    <a:pt x="15053" y="1962"/>
                    <a:pt x="10800" y="1962"/>
                  </a:cubicBezTo>
                  <a:cubicBezTo>
                    <a:pt x="6556" y="1962"/>
                    <a:pt x="2712" y="71"/>
                    <a:pt x="2674" y="52"/>
                  </a:cubicBezTo>
                  <a:cubicBezTo>
                    <a:pt x="2543" y="-13"/>
                    <a:pt x="2391" y="-17"/>
                    <a:pt x="2257" y="42"/>
                  </a:cubicBezTo>
                  <a:cubicBezTo>
                    <a:pt x="2124" y="101"/>
                    <a:pt x="2023" y="216"/>
                    <a:pt x="1983" y="356"/>
                  </a:cubicBezTo>
                  <a:cubicBezTo>
                    <a:pt x="1963" y="426"/>
                    <a:pt x="0" y="6376"/>
                    <a:pt x="0" y="12263"/>
                  </a:cubicBezTo>
                  <a:cubicBezTo>
                    <a:pt x="0" y="18484"/>
                    <a:pt x="10271" y="21491"/>
                    <a:pt x="10708" y="21575"/>
                  </a:cubicBezTo>
                  <a:cubicBezTo>
                    <a:pt x="10739" y="21580"/>
                    <a:pt x="10770" y="21583"/>
                    <a:pt x="10800" y="21583"/>
                  </a:cubicBezTo>
                  <a:cubicBezTo>
                    <a:pt x="10831" y="21583"/>
                    <a:pt x="10862" y="21580"/>
                    <a:pt x="10892" y="21575"/>
                  </a:cubicBezTo>
                  <a:cubicBezTo>
                    <a:pt x="11329" y="21491"/>
                    <a:pt x="21600" y="18484"/>
                    <a:pt x="21600" y="12263"/>
                  </a:cubicBezTo>
                  <a:cubicBezTo>
                    <a:pt x="21600" y="6376"/>
                    <a:pt x="19637" y="426"/>
                    <a:pt x="19618" y="35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latin typeface="Good Pro Book"/>
                <a:ea typeface="Source Sans Pro Light" charset="0"/>
                <a:cs typeface="Source Sans Pro Light" charset="0"/>
              </a:endParaRPr>
            </a:p>
          </p:txBody>
        </p:sp>
      </p:grpSp>
      <p:sp>
        <p:nvSpPr>
          <p:cNvPr id="91" name="Text Placeholder 32">
            <a:extLst>
              <a:ext uri="{FF2B5EF4-FFF2-40B4-BE49-F238E27FC236}">
                <a16:creationId xmlns:a16="http://schemas.microsoft.com/office/drawing/2014/main" id="{5F31731F-9E16-4C0D-9A5D-467200DDD5B5}"/>
              </a:ext>
            </a:extLst>
          </p:cNvPr>
          <p:cNvSpPr txBox="1">
            <a:spLocks/>
          </p:cNvSpPr>
          <p:nvPr/>
        </p:nvSpPr>
        <p:spPr>
          <a:xfrm flipH="1">
            <a:off x="9596653" y="5537672"/>
            <a:ext cx="1985120" cy="60483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pPr algn="l"/>
            <a:r>
              <a:rPr lang="ru-RU" dirty="0">
                <a:latin typeface="Good Pro Book"/>
              </a:rPr>
              <a:t>11 бюджетных мест</a:t>
            </a:r>
          </a:p>
          <a:p>
            <a:pPr algn="l"/>
            <a:r>
              <a:rPr lang="ru-RU" dirty="0">
                <a:latin typeface="Good Pro Book"/>
              </a:rPr>
              <a:t>19 контрактных места</a:t>
            </a:r>
            <a:endParaRPr lang="en-US" dirty="0">
              <a:latin typeface="Good Pro Book"/>
            </a:endParaRPr>
          </a:p>
        </p:txBody>
      </p:sp>
    </p:spTree>
    <p:extLst>
      <p:ext uri="{BB962C8B-B14F-4D97-AF65-F5344CB8AC3E}">
        <p14:creationId xmlns:p14="http://schemas.microsoft.com/office/powerpoint/2010/main" val="356561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414069" y="408124"/>
            <a:ext cx="111519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rPr>
              <a:t>Направления подготовки СПО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Good Pro Book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66DABE0-FEE7-A74B-A6A9-1AC5A67D7609}"/>
              </a:ext>
            </a:extLst>
          </p:cNvPr>
          <p:cNvGrpSpPr/>
          <p:nvPr/>
        </p:nvGrpSpPr>
        <p:grpSpPr>
          <a:xfrm>
            <a:off x="3882607" y="1290833"/>
            <a:ext cx="4363535" cy="4363535"/>
            <a:chOff x="3882607" y="1290833"/>
            <a:chExt cx="4363535" cy="4363535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0F8513C3-DCB8-FB49-A710-1FFE02C51ED9}"/>
                </a:ext>
              </a:extLst>
            </p:cNvPr>
            <p:cNvGrpSpPr/>
            <p:nvPr/>
          </p:nvGrpSpPr>
          <p:grpSpPr>
            <a:xfrm>
              <a:off x="3882607" y="1290833"/>
              <a:ext cx="4363535" cy="4363535"/>
              <a:chOff x="4518195" y="1842230"/>
              <a:chExt cx="3173538" cy="3173538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858ABEFA-292A-DF4C-A9ED-D071A9771E9B}"/>
                  </a:ext>
                </a:extLst>
              </p:cNvPr>
              <p:cNvGrpSpPr/>
              <p:nvPr/>
            </p:nvGrpSpPr>
            <p:grpSpPr>
              <a:xfrm>
                <a:off x="4981843" y="1842230"/>
                <a:ext cx="1123121" cy="1025208"/>
                <a:chOff x="4981843" y="1842230"/>
                <a:chExt cx="1123121" cy="102520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7" name="Freeform 29">
                  <a:extLst>
                    <a:ext uri="{FF2B5EF4-FFF2-40B4-BE49-F238E27FC236}">
                      <a16:creationId xmlns:a16="http://schemas.microsoft.com/office/drawing/2014/main" id="{734F09F6-90B3-5246-A827-504D5DA15E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1843" y="1842230"/>
                  <a:ext cx="1123121" cy="901377"/>
                </a:xfrm>
                <a:custGeom>
                  <a:avLst/>
                  <a:gdLst>
                    <a:gd name="T0" fmla="*/ 164 w 164"/>
                    <a:gd name="T1" fmla="*/ 90 h 132"/>
                    <a:gd name="T2" fmla="*/ 164 w 164"/>
                    <a:gd name="T3" fmla="*/ 0 h 132"/>
                    <a:gd name="T4" fmla="*/ 0 w 164"/>
                    <a:gd name="T5" fmla="*/ 68 h 132"/>
                    <a:gd name="T6" fmla="*/ 64 w 164"/>
                    <a:gd name="T7" fmla="*/ 132 h 132"/>
                    <a:gd name="T8" fmla="*/ 164 w 164"/>
                    <a:gd name="T9" fmla="*/ 90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4" h="132">
                      <a:moveTo>
                        <a:pt x="164" y="90"/>
                      </a:moveTo>
                      <a:cubicBezTo>
                        <a:pt x="164" y="0"/>
                        <a:pt x="164" y="0"/>
                        <a:pt x="164" y="0"/>
                      </a:cubicBezTo>
                      <a:cubicBezTo>
                        <a:pt x="100" y="0"/>
                        <a:pt x="42" y="26"/>
                        <a:pt x="0" y="68"/>
                      </a:cubicBezTo>
                      <a:cubicBezTo>
                        <a:pt x="64" y="132"/>
                        <a:pt x="64" y="132"/>
                        <a:pt x="64" y="132"/>
                      </a:cubicBezTo>
                      <a:cubicBezTo>
                        <a:pt x="89" y="106"/>
                        <a:pt x="125" y="90"/>
                        <a:pt x="164" y="90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8" name="Freeform 39">
                  <a:extLst>
                    <a:ext uri="{FF2B5EF4-FFF2-40B4-BE49-F238E27FC236}">
                      <a16:creationId xmlns:a16="http://schemas.microsoft.com/office/drawing/2014/main" id="{AB3A2AD8-2C17-A647-A44E-DF31B197E9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19572" y="2455627"/>
                  <a:ext cx="685392" cy="411811"/>
                </a:xfrm>
                <a:custGeom>
                  <a:avLst/>
                  <a:gdLst>
                    <a:gd name="T0" fmla="*/ 100 w 100"/>
                    <a:gd name="T1" fmla="*/ 26 h 60"/>
                    <a:gd name="T2" fmla="*/ 100 w 100"/>
                    <a:gd name="T3" fmla="*/ 0 h 60"/>
                    <a:gd name="T4" fmla="*/ 0 w 100"/>
                    <a:gd name="T5" fmla="*/ 42 h 60"/>
                    <a:gd name="T6" fmla="*/ 18 w 100"/>
                    <a:gd name="T7" fmla="*/ 60 h 60"/>
                    <a:gd name="T8" fmla="*/ 100 w 100"/>
                    <a:gd name="T9" fmla="*/ 26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60">
                      <a:moveTo>
                        <a:pt x="100" y="26"/>
                      </a:move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61" y="0"/>
                        <a:pt x="25" y="16"/>
                        <a:pt x="0" y="42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39" y="39"/>
                        <a:pt x="68" y="26"/>
                        <a:pt x="100" y="26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6" name="Group 25">
                <a:extLst>
                  <a:ext uri="{FF2B5EF4-FFF2-40B4-BE49-F238E27FC236}">
                    <a16:creationId xmlns:a16="http://schemas.microsoft.com/office/drawing/2014/main" id="{72E4AFD0-4BA6-B545-99DF-BF99FEE09669}"/>
                  </a:ext>
                </a:extLst>
              </p:cNvPr>
              <p:cNvGrpSpPr/>
              <p:nvPr/>
            </p:nvGrpSpPr>
            <p:grpSpPr>
              <a:xfrm>
                <a:off x="6104964" y="2061095"/>
                <a:ext cx="964733" cy="881218"/>
                <a:chOff x="6104964" y="2061095"/>
                <a:chExt cx="964733" cy="88121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5" name="Freeform 30">
                  <a:extLst>
                    <a:ext uri="{FF2B5EF4-FFF2-40B4-BE49-F238E27FC236}">
                      <a16:creationId xmlns:a16="http://schemas.microsoft.com/office/drawing/2014/main" id="{EE0B2F5D-40BE-3E4E-8A48-B315004DA4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2061095"/>
                  <a:ext cx="964733" cy="780425"/>
                </a:xfrm>
                <a:custGeom>
                  <a:avLst/>
                  <a:gdLst>
                    <a:gd name="T0" fmla="*/ 86 w 141"/>
                    <a:gd name="T1" fmla="*/ 114 h 114"/>
                    <a:gd name="T2" fmla="*/ 141 w 141"/>
                    <a:gd name="T3" fmla="*/ 59 h 114"/>
                    <a:gd name="T4" fmla="*/ 0 w 141"/>
                    <a:gd name="T5" fmla="*/ 0 h 114"/>
                    <a:gd name="T6" fmla="*/ 0 w 141"/>
                    <a:gd name="T7" fmla="*/ 78 h 114"/>
                    <a:gd name="T8" fmla="*/ 86 w 141"/>
                    <a:gd name="T9" fmla="*/ 114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114">
                      <a:moveTo>
                        <a:pt x="86" y="114"/>
                      </a:moveTo>
                      <a:cubicBezTo>
                        <a:pt x="141" y="59"/>
                        <a:pt x="141" y="59"/>
                        <a:pt x="141" y="59"/>
                      </a:cubicBezTo>
                      <a:cubicBezTo>
                        <a:pt x="105" y="23"/>
                        <a:pt x="55" y="0"/>
                        <a:pt x="0" y="0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34" y="78"/>
                        <a:pt x="64" y="92"/>
                        <a:pt x="86" y="11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6" name="Freeform 37">
                  <a:extLst>
                    <a:ext uri="{FF2B5EF4-FFF2-40B4-BE49-F238E27FC236}">
                      <a16:creationId xmlns:a16="http://schemas.microsoft.com/office/drawing/2014/main" id="{98A79E96-7B26-8344-B3F0-66493B7D8E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2593857"/>
                  <a:ext cx="587479" cy="348456"/>
                </a:xfrm>
                <a:custGeom>
                  <a:avLst/>
                  <a:gdLst>
                    <a:gd name="T0" fmla="*/ 71 w 86"/>
                    <a:gd name="T1" fmla="*/ 51 h 51"/>
                    <a:gd name="T2" fmla="*/ 86 w 86"/>
                    <a:gd name="T3" fmla="*/ 36 h 51"/>
                    <a:gd name="T4" fmla="*/ 0 w 86"/>
                    <a:gd name="T5" fmla="*/ 0 h 51"/>
                    <a:gd name="T6" fmla="*/ 0 w 86"/>
                    <a:gd name="T7" fmla="*/ 22 h 51"/>
                    <a:gd name="T8" fmla="*/ 71 w 86"/>
                    <a:gd name="T9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1">
                      <a:moveTo>
                        <a:pt x="71" y="51"/>
                      </a:moveTo>
                      <a:cubicBezTo>
                        <a:pt x="86" y="36"/>
                        <a:pt x="86" y="36"/>
                        <a:pt x="86" y="36"/>
                      </a:cubicBezTo>
                      <a:cubicBezTo>
                        <a:pt x="64" y="14"/>
                        <a:pt x="34" y="0"/>
                        <a:pt x="0" y="0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28" y="22"/>
                        <a:pt x="53" y="33"/>
                        <a:pt x="71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13F99D8B-4B75-6E43-80E7-286D1335D6B0}"/>
                  </a:ext>
                </a:extLst>
              </p:cNvPr>
              <p:cNvGrpSpPr/>
              <p:nvPr/>
            </p:nvGrpSpPr>
            <p:grpSpPr>
              <a:xfrm>
                <a:off x="6666525" y="2305878"/>
                <a:ext cx="1025208" cy="1123121"/>
                <a:chOff x="6666525" y="2305878"/>
                <a:chExt cx="1025208" cy="1123121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3" name="Freeform 31">
                  <a:extLst>
                    <a:ext uri="{FF2B5EF4-FFF2-40B4-BE49-F238E27FC236}">
                      <a16:creationId xmlns:a16="http://schemas.microsoft.com/office/drawing/2014/main" id="{1AD48959-5FC0-6940-826A-DF2DCC13FA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90356" y="2305878"/>
                  <a:ext cx="901377" cy="1123121"/>
                </a:xfrm>
                <a:custGeom>
                  <a:avLst/>
                  <a:gdLst>
                    <a:gd name="T0" fmla="*/ 42 w 132"/>
                    <a:gd name="T1" fmla="*/ 164 h 164"/>
                    <a:gd name="T2" fmla="*/ 132 w 132"/>
                    <a:gd name="T3" fmla="*/ 164 h 164"/>
                    <a:gd name="T4" fmla="*/ 64 w 132"/>
                    <a:gd name="T5" fmla="*/ 0 h 164"/>
                    <a:gd name="T6" fmla="*/ 0 w 132"/>
                    <a:gd name="T7" fmla="*/ 64 h 164"/>
                    <a:gd name="T8" fmla="*/ 42 w 132"/>
                    <a:gd name="T9" fmla="*/ 164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164">
                      <a:moveTo>
                        <a:pt x="42" y="164"/>
                      </a:moveTo>
                      <a:cubicBezTo>
                        <a:pt x="132" y="164"/>
                        <a:pt x="132" y="164"/>
                        <a:pt x="132" y="164"/>
                      </a:cubicBezTo>
                      <a:cubicBezTo>
                        <a:pt x="132" y="100"/>
                        <a:pt x="106" y="42"/>
                        <a:pt x="64" y="0"/>
                      </a:cubicBezTo>
                      <a:cubicBezTo>
                        <a:pt x="0" y="64"/>
                        <a:pt x="0" y="64"/>
                        <a:pt x="0" y="64"/>
                      </a:cubicBezTo>
                      <a:cubicBezTo>
                        <a:pt x="26" y="89"/>
                        <a:pt x="42" y="125"/>
                        <a:pt x="42" y="16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4" name="Freeform 42">
                  <a:extLst>
                    <a:ext uri="{FF2B5EF4-FFF2-40B4-BE49-F238E27FC236}">
                      <a16:creationId xmlns:a16="http://schemas.microsoft.com/office/drawing/2014/main" id="{35294CD1-54F5-A342-AABA-DFB8E7F4E5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66525" y="2743607"/>
                  <a:ext cx="411811" cy="685392"/>
                </a:xfrm>
                <a:custGeom>
                  <a:avLst/>
                  <a:gdLst>
                    <a:gd name="T0" fmla="*/ 0 w 60"/>
                    <a:gd name="T1" fmla="*/ 18 h 100"/>
                    <a:gd name="T2" fmla="*/ 34 w 60"/>
                    <a:gd name="T3" fmla="*/ 100 h 100"/>
                    <a:gd name="T4" fmla="*/ 60 w 60"/>
                    <a:gd name="T5" fmla="*/ 100 h 100"/>
                    <a:gd name="T6" fmla="*/ 18 w 60"/>
                    <a:gd name="T7" fmla="*/ 0 h 100"/>
                    <a:gd name="T8" fmla="*/ 0 w 60"/>
                    <a:gd name="T9" fmla="*/ 18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100">
                      <a:moveTo>
                        <a:pt x="0" y="18"/>
                      </a:moveTo>
                      <a:cubicBezTo>
                        <a:pt x="21" y="39"/>
                        <a:pt x="34" y="68"/>
                        <a:pt x="34" y="100"/>
                      </a:cubicBezTo>
                      <a:cubicBezTo>
                        <a:pt x="60" y="100"/>
                        <a:pt x="60" y="100"/>
                        <a:pt x="60" y="100"/>
                      </a:cubicBezTo>
                      <a:cubicBezTo>
                        <a:pt x="60" y="61"/>
                        <a:pt x="44" y="25"/>
                        <a:pt x="18" y="0"/>
                      </a:cubicBezTo>
                      <a:lnTo>
                        <a:pt x="0" y="18"/>
                      </a:ln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8" name="Group 27">
                <a:extLst>
                  <a:ext uri="{FF2B5EF4-FFF2-40B4-BE49-F238E27FC236}">
                    <a16:creationId xmlns:a16="http://schemas.microsoft.com/office/drawing/2014/main" id="{E7E3CD70-C54D-9846-8087-8856F5D4B93E}"/>
                  </a:ext>
                </a:extLst>
              </p:cNvPr>
              <p:cNvGrpSpPr/>
              <p:nvPr/>
            </p:nvGrpSpPr>
            <p:grpSpPr>
              <a:xfrm>
                <a:off x="6591650" y="3428999"/>
                <a:ext cx="881218" cy="964733"/>
                <a:chOff x="6591650" y="3428999"/>
                <a:chExt cx="881218" cy="964733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1" name="Freeform 32">
                  <a:extLst>
                    <a:ext uri="{FF2B5EF4-FFF2-40B4-BE49-F238E27FC236}">
                      <a16:creationId xmlns:a16="http://schemas.microsoft.com/office/drawing/2014/main" id="{57D4D673-A335-0E4F-8662-A55ADA22CC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92443" y="3428999"/>
                  <a:ext cx="780425" cy="964733"/>
                </a:xfrm>
                <a:custGeom>
                  <a:avLst/>
                  <a:gdLst>
                    <a:gd name="T0" fmla="*/ 36 w 114"/>
                    <a:gd name="T1" fmla="*/ 0 h 141"/>
                    <a:gd name="T2" fmla="*/ 0 w 114"/>
                    <a:gd name="T3" fmla="*/ 86 h 141"/>
                    <a:gd name="T4" fmla="*/ 55 w 114"/>
                    <a:gd name="T5" fmla="*/ 141 h 141"/>
                    <a:gd name="T6" fmla="*/ 114 w 114"/>
                    <a:gd name="T7" fmla="*/ 0 h 141"/>
                    <a:gd name="T8" fmla="*/ 36 w 114"/>
                    <a:gd name="T9" fmla="*/ 0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4" h="141">
                      <a:moveTo>
                        <a:pt x="36" y="0"/>
                      </a:moveTo>
                      <a:cubicBezTo>
                        <a:pt x="36" y="34"/>
                        <a:pt x="22" y="64"/>
                        <a:pt x="0" y="86"/>
                      </a:cubicBezTo>
                      <a:cubicBezTo>
                        <a:pt x="55" y="141"/>
                        <a:pt x="55" y="141"/>
                        <a:pt x="55" y="141"/>
                      </a:cubicBezTo>
                      <a:cubicBezTo>
                        <a:pt x="91" y="105"/>
                        <a:pt x="114" y="55"/>
                        <a:pt x="114" y="0"/>
                      </a:cubicBezTo>
                      <a:lnTo>
                        <a:pt x="36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2" name="Freeform 40">
                  <a:extLst>
                    <a:ext uri="{FF2B5EF4-FFF2-40B4-BE49-F238E27FC236}">
                      <a16:creationId xmlns:a16="http://schemas.microsoft.com/office/drawing/2014/main" id="{F958FD02-D18C-8343-8075-EF43607C8E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91650" y="3428999"/>
                  <a:ext cx="348456" cy="587479"/>
                </a:xfrm>
                <a:custGeom>
                  <a:avLst/>
                  <a:gdLst>
                    <a:gd name="T0" fmla="*/ 0 w 51"/>
                    <a:gd name="T1" fmla="*/ 71 h 86"/>
                    <a:gd name="T2" fmla="*/ 15 w 51"/>
                    <a:gd name="T3" fmla="*/ 86 h 86"/>
                    <a:gd name="T4" fmla="*/ 51 w 51"/>
                    <a:gd name="T5" fmla="*/ 0 h 86"/>
                    <a:gd name="T6" fmla="*/ 29 w 51"/>
                    <a:gd name="T7" fmla="*/ 0 h 86"/>
                    <a:gd name="T8" fmla="*/ 0 w 51"/>
                    <a:gd name="T9" fmla="*/ 71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86">
                      <a:moveTo>
                        <a:pt x="0" y="71"/>
                      </a:moveTo>
                      <a:cubicBezTo>
                        <a:pt x="15" y="86"/>
                        <a:pt x="15" y="86"/>
                        <a:pt x="15" y="86"/>
                      </a:cubicBezTo>
                      <a:cubicBezTo>
                        <a:pt x="37" y="64"/>
                        <a:pt x="51" y="34"/>
                        <a:pt x="51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28"/>
                        <a:pt x="18" y="53"/>
                        <a:pt x="0" y="71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29" name="Group 28">
                <a:extLst>
                  <a:ext uri="{FF2B5EF4-FFF2-40B4-BE49-F238E27FC236}">
                    <a16:creationId xmlns:a16="http://schemas.microsoft.com/office/drawing/2014/main" id="{005D74E8-30B9-1F4E-8675-B2DC03A45584}"/>
                  </a:ext>
                </a:extLst>
              </p:cNvPr>
              <p:cNvGrpSpPr/>
              <p:nvPr/>
            </p:nvGrpSpPr>
            <p:grpSpPr>
              <a:xfrm>
                <a:off x="6104964" y="3990560"/>
                <a:ext cx="1123121" cy="1025208"/>
                <a:chOff x="6104964" y="3990560"/>
                <a:chExt cx="1123121" cy="102520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9" name="Freeform 33">
                  <a:extLst>
                    <a:ext uri="{FF2B5EF4-FFF2-40B4-BE49-F238E27FC236}">
                      <a16:creationId xmlns:a16="http://schemas.microsoft.com/office/drawing/2014/main" id="{76D2E9B1-6808-2641-B22B-6119C86E93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4114391"/>
                  <a:ext cx="1123121" cy="901377"/>
                </a:xfrm>
                <a:custGeom>
                  <a:avLst/>
                  <a:gdLst>
                    <a:gd name="T0" fmla="*/ 0 w 164"/>
                    <a:gd name="T1" fmla="*/ 42 h 132"/>
                    <a:gd name="T2" fmla="*/ 0 w 164"/>
                    <a:gd name="T3" fmla="*/ 132 h 132"/>
                    <a:gd name="T4" fmla="*/ 164 w 164"/>
                    <a:gd name="T5" fmla="*/ 64 h 132"/>
                    <a:gd name="T6" fmla="*/ 100 w 164"/>
                    <a:gd name="T7" fmla="*/ 0 h 132"/>
                    <a:gd name="T8" fmla="*/ 0 w 164"/>
                    <a:gd name="T9" fmla="*/ 42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4" h="132">
                      <a:moveTo>
                        <a:pt x="0" y="42"/>
                      </a:moveTo>
                      <a:cubicBezTo>
                        <a:pt x="0" y="132"/>
                        <a:pt x="0" y="132"/>
                        <a:pt x="0" y="132"/>
                      </a:cubicBezTo>
                      <a:cubicBezTo>
                        <a:pt x="64" y="132"/>
                        <a:pt x="122" y="106"/>
                        <a:pt x="164" y="64"/>
                      </a:cubicBez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75" y="26"/>
                        <a:pt x="39" y="42"/>
                        <a:pt x="0" y="42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40" name="Freeform 43">
                  <a:extLst>
                    <a:ext uri="{FF2B5EF4-FFF2-40B4-BE49-F238E27FC236}">
                      <a16:creationId xmlns:a16="http://schemas.microsoft.com/office/drawing/2014/main" id="{A31BE9CD-D0BA-CB42-9223-38D5E84A20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4964" y="3990560"/>
                  <a:ext cx="685392" cy="411811"/>
                </a:xfrm>
                <a:custGeom>
                  <a:avLst/>
                  <a:gdLst>
                    <a:gd name="T0" fmla="*/ 0 w 100"/>
                    <a:gd name="T1" fmla="*/ 34 h 60"/>
                    <a:gd name="T2" fmla="*/ 0 w 100"/>
                    <a:gd name="T3" fmla="*/ 60 h 60"/>
                    <a:gd name="T4" fmla="*/ 100 w 100"/>
                    <a:gd name="T5" fmla="*/ 18 h 60"/>
                    <a:gd name="T6" fmla="*/ 82 w 100"/>
                    <a:gd name="T7" fmla="*/ 0 h 60"/>
                    <a:gd name="T8" fmla="*/ 0 w 100"/>
                    <a:gd name="T9" fmla="*/ 34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60">
                      <a:moveTo>
                        <a:pt x="0" y="34"/>
                      </a:move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39" y="60"/>
                        <a:pt x="75" y="44"/>
                        <a:pt x="100" y="18"/>
                      </a:cubicBez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61" y="21"/>
                        <a:pt x="32" y="34"/>
                        <a:pt x="0" y="34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B551BAC3-D8BD-9946-AAB6-D257812A1D8A}"/>
                  </a:ext>
                </a:extLst>
              </p:cNvPr>
              <p:cNvGrpSpPr/>
              <p:nvPr/>
            </p:nvGrpSpPr>
            <p:grpSpPr>
              <a:xfrm>
                <a:off x="5140231" y="3915685"/>
                <a:ext cx="964733" cy="881218"/>
                <a:chOff x="5140231" y="3915685"/>
                <a:chExt cx="964733" cy="881218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" name="Freeform 35">
                  <a:extLst>
                    <a:ext uri="{FF2B5EF4-FFF2-40B4-BE49-F238E27FC236}">
                      <a16:creationId xmlns:a16="http://schemas.microsoft.com/office/drawing/2014/main" id="{AE45A980-5EC5-FF43-8DF1-CB122FDF17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0231" y="4016478"/>
                  <a:ext cx="964733" cy="780425"/>
                </a:xfrm>
                <a:custGeom>
                  <a:avLst/>
                  <a:gdLst>
                    <a:gd name="T0" fmla="*/ 55 w 141"/>
                    <a:gd name="T1" fmla="*/ 0 h 114"/>
                    <a:gd name="T2" fmla="*/ 0 w 141"/>
                    <a:gd name="T3" fmla="*/ 55 h 114"/>
                    <a:gd name="T4" fmla="*/ 141 w 141"/>
                    <a:gd name="T5" fmla="*/ 114 h 114"/>
                    <a:gd name="T6" fmla="*/ 141 w 141"/>
                    <a:gd name="T7" fmla="*/ 36 h 114"/>
                    <a:gd name="T8" fmla="*/ 55 w 141"/>
                    <a:gd name="T9" fmla="*/ 0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114">
                      <a:moveTo>
                        <a:pt x="55" y="0"/>
                      </a:move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36" y="91"/>
                        <a:pt x="86" y="114"/>
                        <a:pt x="141" y="114"/>
                      </a:cubicBezTo>
                      <a:cubicBezTo>
                        <a:pt x="141" y="36"/>
                        <a:pt x="141" y="36"/>
                        <a:pt x="141" y="36"/>
                      </a:cubicBezTo>
                      <a:cubicBezTo>
                        <a:pt x="107" y="36"/>
                        <a:pt x="77" y="22"/>
                        <a:pt x="55" y="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8" name="Freeform 41">
                  <a:extLst>
                    <a:ext uri="{FF2B5EF4-FFF2-40B4-BE49-F238E27FC236}">
                      <a16:creationId xmlns:a16="http://schemas.microsoft.com/office/drawing/2014/main" id="{31EDAAB2-122F-6E43-920C-927BC2BF1C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17485" y="3915685"/>
                  <a:ext cx="587479" cy="348456"/>
                </a:xfrm>
                <a:custGeom>
                  <a:avLst/>
                  <a:gdLst>
                    <a:gd name="T0" fmla="*/ 15 w 86"/>
                    <a:gd name="T1" fmla="*/ 0 h 51"/>
                    <a:gd name="T2" fmla="*/ 0 w 86"/>
                    <a:gd name="T3" fmla="*/ 15 h 51"/>
                    <a:gd name="T4" fmla="*/ 86 w 86"/>
                    <a:gd name="T5" fmla="*/ 51 h 51"/>
                    <a:gd name="T6" fmla="*/ 86 w 86"/>
                    <a:gd name="T7" fmla="*/ 29 h 51"/>
                    <a:gd name="T8" fmla="*/ 15 w 86"/>
                    <a:gd name="T9" fmla="*/ 0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1">
                      <a:moveTo>
                        <a:pt x="15" y="0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22" y="37"/>
                        <a:pt x="52" y="51"/>
                        <a:pt x="86" y="51"/>
                      </a:cubicBezTo>
                      <a:cubicBezTo>
                        <a:pt x="86" y="29"/>
                        <a:pt x="86" y="29"/>
                        <a:pt x="86" y="29"/>
                      </a:cubicBezTo>
                      <a:cubicBezTo>
                        <a:pt x="58" y="29"/>
                        <a:pt x="33" y="18"/>
                        <a:pt x="15" y="0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BA5EE101-C874-334A-9D28-CBC4A92980DB}"/>
                  </a:ext>
                </a:extLst>
              </p:cNvPr>
              <p:cNvGrpSpPr/>
              <p:nvPr/>
            </p:nvGrpSpPr>
            <p:grpSpPr>
              <a:xfrm>
                <a:off x="4518195" y="3428999"/>
                <a:ext cx="1025208" cy="1123121"/>
                <a:chOff x="4518195" y="3428999"/>
                <a:chExt cx="1025208" cy="1123121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5" name="Freeform 34">
                  <a:extLst>
                    <a:ext uri="{FF2B5EF4-FFF2-40B4-BE49-F238E27FC236}">
                      <a16:creationId xmlns:a16="http://schemas.microsoft.com/office/drawing/2014/main" id="{2BCE6248-3121-B94C-A63F-C0B0655B19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18195" y="3428999"/>
                  <a:ext cx="901377" cy="1123121"/>
                </a:xfrm>
                <a:custGeom>
                  <a:avLst/>
                  <a:gdLst>
                    <a:gd name="T0" fmla="*/ 90 w 132"/>
                    <a:gd name="T1" fmla="*/ 0 h 164"/>
                    <a:gd name="T2" fmla="*/ 0 w 132"/>
                    <a:gd name="T3" fmla="*/ 0 h 164"/>
                    <a:gd name="T4" fmla="*/ 68 w 132"/>
                    <a:gd name="T5" fmla="*/ 164 h 164"/>
                    <a:gd name="T6" fmla="*/ 132 w 132"/>
                    <a:gd name="T7" fmla="*/ 100 h 164"/>
                    <a:gd name="T8" fmla="*/ 90 w 132"/>
                    <a:gd name="T9" fmla="*/ 0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2" h="164">
                      <a:moveTo>
                        <a:pt x="9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64"/>
                        <a:pt x="26" y="122"/>
                        <a:pt x="68" y="164"/>
                      </a:cubicBezTo>
                      <a:cubicBezTo>
                        <a:pt x="132" y="100"/>
                        <a:pt x="132" y="100"/>
                        <a:pt x="132" y="100"/>
                      </a:cubicBezTo>
                      <a:cubicBezTo>
                        <a:pt x="106" y="75"/>
                        <a:pt x="90" y="39"/>
                        <a:pt x="90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6" name="Freeform 38">
                  <a:extLst>
                    <a:ext uri="{FF2B5EF4-FFF2-40B4-BE49-F238E27FC236}">
                      <a16:creationId xmlns:a16="http://schemas.microsoft.com/office/drawing/2014/main" id="{ABCA32CA-AD03-0F45-A9E8-FC94997617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4472" y="3428999"/>
                  <a:ext cx="408931" cy="685392"/>
                </a:xfrm>
                <a:custGeom>
                  <a:avLst/>
                  <a:gdLst>
                    <a:gd name="T0" fmla="*/ 26 w 60"/>
                    <a:gd name="T1" fmla="*/ 0 h 100"/>
                    <a:gd name="T2" fmla="*/ 0 w 60"/>
                    <a:gd name="T3" fmla="*/ 0 h 100"/>
                    <a:gd name="T4" fmla="*/ 42 w 60"/>
                    <a:gd name="T5" fmla="*/ 100 h 100"/>
                    <a:gd name="T6" fmla="*/ 60 w 60"/>
                    <a:gd name="T7" fmla="*/ 82 h 100"/>
                    <a:gd name="T8" fmla="*/ 26 w 60"/>
                    <a:gd name="T9" fmla="*/ 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100">
                      <a:moveTo>
                        <a:pt x="26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9"/>
                        <a:pt x="16" y="75"/>
                        <a:pt x="42" y="100"/>
                      </a:cubicBezTo>
                      <a:cubicBezTo>
                        <a:pt x="60" y="82"/>
                        <a:pt x="60" y="82"/>
                        <a:pt x="60" y="82"/>
                      </a:cubicBezTo>
                      <a:cubicBezTo>
                        <a:pt x="39" y="61"/>
                        <a:pt x="26" y="32"/>
                        <a:pt x="26" y="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id="{3C72B33B-EE70-9B48-AEEB-42F1AF755251}"/>
                  </a:ext>
                </a:extLst>
              </p:cNvPr>
              <p:cNvGrpSpPr/>
              <p:nvPr/>
            </p:nvGrpSpPr>
            <p:grpSpPr>
              <a:xfrm>
                <a:off x="4737060" y="2464266"/>
                <a:ext cx="881218" cy="964733"/>
                <a:chOff x="4737060" y="2464266"/>
                <a:chExt cx="881218" cy="964733"/>
              </a:xfrm>
              <a:effectLst>
                <a:outerShdw blurRad="660400" dist="254000" sx="102000" sy="102000" algn="c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3" name="Freeform 28">
                  <a:extLst>
                    <a:ext uri="{FF2B5EF4-FFF2-40B4-BE49-F238E27FC236}">
                      <a16:creationId xmlns:a16="http://schemas.microsoft.com/office/drawing/2014/main" id="{0F213E02-6FE1-0345-96CD-1D0C28A457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7060" y="2464266"/>
                  <a:ext cx="771786" cy="964733"/>
                </a:xfrm>
                <a:custGeom>
                  <a:avLst/>
                  <a:gdLst>
                    <a:gd name="T0" fmla="*/ 113 w 113"/>
                    <a:gd name="T1" fmla="*/ 55 h 141"/>
                    <a:gd name="T2" fmla="*/ 59 w 113"/>
                    <a:gd name="T3" fmla="*/ 0 h 141"/>
                    <a:gd name="T4" fmla="*/ 0 w 113"/>
                    <a:gd name="T5" fmla="*/ 141 h 141"/>
                    <a:gd name="T6" fmla="*/ 78 w 113"/>
                    <a:gd name="T7" fmla="*/ 141 h 141"/>
                    <a:gd name="T8" fmla="*/ 113 w 113"/>
                    <a:gd name="T9" fmla="*/ 55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3" h="141">
                      <a:moveTo>
                        <a:pt x="113" y="55"/>
                      </a:move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22" y="36"/>
                        <a:pt x="0" y="86"/>
                        <a:pt x="0" y="141"/>
                      </a:cubicBezTo>
                      <a:cubicBezTo>
                        <a:pt x="78" y="141"/>
                        <a:pt x="78" y="141"/>
                        <a:pt x="78" y="141"/>
                      </a:cubicBezTo>
                      <a:cubicBezTo>
                        <a:pt x="78" y="107"/>
                        <a:pt x="91" y="77"/>
                        <a:pt x="113" y="55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  <p:sp>
              <p:nvSpPr>
                <p:cNvPr id="34" name="Freeform 36">
                  <a:extLst>
                    <a:ext uri="{FF2B5EF4-FFF2-40B4-BE49-F238E27FC236}">
                      <a16:creationId xmlns:a16="http://schemas.microsoft.com/office/drawing/2014/main" id="{6EE485A6-8893-8748-8958-23237EEB97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69822" y="2841520"/>
                  <a:ext cx="348456" cy="587479"/>
                </a:xfrm>
                <a:custGeom>
                  <a:avLst/>
                  <a:gdLst>
                    <a:gd name="T0" fmla="*/ 51 w 51"/>
                    <a:gd name="T1" fmla="*/ 15 h 86"/>
                    <a:gd name="T2" fmla="*/ 36 w 51"/>
                    <a:gd name="T3" fmla="*/ 0 h 86"/>
                    <a:gd name="T4" fmla="*/ 0 w 51"/>
                    <a:gd name="T5" fmla="*/ 86 h 86"/>
                    <a:gd name="T6" fmla="*/ 22 w 51"/>
                    <a:gd name="T7" fmla="*/ 86 h 86"/>
                    <a:gd name="T8" fmla="*/ 51 w 51"/>
                    <a:gd name="T9" fmla="*/ 15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86">
                      <a:moveTo>
                        <a:pt x="51" y="15"/>
                      </a:move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14" y="22"/>
                        <a:pt x="0" y="52"/>
                        <a:pt x="0" y="86"/>
                      </a:cubicBezTo>
                      <a:cubicBezTo>
                        <a:pt x="22" y="86"/>
                        <a:pt x="22" y="86"/>
                        <a:pt x="22" y="86"/>
                      </a:cubicBezTo>
                      <a:cubicBezTo>
                        <a:pt x="22" y="58"/>
                        <a:pt x="33" y="33"/>
                        <a:pt x="51" y="15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4546A"/>
                    </a:solidFill>
                    <a:effectLst/>
                    <a:uLnTx/>
                    <a:uFillTx/>
                    <a:latin typeface="Good Pro Book"/>
                  </a:endParaRPr>
                </a:p>
              </p:txBody>
            </p:sp>
          </p:grp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219D0D6E-FA25-3D4E-BCAD-E61B154F47F8}"/>
                </a:ext>
              </a:extLst>
            </p:cNvPr>
            <p:cNvGrpSpPr/>
            <p:nvPr/>
          </p:nvGrpSpPr>
          <p:grpSpPr>
            <a:xfrm>
              <a:off x="5476928" y="2925115"/>
              <a:ext cx="1171173" cy="947790"/>
              <a:chOff x="5476928" y="2925115"/>
              <a:chExt cx="1171173" cy="947790"/>
            </a:xfrm>
          </p:grpSpPr>
          <p:sp>
            <p:nvSpPr>
              <p:cNvPr id="22" name="Text Placeholder 33">
                <a:extLst>
                  <a:ext uri="{FF2B5EF4-FFF2-40B4-BE49-F238E27FC236}">
                    <a16:creationId xmlns:a16="http://schemas.microsoft.com/office/drawing/2014/main" id="{98CE5C24-A9E4-284E-B45A-13A13A44F39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76928" y="3556585"/>
                <a:ext cx="1171173" cy="316320"/>
              </a:xfrm>
              <a:prstGeom prst="rect">
                <a:avLst/>
              </a:prstGeom>
            </p:spPr>
            <p:txBody>
              <a:bodyPr lIns="0" tIns="0" rIns="0" bIns="0"/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85800" rtl="0" eaLnBrk="1" fontAlgn="auto" latinLnBrk="0" hangingPunct="1">
                  <a:lnSpc>
                    <a:spcPct val="130000"/>
                  </a:lnSpc>
                  <a:spcBef>
                    <a:spcPts val="75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:endPara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7043"/>
                  </a:solidFill>
                  <a:effectLst/>
                  <a:uLnTx/>
                  <a:uFillTx/>
                  <a:latin typeface="Good Pro Book"/>
                </a:endParaRPr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E898EDB1-329A-9645-ACF7-40D0BE914D3E}"/>
                  </a:ext>
                </a:extLst>
              </p:cNvPr>
              <p:cNvSpPr/>
              <p:nvPr/>
            </p:nvSpPr>
            <p:spPr>
              <a:xfrm>
                <a:off x="5798850" y="2925115"/>
                <a:ext cx="548640" cy="548640"/>
              </a:xfrm>
              <a:prstGeom prst="ellipse">
                <a:avLst/>
              </a:pr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Good Pro Book"/>
                </a:endParaRPr>
              </a:p>
            </p:txBody>
          </p:sp>
          <p:sp>
            <p:nvSpPr>
              <p:cNvPr id="24" name="Shape 2540">
                <a:extLst>
                  <a:ext uri="{FF2B5EF4-FFF2-40B4-BE49-F238E27FC236}">
                    <a16:creationId xmlns:a16="http://schemas.microsoft.com/office/drawing/2014/main" id="{FACC46A0-8A2D-6B48-8896-5C680D6ED7FB}"/>
                  </a:ext>
                </a:extLst>
              </p:cNvPr>
              <p:cNvSpPr/>
              <p:nvPr/>
            </p:nvSpPr>
            <p:spPr>
              <a:xfrm>
                <a:off x="5933506" y="3058667"/>
                <a:ext cx="279328" cy="2793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32" y="6661"/>
                    </a:moveTo>
                    <a:cubicBezTo>
                      <a:pt x="20540" y="6471"/>
                      <a:pt x="20228" y="6473"/>
                      <a:pt x="20038" y="6667"/>
                    </a:cubicBezTo>
                    <a:cubicBezTo>
                      <a:pt x="19903" y="6804"/>
                      <a:pt x="19870" y="7000"/>
                      <a:pt x="19929" y="7171"/>
                    </a:cubicBezTo>
                    <a:lnTo>
                      <a:pt x="19918" y="7175"/>
                    </a:lnTo>
                    <a:cubicBezTo>
                      <a:pt x="20365" y="8298"/>
                      <a:pt x="20618" y="9518"/>
                      <a:pt x="20618" y="10800"/>
                    </a:cubicBezTo>
                    <a:cubicBezTo>
                      <a:pt x="20618" y="16223"/>
                      <a:pt x="16223" y="20618"/>
                      <a:pt x="10800" y="20618"/>
                    </a:cubicBezTo>
                    <a:cubicBezTo>
                      <a:pt x="5378" y="20618"/>
                      <a:pt x="982" y="16223"/>
                      <a:pt x="982" y="10800"/>
                    </a:cubicBezTo>
                    <a:cubicBezTo>
                      <a:pt x="982" y="5377"/>
                      <a:pt x="5378" y="982"/>
                      <a:pt x="10800" y="982"/>
                    </a:cubicBezTo>
                    <a:cubicBezTo>
                      <a:pt x="13575" y="982"/>
                      <a:pt x="16077" y="2136"/>
                      <a:pt x="17862" y="3989"/>
                    </a:cubicBezTo>
                    <a:lnTo>
                      <a:pt x="17868" y="3982"/>
                    </a:lnTo>
                    <a:cubicBezTo>
                      <a:pt x="18062" y="4157"/>
                      <a:pt x="18359" y="4153"/>
                      <a:pt x="18544" y="3965"/>
                    </a:cubicBezTo>
                    <a:cubicBezTo>
                      <a:pt x="18734" y="3771"/>
                      <a:pt x="18732" y="3461"/>
                      <a:pt x="18539" y="3270"/>
                    </a:cubicBezTo>
                    <a:cubicBezTo>
                      <a:pt x="18520" y="3252"/>
                      <a:pt x="18496" y="3244"/>
                      <a:pt x="18476" y="3230"/>
                    </a:cubicBezTo>
                    <a:cubicBezTo>
                      <a:pt x="16521" y="1241"/>
                      <a:pt x="13810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4"/>
                      <a:pt x="4835" y="21600"/>
                      <a:pt x="10800" y="21600"/>
                    </a:cubicBezTo>
                    <a:cubicBezTo>
                      <a:pt x="16765" y="21600"/>
                      <a:pt x="21600" y="16764"/>
                      <a:pt x="21600" y="10800"/>
                    </a:cubicBezTo>
                    <a:cubicBezTo>
                      <a:pt x="21600" y="9412"/>
                      <a:pt x="21329" y="8089"/>
                      <a:pt x="20851" y="6869"/>
                    </a:cubicBezTo>
                    <a:cubicBezTo>
                      <a:pt x="20828" y="6794"/>
                      <a:pt x="20793" y="6721"/>
                      <a:pt x="20732" y="6661"/>
                    </a:cubicBezTo>
                    <a:moveTo>
                      <a:pt x="10792" y="13534"/>
                    </a:moveTo>
                    <a:lnTo>
                      <a:pt x="6238" y="8980"/>
                    </a:lnTo>
                    <a:cubicBezTo>
                      <a:pt x="6149" y="8891"/>
                      <a:pt x="6027" y="8836"/>
                      <a:pt x="5891" y="8836"/>
                    </a:cubicBezTo>
                    <a:cubicBezTo>
                      <a:pt x="5620" y="8836"/>
                      <a:pt x="5400" y="9056"/>
                      <a:pt x="5400" y="9327"/>
                    </a:cubicBezTo>
                    <a:cubicBezTo>
                      <a:pt x="5400" y="9463"/>
                      <a:pt x="5455" y="9585"/>
                      <a:pt x="5544" y="9675"/>
                    </a:cubicBezTo>
                    <a:lnTo>
                      <a:pt x="10453" y="14583"/>
                    </a:lnTo>
                    <a:cubicBezTo>
                      <a:pt x="10542" y="14672"/>
                      <a:pt x="10664" y="14727"/>
                      <a:pt x="10800" y="14727"/>
                    </a:cubicBezTo>
                    <a:cubicBezTo>
                      <a:pt x="10940" y="14727"/>
                      <a:pt x="11064" y="14668"/>
                      <a:pt x="11154" y="14574"/>
                    </a:cubicBezTo>
                    <a:lnTo>
                      <a:pt x="11155" y="14576"/>
                    </a:lnTo>
                    <a:lnTo>
                      <a:pt x="19353" y="5988"/>
                    </a:lnTo>
                    <a:cubicBezTo>
                      <a:pt x="19353" y="5989"/>
                      <a:pt x="19354" y="5990"/>
                      <a:pt x="19354" y="5991"/>
                    </a:cubicBezTo>
                    <a:lnTo>
                      <a:pt x="20055" y="5255"/>
                    </a:lnTo>
                    <a:cubicBezTo>
                      <a:pt x="20055" y="5255"/>
                      <a:pt x="20054" y="5254"/>
                      <a:pt x="20054" y="5253"/>
                    </a:cubicBezTo>
                    <a:lnTo>
                      <a:pt x="21464" y="3775"/>
                    </a:lnTo>
                    <a:lnTo>
                      <a:pt x="21463" y="3774"/>
                    </a:lnTo>
                    <a:cubicBezTo>
                      <a:pt x="21547" y="3686"/>
                      <a:pt x="21600" y="3567"/>
                      <a:pt x="21600" y="3436"/>
                    </a:cubicBezTo>
                    <a:cubicBezTo>
                      <a:pt x="21600" y="3166"/>
                      <a:pt x="21380" y="2945"/>
                      <a:pt x="21109" y="2945"/>
                    </a:cubicBezTo>
                    <a:cubicBezTo>
                      <a:pt x="20969" y="2945"/>
                      <a:pt x="20844" y="3005"/>
                      <a:pt x="20755" y="3099"/>
                    </a:cubicBezTo>
                    <a:lnTo>
                      <a:pt x="20754" y="3097"/>
                    </a:lnTo>
                    <a:lnTo>
                      <a:pt x="19493" y="4419"/>
                    </a:lnTo>
                    <a:cubicBezTo>
                      <a:pt x="19492" y="4418"/>
                      <a:pt x="19491" y="4416"/>
                      <a:pt x="19490" y="4415"/>
                    </a:cubicBezTo>
                    <a:lnTo>
                      <a:pt x="18805" y="5133"/>
                    </a:lnTo>
                    <a:cubicBezTo>
                      <a:pt x="18806" y="5134"/>
                      <a:pt x="18807" y="5136"/>
                      <a:pt x="18807" y="5137"/>
                    </a:cubicBezTo>
                    <a:cubicBezTo>
                      <a:pt x="18807" y="5137"/>
                      <a:pt x="10792" y="13534"/>
                      <a:pt x="10792" y="1353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/>
              <a:p>
                <a:pPr marL="0" marR="0" lvl="0" indent="0" algn="l" defTabSz="228532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kumimoji="0" sz="15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uLnTx/>
                  <a:uFillTx/>
                  <a:latin typeface="Good Pro Book"/>
                  <a:ea typeface="Source Sans Pro Light" charset="0"/>
                  <a:cs typeface="Source Sans Pro Light" charset="0"/>
                  <a:sym typeface="Gill Sans"/>
                </a:endParaRPr>
              </a:p>
            </p:txBody>
          </p:sp>
        </p:grp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7E7134A-DA9B-6240-ACD1-F96778890879}"/>
              </a:ext>
            </a:extLst>
          </p:cNvPr>
          <p:cNvGrpSpPr/>
          <p:nvPr/>
        </p:nvGrpSpPr>
        <p:grpSpPr>
          <a:xfrm>
            <a:off x="83127" y="4438441"/>
            <a:ext cx="3444539" cy="830997"/>
            <a:chOff x="83127" y="4378059"/>
            <a:chExt cx="3444539" cy="830997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8FD2E81B-6647-F54F-BAD3-B73F351FD0AD}"/>
                </a:ext>
              </a:extLst>
            </p:cNvPr>
            <p:cNvSpPr txBox="1"/>
            <p:nvPr/>
          </p:nvSpPr>
          <p:spPr>
            <a:xfrm flipH="1">
              <a:off x="83127" y="4378059"/>
              <a:ext cx="2512932" cy="83099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lvl="0" algn="r">
                <a:defRPr/>
              </a:pPr>
              <a:r>
                <a:rPr lang="ru-RU" b="1" dirty="0">
                  <a:solidFill>
                    <a:srgbClr val="44546A"/>
                  </a:solidFill>
                  <a:latin typeface="Good Pro Book"/>
                </a:rPr>
                <a:t>Информационные системы и программирование </a:t>
              </a:r>
            </a:p>
          </p:txBody>
        </p:sp>
        <p:sp>
          <p:nvSpPr>
            <p:cNvPr id="51" name="Snip and Round Single Corner Rectangle 50">
              <a:extLst>
                <a:ext uri="{FF2B5EF4-FFF2-40B4-BE49-F238E27FC236}">
                  <a16:creationId xmlns:a16="http://schemas.microsoft.com/office/drawing/2014/main" id="{539C7634-6671-0647-B5BE-670146D7C69D}"/>
                </a:ext>
              </a:extLst>
            </p:cNvPr>
            <p:cNvSpPr/>
            <p:nvPr/>
          </p:nvSpPr>
          <p:spPr>
            <a:xfrm flipH="1" flipV="1">
              <a:off x="2796146" y="4449468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52" name="Shape 2564">
              <a:extLst>
                <a:ext uri="{FF2B5EF4-FFF2-40B4-BE49-F238E27FC236}">
                  <a16:creationId xmlns:a16="http://schemas.microsoft.com/office/drawing/2014/main" id="{45AAD285-C250-FA4F-A04E-623E403C31E3}"/>
                </a:ext>
              </a:extLst>
            </p:cNvPr>
            <p:cNvSpPr/>
            <p:nvPr/>
          </p:nvSpPr>
          <p:spPr>
            <a:xfrm>
              <a:off x="3019925" y="4666704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818" y="10800"/>
                  </a:moveTo>
                  <a:lnTo>
                    <a:pt x="11782" y="10800"/>
                  </a:lnTo>
                  <a:lnTo>
                    <a:pt x="11782" y="12764"/>
                  </a:lnTo>
                  <a:lnTo>
                    <a:pt x="9818" y="12764"/>
                  </a:lnTo>
                  <a:cubicBezTo>
                    <a:pt x="9818" y="12764"/>
                    <a:pt x="9818" y="10800"/>
                    <a:pt x="9818" y="10800"/>
                  </a:cubicBezTo>
                  <a:close/>
                  <a:moveTo>
                    <a:pt x="9327" y="13745"/>
                  </a:moveTo>
                  <a:lnTo>
                    <a:pt x="12273" y="13745"/>
                  </a:lnTo>
                  <a:cubicBezTo>
                    <a:pt x="12544" y="13745"/>
                    <a:pt x="12764" y="13526"/>
                    <a:pt x="12764" y="13255"/>
                  </a:cubicBezTo>
                  <a:lnTo>
                    <a:pt x="12764" y="10309"/>
                  </a:lnTo>
                  <a:cubicBezTo>
                    <a:pt x="12764" y="10038"/>
                    <a:pt x="12544" y="9818"/>
                    <a:pt x="12273" y="9818"/>
                  </a:cubicBezTo>
                  <a:lnTo>
                    <a:pt x="9327" y="9818"/>
                  </a:lnTo>
                  <a:cubicBezTo>
                    <a:pt x="9056" y="9818"/>
                    <a:pt x="8836" y="10038"/>
                    <a:pt x="8836" y="10309"/>
                  </a:cubicBezTo>
                  <a:lnTo>
                    <a:pt x="8836" y="13255"/>
                  </a:lnTo>
                  <a:cubicBezTo>
                    <a:pt x="8836" y="13526"/>
                    <a:pt x="9056" y="13745"/>
                    <a:pt x="9327" y="13745"/>
                  </a:cubicBezTo>
                  <a:moveTo>
                    <a:pt x="14727" y="15709"/>
                  </a:moveTo>
                  <a:lnTo>
                    <a:pt x="16691" y="15709"/>
                  </a:lnTo>
                  <a:lnTo>
                    <a:pt x="16691" y="17673"/>
                  </a:lnTo>
                  <a:lnTo>
                    <a:pt x="14727" y="17673"/>
                  </a:lnTo>
                  <a:cubicBezTo>
                    <a:pt x="14727" y="17673"/>
                    <a:pt x="14727" y="15709"/>
                    <a:pt x="14727" y="15709"/>
                  </a:cubicBezTo>
                  <a:close/>
                  <a:moveTo>
                    <a:pt x="14236" y="18655"/>
                  </a:moveTo>
                  <a:lnTo>
                    <a:pt x="17182" y="18655"/>
                  </a:lnTo>
                  <a:cubicBezTo>
                    <a:pt x="17453" y="18655"/>
                    <a:pt x="17673" y="18435"/>
                    <a:pt x="17673" y="18164"/>
                  </a:cubicBezTo>
                  <a:lnTo>
                    <a:pt x="17673" y="15218"/>
                  </a:lnTo>
                  <a:cubicBezTo>
                    <a:pt x="17673" y="14947"/>
                    <a:pt x="17453" y="14727"/>
                    <a:pt x="17182" y="14727"/>
                  </a:cubicBezTo>
                  <a:lnTo>
                    <a:pt x="14236" y="14727"/>
                  </a:lnTo>
                  <a:cubicBezTo>
                    <a:pt x="13965" y="14727"/>
                    <a:pt x="13745" y="14947"/>
                    <a:pt x="13745" y="15218"/>
                  </a:cubicBezTo>
                  <a:lnTo>
                    <a:pt x="13745" y="18164"/>
                  </a:lnTo>
                  <a:cubicBezTo>
                    <a:pt x="13745" y="18435"/>
                    <a:pt x="13965" y="18655"/>
                    <a:pt x="14236" y="18655"/>
                  </a:cubicBezTo>
                  <a:moveTo>
                    <a:pt x="9818" y="5891"/>
                  </a:moveTo>
                  <a:lnTo>
                    <a:pt x="11782" y="5891"/>
                  </a:lnTo>
                  <a:lnTo>
                    <a:pt x="11782" y="7855"/>
                  </a:lnTo>
                  <a:lnTo>
                    <a:pt x="9818" y="7855"/>
                  </a:lnTo>
                  <a:cubicBezTo>
                    <a:pt x="9818" y="7855"/>
                    <a:pt x="9818" y="5891"/>
                    <a:pt x="9818" y="5891"/>
                  </a:cubicBezTo>
                  <a:close/>
                  <a:moveTo>
                    <a:pt x="9327" y="8836"/>
                  </a:moveTo>
                  <a:lnTo>
                    <a:pt x="12273" y="8836"/>
                  </a:lnTo>
                  <a:cubicBezTo>
                    <a:pt x="12544" y="8836"/>
                    <a:pt x="12764" y="8617"/>
                    <a:pt x="12764" y="8345"/>
                  </a:cubicBezTo>
                  <a:lnTo>
                    <a:pt x="12764" y="5400"/>
                  </a:lnTo>
                  <a:cubicBezTo>
                    <a:pt x="12764" y="5129"/>
                    <a:pt x="12544" y="4909"/>
                    <a:pt x="12273" y="4909"/>
                  </a:cubicBezTo>
                  <a:lnTo>
                    <a:pt x="9327" y="4909"/>
                  </a:lnTo>
                  <a:cubicBezTo>
                    <a:pt x="9056" y="4909"/>
                    <a:pt x="8836" y="5129"/>
                    <a:pt x="8836" y="5400"/>
                  </a:cubicBezTo>
                  <a:lnTo>
                    <a:pt x="8836" y="8345"/>
                  </a:lnTo>
                  <a:cubicBezTo>
                    <a:pt x="8836" y="8617"/>
                    <a:pt x="9056" y="8836"/>
                    <a:pt x="9327" y="8836"/>
                  </a:cubicBezTo>
                  <a:moveTo>
                    <a:pt x="4909" y="15709"/>
                  </a:moveTo>
                  <a:lnTo>
                    <a:pt x="6873" y="15709"/>
                  </a:lnTo>
                  <a:lnTo>
                    <a:pt x="6873" y="17673"/>
                  </a:lnTo>
                  <a:lnTo>
                    <a:pt x="4909" y="17673"/>
                  </a:lnTo>
                  <a:cubicBezTo>
                    <a:pt x="4909" y="17673"/>
                    <a:pt x="4909" y="15709"/>
                    <a:pt x="4909" y="15709"/>
                  </a:cubicBezTo>
                  <a:close/>
                  <a:moveTo>
                    <a:pt x="4418" y="18655"/>
                  </a:moveTo>
                  <a:lnTo>
                    <a:pt x="7364" y="18655"/>
                  </a:lnTo>
                  <a:cubicBezTo>
                    <a:pt x="7635" y="18655"/>
                    <a:pt x="7855" y="18435"/>
                    <a:pt x="7855" y="18164"/>
                  </a:cubicBezTo>
                  <a:lnTo>
                    <a:pt x="7855" y="15218"/>
                  </a:lnTo>
                  <a:cubicBezTo>
                    <a:pt x="7855" y="14947"/>
                    <a:pt x="7635" y="14727"/>
                    <a:pt x="7364" y="14727"/>
                  </a:cubicBezTo>
                  <a:lnTo>
                    <a:pt x="4418" y="14727"/>
                  </a:lnTo>
                  <a:cubicBezTo>
                    <a:pt x="4147" y="14727"/>
                    <a:pt x="3927" y="14947"/>
                    <a:pt x="3927" y="15218"/>
                  </a:cubicBezTo>
                  <a:lnTo>
                    <a:pt x="3927" y="18164"/>
                  </a:lnTo>
                  <a:cubicBezTo>
                    <a:pt x="3927" y="18435"/>
                    <a:pt x="4147" y="18655"/>
                    <a:pt x="4418" y="18655"/>
                  </a:cubicBezTo>
                  <a:moveTo>
                    <a:pt x="14727" y="10800"/>
                  </a:moveTo>
                  <a:lnTo>
                    <a:pt x="16691" y="10800"/>
                  </a:lnTo>
                  <a:lnTo>
                    <a:pt x="16691" y="12764"/>
                  </a:lnTo>
                  <a:lnTo>
                    <a:pt x="14727" y="12764"/>
                  </a:lnTo>
                  <a:cubicBezTo>
                    <a:pt x="14727" y="12764"/>
                    <a:pt x="14727" y="10800"/>
                    <a:pt x="14727" y="10800"/>
                  </a:cubicBezTo>
                  <a:close/>
                  <a:moveTo>
                    <a:pt x="14236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lnTo>
                    <a:pt x="17673" y="10309"/>
                  </a:lnTo>
                  <a:cubicBezTo>
                    <a:pt x="17673" y="10038"/>
                    <a:pt x="17453" y="9818"/>
                    <a:pt x="17182" y="9818"/>
                  </a:cubicBezTo>
                  <a:lnTo>
                    <a:pt x="14236" y="9818"/>
                  </a:lnTo>
                  <a:cubicBezTo>
                    <a:pt x="13965" y="9818"/>
                    <a:pt x="13745" y="10038"/>
                    <a:pt x="13745" y="10309"/>
                  </a:cubicBezTo>
                  <a:lnTo>
                    <a:pt x="13745" y="13255"/>
                  </a:lnTo>
                  <a:cubicBezTo>
                    <a:pt x="13745" y="13526"/>
                    <a:pt x="13965" y="13745"/>
                    <a:pt x="14236" y="13745"/>
                  </a:cubicBezTo>
                  <a:moveTo>
                    <a:pt x="4909" y="10800"/>
                  </a:moveTo>
                  <a:lnTo>
                    <a:pt x="6873" y="10800"/>
                  </a:lnTo>
                  <a:lnTo>
                    <a:pt x="6873" y="12764"/>
                  </a:lnTo>
                  <a:lnTo>
                    <a:pt x="4909" y="12764"/>
                  </a:lnTo>
                  <a:cubicBezTo>
                    <a:pt x="4909" y="12764"/>
                    <a:pt x="4909" y="10800"/>
                    <a:pt x="4909" y="10800"/>
                  </a:cubicBezTo>
                  <a:close/>
                  <a:moveTo>
                    <a:pt x="4418" y="13745"/>
                  </a:moveTo>
                  <a:lnTo>
                    <a:pt x="7364" y="13745"/>
                  </a:lnTo>
                  <a:cubicBezTo>
                    <a:pt x="7635" y="13745"/>
                    <a:pt x="7855" y="13526"/>
                    <a:pt x="7855" y="13255"/>
                  </a:cubicBezTo>
                  <a:lnTo>
                    <a:pt x="7855" y="10309"/>
                  </a:lnTo>
                  <a:cubicBezTo>
                    <a:pt x="7855" y="10038"/>
                    <a:pt x="7635" y="9818"/>
                    <a:pt x="7364" y="9818"/>
                  </a:cubicBezTo>
                  <a:lnTo>
                    <a:pt x="4418" y="9818"/>
                  </a:lnTo>
                  <a:cubicBezTo>
                    <a:pt x="4147" y="9818"/>
                    <a:pt x="3927" y="10038"/>
                    <a:pt x="3927" y="10309"/>
                  </a:cubicBezTo>
                  <a:lnTo>
                    <a:pt x="3927" y="13255"/>
                  </a:lnTo>
                  <a:cubicBezTo>
                    <a:pt x="3927" y="13526"/>
                    <a:pt x="4147" y="13745"/>
                    <a:pt x="4418" y="13745"/>
                  </a:cubicBezTo>
                  <a:moveTo>
                    <a:pt x="4909" y="5891"/>
                  </a:moveTo>
                  <a:lnTo>
                    <a:pt x="6873" y="5891"/>
                  </a:lnTo>
                  <a:lnTo>
                    <a:pt x="6873" y="7855"/>
                  </a:lnTo>
                  <a:lnTo>
                    <a:pt x="4909" y="7855"/>
                  </a:lnTo>
                  <a:cubicBezTo>
                    <a:pt x="4909" y="7855"/>
                    <a:pt x="4909" y="5891"/>
                    <a:pt x="4909" y="5891"/>
                  </a:cubicBezTo>
                  <a:close/>
                  <a:moveTo>
                    <a:pt x="4418" y="8836"/>
                  </a:moveTo>
                  <a:lnTo>
                    <a:pt x="7364" y="8836"/>
                  </a:lnTo>
                  <a:cubicBezTo>
                    <a:pt x="7635" y="8836"/>
                    <a:pt x="7855" y="8617"/>
                    <a:pt x="7855" y="8345"/>
                  </a:cubicBezTo>
                  <a:lnTo>
                    <a:pt x="7855" y="5400"/>
                  </a:lnTo>
                  <a:cubicBezTo>
                    <a:pt x="7855" y="5129"/>
                    <a:pt x="7635" y="4909"/>
                    <a:pt x="7364" y="4909"/>
                  </a:cubicBezTo>
                  <a:lnTo>
                    <a:pt x="4418" y="4909"/>
                  </a:lnTo>
                  <a:cubicBezTo>
                    <a:pt x="4147" y="4909"/>
                    <a:pt x="3927" y="5129"/>
                    <a:pt x="3927" y="5400"/>
                  </a:cubicBezTo>
                  <a:lnTo>
                    <a:pt x="3927" y="8345"/>
                  </a:lnTo>
                  <a:cubicBezTo>
                    <a:pt x="3927" y="8617"/>
                    <a:pt x="4147" y="8836"/>
                    <a:pt x="4418" y="8836"/>
                  </a:cubicBezTo>
                  <a:moveTo>
                    <a:pt x="14727" y="5891"/>
                  </a:moveTo>
                  <a:lnTo>
                    <a:pt x="16691" y="5891"/>
                  </a:lnTo>
                  <a:lnTo>
                    <a:pt x="16691" y="7855"/>
                  </a:lnTo>
                  <a:lnTo>
                    <a:pt x="14727" y="7855"/>
                  </a:lnTo>
                  <a:cubicBezTo>
                    <a:pt x="14727" y="7855"/>
                    <a:pt x="14727" y="5891"/>
                    <a:pt x="14727" y="5891"/>
                  </a:cubicBezTo>
                  <a:close/>
                  <a:moveTo>
                    <a:pt x="14236" y="8836"/>
                  </a:moveTo>
                  <a:lnTo>
                    <a:pt x="17182" y="8836"/>
                  </a:lnTo>
                  <a:cubicBezTo>
                    <a:pt x="17453" y="8836"/>
                    <a:pt x="17673" y="8617"/>
                    <a:pt x="17673" y="8345"/>
                  </a:cubicBezTo>
                  <a:lnTo>
                    <a:pt x="17673" y="5400"/>
                  </a:lnTo>
                  <a:cubicBezTo>
                    <a:pt x="17673" y="5129"/>
                    <a:pt x="17453" y="4909"/>
                    <a:pt x="17182" y="4909"/>
                  </a:cubicBezTo>
                  <a:lnTo>
                    <a:pt x="14236" y="4909"/>
                  </a:lnTo>
                  <a:cubicBezTo>
                    <a:pt x="13965" y="4909"/>
                    <a:pt x="13745" y="5129"/>
                    <a:pt x="13745" y="5400"/>
                  </a:cubicBezTo>
                  <a:lnTo>
                    <a:pt x="13745" y="8345"/>
                  </a:lnTo>
                  <a:cubicBezTo>
                    <a:pt x="13745" y="8617"/>
                    <a:pt x="13965" y="8836"/>
                    <a:pt x="14236" y="8836"/>
                  </a:cubicBezTo>
                  <a:moveTo>
                    <a:pt x="19636" y="1964"/>
                  </a:moveTo>
                  <a:lnTo>
                    <a:pt x="1964" y="1964"/>
                  </a:lnTo>
                  <a:lnTo>
                    <a:pt x="1964" y="982"/>
                  </a:lnTo>
                  <a:lnTo>
                    <a:pt x="19636" y="982"/>
                  </a:lnTo>
                  <a:cubicBezTo>
                    <a:pt x="19636" y="982"/>
                    <a:pt x="19636" y="1964"/>
                    <a:pt x="19636" y="1964"/>
                  </a:cubicBezTo>
                  <a:close/>
                  <a:moveTo>
                    <a:pt x="19636" y="20618"/>
                  </a:moveTo>
                  <a:lnTo>
                    <a:pt x="12764" y="20618"/>
                  </a:lnTo>
                  <a:lnTo>
                    <a:pt x="12764" y="15218"/>
                  </a:lnTo>
                  <a:cubicBezTo>
                    <a:pt x="12764" y="14947"/>
                    <a:pt x="12544" y="14727"/>
                    <a:pt x="12273" y="14727"/>
                  </a:cubicBezTo>
                  <a:lnTo>
                    <a:pt x="9327" y="14727"/>
                  </a:lnTo>
                  <a:cubicBezTo>
                    <a:pt x="9056" y="14727"/>
                    <a:pt x="8836" y="14947"/>
                    <a:pt x="8836" y="15218"/>
                  </a:cubicBezTo>
                  <a:lnTo>
                    <a:pt x="8836" y="20618"/>
                  </a:lnTo>
                  <a:lnTo>
                    <a:pt x="1964" y="20618"/>
                  </a:lnTo>
                  <a:lnTo>
                    <a:pt x="1964" y="2945"/>
                  </a:lnTo>
                  <a:lnTo>
                    <a:pt x="19636" y="2945"/>
                  </a:lnTo>
                  <a:cubicBezTo>
                    <a:pt x="19636" y="2945"/>
                    <a:pt x="19636" y="20618"/>
                    <a:pt x="19636" y="20618"/>
                  </a:cubicBezTo>
                  <a:close/>
                  <a:moveTo>
                    <a:pt x="11782" y="20618"/>
                  </a:moveTo>
                  <a:lnTo>
                    <a:pt x="9818" y="20618"/>
                  </a:lnTo>
                  <a:lnTo>
                    <a:pt x="9818" y="15709"/>
                  </a:lnTo>
                  <a:lnTo>
                    <a:pt x="11782" y="15709"/>
                  </a:lnTo>
                  <a:cubicBezTo>
                    <a:pt x="11782" y="15709"/>
                    <a:pt x="11782" y="20618"/>
                    <a:pt x="11782" y="20618"/>
                  </a:cubicBezTo>
                  <a:close/>
                  <a:moveTo>
                    <a:pt x="21109" y="1964"/>
                  </a:moveTo>
                  <a:lnTo>
                    <a:pt x="20618" y="1964"/>
                  </a:lnTo>
                  <a:lnTo>
                    <a:pt x="20618" y="491"/>
                  </a:lnTo>
                  <a:cubicBezTo>
                    <a:pt x="20618" y="220"/>
                    <a:pt x="20399" y="0"/>
                    <a:pt x="20127" y="0"/>
                  </a:cubicBezTo>
                  <a:lnTo>
                    <a:pt x="1473" y="0"/>
                  </a:lnTo>
                  <a:cubicBezTo>
                    <a:pt x="1201" y="0"/>
                    <a:pt x="982" y="220"/>
                    <a:pt x="982" y="491"/>
                  </a:cubicBezTo>
                  <a:lnTo>
                    <a:pt x="982" y="1964"/>
                  </a:lnTo>
                  <a:lnTo>
                    <a:pt x="491" y="1964"/>
                  </a:lnTo>
                  <a:cubicBezTo>
                    <a:pt x="220" y="1964"/>
                    <a:pt x="0" y="2184"/>
                    <a:pt x="0" y="2455"/>
                  </a:cubicBezTo>
                  <a:cubicBezTo>
                    <a:pt x="0" y="2726"/>
                    <a:pt x="220" y="2945"/>
                    <a:pt x="491" y="2945"/>
                  </a:cubicBezTo>
                  <a:lnTo>
                    <a:pt x="982" y="2945"/>
                  </a:lnTo>
                  <a:lnTo>
                    <a:pt x="982" y="21109"/>
                  </a:lnTo>
                  <a:cubicBezTo>
                    <a:pt x="982" y="21381"/>
                    <a:pt x="1201" y="21600"/>
                    <a:pt x="1473" y="21600"/>
                  </a:cubicBezTo>
                  <a:lnTo>
                    <a:pt x="20127" y="21600"/>
                  </a:lnTo>
                  <a:cubicBezTo>
                    <a:pt x="20399" y="21600"/>
                    <a:pt x="20618" y="21381"/>
                    <a:pt x="20618" y="21109"/>
                  </a:cubicBezTo>
                  <a:lnTo>
                    <a:pt x="20618" y="2945"/>
                  </a:lnTo>
                  <a:lnTo>
                    <a:pt x="21109" y="2945"/>
                  </a:lnTo>
                  <a:cubicBezTo>
                    <a:pt x="21380" y="2945"/>
                    <a:pt x="21600" y="2726"/>
                    <a:pt x="21600" y="2455"/>
                  </a:cubicBezTo>
                  <a:cubicBezTo>
                    <a:pt x="21600" y="2184"/>
                    <a:pt x="21380" y="1964"/>
                    <a:pt x="21109" y="1964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31661930-4A5E-C742-B8AD-A7263AD1FAA9}"/>
              </a:ext>
            </a:extLst>
          </p:cNvPr>
          <p:cNvGrpSpPr/>
          <p:nvPr/>
        </p:nvGrpSpPr>
        <p:grpSpPr>
          <a:xfrm>
            <a:off x="8684071" y="3064149"/>
            <a:ext cx="3362205" cy="1107996"/>
            <a:chOff x="8691250" y="4236253"/>
            <a:chExt cx="3362205" cy="1107996"/>
          </a:xfrm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002BF3DA-1AA5-6846-82F0-B7DF65C25FB1}"/>
                </a:ext>
              </a:extLst>
            </p:cNvPr>
            <p:cNvSpPr txBox="1"/>
            <p:nvPr/>
          </p:nvSpPr>
          <p:spPr>
            <a:xfrm>
              <a:off x="9580883" y="4236253"/>
              <a:ext cx="2472572" cy="1107996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lvl="0">
                <a:defRPr/>
              </a:pPr>
              <a:r>
                <a:rPr lang="ru-RU" b="1" dirty="0">
                  <a:solidFill>
                    <a:srgbClr val="44546A"/>
                  </a:solidFill>
                  <a:latin typeface="Good Pro Book"/>
                </a:rPr>
                <a:t>Техническое обслуживание и ремонт двигателей, систем и агрегатов автомобилей</a:t>
              </a:r>
              <a:endPara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58" name="Snip and Round Single Corner Rectangle 57">
              <a:extLst>
                <a:ext uri="{FF2B5EF4-FFF2-40B4-BE49-F238E27FC236}">
                  <a16:creationId xmlns:a16="http://schemas.microsoft.com/office/drawing/2014/main" id="{777FEC72-2504-2740-AC79-0B8DD24FD45E}"/>
                </a:ext>
              </a:extLst>
            </p:cNvPr>
            <p:cNvSpPr/>
            <p:nvPr/>
          </p:nvSpPr>
          <p:spPr>
            <a:xfrm flipV="1">
              <a:off x="8691250" y="4449468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59" name="Shape 2604">
              <a:extLst>
                <a:ext uri="{FF2B5EF4-FFF2-40B4-BE49-F238E27FC236}">
                  <a16:creationId xmlns:a16="http://schemas.microsoft.com/office/drawing/2014/main" id="{D950D4B6-0E34-9640-A659-044DB75731A1}"/>
                </a:ext>
              </a:extLst>
            </p:cNvPr>
            <p:cNvSpPr/>
            <p:nvPr/>
          </p:nvSpPr>
          <p:spPr>
            <a:xfrm>
              <a:off x="8917346" y="4694900"/>
              <a:ext cx="279328" cy="228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9600"/>
                  </a:moveTo>
                  <a:lnTo>
                    <a:pt x="17673" y="9600"/>
                  </a:lnTo>
                  <a:lnTo>
                    <a:pt x="17673" y="8400"/>
                  </a:lnTo>
                  <a:cubicBezTo>
                    <a:pt x="17673" y="7738"/>
                    <a:pt x="17233" y="7200"/>
                    <a:pt x="16691" y="7200"/>
                  </a:cubicBezTo>
                  <a:lnTo>
                    <a:pt x="14727" y="7200"/>
                  </a:lnTo>
                  <a:cubicBezTo>
                    <a:pt x="14186" y="7200"/>
                    <a:pt x="13745" y="7738"/>
                    <a:pt x="13745" y="8400"/>
                  </a:cubicBezTo>
                  <a:lnTo>
                    <a:pt x="13745" y="9600"/>
                  </a:lnTo>
                  <a:lnTo>
                    <a:pt x="7855" y="9600"/>
                  </a:lnTo>
                  <a:lnTo>
                    <a:pt x="7855" y="8400"/>
                  </a:lnTo>
                  <a:cubicBezTo>
                    <a:pt x="7855" y="7738"/>
                    <a:pt x="7414" y="7200"/>
                    <a:pt x="6873" y="7200"/>
                  </a:cubicBezTo>
                  <a:lnTo>
                    <a:pt x="4909" y="7200"/>
                  </a:lnTo>
                  <a:cubicBezTo>
                    <a:pt x="4367" y="7200"/>
                    <a:pt x="3927" y="7738"/>
                    <a:pt x="3927" y="8400"/>
                  </a:cubicBezTo>
                  <a:lnTo>
                    <a:pt x="3927" y="9600"/>
                  </a:lnTo>
                  <a:lnTo>
                    <a:pt x="982" y="9600"/>
                  </a:lnTo>
                  <a:lnTo>
                    <a:pt x="982" y="3601"/>
                  </a:lnTo>
                  <a:lnTo>
                    <a:pt x="20618" y="3601"/>
                  </a:lnTo>
                  <a:cubicBezTo>
                    <a:pt x="20618" y="3601"/>
                    <a:pt x="20618" y="9600"/>
                    <a:pt x="20618" y="9600"/>
                  </a:cubicBezTo>
                  <a:close/>
                  <a:moveTo>
                    <a:pt x="14727" y="8400"/>
                  </a:moveTo>
                  <a:lnTo>
                    <a:pt x="16691" y="8400"/>
                  </a:lnTo>
                  <a:lnTo>
                    <a:pt x="16691" y="12001"/>
                  </a:lnTo>
                  <a:lnTo>
                    <a:pt x="14727" y="12001"/>
                  </a:lnTo>
                  <a:cubicBezTo>
                    <a:pt x="14727" y="12001"/>
                    <a:pt x="14727" y="8400"/>
                    <a:pt x="14727" y="8400"/>
                  </a:cubicBezTo>
                  <a:close/>
                  <a:moveTo>
                    <a:pt x="4909" y="8400"/>
                  </a:moveTo>
                  <a:lnTo>
                    <a:pt x="6873" y="8400"/>
                  </a:lnTo>
                  <a:lnTo>
                    <a:pt x="6873" y="12001"/>
                  </a:lnTo>
                  <a:lnTo>
                    <a:pt x="4909" y="12001"/>
                  </a:lnTo>
                  <a:cubicBezTo>
                    <a:pt x="4909" y="12001"/>
                    <a:pt x="4909" y="8400"/>
                    <a:pt x="4909" y="8400"/>
                  </a:cubicBezTo>
                  <a:close/>
                  <a:moveTo>
                    <a:pt x="19636" y="20400"/>
                  </a:moveTo>
                  <a:lnTo>
                    <a:pt x="1964" y="20400"/>
                  </a:lnTo>
                  <a:lnTo>
                    <a:pt x="1964" y="10800"/>
                  </a:lnTo>
                  <a:lnTo>
                    <a:pt x="3927" y="10800"/>
                  </a:lnTo>
                  <a:lnTo>
                    <a:pt x="3927" y="12001"/>
                  </a:lnTo>
                  <a:cubicBezTo>
                    <a:pt x="3927" y="12662"/>
                    <a:pt x="4367" y="13200"/>
                    <a:pt x="4909" y="13200"/>
                  </a:cubicBezTo>
                  <a:lnTo>
                    <a:pt x="6873" y="13200"/>
                  </a:lnTo>
                  <a:cubicBezTo>
                    <a:pt x="7414" y="13200"/>
                    <a:pt x="7855" y="12662"/>
                    <a:pt x="7855" y="12001"/>
                  </a:cubicBezTo>
                  <a:lnTo>
                    <a:pt x="7855" y="10800"/>
                  </a:lnTo>
                  <a:lnTo>
                    <a:pt x="13745" y="10800"/>
                  </a:lnTo>
                  <a:lnTo>
                    <a:pt x="13745" y="12001"/>
                  </a:lnTo>
                  <a:cubicBezTo>
                    <a:pt x="13745" y="12662"/>
                    <a:pt x="14186" y="13200"/>
                    <a:pt x="14727" y="13200"/>
                  </a:cubicBezTo>
                  <a:lnTo>
                    <a:pt x="16691" y="13200"/>
                  </a:lnTo>
                  <a:cubicBezTo>
                    <a:pt x="17233" y="13200"/>
                    <a:pt x="17673" y="12662"/>
                    <a:pt x="17673" y="12001"/>
                  </a:cubicBezTo>
                  <a:lnTo>
                    <a:pt x="17673" y="10800"/>
                  </a:lnTo>
                  <a:lnTo>
                    <a:pt x="19636" y="10800"/>
                  </a:lnTo>
                  <a:cubicBezTo>
                    <a:pt x="19636" y="10800"/>
                    <a:pt x="19636" y="20400"/>
                    <a:pt x="19636" y="20400"/>
                  </a:cubicBezTo>
                  <a:close/>
                  <a:moveTo>
                    <a:pt x="8836" y="1200"/>
                  </a:moveTo>
                  <a:lnTo>
                    <a:pt x="12764" y="1200"/>
                  </a:lnTo>
                  <a:cubicBezTo>
                    <a:pt x="13305" y="1200"/>
                    <a:pt x="13745" y="1738"/>
                    <a:pt x="13745" y="2400"/>
                  </a:cubicBezTo>
                  <a:lnTo>
                    <a:pt x="7855" y="2400"/>
                  </a:lnTo>
                  <a:cubicBezTo>
                    <a:pt x="7855" y="1738"/>
                    <a:pt x="8295" y="1200"/>
                    <a:pt x="8836" y="1200"/>
                  </a:cubicBezTo>
                  <a:moveTo>
                    <a:pt x="20618" y="2400"/>
                  </a:moveTo>
                  <a:lnTo>
                    <a:pt x="14727" y="2400"/>
                  </a:lnTo>
                  <a:cubicBezTo>
                    <a:pt x="14727" y="1075"/>
                    <a:pt x="13848" y="0"/>
                    <a:pt x="12764" y="0"/>
                  </a:cubicBezTo>
                  <a:lnTo>
                    <a:pt x="8836" y="0"/>
                  </a:lnTo>
                  <a:cubicBezTo>
                    <a:pt x="7752" y="0"/>
                    <a:pt x="6873" y="1075"/>
                    <a:pt x="6873" y="2400"/>
                  </a:cubicBezTo>
                  <a:lnTo>
                    <a:pt x="982" y="2400"/>
                  </a:lnTo>
                  <a:cubicBezTo>
                    <a:pt x="440" y="2400"/>
                    <a:pt x="0" y="2938"/>
                    <a:pt x="0" y="3601"/>
                  </a:cubicBezTo>
                  <a:lnTo>
                    <a:pt x="0" y="9600"/>
                  </a:lnTo>
                  <a:cubicBezTo>
                    <a:pt x="0" y="10262"/>
                    <a:pt x="440" y="10800"/>
                    <a:pt x="982" y="10800"/>
                  </a:cubicBezTo>
                  <a:lnTo>
                    <a:pt x="982" y="20400"/>
                  </a:lnTo>
                  <a:cubicBezTo>
                    <a:pt x="982" y="21062"/>
                    <a:pt x="1422" y="21600"/>
                    <a:pt x="1964" y="21600"/>
                  </a:cubicBezTo>
                  <a:lnTo>
                    <a:pt x="19636" y="21600"/>
                  </a:lnTo>
                  <a:cubicBezTo>
                    <a:pt x="20178" y="21600"/>
                    <a:pt x="20618" y="21062"/>
                    <a:pt x="20618" y="20400"/>
                  </a:cubicBezTo>
                  <a:lnTo>
                    <a:pt x="20618" y="10800"/>
                  </a:lnTo>
                  <a:cubicBezTo>
                    <a:pt x="21160" y="10800"/>
                    <a:pt x="21600" y="10262"/>
                    <a:pt x="21600" y="9600"/>
                  </a:cubicBezTo>
                  <a:lnTo>
                    <a:pt x="21600" y="3601"/>
                  </a:lnTo>
                  <a:cubicBezTo>
                    <a:pt x="21600" y="2938"/>
                    <a:pt x="21160" y="2400"/>
                    <a:pt x="20618" y="240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5D854341-D5F9-FF43-BF41-06E00F3939D2}"/>
              </a:ext>
            </a:extLst>
          </p:cNvPr>
          <p:cNvGrpSpPr/>
          <p:nvPr/>
        </p:nvGrpSpPr>
        <p:grpSpPr>
          <a:xfrm>
            <a:off x="8684071" y="1402080"/>
            <a:ext cx="3369384" cy="1107996"/>
            <a:chOff x="8684071" y="1565980"/>
            <a:chExt cx="3369384" cy="1107996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33CE2030-2090-634B-A095-AC225BC59062}"/>
                </a:ext>
              </a:extLst>
            </p:cNvPr>
            <p:cNvSpPr txBox="1"/>
            <p:nvPr/>
          </p:nvSpPr>
          <p:spPr>
            <a:xfrm>
              <a:off x="9580883" y="1565980"/>
              <a:ext cx="2472572" cy="1107996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lvl="0">
                <a:defRPr/>
              </a:pPr>
              <a:r>
                <a:rPr lang="ru-RU" b="1" dirty="0">
                  <a:solidFill>
                    <a:srgbClr val="44546A"/>
                  </a:solidFill>
                  <a:latin typeface="Good Pro Book"/>
                </a:rPr>
                <a:t>Эксплуатация и ремонт сельско-</a:t>
              </a:r>
            </a:p>
            <a:p>
              <a:pPr lvl="0">
                <a:defRPr/>
              </a:pPr>
              <a:r>
                <a:rPr lang="ru-RU" b="1" dirty="0">
                  <a:solidFill>
                    <a:srgbClr val="44546A"/>
                  </a:solidFill>
                  <a:latin typeface="Good Pro Book"/>
                </a:rPr>
                <a:t>хозяйственной техники и оборудования</a:t>
              </a:r>
              <a:endParaRPr lang="en-AU" sz="1400" b="1" dirty="0">
                <a:solidFill>
                  <a:srgbClr val="44546A"/>
                </a:solidFill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65" name="Snip and Round Single Corner Rectangle 64">
              <a:extLst>
                <a:ext uri="{FF2B5EF4-FFF2-40B4-BE49-F238E27FC236}">
                  <a16:creationId xmlns:a16="http://schemas.microsoft.com/office/drawing/2014/main" id="{BD9F6E40-28AC-F547-9B63-AB73A524ED66}"/>
                </a:ext>
              </a:extLst>
            </p:cNvPr>
            <p:cNvSpPr/>
            <p:nvPr/>
          </p:nvSpPr>
          <p:spPr>
            <a:xfrm flipV="1">
              <a:off x="8684071" y="1752445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66" name="Shape 2619">
              <a:extLst>
                <a:ext uri="{FF2B5EF4-FFF2-40B4-BE49-F238E27FC236}">
                  <a16:creationId xmlns:a16="http://schemas.microsoft.com/office/drawing/2014/main" id="{D31836AD-E35A-BE43-B6FD-55D3C77E2919}"/>
                </a:ext>
              </a:extLst>
            </p:cNvPr>
            <p:cNvSpPr/>
            <p:nvPr/>
          </p:nvSpPr>
          <p:spPr>
            <a:xfrm>
              <a:off x="8910167" y="1986920"/>
              <a:ext cx="279328" cy="279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3" extrusionOk="0">
                  <a:moveTo>
                    <a:pt x="12364" y="11941"/>
                  </a:moveTo>
                  <a:lnTo>
                    <a:pt x="13062" y="14033"/>
                  </a:lnTo>
                  <a:lnTo>
                    <a:pt x="11365" y="12790"/>
                  </a:lnTo>
                  <a:lnTo>
                    <a:pt x="10785" y="12365"/>
                  </a:lnTo>
                  <a:lnTo>
                    <a:pt x="10205" y="12790"/>
                  </a:lnTo>
                  <a:lnTo>
                    <a:pt x="8508" y="14033"/>
                  </a:lnTo>
                  <a:lnTo>
                    <a:pt x="9206" y="11941"/>
                  </a:lnTo>
                  <a:lnTo>
                    <a:pt x="9426" y="11282"/>
                  </a:lnTo>
                  <a:lnTo>
                    <a:pt x="8877" y="10856"/>
                  </a:lnTo>
                  <a:lnTo>
                    <a:pt x="7511" y="9794"/>
                  </a:lnTo>
                  <a:lnTo>
                    <a:pt x="9790" y="9794"/>
                  </a:lnTo>
                  <a:lnTo>
                    <a:pt x="10030" y="9160"/>
                  </a:lnTo>
                  <a:lnTo>
                    <a:pt x="10785" y="7162"/>
                  </a:lnTo>
                  <a:lnTo>
                    <a:pt x="11540" y="9160"/>
                  </a:lnTo>
                  <a:lnTo>
                    <a:pt x="11779" y="9794"/>
                  </a:lnTo>
                  <a:lnTo>
                    <a:pt x="14059" y="9794"/>
                  </a:lnTo>
                  <a:lnTo>
                    <a:pt x="12692" y="10856"/>
                  </a:lnTo>
                  <a:lnTo>
                    <a:pt x="12144" y="11282"/>
                  </a:lnTo>
                  <a:cubicBezTo>
                    <a:pt x="12144" y="11282"/>
                    <a:pt x="12364" y="11941"/>
                    <a:pt x="12364" y="11941"/>
                  </a:cubicBezTo>
                  <a:close/>
                  <a:moveTo>
                    <a:pt x="12458" y="8813"/>
                  </a:moveTo>
                  <a:lnTo>
                    <a:pt x="10785" y="4384"/>
                  </a:lnTo>
                  <a:lnTo>
                    <a:pt x="9111" y="8813"/>
                  </a:lnTo>
                  <a:lnTo>
                    <a:pt x="4649" y="8813"/>
                  </a:lnTo>
                  <a:lnTo>
                    <a:pt x="8275" y="11631"/>
                  </a:lnTo>
                  <a:lnTo>
                    <a:pt x="6601" y="16647"/>
                  </a:lnTo>
                  <a:lnTo>
                    <a:pt x="10785" y="13582"/>
                  </a:lnTo>
                  <a:lnTo>
                    <a:pt x="14969" y="16647"/>
                  </a:lnTo>
                  <a:lnTo>
                    <a:pt x="13295" y="11631"/>
                  </a:lnTo>
                  <a:lnTo>
                    <a:pt x="16921" y="8813"/>
                  </a:lnTo>
                  <a:cubicBezTo>
                    <a:pt x="16921" y="8813"/>
                    <a:pt x="12458" y="8813"/>
                    <a:pt x="12458" y="8813"/>
                  </a:cubicBezTo>
                  <a:close/>
                  <a:moveTo>
                    <a:pt x="10800" y="20592"/>
                  </a:moveTo>
                  <a:cubicBezTo>
                    <a:pt x="9796" y="20381"/>
                    <a:pt x="982" y="17399"/>
                    <a:pt x="982" y="12263"/>
                  </a:cubicBezTo>
                  <a:cubicBezTo>
                    <a:pt x="982" y="7469"/>
                    <a:pt x="2322" y="2919"/>
                    <a:pt x="2778" y="1179"/>
                  </a:cubicBezTo>
                  <a:cubicBezTo>
                    <a:pt x="4022" y="1719"/>
                    <a:pt x="7232" y="2943"/>
                    <a:pt x="10800" y="2943"/>
                  </a:cubicBezTo>
                  <a:cubicBezTo>
                    <a:pt x="14368" y="2943"/>
                    <a:pt x="17579" y="1719"/>
                    <a:pt x="18823" y="1179"/>
                  </a:cubicBezTo>
                  <a:cubicBezTo>
                    <a:pt x="19278" y="2918"/>
                    <a:pt x="20618" y="7466"/>
                    <a:pt x="20618" y="12263"/>
                  </a:cubicBezTo>
                  <a:cubicBezTo>
                    <a:pt x="20618" y="17393"/>
                    <a:pt x="11803" y="20381"/>
                    <a:pt x="10800" y="20592"/>
                  </a:cubicBezTo>
                  <a:moveTo>
                    <a:pt x="19618" y="356"/>
                  </a:moveTo>
                  <a:cubicBezTo>
                    <a:pt x="19577" y="216"/>
                    <a:pt x="19477" y="101"/>
                    <a:pt x="19343" y="42"/>
                  </a:cubicBezTo>
                  <a:cubicBezTo>
                    <a:pt x="19210" y="-17"/>
                    <a:pt x="19057" y="-13"/>
                    <a:pt x="18926" y="52"/>
                  </a:cubicBezTo>
                  <a:cubicBezTo>
                    <a:pt x="18888" y="71"/>
                    <a:pt x="15053" y="1962"/>
                    <a:pt x="10800" y="1962"/>
                  </a:cubicBezTo>
                  <a:cubicBezTo>
                    <a:pt x="6556" y="1962"/>
                    <a:pt x="2712" y="71"/>
                    <a:pt x="2674" y="52"/>
                  </a:cubicBezTo>
                  <a:cubicBezTo>
                    <a:pt x="2543" y="-13"/>
                    <a:pt x="2391" y="-17"/>
                    <a:pt x="2257" y="42"/>
                  </a:cubicBezTo>
                  <a:cubicBezTo>
                    <a:pt x="2124" y="101"/>
                    <a:pt x="2023" y="216"/>
                    <a:pt x="1983" y="356"/>
                  </a:cubicBezTo>
                  <a:cubicBezTo>
                    <a:pt x="1963" y="426"/>
                    <a:pt x="0" y="6376"/>
                    <a:pt x="0" y="12263"/>
                  </a:cubicBezTo>
                  <a:cubicBezTo>
                    <a:pt x="0" y="18484"/>
                    <a:pt x="10271" y="21491"/>
                    <a:pt x="10708" y="21575"/>
                  </a:cubicBezTo>
                  <a:cubicBezTo>
                    <a:pt x="10739" y="21580"/>
                    <a:pt x="10770" y="21583"/>
                    <a:pt x="10800" y="21583"/>
                  </a:cubicBezTo>
                  <a:cubicBezTo>
                    <a:pt x="10831" y="21583"/>
                    <a:pt x="10862" y="21580"/>
                    <a:pt x="10892" y="21575"/>
                  </a:cubicBezTo>
                  <a:cubicBezTo>
                    <a:pt x="11329" y="21491"/>
                    <a:pt x="21600" y="18484"/>
                    <a:pt x="21600" y="12263"/>
                  </a:cubicBezTo>
                  <a:cubicBezTo>
                    <a:pt x="21600" y="6376"/>
                    <a:pt x="19637" y="426"/>
                    <a:pt x="19618" y="35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0F1DAACE-DEF8-8A41-875C-EE00F6E00FD2}"/>
              </a:ext>
            </a:extLst>
          </p:cNvPr>
          <p:cNvGrpSpPr/>
          <p:nvPr/>
        </p:nvGrpSpPr>
        <p:grpSpPr>
          <a:xfrm>
            <a:off x="291049" y="1763282"/>
            <a:ext cx="3236617" cy="731520"/>
            <a:chOff x="291049" y="1763282"/>
            <a:chExt cx="3236617" cy="731520"/>
          </a:xfrm>
        </p:grpSpPr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0B813E55-B738-5841-B11C-A2CDB2F151BD}"/>
                </a:ext>
              </a:extLst>
            </p:cNvPr>
            <p:cNvSpPr txBox="1"/>
            <p:nvPr/>
          </p:nvSpPr>
          <p:spPr>
            <a:xfrm flipH="1">
              <a:off x="291049" y="1831436"/>
              <a:ext cx="2290564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lvl="0" algn="r">
                <a:defRPr/>
              </a:pPr>
              <a:r>
                <a:rPr lang="ru-RU" b="1" dirty="0">
                  <a:solidFill>
                    <a:srgbClr val="44546A"/>
                  </a:solidFill>
                  <a:latin typeface="Good Pro Book"/>
                </a:rPr>
                <a:t>Экономика и бухгалтерский учет 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77" name="Snip and Round Single Corner Rectangle 76">
              <a:extLst>
                <a:ext uri="{FF2B5EF4-FFF2-40B4-BE49-F238E27FC236}">
                  <a16:creationId xmlns:a16="http://schemas.microsoft.com/office/drawing/2014/main" id="{C4D75F02-2B84-5E45-BC81-0E363134B9BB}"/>
                </a:ext>
              </a:extLst>
            </p:cNvPr>
            <p:cNvSpPr/>
            <p:nvPr/>
          </p:nvSpPr>
          <p:spPr>
            <a:xfrm flipH="1" flipV="1">
              <a:off x="2796146" y="1763282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78" name="Shape 2570">
              <a:extLst>
                <a:ext uri="{FF2B5EF4-FFF2-40B4-BE49-F238E27FC236}">
                  <a16:creationId xmlns:a16="http://schemas.microsoft.com/office/drawing/2014/main" id="{C2B33A5F-C1AA-F64D-B9FF-634F6F6B0B9F}"/>
                </a:ext>
              </a:extLst>
            </p:cNvPr>
            <p:cNvSpPr/>
            <p:nvPr/>
          </p:nvSpPr>
          <p:spPr>
            <a:xfrm>
              <a:off x="3019925" y="1967889"/>
              <a:ext cx="279328" cy="2729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9" extrusionOk="0">
                  <a:moveTo>
                    <a:pt x="7530" y="4197"/>
                  </a:moveTo>
                  <a:lnTo>
                    <a:pt x="6680" y="3701"/>
                  </a:lnTo>
                  <a:lnTo>
                    <a:pt x="6189" y="4560"/>
                  </a:lnTo>
                  <a:lnTo>
                    <a:pt x="7040" y="5056"/>
                  </a:lnTo>
                  <a:cubicBezTo>
                    <a:pt x="7040" y="5056"/>
                    <a:pt x="7530" y="4197"/>
                    <a:pt x="7530" y="4197"/>
                  </a:cubicBezTo>
                  <a:close/>
                  <a:moveTo>
                    <a:pt x="8512" y="2479"/>
                  </a:moveTo>
                  <a:lnTo>
                    <a:pt x="7662" y="1984"/>
                  </a:lnTo>
                  <a:lnTo>
                    <a:pt x="7171" y="2843"/>
                  </a:lnTo>
                  <a:lnTo>
                    <a:pt x="8021" y="3339"/>
                  </a:lnTo>
                  <a:cubicBezTo>
                    <a:pt x="8021" y="3339"/>
                    <a:pt x="8512" y="2479"/>
                    <a:pt x="8512" y="2479"/>
                  </a:cubicBezTo>
                  <a:close/>
                  <a:moveTo>
                    <a:pt x="20618" y="8428"/>
                  </a:moveTo>
                  <a:lnTo>
                    <a:pt x="982" y="8428"/>
                  </a:lnTo>
                  <a:lnTo>
                    <a:pt x="982" y="6445"/>
                  </a:lnTo>
                  <a:lnTo>
                    <a:pt x="20618" y="6445"/>
                  </a:lnTo>
                  <a:cubicBezTo>
                    <a:pt x="20618" y="6445"/>
                    <a:pt x="20618" y="8428"/>
                    <a:pt x="20618" y="8428"/>
                  </a:cubicBezTo>
                  <a:close/>
                  <a:moveTo>
                    <a:pt x="18655" y="20327"/>
                  </a:moveTo>
                  <a:lnTo>
                    <a:pt x="2945" y="20327"/>
                  </a:lnTo>
                  <a:lnTo>
                    <a:pt x="2945" y="9420"/>
                  </a:lnTo>
                  <a:lnTo>
                    <a:pt x="18655" y="9420"/>
                  </a:lnTo>
                  <a:cubicBezTo>
                    <a:pt x="18655" y="9420"/>
                    <a:pt x="18655" y="20327"/>
                    <a:pt x="18655" y="20327"/>
                  </a:cubicBezTo>
                  <a:close/>
                  <a:moveTo>
                    <a:pt x="6811" y="1488"/>
                  </a:moveTo>
                  <a:cubicBezTo>
                    <a:pt x="7083" y="1014"/>
                    <a:pt x="7683" y="851"/>
                    <a:pt x="8153" y="1125"/>
                  </a:cubicBezTo>
                  <a:lnTo>
                    <a:pt x="9854" y="2117"/>
                  </a:lnTo>
                  <a:lnTo>
                    <a:pt x="7946" y="5454"/>
                  </a:lnTo>
                  <a:lnTo>
                    <a:pt x="5759" y="5454"/>
                  </a:lnTo>
                  <a:lnTo>
                    <a:pt x="5698" y="5419"/>
                  </a:lnTo>
                  <a:lnTo>
                    <a:pt x="5678" y="5454"/>
                  </a:lnTo>
                  <a:lnTo>
                    <a:pt x="4545" y="5454"/>
                  </a:lnTo>
                  <a:cubicBezTo>
                    <a:pt x="4545" y="5454"/>
                    <a:pt x="6811" y="1488"/>
                    <a:pt x="6811" y="1488"/>
                  </a:cubicBezTo>
                  <a:close/>
                  <a:moveTo>
                    <a:pt x="15577" y="5454"/>
                  </a:moveTo>
                  <a:lnTo>
                    <a:pt x="9079" y="5454"/>
                  </a:lnTo>
                  <a:lnTo>
                    <a:pt x="10704" y="2612"/>
                  </a:lnTo>
                  <a:cubicBezTo>
                    <a:pt x="10704" y="2612"/>
                    <a:pt x="15577" y="5454"/>
                    <a:pt x="15577" y="5454"/>
                  </a:cubicBezTo>
                  <a:close/>
                  <a:moveTo>
                    <a:pt x="15930" y="2759"/>
                  </a:moveTo>
                  <a:cubicBezTo>
                    <a:pt x="16454" y="2617"/>
                    <a:pt x="16991" y="2931"/>
                    <a:pt x="17132" y="3460"/>
                  </a:cubicBezTo>
                  <a:lnTo>
                    <a:pt x="17661" y="5454"/>
                  </a:lnTo>
                  <a:lnTo>
                    <a:pt x="17540" y="5454"/>
                  </a:lnTo>
                  <a:lnTo>
                    <a:pt x="16279" y="4718"/>
                  </a:lnTo>
                  <a:lnTo>
                    <a:pt x="16438" y="4674"/>
                  </a:lnTo>
                  <a:lnTo>
                    <a:pt x="16184" y="3716"/>
                  </a:lnTo>
                  <a:lnTo>
                    <a:pt x="15236" y="3973"/>
                  </a:lnTo>
                  <a:lnTo>
                    <a:pt x="15279" y="4135"/>
                  </a:lnTo>
                  <a:lnTo>
                    <a:pt x="14076" y="3434"/>
                  </a:lnTo>
                  <a:lnTo>
                    <a:pt x="14033" y="3272"/>
                  </a:lnTo>
                  <a:cubicBezTo>
                    <a:pt x="14033" y="3272"/>
                    <a:pt x="15930" y="2759"/>
                    <a:pt x="15930" y="2759"/>
                  </a:cubicBezTo>
                  <a:close/>
                  <a:moveTo>
                    <a:pt x="20618" y="5454"/>
                  </a:moveTo>
                  <a:lnTo>
                    <a:pt x="18678" y="5454"/>
                  </a:lnTo>
                  <a:lnTo>
                    <a:pt x="18081" y="3203"/>
                  </a:lnTo>
                  <a:cubicBezTo>
                    <a:pt x="17800" y="2145"/>
                    <a:pt x="16724" y="1518"/>
                    <a:pt x="15676" y="1801"/>
                  </a:cubicBezTo>
                  <a:lnTo>
                    <a:pt x="12671" y="2615"/>
                  </a:lnTo>
                  <a:lnTo>
                    <a:pt x="8644" y="266"/>
                  </a:lnTo>
                  <a:cubicBezTo>
                    <a:pt x="7704" y="-281"/>
                    <a:pt x="6504" y="44"/>
                    <a:pt x="5961" y="992"/>
                  </a:cubicBezTo>
                  <a:lnTo>
                    <a:pt x="3410" y="5454"/>
                  </a:lnTo>
                  <a:lnTo>
                    <a:pt x="982" y="5454"/>
                  </a:lnTo>
                  <a:cubicBezTo>
                    <a:pt x="440" y="5454"/>
                    <a:pt x="0" y="5898"/>
                    <a:pt x="0" y="6445"/>
                  </a:cubicBezTo>
                  <a:lnTo>
                    <a:pt x="0" y="8428"/>
                  </a:lnTo>
                  <a:cubicBezTo>
                    <a:pt x="0" y="8977"/>
                    <a:pt x="440" y="9420"/>
                    <a:pt x="982" y="9420"/>
                  </a:cubicBezTo>
                  <a:lnTo>
                    <a:pt x="1964" y="9420"/>
                  </a:lnTo>
                  <a:lnTo>
                    <a:pt x="1964" y="20327"/>
                  </a:lnTo>
                  <a:cubicBezTo>
                    <a:pt x="1964" y="20875"/>
                    <a:pt x="2403" y="21319"/>
                    <a:pt x="2945" y="21319"/>
                  </a:cubicBezTo>
                  <a:lnTo>
                    <a:pt x="18655" y="21319"/>
                  </a:lnTo>
                  <a:cubicBezTo>
                    <a:pt x="19197" y="21319"/>
                    <a:pt x="19636" y="20875"/>
                    <a:pt x="19636" y="20327"/>
                  </a:cubicBezTo>
                  <a:lnTo>
                    <a:pt x="19636" y="9420"/>
                  </a:lnTo>
                  <a:lnTo>
                    <a:pt x="20618" y="9420"/>
                  </a:lnTo>
                  <a:cubicBezTo>
                    <a:pt x="21160" y="9420"/>
                    <a:pt x="21600" y="8977"/>
                    <a:pt x="21600" y="8428"/>
                  </a:cubicBezTo>
                  <a:lnTo>
                    <a:pt x="21600" y="6445"/>
                  </a:lnTo>
                  <a:cubicBezTo>
                    <a:pt x="21600" y="5898"/>
                    <a:pt x="21160" y="5454"/>
                    <a:pt x="20618" y="5454"/>
                  </a:cubicBezTo>
                  <a:moveTo>
                    <a:pt x="7855" y="12395"/>
                  </a:moveTo>
                  <a:lnTo>
                    <a:pt x="13745" y="12395"/>
                  </a:lnTo>
                  <a:lnTo>
                    <a:pt x="13745" y="13386"/>
                  </a:lnTo>
                  <a:lnTo>
                    <a:pt x="7855" y="13386"/>
                  </a:lnTo>
                  <a:cubicBezTo>
                    <a:pt x="7855" y="13386"/>
                    <a:pt x="7855" y="12395"/>
                    <a:pt x="7855" y="12395"/>
                  </a:cubicBezTo>
                  <a:close/>
                  <a:moveTo>
                    <a:pt x="7855" y="14378"/>
                  </a:moveTo>
                  <a:lnTo>
                    <a:pt x="13745" y="14378"/>
                  </a:lnTo>
                  <a:cubicBezTo>
                    <a:pt x="14288" y="14378"/>
                    <a:pt x="14727" y="13934"/>
                    <a:pt x="14727" y="13386"/>
                  </a:cubicBezTo>
                  <a:lnTo>
                    <a:pt x="14727" y="12395"/>
                  </a:lnTo>
                  <a:cubicBezTo>
                    <a:pt x="14727" y="11847"/>
                    <a:pt x="14288" y="11403"/>
                    <a:pt x="13745" y="11403"/>
                  </a:cubicBezTo>
                  <a:lnTo>
                    <a:pt x="7855" y="11403"/>
                  </a:lnTo>
                  <a:cubicBezTo>
                    <a:pt x="7312" y="11403"/>
                    <a:pt x="6873" y="11847"/>
                    <a:pt x="6873" y="12395"/>
                  </a:cubicBezTo>
                  <a:lnTo>
                    <a:pt x="6873" y="13386"/>
                  </a:lnTo>
                  <a:cubicBezTo>
                    <a:pt x="6873" y="13934"/>
                    <a:pt x="7312" y="14378"/>
                    <a:pt x="7855" y="1437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41F26C76-E0B1-3940-A59A-97EEAA447422}"/>
              </a:ext>
            </a:extLst>
          </p:cNvPr>
          <p:cNvGrpSpPr/>
          <p:nvPr/>
        </p:nvGrpSpPr>
        <p:grpSpPr>
          <a:xfrm>
            <a:off x="224207" y="3106375"/>
            <a:ext cx="3308615" cy="731520"/>
            <a:chOff x="224207" y="3106375"/>
            <a:chExt cx="3308615" cy="731520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C57C08E0-F600-6A43-838C-7B63BD991715}"/>
                </a:ext>
              </a:extLst>
            </p:cNvPr>
            <p:cNvSpPr txBox="1"/>
            <p:nvPr/>
          </p:nvSpPr>
          <p:spPr>
            <a:xfrm flipH="1">
              <a:off x="224207" y="3316409"/>
              <a:ext cx="2290564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lvl="0" algn="r">
                <a:defRPr/>
              </a:pPr>
              <a:r>
                <a:rPr lang="ru-RU" b="1" dirty="0">
                  <a:solidFill>
                    <a:srgbClr val="44546A"/>
                  </a:solidFill>
                  <a:latin typeface="Good Pro Book"/>
                </a:rPr>
                <a:t>Ветеринария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  <a:ea typeface="Roboto Black" panose="02000000000000000000" pitchFamily="2" charset="0"/>
                <a:cs typeface="Roboto Black" panose="02000000000000000000" pitchFamily="2" charset="0"/>
              </a:endParaRPr>
            </a:p>
          </p:txBody>
        </p:sp>
        <p:sp>
          <p:nvSpPr>
            <p:cNvPr id="83" name="Snip and Round Single Corner Rectangle 82">
              <a:extLst>
                <a:ext uri="{FF2B5EF4-FFF2-40B4-BE49-F238E27FC236}">
                  <a16:creationId xmlns:a16="http://schemas.microsoft.com/office/drawing/2014/main" id="{BD5DD409-4267-8D47-B45F-C16BF7FA6C4D}"/>
                </a:ext>
              </a:extLst>
            </p:cNvPr>
            <p:cNvSpPr/>
            <p:nvPr/>
          </p:nvSpPr>
          <p:spPr>
            <a:xfrm flipH="1" flipV="1">
              <a:off x="2801302" y="3106375"/>
              <a:ext cx="731520" cy="731520"/>
            </a:xfrm>
            <a:prstGeom prst="snipRoundRect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Good Pro Book"/>
              </a:endParaRPr>
            </a:p>
          </p:txBody>
        </p:sp>
        <p:sp>
          <p:nvSpPr>
            <p:cNvPr id="84" name="Shape 2547">
              <a:extLst>
                <a:ext uri="{FF2B5EF4-FFF2-40B4-BE49-F238E27FC236}">
                  <a16:creationId xmlns:a16="http://schemas.microsoft.com/office/drawing/2014/main" id="{A9C339F6-9410-E94B-B7B0-A318A010CA4A}"/>
                </a:ext>
              </a:extLst>
            </p:cNvPr>
            <p:cNvSpPr/>
            <p:nvPr/>
          </p:nvSpPr>
          <p:spPr>
            <a:xfrm>
              <a:off x="3030798" y="3328831"/>
              <a:ext cx="279328" cy="2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073" y="17379"/>
                  </a:moveTo>
                  <a:lnTo>
                    <a:pt x="15643" y="14949"/>
                  </a:lnTo>
                  <a:cubicBezTo>
                    <a:pt x="16600" y="13832"/>
                    <a:pt x="17182" y="12386"/>
                    <a:pt x="17182" y="10800"/>
                  </a:cubicBezTo>
                  <a:cubicBezTo>
                    <a:pt x="17182" y="9214"/>
                    <a:pt x="16600" y="7767"/>
                    <a:pt x="15643" y="6651"/>
                  </a:cubicBezTo>
                  <a:lnTo>
                    <a:pt x="18073" y="4221"/>
                  </a:lnTo>
                  <a:cubicBezTo>
                    <a:pt x="19649" y="5963"/>
                    <a:pt x="20618" y="8266"/>
                    <a:pt x="20618" y="10800"/>
                  </a:cubicBezTo>
                  <a:cubicBezTo>
                    <a:pt x="20618" y="13335"/>
                    <a:pt x="19649" y="15637"/>
                    <a:pt x="18073" y="17379"/>
                  </a:cubicBezTo>
                  <a:moveTo>
                    <a:pt x="10800" y="20619"/>
                  </a:moveTo>
                  <a:cubicBezTo>
                    <a:pt x="8265" y="20619"/>
                    <a:pt x="5963" y="19650"/>
                    <a:pt x="4221" y="18073"/>
                  </a:cubicBezTo>
                  <a:lnTo>
                    <a:pt x="6651" y="15643"/>
                  </a:lnTo>
                  <a:cubicBezTo>
                    <a:pt x="7767" y="16600"/>
                    <a:pt x="9214" y="17182"/>
                    <a:pt x="10800" y="17182"/>
                  </a:cubicBezTo>
                  <a:cubicBezTo>
                    <a:pt x="12386" y="17182"/>
                    <a:pt x="13833" y="16600"/>
                    <a:pt x="14949" y="15643"/>
                  </a:cubicBezTo>
                  <a:lnTo>
                    <a:pt x="17379" y="18073"/>
                  </a:lnTo>
                  <a:cubicBezTo>
                    <a:pt x="15637" y="19650"/>
                    <a:pt x="13334" y="20619"/>
                    <a:pt x="10800" y="20619"/>
                  </a:cubicBezTo>
                  <a:moveTo>
                    <a:pt x="982" y="10800"/>
                  </a:moveTo>
                  <a:cubicBezTo>
                    <a:pt x="982" y="8266"/>
                    <a:pt x="1950" y="5963"/>
                    <a:pt x="3527" y="4221"/>
                  </a:cubicBezTo>
                  <a:lnTo>
                    <a:pt x="5957" y="6651"/>
                  </a:lnTo>
                  <a:cubicBezTo>
                    <a:pt x="4999" y="7767"/>
                    <a:pt x="4418" y="9214"/>
                    <a:pt x="4418" y="10800"/>
                  </a:cubicBezTo>
                  <a:cubicBezTo>
                    <a:pt x="4418" y="12386"/>
                    <a:pt x="4999" y="13832"/>
                    <a:pt x="5957" y="14949"/>
                  </a:cubicBezTo>
                  <a:lnTo>
                    <a:pt x="3527" y="17379"/>
                  </a:lnTo>
                  <a:cubicBezTo>
                    <a:pt x="1950" y="15637"/>
                    <a:pt x="982" y="13335"/>
                    <a:pt x="982" y="10800"/>
                  </a:cubicBezTo>
                  <a:moveTo>
                    <a:pt x="16200" y="10800"/>
                  </a:moveTo>
                  <a:cubicBezTo>
                    <a:pt x="16200" y="13782"/>
                    <a:pt x="13782" y="16200"/>
                    <a:pt x="10800" y="16200"/>
                  </a:cubicBezTo>
                  <a:cubicBezTo>
                    <a:pt x="7817" y="16200"/>
                    <a:pt x="5400" y="13782"/>
                    <a:pt x="5400" y="10800"/>
                  </a:cubicBez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400"/>
                    <a:pt x="16200" y="7817"/>
                    <a:pt x="16200" y="10800"/>
                  </a:cubicBezTo>
                  <a:moveTo>
                    <a:pt x="10800" y="982"/>
                  </a:moveTo>
                  <a:cubicBezTo>
                    <a:pt x="13334" y="982"/>
                    <a:pt x="15637" y="1950"/>
                    <a:pt x="17379" y="3527"/>
                  </a:cubicBezTo>
                  <a:lnTo>
                    <a:pt x="14949" y="5957"/>
                  </a:lnTo>
                  <a:cubicBezTo>
                    <a:pt x="13832" y="4999"/>
                    <a:pt x="12386" y="4418"/>
                    <a:pt x="10800" y="4418"/>
                  </a:cubicBezTo>
                  <a:cubicBezTo>
                    <a:pt x="9214" y="4418"/>
                    <a:pt x="7767" y="4999"/>
                    <a:pt x="6651" y="5957"/>
                  </a:cubicBezTo>
                  <a:lnTo>
                    <a:pt x="4221" y="3527"/>
                  </a:lnTo>
                  <a:cubicBezTo>
                    <a:pt x="5963" y="1950"/>
                    <a:pt x="8265" y="982"/>
                    <a:pt x="10800" y="982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ood Pro Book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sp>
        <p:nvSpPr>
          <p:cNvPr id="55" name="Text Placeholder 32">
            <a:extLst>
              <a:ext uri="{FF2B5EF4-FFF2-40B4-BE49-F238E27FC236}">
                <a16:creationId xmlns:a16="http://schemas.microsoft.com/office/drawing/2014/main" id="{FCBE2778-6F8D-4468-A797-2B4448A3ED19}"/>
              </a:ext>
            </a:extLst>
          </p:cNvPr>
          <p:cNvSpPr txBox="1">
            <a:spLocks/>
          </p:cNvSpPr>
          <p:nvPr/>
        </p:nvSpPr>
        <p:spPr>
          <a:xfrm flipH="1">
            <a:off x="9580883" y="2526420"/>
            <a:ext cx="1985120" cy="55399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pPr algn="l"/>
            <a:r>
              <a:rPr lang="ru-RU" dirty="0">
                <a:latin typeface="Good Pro Book"/>
              </a:rPr>
              <a:t>25 бюджетных мест</a:t>
            </a:r>
          </a:p>
        </p:txBody>
      </p:sp>
      <p:sp>
        <p:nvSpPr>
          <p:cNvPr id="57" name="Text Placeholder 32">
            <a:extLst>
              <a:ext uri="{FF2B5EF4-FFF2-40B4-BE49-F238E27FC236}">
                <a16:creationId xmlns:a16="http://schemas.microsoft.com/office/drawing/2014/main" id="{8B1DC17B-3719-4EED-8394-F96B42E8F635}"/>
              </a:ext>
            </a:extLst>
          </p:cNvPr>
          <p:cNvSpPr txBox="1">
            <a:spLocks/>
          </p:cNvSpPr>
          <p:nvPr/>
        </p:nvSpPr>
        <p:spPr>
          <a:xfrm flipH="1">
            <a:off x="9580883" y="4245085"/>
            <a:ext cx="1985120" cy="55399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en-US"/>
            </a:defPPr>
            <a:lvl1pPr marR="0" lvl="0" indent="0" algn="r" defTabSz="685800" fontAlgn="auto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Source Sans Pro Light" panose="020B0403030403020204" pitchFamily="34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pPr algn="l"/>
            <a:r>
              <a:rPr lang="ru-RU" dirty="0">
                <a:latin typeface="Good Pro Book"/>
              </a:rPr>
              <a:t>25 бюджетных мест</a:t>
            </a:r>
          </a:p>
        </p:txBody>
      </p:sp>
    </p:spTree>
    <p:extLst>
      <p:ext uri="{BB962C8B-B14F-4D97-AF65-F5344CB8AC3E}">
        <p14:creationId xmlns:p14="http://schemas.microsoft.com/office/powerpoint/2010/main" val="16621444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>
            <a:extLst>
              <a:ext uri="{FF2B5EF4-FFF2-40B4-BE49-F238E27FC236}">
                <a16:creationId xmlns:a16="http://schemas.microsoft.com/office/drawing/2014/main" id="{7C697335-DB61-8E43-A5A4-A92CAD38BA2D}"/>
              </a:ext>
            </a:extLst>
          </p:cNvPr>
          <p:cNvSpPr/>
          <p:nvPr/>
        </p:nvSpPr>
        <p:spPr>
          <a:xfrm>
            <a:off x="494138" y="2437199"/>
            <a:ext cx="5418197" cy="3539027"/>
          </a:xfrm>
          <a:prstGeom prst="roundRect">
            <a:avLst>
              <a:gd name="adj" fmla="val 6747"/>
            </a:avLst>
          </a:prstGeom>
          <a:solidFill>
            <a:srgbClr val="00803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5BC2426-29E8-374F-AF74-294372F953D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904" y="599772"/>
            <a:ext cx="996823" cy="996823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31A48A47-DACA-CD4D-997A-51002FD81AD1}"/>
              </a:ext>
            </a:extLst>
          </p:cNvPr>
          <p:cNvSpPr txBox="1">
            <a:spLocks/>
          </p:cNvSpPr>
          <p:nvPr/>
        </p:nvSpPr>
        <p:spPr>
          <a:xfrm>
            <a:off x="1658066" y="511076"/>
            <a:ext cx="9260761" cy="111599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2400" b="1" dirty="0">
                <a:solidFill>
                  <a:srgbClr val="172643"/>
                </a:solidFill>
                <a:latin typeface="Good Pro Book" panose="020B0604020101020102" pitchFamily="34" charset="0"/>
              </a:rPr>
              <a:t>Сроки приёма документов в 2022 году</a:t>
            </a:r>
            <a:endParaRPr lang="ru-RU" sz="2400" dirty="0">
              <a:solidFill>
                <a:srgbClr val="172643"/>
              </a:solidFill>
              <a:latin typeface="Good Pro Book" panose="020B0604020101020102" pitchFamily="34" charset="0"/>
              <a:ea typeface="+mn-ea"/>
              <a:cs typeface="+mn-cs"/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41460385-3428-0D4E-BBCB-AC543DA77AFE}"/>
              </a:ext>
            </a:extLst>
          </p:cNvPr>
          <p:cNvCxnSpPr/>
          <p:nvPr/>
        </p:nvCxnSpPr>
        <p:spPr>
          <a:xfrm>
            <a:off x="1546306" y="619075"/>
            <a:ext cx="0" cy="900000"/>
          </a:xfrm>
          <a:prstGeom prst="line">
            <a:avLst/>
          </a:prstGeom>
          <a:ln w="15875">
            <a:solidFill>
              <a:srgbClr val="0080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Заголовок 1">
            <a:extLst>
              <a:ext uri="{FF2B5EF4-FFF2-40B4-BE49-F238E27FC236}">
                <a16:creationId xmlns:a16="http://schemas.microsoft.com/office/drawing/2014/main" id="{B8278160-7D28-604F-A7A1-39FFC4802579}"/>
              </a:ext>
            </a:extLst>
          </p:cNvPr>
          <p:cNvSpPr txBox="1">
            <a:spLocks/>
          </p:cNvSpPr>
          <p:nvPr/>
        </p:nvSpPr>
        <p:spPr>
          <a:xfrm>
            <a:off x="1658066" y="2645473"/>
            <a:ext cx="3927436" cy="368054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800" dirty="0">
              <a:solidFill>
                <a:srgbClr val="008030"/>
              </a:solidFill>
              <a:latin typeface="Bebas Neue Book" pitchFamily="2" charset="0"/>
            </a:endParaRPr>
          </a:p>
        </p:txBody>
      </p:sp>
      <p:sp>
        <p:nvSpPr>
          <p:cNvPr id="99" name="Скругленный прямоугольник 98">
            <a:extLst>
              <a:ext uri="{FF2B5EF4-FFF2-40B4-BE49-F238E27FC236}">
                <a16:creationId xmlns:a16="http://schemas.microsoft.com/office/drawing/2014/main" id="{0C61B5F2-C066-9542-A1B1-421BD4A3A787}"/>
              </a:ext>
            </a:extLst>
          </p:cNvPr>
          <p:cNvSpPr/>
          <p:nvPr/>
        </p:nvSpPr>
        <p:spPr>
          <a:xfrm>
            <a:off x="6142593" y="2437200"/>
            <a:ext cx="5356877" cy="1929881"/>
          </a:xfrm>
          <a:prstGeom prst="roundRect">
            <a:avLst>
              <a:gd name="adj" fmla="val 6747"/>
            </a:avLst>
          </a:prstGeom>
          <a:solidFill>
            <a:srgbClr val="00803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Скругленный прямоугольник 101">
            <a:extLst>
              <a:ext uri="{FF2B5EF4-FFF2-40B4-BE49-F238E27FC236}">
                <a16:creationId xmlns:a16="http://schemas.microsoft.com/office/drawing/2014/main" id="{013AB190-3FA5-4545-BEFB-716AF9E9B0D6}"/>
              </a:ext>
            </a:extLst>
          </p:cNvPr>
          <p:cNvSpPr/>
          <p:nvPr/>
        </p:nvSpPr>
        <p:spPr>
          <a:xfrm>
            <a:off x="6142592" y="4514368"/>
            <a:ext cx="5356877" cy="1892880"/>
          </a:xfrm>
          <a:prstGeom prst="roundRect">
            <a:avLst>
              <a:gd name="adj" fmla="val 6747"/>
            </a:avLst>
          </a:prstGeom>
          <a:solidFill>
            <a:srgbClr val="00803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Заголовок 1">
            <a:extLst>
              <a:ext uri="{FF2B5EF4-FFF2-40B4-BE49-F238E27FC236}">
                <a16:creationId xmlns:a16="http://schemas.microsoft.com/office/drawing/2014/main" id="{4B24551E-62D4-FF4D-A1D6-61481FDD6E90}"/>
              </a:ext>
            </a:extLst>
          </p:cNvPr>
          <p:cNvSpPr txBox="1">
            <a:spLocks/>
          </p:cNvSpPr>
          <p:nvPr/>
        </p:nvSpPr>
        <p:spPr>
          <a:xfrm>
            <a:off x="6142591" y="4533102"/>
            <a:ext cx="5356878" cy="186706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Аспирантура</a:t>
            </a:r>
            <a:endParaRPr lang="ru-RU" sz="15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endParaRPr lang="ru-RU" sz="12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Бюджетные места:</a:t>
            </a:r>
          </a:p>
          <a:p>
            <a:pPr algn="l"/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21 июля</a:t>
            </a:r>
          </a:p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Платные места:</a:t>
            </a:r>
          </a:p>
          <a:p>
            <a:pPr algn="l"/>
            <a:r>
              <a:rPr lang="ru-RU" sz="1400" dirty="0">
                <a:solidFill>
                  <a:srgbClr val="172643"/>
                </a:solidFill>
                <a:latin typeface="Good Pro Book" panose="020B0604020101020102" pitchFamily="34" charset="0"/>
              </a:rPr>
              <a:t>31 августа</a:t>
            </a:r>
          </a:p>
        </p:txBody>
      </p:sp>
      <p:sp>
        <p:nvSpPr>
          <p:cNvPr id="104" name="Скругленный прямоугольник 103">
            <a:extLst>
              <a:ext uri="{FF2B5EF4-FFF2-40B4-BE49-F238E27FC236}">
                <a16:creationId xmlns:a16="http://schemas.microsoft.com/office/drawing/2014/main" id="{89B0B2D6-7A9E-2447-B30F-D786ACC0FEC6}"/>
              </a:ext>
            </a:extLst>
          </p:cNvPr>
          <p:cNvSpPr/>
          <p:nvPr/>
        </p:nvSpPr>
        <p:spPr>
          <a:xfrm>
            <a:off x="493392" y="6116283"/>
            <a:ext cx="5367510" cy="290965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Заголовок 1">
            <a:extLst>
              <a:ext uri="{FF2B5EF4-FFF2-40B4-BE49-F238E27FC236}">
                <a16:creationId xmlns:a16="http://schemas.microsoft.com/office/drawing/2014/main" id="{C8FC736A-C679-2044-99E4-8F3C470B9764}"/>
              </a:ext>
            </a:extLst>
          </p:cNvPr>
          <p:cNvSpPr txBox="1">
            <a:spLocks/>
          </p:cNvSpPr>
          <p:nvPr/>
        </p:nvSpPr>
        <p:spPr>
          <a:xfrm>
            <a:off x="493391" y="2473296"/>
            <a:ext cx="5356878" cy="350293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 err="1">
                <a:solidFill>
                  <a:srgbClr val="252A49"/>
                </a:solidFill>
                <a:latin typeface="Good Pro Book" panose="020B0604020101020102" pitchFamily="34" charset="0"/>
              </a:rPr>
              <a:t>Бакалавриат</a:t>
            </a:r>
            <a:r>
              <a:rPr lang="ru-RU" sz="1600" b="1" dirty="0">
                <a:solidFill>
                  <a:srgbClr val="252A49"/>
                </a:solidFill>
                <a:latin typeface="Good Pro Book" panose="020B0604020101020102" pitchFamily="34" charset="0"/>
              </a:rPr>
              <a:t> и </a:t>
            </a:r>
            <a:r>
              <a:rPr lang="ru-RU" sz="1600" b="1" dirty="0" err="1">
                <a:solidFill>
                  <a:srgbClr val="252A49"/>
                </a:solidFill>
                <a:latin typeface="Good Pro Book" panose="020B0604020101020102" pitchFamily="34" charset="0"/>
              </a:rPr>
              <a:t>специалитет</a:t>
            </a:r>
            <a:r>
              <a:rPr lang="ru-RU" sz="1600" b="1" dirty="0">
                <a:solidFill>
                  <a:srgbClr val="252A49"/>
                </a:solidFill>
                <a:latin typeface="Good Pro Book" panose="020B0604020101020102" pitchFamily="34" charset="0"/>
              </a:rPr>
              <a:t> </a:t>
            </a:r>
          </a:p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Бюджетные места:</a:t>
            </a:r>
          </a:p>
          <a:p>
            <a:pPr algn="l"/>
            <a:r>
              <a:rPr lang="ru-RU" sz="1400" i="1" dirty="0">
                <a:solidFill>
                  <a:srgbClr val="008030"/>
                </a:solidFill>
                <a:latin typeface="Good Pro Book" panose="020B0604020101020102" pitchFamily="34" charset="0"/>
              </a:rPr>
              <a:t>По результатам ЕГЭ</a:t>
            </a:r>
          </a:p>
          <a:p>
            <a:pPr algn="l"/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25 июля</a:t>
            </a:r>
          </a:p>
          <a:p>
            <a:pPr algn="l"/>
            <a:r>
              <a:rPr lang="ru-RU" sz="1400" i="1" dirty="0">
                <a:solidFill>
                  <a:srgbClr val="008030"/>
                </a:solidFill>
                <a:latin typeface="Good Pro Book" panose="020B0604020101020102" pitchFamily="34" charset="0"/>
              </a:rPr>
              <a:t>По результатам ВВИ</a:t>
            </a:r>
            <a:endParaRPr lang="ru-RU" sz="1400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20 июля</a:t>
            </a:r>
          </a:p>
          <a:p>
            <a:pPr algn="l"/>
            <a:endParaRPr lang="ru-RU" sz="1400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Платные места:</a:t>
            </a:r>
          </a:p>
          <a:p>
            <a:pPr algn="l"/>
            <a:r>
              <a:rPr lang="ru-RU" sz="1400" i="1" dirty="0">
                <a:solidFill>
                  <a:srgbClr val="008030"/>
                </a:solidFill>
                <a:latin typeface="Good Pro Book" panose="020B0604020101020102" pitchFamily="34" charset="0"/>
              </a:rPr>
              <a:t>По результатам ЕГЭ</a:t>
            </a:r>
          </a:p>
          <a:p>
            <a:pPr algn="l"/>
            <a:r>
              <a:rPr lang="ru-RU" sz="1400" dirty="0">
                <a:solidFill>
                  <a:srgbClr val="172643"/>
                </a:solidFill>
                <a:latin typeface="Good Pro Book" panose="020B0604020101020102" pitchFamily="34" charset="0"/>
              </a:rPr>
              <a:t>27 августа</a:t>
            </a:r>
            <a:r>
              <a:rPr lang="ru-RU" sz="1400" i="1" dirty="0">
                <a:solidFill>
                  <a:srgbClr val="172643"/>
                </a:solidFill>
                <a:latin typeface="Good Pro Book" panose="020B0604020101020102" pitchFamily="34" charset="0"/>
              </a:rPr>
              <a:t> </a:t>
            </a:r>
            <a:br>
              <a:rPr lang="ru-RU" sz="1400" i="1" dirty="0">
                <a:solidFill>
                  <a:srgbClr val="008030"/>
                </a:solidFill>
                <a:latin typeface="Good Pro Book" panose="020B0604020101020102" pitchFamily="34" charset="0"/>
              </a:rPr>
            </a:br>
            <a:r>
              <a:rPr lang="ru-RU" sz="1400" i="1" dirty="0">
                <a:solidFill>
                  <a:srgbClr val="008030"/>
                </a:solidFill>
                <a:latin typeface="Good Pro Book" panose="020B0604020101020102" pitchFamily="34" charset="0"/>
              </a:rPr>
              <a:t>По результатам ВВИ</a:t>
            </a:r>
          </a:p>
          <a:p>
            <a:pPr algn="l"/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15 августа</a:t>
            </a:r>
            <a:endParaRPr lang="ru-RU" sz="1400" dirty="0">
              <a:solidFill>
                <a:srgbClr val="008030"/>
              </a:solidFill>
              <a:latin typeface="Good Pro Book" panose="020B0604020101020102" pitchFamily="34" charset="0"/>
            </a:endParaRPr>
          </a:p>
        </p:txBody>
      </p:sp>
      <p:sp>
        <p:nvSpPr>
          <p:cNvPr id="101" name="Заголовок 1">
            <a:extLst>
              <a:ext uri="{FF2B5EF4-FFF2-40B4-BE49-F238E27FC236}">
                <a16:creationId xmlns:a16="http://schemas.microsoft.com/office/drawing/2014/main" id="{F9188DD6-5D74-8F42-BA5C-933182438C6A}"/>
              </a:ext>
            </a:extLst>
          </p:cNvPr>
          <p:cNvSpPr txBox="1">
            <a:spLocks/>
          </p:cNvSpPr>
          <p:nvPr/>
        </p:nvSpPr>
        <p:spPr>
          <a:xfrm>
            <a:off x="6142592" y="2473296"/>
            <a:ext cx="5356878" cy="202932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Магистратура </a:t>
            </a:r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Бюджетные места:</a:t>
            </a:r>
          </a:p>
          <a:p>
            <a:pPr algn="l"/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10 августа</a:t>
            </a:r>
          </a:p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Платные места:</a:t>
            </a:r>
          </a:p>
          <a:p>
            <a:pPr algn="l"/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27 августа</a:t>
            </a:r>
            <a:endParaRPr lang="ru-RU" sz="1400" dirty="0">
              <a:solidFill>
                <a:srgbClr val="008030"/>
              </a:solidFill>
              <a:latin typeface="Good Pro Book" panose="020B0604020101020102" pitchFamily="34" charset="0"/>
            </a:endParaRPr>
          </a:p>
        </p:txBody>
      </p:sp>
      <p:sp>
        <p:nvSpPr>
          <p:cNvPr id="19" name="Скругленный прямоугольник 18">
            <a:extLst>
              <a:ext uri="{FF2B5EF4-FFF2-40B4-BE49-F238E27FC236}">
                <a16:creationId xmlns:a16="http://schemas.microsoft.com/office/drawing/2014/main" id="{13E59B04-BE7C-2E4E-9E58-38BBAF77C6ED}"/>
              </a:ext>
            </a:extLst>
          </p:cNvPr>
          <p:cNvSpPr/>
          <p:nvPr/>
        </p:nvSpPr>
        <p:spPr>
          <a:xfrm>
            <a:off x="573058" y="2866484"/>
            <a:ext cx="2444233" cy="206043"/>
          </a:xfrm>
          <a:prstGeom prst="roundRect">
            <a:avLst>
              <a:gd name="adj" fmla="val 50000"/>
            </a:avLst>
          </a:prstGeom>
          <a:solidFill>
            <a:srgbClr val="008030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marL="6350">
              <a:defRPr/>
            </a:pPr>
            <a:r>
              <a:rPr lang="ru-RU" sz="1200" dirty="0">
                <a:solidFill>
                  <a:schemeClr val="bg1"/>
                </a:solidFill>
                <a:latin typeface="Good Pro Book" panose="020B0604020101020102" pitchFamily="34" charset="0"/>
              </a:rPr>
              <a:t>очная форма обучения</a:t>
            </a:r>
          </a:p>
        </p:txBody>
      </p:sp>
      <p:sp>
        <p:nvSpPr>
          <p:cNvPr id="20" name="Скругленный прямоугольник 19">
            <a:extLst>
              <a:ext uri="{FF2B5EF4-FFF2-40B4-BE49-F238E27FC236}">
                <a16:creationId xmlns:a16="http://schemas.microsoft.com/office/drawing/2014/main" id="{F4B793BB-34CA-CD44-85D3-FDF36AB366E2}"/>
              </a:ext>
            </a:extLst>
          </p:cNvPr>
          <p:cNvSpPr/>
          <p:nvPr/>
        </p:nvSpPr>
        <p:spPr>
          <a:xfrm>
            <a:off x="6224754" y="2892224"/>
            <a:ext cx="2194627" cy="207240"/>
          </a:xfrm>
          <a:prstGeom prst="roundRect">
            <a:avLst>
              <a:gd name="adj" fmla="val 50000"/>
            </a:avLst>
          </a:prstGeom>
          <a:solidFill>
            <a:srgbClr val="008030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marL="6350">
              <a:defRPr/>
            </a:pPr>
            <a:r>
              <a:rPr lang="ru-RU" sz="1200" dirty="0">
                <a:solidFill>
                  <a:schemeClr val="bg1"/>
                </a:solidFill>
                <a:latin typeface="Good Pro Book" panose="020B0604020101020102" pitchFamily="34" charset="0"/>
              </a:rPr>
              <a:t>очная форма обучения</a:t>
            </a:r>
          </a:p>
        </p:txBody>
      </p:sp>
      <p:sp>
        <p:nvSpPr>
          <p:cNvPr id="26" name="Заголовок 1">
            <a:extLst>
              <a:ext uri="{FF2B5EF4-FFF2-40B4-BE49-F238E27FC236}">
                <a16:creationId xmlns:a16="http://schemas.microsoft.com/office/drawing/2014/main" id="{B179D933-BAFA-0D4B-BA66-C4DF2A8DEED4}"/>
              </a:ext>
            </a:extLst>
          </p:cNvPr>
          <p:cNvSpPr txBox="1">
            <a:spLocks/>
          </p:cNvSpPr>
          <p:nvPr/>
        </p:nvSpPr>
        <p:spPr>
          <a:xfrm>
            <a:off x="504024" y="1733036"/>
            <a:ext cx="11788114" cy="67615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Начало приёмной кампании: </a:t>
            </a:r>
            <a:r>
              <a:rPr lang="ru-RU" sz="1800" b="1" dirty="0">
                <a:solidFill>
                  <a:srgbClr val="008030"/>
                </a:solidFill>
                <a:latin typeface="Good Pro Book" panose="020B0604020101020102" pitchFamily="34" charset="0"/>
              </a:rPr>
              <a:t>не позднее 20 июня 2022 года</a:t>
            </a:r>
          </a:p>
          <a:p>
            <a:pPr algn="l"/>
            <a:endParaRPr lang="ru-RU" sz="10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8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Окончание приёма документов:</a:t>
            </a:r>
            <a:endParaRPr lang="ru-RU" sz="1800" b="1" dirty="0">
              <a:solidFill>
                <a:srgbClr val="008030"/>
              </a:solidFill>
              <a:latin typeface="Good Pro Book" panose="020B0604020101020102" pitchFamily="34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5AE9A761-8D6B-D040-A520-FA50674DB555}"/>
              </a:ext>
            </a:extLst>
          </p:cNvPr>
          <p:cNvSpPr/>
          <p:nvPr/>
        </p:nvSpPr>
        <p:spPr>
          <a:xfrm>
            <a:off x="540600" y="6148404"/>
            <a:ext cx="5280455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  <a:latin typeface="Good Pro Book" panose="020B0604020101020102" pitchFamily="34" charset="0"/>
              </a:rPr>
              <a:t>Более подробно со сроками можно ознакомиться на сайте Приёмной комиссии</a:t>
            </a:r>
          </a:p>
        </p:txBody>
      </p:sp>
      <p:sp>
        <p:nvSpPr>
          <p:cNvPr id="22" name="Скругленный прямоугольник 21">
            <a:extLst>
              <a:ext uri="{FF2B5EF4-FFF2-40B4-BE49-F238E27FC236}">
                <a16:creationId xmlns:a16="http://schemas.microsoft.com/office/drawing/2014/main" id="{AD94DD5B-E128-A141-82D7-A84A69C75639}"/>
              </a:ext>
            </a:extLst>
          </p:cNvPr>
          <p:cNvSpPr/>
          <p:nvPr/>
        </p:nvSpPr>
        <p:spPr>
          <a:xfrm>
            <a:off x="3718453" y="3072528"/>
            <a:ext cx="2097307" cy="241766"/>
          </a:xfrm>
          <a:prstGeom prst="roundRect">
            <a:avLst>
              <a:gd name="adj" fmla="val 50000"/>
            </a:avLst>
          </a:prstGeom>
          <a:solidFill>
            <a:srgbClr val="008030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marL="6350">
              <a:defRPr/>
            </a:pPr>
            <a:r>
              <a:rPr lang="ru-RU" sz="1100" dirty="0">
                <a:solidFill>
                  <a:schemeClr val="bg1"/>
                </a:solidFill>
                <a:latin typeface="Good Pro Book" panose="020B0604020101020102" pitchFamily="34" charset="0"/>
              </a:rPr>
              <a:t>заочная форма обучения</a:t>
            </a:r>
          </a:p>
        </p:txBody>
      </p:sp>
      <p:sp>
        <p:nvSpPr>
          <p:cNvPr id="23" name="Заголовок 1">
            <a:extLst>
              <a:ext uri="{FF2B5EF4-FFF2-40B4-BE49-F238E27FC236}">
                <a16:creationId xmlns:a16="http://schemas.microsoft.com/office/drawing/2014/main" id="{5620EF37-0329-8548-96E1-1CFA391DECBD}"/>
              </a:ext>
            </a:extLst>
          </p:cNvPr>
          <p:cNvSpPr txBox="1">
            <a:spLocks/>
          </p:cNvSpPr>
          <p:nvPr/>
        </p:nvSpPr>
        <p:spPr>
          <a:xfrm>
            <a:off x="3649873" y="2503776"/>
            <a:ext cx="2444235" cy="362485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Бюджетные места:</a:t>
            </a:r>
          </a:p>
          <a:p>
            <a:pPr algn="l"/>
            <a:r>
              <a:rPr lang="ru-RU" sz="1400" i="1" dirty="0">
                <a:solidFill>
                  <a:srgbClr val="008030"/>
                </a:solidFill>
                <a:latin typeface="Good Pro Book" panose="020B0604020101020102" pitchFamily="34" charset="0"/>
              </a:rPr>
              <a:t>По результатам ЕГЭ</a:t>
            </a:r>
          </a:p>
          <a:p>
            <a:pPr algn="l"/>
            <a:r>
              <a:rPr lang="ru-RU" sz="1400" dirty="0">
                <a:solidFill>
                  <a:srgbClr val="172643"/>
                </a:solidFill>
                <a:latin typeface="Good Pro Book" panose="020B0604020101020102" pitchFamily="34" charset="0"/>
              </a:rPr>
              <a:t>15 августа</a:t>
            </a:r>
          </a:p>
          <a:p>
            <a:pPr algn="l"/>
            <a:r>
              <a:rPr lang="ru-RU" sz="1400" i="1" dirty="0">
                <a:solidFill>
                  <a:srgbClr val="008030"/>
                </a:solidFill>
                <a:latin typeface="Good Pro Book" panose="020B0604020101020102" pitchFamily="34" charset="0"/>
              </a:rPr>
              <a:t>По результатам ВВИ</a:t>
            </a:r>
            <a:endParaRPr lang="ru-RU" sz="1400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dirty="0">
                <a:solidFill>
                  <a:srgbClr val="172643"/>
                </a:solidFill>
                <a:latin typeface="Good Pro Book" panose="020B0604020101020102" pitchFamily="34" charset="0"/>
              </a:rPr>
              <a:t>10 августа</a:t>
            </a:r>
          </a:p>
          <a:p>
            <a:pPr algn="l"/>
            <a:endParaRPr lang="ru-RU" sz="1400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Платные места:</a:t>
            </a:r>
          </a:p>
          <a:p>
            <a:pPr algn="l"/>
            <a:r>
              <a:rPr lang="ru-RU" sz="1400" i="1" dirty="0">
                <a:solidFill>
                  <a:srgbClr val="008030"/>
                </a:solidFill>
                <a:latin typeface="Good Pro Book" panose="020B0604020101020102" pitchFamily="34" charset="0"/>
              </a:rPr>
              <a:t>По результатам ЕГЭ</a:t>
            </a:r>
          </a:p>
          <a:p>
            <a:pPr algn="l"/>
            <a:r>
              <a:rPr lang="ru-RU" sz="1400" dirty="0">
                <a:solidFill>
                  <a:srgbClr val="172643"/>
                </a:solidFill>
                <a:latin typeface="Good Pro Book" panose="020B0604020101020102" pitchFamily="34" charset="0"/>
              </a:rPr>
              <a:t>20</a:t>
            </a:r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 сентября</a:t>
            </a:r>
          </a:p>
          <a:p>
            <a:pPr algn="l"/>
            <a:r>
              <a:rPr lang="ru-RU" sz="1400" i="1" dirty="0">
                <a:solidFill>
                  <a:srgbClr val="008030"/>
                </a:solidFill>
                <a:latin typeface="Good Pro Book" panose="020B0604020101020102" pitchFamily="34" charset="0"/>
              </a:rPr>
              <a:t>По результатам ВВИ</a:t>
            </a:r>
          </a:p>
          <a:p>
            <a:pPr algn="l"/>
            <a:r>
              <a:rPr lang="ru-RU" sz="1400" dirty="0">
                <a:solidFill>
                  <a:srgbClr val="172643"/>
                </a:solidFill>
                <a:latin typeface="Good Pro Book" panose="020B0604020101020102" pitchFamily="34" charset="0"/>
              </a:rPr>
              <a:t>20</a:t>
            </a:r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 сентября</a:t>
            </a:r>
            <a:endParaRPr lang="ru-RU" sz="1400" dirty="0">
              <a:solidFill>
                <a:srgbClr val="008030"/>
              </a:solidFill>
              <a:latin typeface="Good Pro Book" panose="020B0604020101020102" pitchFamily="34" charset="0"/>
            </a:endParaRPr>
          </a:p>
        </p:txBody>
      </p:sp>
      <p:sp>
        <p:nvSpPr>
          <p:cNvPr id="24" name="Скругленный прямоугольник 23">
            <a:extLst>
              <a:ext uri="{FF2B5EF4-FFF2-40B4-BE49-F238E27FC236}">
                <a16:creationId xmlns:a16="http://schemas.microsoft.com/office/drawing/2014/main" id="{6B162979-F170-4D42-BCE3-F08CD97E2A3A}"/>
              </a:ext>
            </a:extLst>
          </p:cNvPr>
          <p:cNvSpPr/>
          <p:nvPr/>
        </p:nvSpPr>
        <p:spPr>
          <a:xfrm>
            <a:off x="573059" y="3136636"/>
            <a:ext cx="2444234" cy="206043"/>
          </a:xfrm>
          <a:prstGeom prst="roundRect">
            <a:avLst>
              <a:gd name="adj" fmla="val 50000"/>
            </a:avLst>
          </a:prstGeom>
          <a:solidFill>
            <a:srgbClr val="008030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marL="6350">
              <a:defRPr/>
            </a:pPr>
            <a:r>
              <a:rPr lang="ru-RU" sz="1200" dirty="0">
                <a:solidFill>
                  <a:schemeClr val="bg1"/>
                </a:solidFill>
                <a:latin typeface="Good Pro Book" panose="020B0604020101020102" pitchFamily="34" charset="0"/>
              </a:rPr>
              <a:t>очно-заочная форма обучения</a:t>
            </a:r>
          </a:p>
        </p:txBody>
      </p:sp>
      <p:sp>
        <p:nvSpPr>
          <p:cNvPr id="25" name="Скругленный прямоугольник 24">
            <a:extLst>
              <a:ext uri="{FF2B5EF4-FFF2-40B4-BE49-F238E27FC236}">
                <a16:creationId xmlns:a16="http://schemas.microsoft.com/office/drawing/2014/main" id="{D2458FAE-863B-4B43-BFCB-621D24A67895}"/>
              </a:ext>
            </a:extLst>
          </p:cNvPr>
          <p:cNvSpPr/>
          <p:nvPr/>
        </p:nvSpPr>
        <p:spPr>
          <a:xfrm>
            <a:off x="9107273" y="2893421"/>
            <a:ext cx="2266901" cy="222123"/>
          </a:xfrm>
          <a:prstGeom prst="roundRect">
            <a:avLst>
              <a:gd name="adj" fmla="val 50000"/>
            </a:avLst>
          </a:prstGeom>
          <a:solidFill>
            <a:srgbClr val="008030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marL="6350">
              <a:defRPr/>
            </a:pPr>
            <a:r>
              <a:rPr lang="ru-RU" sz="1200" dirty="0">
                <a:solidFill>
                  <a:schemeClr val="bg1"/>
                </a:solidFill>
                <a:latin typeface="Good Pro Book" panose="020B0604020101020102" pitchFamily="34" charset="0"/>
              </a:rPr>
              <a:t>заочная форма обучения</a:t>
            </a:r>
          </a:p>
        </p:txBody>
      </p:sp>
      <p:sp>
        <p:nvSpPr>
          <p:cNvPr id="27" name="Заголовок 1">
            <a:extLst>
              <a:ext uri="{FF2B5EF4-FFF2-40B4-BE49-F238E27FC236}">
                <a16:creationId xmlns:a16="http://schemas.microsoft.com/office/drawing/2014/main" id="{29C89F25-8D29-D14B-A9F7-F5D2EFB30C42}"/>
              </a:ext>
            </a:extLst>
          </p:cNvPr>
          <p:cNvSpPr txBox="1">
            <a:spLocks/>
          </p:cNvSpPr>
          <p:nvPr/>
        </p:nvSpPr>
        <p:spPr>
          <a:xfrm>
            <a:off x="9097386" y="2881675"/>
            <a:ext cx="4601009" cy="202932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solidFill>
                  <a:srgbClr val="252A49"/>
                </a:solidFill>
                <a:latin typeface="Good Pro Book" panose="020B0604020101020102" pitchFamily="34" charset="0"/>
              </a:rPr>
              <a:t> </a:t>
            </a:r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Бюджетные места:</a:t>
            </a:r>
          </a:p>
          <a:p>
            <a:pPr algn="l"/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20 августа</a:t>
            </a:r>
          </a:p>
          <a:p>
            <a:pPr algn="l"/>
            <a:endParaRPr lang="ru-RU" sz="1400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Платные места:</a:t>
            </a:r>
          </a:p>
          <a:p>
            <a:pPr algn="l"/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20 сентября</a:t>
            </a:r>
            <a:endParaRPr lang="ru-RU" sz="1400" dirty="0">
              <a:solidFill>
                <a:srgbClr val="008030"/>
              </a:solidFill>
              <a:latin typeface="Good Pro Book" panose="020B0604020101020102" pitchFamily="34" charset="0"/>
            </a:endParaRPr>
          </a:p>
        </p:txBody>
      </p:sp>
      <p:sp>
        <p:nvSpPr>
          <p:cNvPr id="28" name="Скругленный прямоугольник 27">
            <a:extLst>
              <a:ext uri="{FF2B5EF4-FFF2-40B4-BE49-F238E27FC236}">
                <a16:creationId xmlns:a16="http://schemas.microsoft.com/office/drawing/2014/main" id="{FD3ADEBA-CDA9-CB48-BECF-6986A1FC096E}"/>
              </a:ext>
            </a:extLst>
          </p:cNvPr>
          <p:cNvSpPr/>
          <p:nvPr/>
        </p:nvSpPr>
        <p:spPr>
          <a:xfrm>
            <a:off x="6224754" y="4864005"/>
            <a:ext cx="2194627" cy="207240"/>
          </a:xfrm>
          <a:prstGeom prst="roundRect">
            <a:avLst>
              <a:gd name="adj" fmla="val 50000"/>
            </a:avLst>
          </a:prstGeom>
          <a:solidFill>
            <a:srgbClr val="008030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marL="6350">
              <a:defRPr/>
            </a:pPr>
            <a:r>
              <a:rPr lang="ru-RU" sz="1200" dirty="0">
                <a:solidFill>
                  <a:schemeClr val="bg1"/>
                </a:solidFill>
                <a:latin typeface="Good Pro Book" panose="020B0604020101020102" pitchFamily="34" charset="0"/>
              </a:rPr>
              <a:t>очная форма обучения</a:t>
            </a:r>
          </a:p>
        </p:txBody>
      </p:sp>
      <p:sp>
        <p:nvSpPr>
          <p:cNvPr id="29" name="Скругленный прямоугольник 28">
            <a:extLst>
              <a:ext uri="{FF2B5EF4-FFF2-40B4-BE49-F238E27FC236}">
                <a16:creationId xmlns:a16="http://schemas.microsoft.com/office/drawing/2014/main" id="{2A5912D6-DC72-B140-BA81-91C76199B9B7}"/>
              </a:ext>
            </a:extLst>
          </p:cNvPr>
          <p:cNvSpPr/>
          <p:nvPr/>
        </p:nvSpPr>
        <p:spPr>
          <a:xfrm>
            <a:off x="9107273" y="4864005"/>
            <a:ext cx="2266901" cy="249114"/>
          </a:xfrm>
          <a:prstGeom prst="roundRect">
            <a:avLst>
              <a:gd name="adj" fmla="val 50000"/>
            </a:avLst>
          </a:prstGeom>
          <a:solidFill>
            <a:srgbClr val="008030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marL="6350">
              <a:defRPr/>
            </a:pPr>
            <a:r>
              <a:rPr lang="ru-RU" sz="1200" dirty="0">
                <a:solidFill>
                  <a:schemeClr val="bg1"/>
                </a:solidFill>
                <a:latin typeface="Good Pro Book" panose="020B0604020101020102" pitchFamily="34" charset="0"/>
              </a:rPr>
              <a:t>заочная форма обучения</a:t>
            </a:r>
          </a:p>
        </p:txBody>
      </p:sp>
      <p:sp>
        <p:nvSpPr>
          <p:cNvPr id="30" name="Заголовок 1">
            <a:extLst>
              <a:ext uri="{FF2B5EF4-FFF2-40B4-BE49-F238E27FC236}">
                <a16:creationId xmlns:a16="http://schemas.microsoft.com/office/drawing/2014/main" id="{28CF5AFC-9FDF-494A-BC48-516EF1DA58A3}"/>
              </a:ext>
            </a:extLst>
          </p:cNvPr>
          <p:cNvSpPr txBox="1">
            <a:spLocks/>
          </p:cNvSpPr>
          <p:nvPr/>
        </p:nvSpPr>
        <p:spPr>
          <a:xfrm>
            <a:off x="9117906" y="4463131"/>
            <a:ext cx="2381564" cy="18654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15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endParaRPr lang="ru-RU" sz="15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endParaRPr lang="ru-RU" sz="15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endParaRPr lang="ru-RU" sz="14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Платные места:</a:t>
            </a:r>
          </a:p>
          <a:p>
            <a:pPr algn="l"/>
            <a:r>
              <a:rPr lang="ru-RU" sz="1400" dirty="0">
                <a:solidFill>
                  <a:srgbClr val="172643"/>
                </a:solidFill>
                <a:latin typeface="Good Pro Book" panose="020B0604020101020102" pitchFamily="34" charset="0"/>
              </a:rPr>
              <a:t>31 августа</a:t>
            </a:r>
          </a:p>
        </p:txBody>
      </p:sp>
    </p:spTree>
    <p:extLst>
      <p:ext uri="{BB962C8B-B14F-4D97-AF65-F5344CB8AC3E}">
        <p14:creationId xmlns:p14="http://schemas.microsoft.com/office/powerpoint/2010/main" val="41823682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Скругленный прямоугольник 77">
            <a:extLst>
              <a:ext uri="{FF2B5EF4-FFF2-40B4-BE49-F238E27FC236}">
                <a16:creationId xmlns:a16="http://schemas.microsoft.com/office/drawing/2014/main" id="{31AB95B8-97B5-5349-993F-F4A9A87DB31B}"/>
              </a:ext>
            </a:extLst>
          </p:cNvPr>
          <p:cNvSpPr/>
          <p:nvPr/>
        </p:nvSpPr>
        <p:spPr>
          <a:xfrm>
            <a:off x="470202" y="1775528"/>
            <a:ext cx="5517848" cy="321191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59" name="Заголовок 1">
            <a:extLst>
              <a:ext uri="{FF2B5EF4-FFF2-40B4-BE49-F238E27FC236}">
                <a16:creationId xmlns:a16="http://schemas.microsoft.com/office/drawing/2014/main" id="{F4A2DD21-BF4D-BF42-A4BC-5D8E36B2C8A5}"/>
              </a:ext>
            </a:extLst>
          </p:cNvPr>
          <p:cNvSpPr txBox="1">
            <a:spLocks/>
          </p:cNvSpPr>
          <p:nvPr/>
        </p:nvSpPr>
        <p:spPr>
          <a:xfrm>
            <a:off x="1774827" y="378704"/>
            <a:ext cx="10070337" cy="140766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endParaRPr lang="ru-RU" sz="2000" dirty="0">
              <a:solidFill>
                <a:srgbClr val="172643"/>
              </a:solidFill>
              <a:latin typeface="Good Pro Book" panose="020B0604020101020102" pitchFamily="34" charset="0"/>
            </a:endParaRP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AAC8F7D4-0F4E-2348-BCF8-FAB1AAB2F8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442501"/>
              </p:ext>
            </p:extLst>
          </p:nvPr>
        </p:nvGraphicFramePr>
        <p:xfrm>
          <a:off x="532780" y="2211510"/>
          <a:ext cx="5282587" cy="3454400"/>
        </p:xfrm>
        <a:graphic>
          <a:graphicData uri="http://schemas.openxmlformats.org/drawingml/2006/table">
            <a:tbl>
              <a:tblPr/>
              <a:tblGrid>
                <a:gridCol w="3559160">
                  <a:extLst>
                    <a:ext uri="{9D8B030D-6E8A-4147-A177-3AD203B41FA5}">
                      <a16:colId xmlns:a16="http://schemas.microsoft.com/office/drawing/2014/main" val="104895609"/>
                    </a:ext>
                  </a:extLst>
                </a:gridCol>
                <a:gridCol w="571500">
                  <a:extLst>
                    <a:ext uri="{9D8B030D-6E8A-4147-A177-3AD203B41FA5}">
                      <a16:colId xmlns:a16="http://schemas.microsoft.com/office/drawing/2014/main" val="1207342040"/>
                    </a:ext>
                  </a:extLst>
                </a:gridCol>
                <a:gridCol w="571500">
                  <a:extLst>
                    <a:ext uri="{9D8B030D-6E8A-4147-A177-3AD203B41FA5}">
                      <a16:colId xmlns:a16="http://schemas.microsoft.com/office/drawing/2014/main" val="1575608115"/>
                    </a:ext>
                  </a:extLst>
                </a:gridCol>
                <a:gridCol w="580427">
                  <a:extLst>
                    <a:ext uri="{9D8B030D-6E8A-4147-A177-3AD203B41FA5}">
                      <a16:colId xmlns:a16="http://schemas.microsoft.com/office/drawing/2014/main" val="276728942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Агрономия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171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178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185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83746031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Агроинженерия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154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145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147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8209915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Агрохимия и </a:t>
                      </a:r>
                      <a:r>
                        <a:rPr lang="ru-RU" sz="1200" b="0" i="0" dirty="0" err="1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агропочвоведение</a:t>
                      </a:r>
                      <a:endParaRPr lang="ru-RU" sz="1200" b="0" i="0" dirty="0">
                        <a:solidFill>
                          <a:srgbClr val="172643"/>
                        </a:solidFill>
                        <a:effectLst/>
                        <a:latin typeface="Good Pro Book" panose="020B0604020101020102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173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166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177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3125220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Биология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216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216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227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31400028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Биотехнология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238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242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250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64062336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Ветеринария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243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235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263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60497119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Ветеринарно-санитарная экспертиза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188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192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204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08755692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Гидромелиорация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155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144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155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78532825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Гидрометеорология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198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188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7871884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Государственное и муниципальное управление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253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246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261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55322021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Землеустройство</a:t>
                      </a:r>
                      <a:r>
                        <a:rPr lang="en-US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 кадастры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176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188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189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35123956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Зоотехния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182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161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168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37644876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Информационные системы и технологии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223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226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87287100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Ландшафтная архитектура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213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195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217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64269906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Лесное дело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171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164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187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49039726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Менеджмент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252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249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257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78095484"/>
                  </a:ext>
                </a:extLst>
              </a:tr>
            </a:tbl>
          </a:graphicData>
        </a:graphic>
      </p:graphicFrame>
      <p:graphicFrame>
        <p:nvGraphicFramePr>
          <p:cNvPr id="68" name="Таблица 67">
            <a:extLst>
              <a:ext uri="{FF2B5EF4-FFF2-40B4-BE49-F238E27FC236}">
                <a16:creationId xmlns:a16="http://schemas.microsoft.com/office/drawing/2014/main" id="{5DF757AF-B055-FA41-93C7-3BD41FCB62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6577457"/>
              </p:ext>
            </p:extLst>
          </p:nvPr>
        </p:nvGraphicFramePr>
        <p:xfrm>
          <a:off x="532780" y="1781168"/>
          <a:ext cx="5282587" cy="3027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9852">
                  <a:extLst>
                    <a:ext uri="{9D8B030D-6E8A-4147-A177-3AD203B41FA5}">
                      <a16:colId xmlns:a16="http://schemas.microsoft.com/office/drawing/2014/main" val="2939380091"/>
                    </a:ext>
                  </a:extLst>
                </a:gridCol>
                <a:gridCol w="574245">
                  <a:extLst>
                    <a:ext uri="{9D8B030D-6E8A-4147-A177-3AD203B41FA5}">
                      <a16:colId xmlns:a16="http://schemas.microsoft.com/office/drawing/2014/main" val="1526975119"/>
                    </a:ext>
                  </a:extLst>
                </a:gridCol>
                <a:gridCol w="574245">
                  <a:extLst>
                    <a:ext uri="{9D8B030D-6E8A-4147-A177-3AD203B41FA5}">
                      <a16:colId xmlns:a16="http://schemas.microsoft.com/office/drawing/2014/main" val="4059125073"/>
                    </a:ext>
                  </a:extLst>
                </a:gridCol>
                <a:gridCol w="574245">
                  <a:extLst>
                    <a:ext uri="{9D8B030D-6E8A-4147-A177-3AD203B41FA5}">
                      <a16:colId xmlns:a16="http://schemas.microsoft.com/office/drawing/2014/main" val="695732866"/>
                    </a:ext>
                  </a:extLst>
                </a:gridCol>
              </a:tblGrid>
              <a:tr h="302790">
                <a:tc>
                  <a:txBody>
                    <a:bodyPr/>
                    <a:lstStyle/>
                    <a:p>
                      <a:pPr algn="l"/>
                      <a:r>
                        <a:rPr lang="ru-RU" sz="1200" b="0" i="0" dirty="0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Направления подготовки и специальности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2019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2020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2021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1882050"/>
                  </a:ext>
                </a:extLst>
              </a:tr>
            </a:tbl>
          </a:graphicData>
        </a:graphic>
      </p:graphicFrame>
      <p:graphicFrame>
        <p:nvGraphicFramePr>
          <p:cNvPr id="72" name="Таблица 71">
            <a:extLst>
              <a:ext uri="{FF2B5EF4-FFF2-40B4-BE49-F238E27FC236}">
                <a16:creationId xmlns:a16="http://schemas.microsoft.com/office/drawing/2014/main" id="{DBF839EF-E5A7-F744-8F96-25EE40C8E5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209065"/>
              </p:ext>
            </p:extLst>
          </p:nvPr>
        </p:nvGraphicFramePr>
        <p:xfrm>
          <a:off x="6220572" y="2211510"/>
          <a:ext cx="5300866" cy="3631835"/>
        </p:xfrm>
        <a:graphic>
          <a:graphicData uri="http://schemas.openxmlformats.org/drawingml/2006/table">
            <a:tbl>
              <a:tblPr/>
              <a:tblGrid>
                <a:gridCol w="3551149">
                  <a:extLst>
                    <a:ext uri="{9D8B030D-6E8A-4147-A177-3AD203B41FA5}">
                      <a16:colId xmlns:a16="http://schemas.microsoft.com/office/drawing/2014/main" val="104895609"/>
                    </a:ext>
                  </a:extLst>
                </a:gridCol>
                <a:gridCol w="583239">
                  <a:extLst>
                    <a:ext uri="{9D8B030D-6E8A-4147-A177-3AD203B41FA5}">
                      <a16:colId xmlns:a16="http://schemas.microsoft.com/office/drawing/2014/main" val="1207342040"/>
                    </a:ext>
                  </a:extLst>
                </a:gridCol>
                <a:gridCol w="583239">
                  <a:extLst>
                    <a:ext uri="{9D8B030D-6E8A-4147-A177-3AD203B41FA5}">
                      <a16:colId xmlns:a16="http://schemas.microsoft.com/office/drawing/2014/main" val="1575608115"/>
                    </a:ext>
                  </a:extLst>
                </a:gridCol>
                <a:gridCol w="583239">
                  <a:extLst>
                    <a:ext uri="{9D8B030D-6E8A-4147-A177-3AD203B41FA5}">
                      <a16:colId xmlns:a16="http://schemas.microsoft.com/office/drawing/2014/main" val="2767289420"/>
                    </a:ext>
                  </a:extLst>
                </a:gridCol>
              </a:tblGrid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Наземные транспортно-технологические средства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180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161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156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60656944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Прикладная информатика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223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174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53912951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 err="1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Природообустройство</a:t>
                      </a: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и водопользование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160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146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158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1924350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Продукты питания животного происхождения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203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191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39101204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Продукты питания из растительного сырья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207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216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210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40752808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Профессиональное обучение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221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233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248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9488512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Садоводство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191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181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4400383"/>
                  </a:ext>
                </a:extLst>
              </a:tr>
              <a:tr h="217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Строительство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184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157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162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8684810"/>
                  </a:ext>
                </a:extLst>
              </a:tr>
              <a:tr h="217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Теплоэнергетика и теплотехника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172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164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167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1983015"/>
                  </a:ext>
                </a:extLst>
              </a:tr>
              <a:tr h="217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Технология производства и переработки </a:t>
                      </a:r>
                      <a:r>
                        <a:rPr lang="ru-RU" sz="1200" b="0" i="0" dirty="0" err="1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сх</a:t>
                      </a: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продукции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172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162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169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7191485"/>
                  </a:ext>
                </a:extLst>
              </a:tr>
              <a:tr h="217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Технология транспортных процессов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214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168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4899301"/>
                  </a:ext>
                </a:extLst>
              </a:tr>
              <a:tr h="217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 err="1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Техносферная</a:t>
                      </a: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безопасность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174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154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172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3479205"/>
                  </a:ext>
                </a:extLst>
              </a:tr>
              <a:tr h="217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Экология и природопользование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198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190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6896818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253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252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254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5037310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Эксплуатация ТТ машин и комплексов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168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164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168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8200900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Электроэнергетика и электротехника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191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162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197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0140423"/>
                  </a:ext>
                </a:extLst>
              </a:tr>
            </a:tbl>
          </a:graphicData>
        </a:graphic>
      </p:graphicFrame>
      <p:pic>
        <p:nvPicPr>
          <p:cNvPr id="75" name="Рисунок 74">
            <a:extLst>
              <a:ext uri="{FF2B5EF4-FFF2-40B4-BE49-F238E27FC236}">
                <a16:creationId xmlns:a16="http://schemas.microsoft.com/office/drawing/2014/main" id="{16AA7019-1844-5442-8CD0-3FC4319CFAA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904" y="599772"/>
            <a:ext cx="996823" cy="996823"/>
          </a:xfrm>
          <a:prstGeom prst="rect">
            <a:avLst/>
          </a:prstGeom>
        </p:spPr>
      </p:pic>
      <p:sp>
        <p:nvSpPr>
          <p:cNvPr id="76" name="Заголовок 1">
            <a:extLst>
              <a:ext uri="{FF2B5EF4-FFF2-40B4-BE49-F238E27FC236}">
                <a16:creationId xmlns:a16="http://schemas.microsoft.com/office/drawing/2014/main" id="{9BCD9744-6678-A34C-A3F9-D75426B47A61}"/>
              </a:ext>
            </a:extLst>
          </p:cNvPr>
          <p:cNvSpPr txBox="1">
            <a:spLocks/>
          </p:cNvSpPr>
          <p:nvPr/>
        </p:nvSpPr>
        <p:spPr>
          <a:xfrm>
            <a:off x="1658066" y="511076"/>
            <a:ext cx="10187098" cy="111599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400" b="1" dirty="0">
                <a:solidFill>
                  <a:srgbClr val="172643"/>
                </a:solidFill>
                <a:latin typeface="Good Pro Book" panose="020B0604020101020102" pitchFamily="34" charset="0"/>
              </a:rPr>
              <a:t>Проходные баллы на программы </a:t>
            </a:r>
            <a:r>
              <a:rPr lang="ru-RU" sz="2400" b="1" dirty="0" err="1">
                <a:solidFill>
                  <a:srgbClr val="172643"/>
                </a:solidFill>
                <a:latin typeface="Good Pro Book" panose="020B0604020101020102" pitchFamily="34" charset="0"/>
              </a:rPr>
              <a:t>бакалавриата</a:t>
            </a:r>
            <a:r>
              <a:rPr lang="ru-RU" sz="2400" b="1" dirty="0">
                <a:solidFill>
                  <a:srgbClr val="172643"/>
                </a:solidFill>
                <a:latin typeface="Good Pro Book" panose="020B0604020101020102" pitchFamily="34" charset="0"/>
              </a:rPr>
              <a:t> и </a:t>
            </a:r>
            <a:r>
              <a:rPr lang="ru-RU" sz="2400" b="1" dirty="0" err="1">
                <a:solidFill>
                  <a:srgbClr val="172643"/>
                </a:solidFill>
                <a:latin typeface="Good Pro Book" panose="020B0604020101020102" pitchFamily="34" charset="0"/>
              </a:rPr>
              <a:t>специалитета</a:t>
            </a:r>
            <a:r>
              <a:rPr lang="ru-RU" sz="2400" b="1" dirty="0">
                <a:solidFill>
                  <a:srgbClr val="172643"/>
                </a:solidFill>
                <a:latin typeface="Good Pro Book" panose="020B0604020101020102" pitchFamily="34" charset="0"/>
              </a:rPr>
              <a:t> </a:t>
            </a:r>
            <a:br>
              <a:rPr lang="en-US" sz="2400" b="1" dirty="0">
                <a:solidFill>
                  <a:srgbClr val="172643"/>
                </a:solidFill>
                <a:latin typeface="Good Pro Book" panose="020B0604020101020102" pitchFamily="34" charset="0"/>
              </a:rPr>
            </a:br>
            <a:r>
              <a:rPr lang="ru-RU" sz="2000" dirty="0">
                <a:solidFill>
                  <a:srgbClr val="172643"/>
                </a:solidFill>
                <a:latin typeface="Good Pro Book" panose="020B0604020101020102" pitchFamily="34" charset="0"/>
              </a:rPr>
              <a:t>по очной форме обучения на бюджетные места с учётом индивидуальных достижений</a:t>
            </a:r>
            <a:endParaRPr lang="ru-RU" sz="2400" dirty="0">
              <a:solidFill>
                <a:srgbClr val="172643"/>
              </a:solidFill>
              <a:latin typeface="Good Pro Book" panose="020B0604020101020102" pitchFamily="34" charset="0"/>
            </a:endParaRPr>
          </a:p>
        </p:txBody>
      </p:sp>
      <p:cxnSp>
        <p:nvCxnSpPr>
          <p:cNvPr id="77" name="Прямая соединительная линия 76">
            <a:extLst>
              <a:ext uri="{FF2B5EF4-FFF2-40B4-BE49-F238E27FC236}">
                <a16:creationId xmlns:a16="http://schemas.microsoft.com/office/drawing/2014/main" id="{6A2E8CA0-3111-B545-B0E9-614B8FE49FF6}"/>
              </a:ext>
            </a:extLst>
          </p:cNvPr>
          <p:cNvCxnSpPr/>
          <p:nvPr/>
        </p:nvCxnSpPr>
        <p:spPr>
          <a:xfrm>
            <a:off x="1546306" y="619075"/>
            <a:ext cx="0" cy="900000"/>
          </a:xfrm>
          <a:prstGeom prst="line">
            <a:avLst/>
          </a:prstGeom>
          <a:ln w="15875">
            <a:solidFill>
              <a:srgbClr val="0080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Скругленный прямоугольник 78">
            <a:extLst>
              <a:ext uri="{FF2B5EF4-FFF2-40B4-BE49-F238E27FC236}">
                <a16:creationId xmlns:a16="http://schemas.microsoft.com/office/drawing/2014/main" id="{E33A2B11-C2EE-C542-9EC2-EA6802E38E81}"/>
              </a:ext>
            </a:extLst>
          </p:cNvPr>
          <p:cNvSpPr/>
          <p:nvPr/>
        </p:nvSpPr>
        <p:spPr>
          <a:xfrm>
            <a:off x="6157994" y="1768503"/>
            <a:ext cx="5517848" cy="321191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graphicFrame>
        <p:nvGraphicFramePr>
          <p:cNvPr id="80" name="Таблица 79">
            <a:extLst>
              <a:ext uri="{FF2B5EF4-FFF2-40B4-BE49-F238E27FC236}">
                <a16:creationId xmlns:a16="http://schemas.microsoft.com/office/drawing/2014/main" id="{81ABE7E2-1ACF-1F4A-ADEC-C2057FE4A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408335"/>
              </p:ext>
            </p:extLst>
          </p:nvPr>
        </p:nvGraphicFramePr>
        <p:xfrm>
          <a:off x="6220572" y="1774142"/>
          <a:ext cx="5282585" cy="3098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9850">
                  <a:extLst>
                    <a:ext uri="{9D8B030D-6E8A-4147-A177-3AD203B41FA5}">
                      <a16:colId xmlns:a16="http://schemas.microsoft.com/office/drawing/2014/main" val="2939380091"/>
                    </a:ext>
                  </a:extLst>
                </a:gridCol>
                <a:gridCol w="574245">
                  <a:extLst>
                    <a:ext uri="{9D8B030D-6E8A-4147-A177-3AD203B41FA5}">
                      <a16:colId xmlns:a16="http://schemas.microsoft.com/office/drawing/2014/main" val="1526975119"/>
                    </a:ext>
                  </a:extLst>
                </a:gridCol>
                <a:gridCol w="574245">
                  <a:extLst>
                    <a:ext uri="{9D8B030D-6E8A-4147-A177-3AD203B41FA5}">
                      <a16:colId xmlns:a16="http://schemas.microsoft.com/office/drawing/2014/main" val="4059125073"/>
                    </a:ext>
                  </a:extLst>
                </a:gridCol>
                <a:gridCol w="574245">
                  <a:extLst>
                    <a:ext uri="{9D8B030D-6E8A-4147-A177-3AD203B41FA5}">
                      <a16:colId xmlns:a16="http://schemas.microsoft.com/office/drawing/2014/main" val="695732866"/>
                    </a:ext>
                  </a:extLst>
                </a:gridCol>
              </a:tblGrid>
              <a:tr h="309815">
                <a:tc>
                  <a:txBody>
                    <a:bodyPr/>
                    <a:lstStyle/>
                    <a:p>
                      <a:pPr algn="l"/>
                      <a:r>
                        <a:rPr lang="ru-RU" sz="1200" b="0" i="0" dirty="0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Направления подготовки и специальности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2019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2020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2021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18820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694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Скругленный прямоугольник 77">
            <a:extLst>
              <a:ext uri="{FF2B5EF4-FFF2-40B4-BE49-F238E27FC236}">
                <a16:creationId xmlns:a16="http://schemas.microsoft.com/office/drawing/2014/main" id="{31AB95B8-97B5-5349-993F-F4A9A87DB31B}"/>
              </a:ext>
            </a:extLst>
          </p:cNvPr>
          <p:cNvSpPr/>
          <p:nvPr/>
        </p:nvSpPr>
        <p:spPr>
          <a:xfrm>
            <a:off x="470202" y="1775528"/>
            <a:ext cx="5517848" cy="321191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59" name="Заголовок 1">
            <a:extLst>
              <a:ext uri="{FF2B5EF4-FFF2-40B4-BE49-F238E27FC236}">
                <a16:creationId xmlns:a16="http://schemas.microsoft.com/office/drawing/2014/main" id="{F4A2DD21-BF4D-BF42-A4BC-5D8E36B2C8A5}"/>
              </a:ext>
            </a:extLst>
          </p:cNvPr>
          <p:cNvSpPr txBox="1">
            <a:spLocks/>
          </p:cNvSpPr>
          <p:nvPr/>
        </p:nvSpPr>
        <p:spPr>
          <a:xfrm>
            <a:off x="1774827" y="378704"/>
            <a:ext cx="10070337" cy="140766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endParaRPr lang="ru-RU" sz="2000" dirty="0">
              <a:solidFill>
                <a:srgbClr val="172643"/>
              </a:solidFill>
              <a:latin typeface="Good Pro Book" panose="020B0604020101020102" pitchFamily="34" charset="0"/>
            </a:endParaRP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AAC8F7D4-0F4E-2348-BCF8-FAB1AAB2F8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3113425"/>
              </p:ext>
            </p:extLst>
          </p:nvPr>
        </p:nvGraphicFramePr>
        <p:xfrm>
          <a:off x="532780" y="2211510"/>
          <a:ext cx="5282587" cy="3454400"/>
        </p:xfrm>
        <a:graphic>
          <a:graphicData uri="http://schemas.openxmlformats.org/drawingml/2006/table">
            <a:tbl>
              <a:tblPr/>
              <a:tblGrid>
                <a:gridCol w="3559160">
                  <a:extLst>
                    <a:ext uri="{9D8B030D-6E8A-4147-A177-3AD203B41FA5}">
                      <a16:colId xmlns:a16="http://schemas.microsoft.com/office/drawing/2014/main" val="104895609"/>
                    </a:ext>
                  </a:extLst>
                </a:gridCol>
                <a:gridCol w="571500">
                  <a:extLst>
                    <a:ext uri="{9D8B030D-6E8A-4147-A177-3AD203B41FA5}">
                      <a16:colId xmlns:a16="http://schemas.microsoft.com/office/drawing/2014/main" val="1207342040"/>
                    </a:ext>
                  </a:extLst>
                </a:gridCol>
                <a:gridCol w="571500">
                  <a:extLst>
                    <a:ext uri="{9D8B030D-6E8A-4147-A177-3AD203B41FA5}">
                      <a16:colId xmlns:a16="http://schemas.microsoft.com/office/drawing/2014/main" val="1575608115"/>
                    </a:ext>
                  </a:extLst>
                </a:gridCol>
                <a:gridCol w="580427">
                  <a:extLst>
                    <a:ext uri="{9D8B030D-6E8A-4147-A177-3AD203B41FA5}">
                      <a16:colId xmlns:a16="http://schemas.microsoft.com/office/drawing/2014/main" val="276728942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Агрономия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185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69,38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83746031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Агроинженерия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147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58,5</a:t>
                      </a:r>
                      <a:endParaRPr lang="en-US" sz="1200" b="0" i="0" dirty="0">
                        <a:solidFill>
                          <a:srgbClr val="172643"/>
                        </a:solidFill>
                        <a:effectLst/>
                        <a:latin typeface="Good Pro Book" panose="020B0604020101020102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8209915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Агрохимия и </a:t>
                      </a:r>
                      <a:r>
                        <a:rPr lang="ru-RU" sz="1200" b="0" i="0" dirty="0" err="1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агропочвоведение</a:t>
                      </a:r>
                      <a:endParaRPr lang="ru-RU" sz="1200" b="0" i="0" dirty="0">
                        <a:solidFill>
                          <a:srgbClr val="172643"/>
                        </a:solidFill>
                        <a:effectLst/>
                        <a:latin typeface="Good Pro Book" panose="020B0604020101020102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177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66,37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3125220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Биология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227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79,43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31400028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Биотехнология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250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85,09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64062336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Ветеринария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263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88,40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60497119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Ветеринарно-санитарная экспертиза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204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72,04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08755692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Гидромелиорация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155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55,79</a:t>
                      </a:r>
                      <a:endParaRPr lang="en-US" sz="1200" b="0" i="0" dirty="0">
                        <a:solidFill>
                          <a:srgbClr val="172643"/>
                        </a:solidFill>
                        <a:effectLst/>
                        <a:latin typeface="Good Pro Book" panose="020B0604020101020102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78532825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Гидрометеорология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188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70,72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7871884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Государственное и муниципальное управление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261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85,56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55322021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Землеустройство</a:t>
                      </a:r>
                      <a:r>
                        <a:rPr lang="en-US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 кадастры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189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67,65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35123956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Зоотехния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168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65,69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37644876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Информационные системы и технологии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73,48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87287100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Ландшафтная архитектура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217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77,02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64269906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Лесное дело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187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64,95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49039726"/>
                  </a:ext>
                </a:extLst>
              </a:tr>
              <a:tr h="18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Менеджмент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257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253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84,44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78095484"/>
                  </a:ext>
                </a:extLst>
              </a:tr>
            </a:tbl>
          </a:graphicData>
        </a:graphic>
      </p:graphicFrame>
      <p:graphicFrame>
        <p:nvGraphicFramePr>
          <p:cNvPr id="68" name="Таблица 67">
            <a:extLst>
              <a:ext uri="{FF2B5EF4-FFF2-40B4-BE49-F238E27FC236}">
                <a16:creationId xmlns:a16="http://schemas.microsoft.com/office/drawing/2014/main" id="{5DF757AF-B055-FA41-93C7-3BD41FCB62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8535248"/>
              </p:ext>
            </p:extLst>
          </p:nvPr>
        </p:nvGraphicFramePr>
        <p:xfrm>
          <a:off x="532780" y="1781168"/>
          <a:ext cx="5282587" cy="3027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9852">
                  <a:extLst>
                    <a:ext uri="{9D8B030D-6E8A-4147-A177-3AD203B41FA5}">
                      <a16:colId xmlns:a16="http://schemas.microsoft.com/office/drawing/2014/main" val="2939380091"/>
                    </a:ext>
                  </a:extLst>
                </a:gridCol>
                <a:gridCol w="574245">
                  <a:extLst>
                    <a:ext uri="{9D8B030D-6E8A-4147-A177-3AD203B41FA5}">
                      <a16:colId xmlns:a16="http://schemas.microsoft.com/office/drawing/2014/main" val="1526975119"/>
                    </a:ext>
                  </a:extLst>
                </a:gridCol>
                <a:gridCol w="574245">
                  <a:extLst>
                    <a:ext uri="{9D8B030D-6E8A-4147-A177-3AD203B41FA5}">
                      <a16:colId xmlns:a16="http://schemas.microsoft.com/office/drawing/2014/main" val="4059125073"/>
                    </a:ext>
                  </a:extLst>
                </a:gridCol>
                <a:gridCol w="574245">
                  <a:extLst>
                    <a:ext uri="{9D8B030D-6E8A-4147-A177-3AD203B41FA5}">
                      <a16:colId xmlns:a16="http://schemas.microsoft.com/office/drawing/2014/main" val="695732866"/>
                    </a:ext>
                  </a:extLst>
                </a:gridCol>
              </a:tblGrid>
              <a:tr h="302790">
                <a:tc>
                  <a:txBody>
                    <a:bodyPr/>
                    <a:lstStyle/>
                    <a:p>
                      <a:pPr algn="l"/>
                      <a:r>
                        <a:rPr lang="ru-RU" sz="1200" b="0" i="0" dirty="0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Направления подготовки и специальности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Пр. б.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err="1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Ср.б</a:t>
                      </a:r>
                      <a:r>
                        <a:rPr lang="ru-RU" sz="1200" b="0" i="0" dirty="0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*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Ср. б.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1882050"/>
                  </a:ext>
                </a:extLst>
              </a:tr>
            </a:tbl>
          </a:graphicData>
        </a:graphic>
      </p:graphicFrame>
      <p:graphicFrame>
        <p:nvGraphicFramePr>
          <p:cNvPr id="72" name="Таблица 71">
            <a:extLst>
              <a:ext uri="{FF2B5EF4-FFF2-40B4-BE49-F238E27FC236}">
                <a16:creationId xmlns:a16="http://schemas.microsoft.com/office/drawing/2014/main" id="{DBF839EF-E5A7-F744-8F96-25EE40C8E5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982507"/>
              </p:ext>
            </p:extLst>
          </p:nvPr>
        </p:nvGraphicFramePr>
        <p:xfrm>
          <a:off x="6220572" y="2211510"/>
          <a:ext cx="5300866" cy="3631835"/>
        </p:xfrm>
        <a:graphic>
          <a:graphicData uri="http://schemas.openxmlformats.org/drawingml/2006/table">
            <a:tbl>
              <a:tblPr/>
              <a:tblGrid>
                <a:gridCol w="3551149">
                  <a:extLst>
                    <a:ext uri="{9D8B030D-6E8A-4147-A177-3AD203B41FA5}">
                      <a16:colId xmlns:a16="http://schemas.microsoft.com/office/drawing/2014/main" val="104895609"/>
                    </a:ext>
                  </a:extLst>
                </a:gridCol>
                <a:gridCol w="583239">
                  <a:extLst>
                    <a:ext uri="{9D8B030D-6E8A-4147-A177-3AD203B41FA5}">
                      <a16:colId xmlns:a16="http://schemas.microsoft.com/office/drawing/2014/main" val="1207342040"/>
                    </a:ext>
                  </a:extLst>
                </a:gridCol>
                <a:gridCol w="583239">
                  <a:extLst>
                    <a:ext uri="{9D8B030D-6E8A-4147-A177-3AD203B41FA5}">
                      <a16:colId xmlns:a16="http://schemas.microsoft.com/office/drawing/2014/main" val="1575608115"/>
                    </a:ext>
                  </a:extLst>
                </a:gridCol>
                <a:gridCol w="583239">
                  <a:extLst>
                    <a:ext uri="{9D8B030D-6E8A-4147-A177-3AD203B41FA5}">
                      <a16:colId xmlns:a16="http://schemas.microsoft.com/office/drawing/2014/main" val="2767289420"/>
                    </a:ext>
                  </a:extLst>
                </a:gridCol>
              </a:tblGrid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Наземные транспортно-технологические средства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156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181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60,17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60656944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Прикладная информатика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228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75,87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53912951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 err="1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Природообустройство</a:t>
                      </a: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и водопользование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158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59,92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1924350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Продукты питания животного происхождения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191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216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72,00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39101204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Продукты питания из растительного сырья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210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230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76,78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40752808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Профессиональное обучение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248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249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82,99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9488512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Садоводство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218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72,55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4400383"/>
                  </a:ext>
                </a:extLst>
              </a:tr>
              <a:tr h="217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Строительство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162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204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68,09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8684810"/>
                  </a:ext>
                </a:extLst>
              </a:tr>
              <a:tr h="217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Теплоэнергетика и теплотехника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167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206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68,59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1983015"/>
                  </a:ext>
                </a:extLst>
              </a:tr>
              <a:tr h="217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Технология производства и переработки </a:t>
                      </a:r>
                      <a:r>
                        <a:rPr lang="ru-RU" sz="1200" b="0" i="0" dirty="0" err="1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сх</a:t>
                      </a: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продукции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169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193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64,30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7191485"/>
                  </a:ext>
                </a:extLst>
              </a:tr>
              <a:tr h="217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Технология транспортных процессов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168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188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62,74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4899301"/>
                  </a:ext>
                </a:extLst>
              </a:tr>
              <a:tr h="217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 err="1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Техносферная</a:t>
                      </a: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безопасность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172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198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65,99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3479205"/>
                  </a:ext>
                </a:extLst>
              </a:tr>
              <a:tr h="217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Экология и природопользование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190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219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73,1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6896818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254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260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86,70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5037310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Эксплуатация ТТ машин и комплексов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168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184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61,42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8200900"/>
                  </a:ext>
                </a:extLst>
              </a:tr>
              <a:tr h="1846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Электроэнергетика и электротехника</a:t>
                      </a:r>
                    </a:p>
                  </a:txBody>
                  <a:tcPr marL="19050" marR="19050" marT="3175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197</a:t>
                      </a:r>
                    </a:p>
                  </a:txBody>
                  <a:tcPr marL="33020" marR="33020" marT="16510" marB="1651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206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solidFill>
                            <a:srgbClr val="172643"/>
                          </a:solidFill>
                          <a:effectLst/>
                          <a:latin typeface="Good Pro Book" panose="020B0604020101020102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68,62</a:t>
                      </a:r>
                    </a:p>
                  </a:txBody>
                  <a:tcPr marL="33020" marR="33020" marT="16510" marB="1651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0140423"/>
                  </a:ext>
                </a:extLst>
              </a:tr>
            </a:tbl>
          </a:graphicData>
        </a:graphic>
      </p:graphicFrame>
      <p:pic>
        <p:nvPicPr>
          <p:cNvPr id="75" name="Рисунок 74">
            <a:extLst>
              <a:ext uri="{FF2B5EF4-FFF2-40B4-BE49-F238E27FC236}">
                <a16:creationId xmlns:a16="http://schemas.microsoft.com/office/drawing/2014/main" id="{16AA7019-1844-5442-8CD0-3FC4319CFAA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904" y="599772"/>
            <a:ext cx="996823" cy="996823"/>
          </a:xfrm>
          <a:prstGeom prst="rect">
            <a:avLst/>
          </a:prstGeom>
        </p:spPr>
      </p:pic>
      <p:sp>
        <p:nvSpPr>
          <p:cNvPr id="76" name="Заголовок 1">
            <a:extLst>
              <a:ext uri="{FF2B5EF4-FFF2-40B4-BE49-F238E27FC236}">
                <a16:creationId xmlns:a16="http://schemas.microsoft.com/office/drawing/2014/main" id="{9BCD9744-6678-A34C-A3F9-D75426B47A61}"/>
              </a:ext>
            </a:extLst>
          </p:cNvPr>
          <p:cNvSpPr txBox="1">
            <a:spLocks/>
          </p:cNvSpPr>
          <p:nvPr/>
        </p:nvSpPr>
        <p:spPr>
          <a:xfrm>
            <a:off x="1658066" y="511076"/>
            <a:ext cx="10187098" cy="111599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400" b="1" u="sng" dirty="0">
                <a:solidFill>
                  <a:srgbClr val="172643"/>
                </a:solidFill>
                <a:latin typeface="Good Pro Book" panose="020B0604020101020102" pitchFamily="34" charset="0"/>
              </a:rPr>
              <a:t>Проходные и средние </a:t>
            </a:r>
            <a:r>
              <a:rPr lang="ru-RU" sz="2400" b="1" dirty="0">
                <a:solidFill>
                  <a:srgbClr val="172643"/>
                </a:solidFill>
                <a:latin typeface="Good Pro Book" panose="020B0604020101020102" pitchFamily="34" charset="0"/>
              </a:rPr>
              <a:t>баллы на программы бакалавриата и специалитета </a:t>
            </a:r>
            <a:br>
              <a:rPr lang="en-US" sz="2400" b="1" dirty="0">
                <a:solidFill>
                  <a:srgbClr val="172643"/>
                </a:solidFill>
                <a:latin typeface="Good Pro Book" panose="020B0604020101020102" pitchFamily="34" charset="0"/>
              </a:rPr>
            </a:br>
            <a:r>
              <a:rPr lang="ru-RU" sz="2000" dirty="0">
                <a:solidFill>
                  <a:srgbClr val="172643"/>
                </a:solidFill>
                <a:latin typeface="Good Pro Book" panose="020B0604020101020102" pitchFamily="34" charset="0"/>
              </a:rPr>
              <a:t>по очной форме обучения на бюджетные места с учётом индивидуальных достижений</a:t>
            </a:r>
            <a:endParaRPr lang="ru-RU" sz="2400" dirty="0">
              <a:solidFill>
                <a:srgbClr val="172643"/>
              </a:solidFill>
              <a:latin typeface="Good Pro Book" panose="020B0604020101020102" pitchFamily="34" charset="0"/>
            </a:endParaRPr>
          </a:p>
        </p:txBody>
      </p:sp>
      <p:cxnSp>
        <p:nvCxnSpPr>
          <p:cNvPr id="77" name="Прямая соединительная линия 76">
            <a:extLst>
              <a:ext uri="{FF2B5EF4-FFF2-40B4-BE49-F238E27FC236}">
                <a16:creationId xmlns:a16="http://schemas.microsoft.com/office/drawing/2014/main" id="{6A2E8CA0-3111-B545-B0E9-614B8FE49FF6}"/>
              </a:ext>
            </a:extLst>
          </p:cNvPr>
          <p:cNvCxnSpPr/>
          <p:nvPr/>
        </p:nvCxnSpPr>
        <p:spPr>
          <a:xfrm>
            <a:off x="1546306" y="619075"/>
            <a:ext cx="0" cy="900000"/>
          </a:xfrm>
          <a:prstGeom prst="line">
            <a:avLst/>
          </a:prstGeom>
          <a:ln w="15875">
            <a:solidFill>
              <a:srgbClr val="0080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Скругленный прямоугольник 78">
            <a:extLst>
              <a:ext uri="{FF2B5EF4-FFF2-40B4-BE49-F238E27FC236}">
                <a16:creationId xmlns:a16="http://schemas.microsoft.com/office/drawing/2014/main" id="{E33A2B11-C2EE-C542-9EC2-EA6802E38E81}"/>
              </a:ext>
            </a:extLst>
          </p:cNvPr>
          <p:cNvSpPr/>
          <p:nvPr/>
        </p:nvSpPr>
        <p:spPr>
          <a:xfrm>
            <a:off x="6157994" y="1768503"/>
            <a:ext cx="5517848" cy="321191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graphicFrame>
        <p:nvGraphicFramePr>
          <p:cNvPr id="80" name="Таблица 79">
            <a:extLst>
              <a:ext uri="{FF2B5EF4-FFF2-40B4-BE49-F238E27FC236}">
                <a16:creationId xmlns:a16="http://schemas.microsoft.com/office/drawing/2014/main" id="{81ABE7E2-1ACF-1F4A-ADEC-C2057FE4A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1306436"/>
              </p:ext>
            </p:extLst>
          </p:nvPr>
        </p:nvGraphicFramePr>
        <p:xfrm>
          <a:off x="6220572" y="1774142"/>
          <a:ext cx="5282585" cy="3098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9850">
                  <a:extLst>
                    <a:ext uri="{9D8B030D-6E8A-4147-A177-3AD203B41FA5}">
                      <a16:colId xmlns:a16="http://schemas.microsoft.com/office/drawing/2014/main" val="2939380091"/>
                    </a:ext>
                  </a:extLst>
                </a:gridCol>
                <a:gridCol w="574245">
                  <a:extLst>
                    <a:ext uri="{9D8B030D-6E8A-4147-A177-3AD203B41FA5}">
                      <a16:colId xmlns:a16="http://schemas.microsoft.com/office/drawing/2014/main" val="1526975119"/>
                    </a:ext>
                  </a:extLst>
                </a:gridCol>
                <a:gridCol w="574245">
                  <a:extLst>
                    <a:ext uri="{9D8B030D-6E8A-4147-A177-3AD203B41FA5}">
                      <a16:colId xmlns:a16="http://schemas.microsoft.com/office/drawing/2014/main" val="4059125073"/>
                    </a:ext>
                  </a:extLst>
                </a:gridCol>
                <a:gridCol w="574245">
                  <a:extLst>
                    <a:ext uri="{9D8B030D-6E8A-4147-A177-3AD203B41FA5}">
                      <a16:colId xmlns:a16="http://schemas.microsoft.com/office/drawing/2014/main" val="695732866"/>
                    </a:ext>
                  </a:extLst>
                </a:gridCol>
              </a:tblGrid>
              <a:tr h="309815">
                <a:tc>
                  <a:txBody>
                    <a:bodyPr/>
                    <a:lstStyle/>
                    <a:p>
                      <a:pPr algn="l"/>
                      <a:r>
                        <a:rPr lang="ru-RU" sz="1200" b="0" i="0" dirty="0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Направления подготовки и специальности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err="1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Пр.б</a:t>
                      </a:r>
                      <a:r>
                        <a:rPr lang="ru-RU" sz="1200" b="0" i="0" dirty="0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err="1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Ср.б</a:t>
                      </a:r>
                      <a:r>
                        <a:rPr lang="ru-RU" sz="1200" b="0" i="0" dirty="0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*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>
                          <a:solidFill>
                            <a:schemeClr val="bg1"/>
                          </a:solidFill>
                          <a:latin typeface="Good Pro Book" panose="020B0604020101020102" pitchFamily="34" charset="0"/>
                        </a:rPr>
                        <a:t>Ср. б.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18820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753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Скругленный прямоугольник 102">
            <a:extLst>
              <a:ext uri="{FF2B5EF4-FFF2-40B4-BE49-F238E27FC236}">
                <a16:creationId xmlns:a16="http://schemas.microsoft.com/office/drawing/2014/main" id="{76C1F814-3023-894A-88A3-E4BA6CBA570E}"/>
              </a:ext>
            </a:extLst>
          </p:cNvPr>
          <p:cNvSpPr/>
          <p:nvPr/>
        </p:nvSpPr>
        <p:spPr>
          <a:xfrm>
            <a:off x="9192065" y="1767752"/>
            <a:ext cx="2247040" cy="4349502"/>
          </a:xfrm>
          <a:prstGeom prst="roundRect">
            <a:avLst>
              <a:gd name="adj" fmla="val 7153"/>
            </a:avLst>
          </a:prstGeom>
          <a:gradFill flip="none" rotWithShape="1">
            <a:gsLst>
              <a:gs pos="17000">
                <a:schemeClr val="bg1"/>
              </a:gs>
              <a:gs pos="78000">
                <a:srgbClr val="C5DCC8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107" name="Скругленный прямоугольник 106">
            <a:extLst>
              <a:ext uri="{FF2B5EF4-FFF2-40B4-BE49-F238E27FC236}">
                <a16:creationId xmlns:a16="http://schemas.microsoft.com/office/drawing/2014/main" id="{5F0E627A-D90D-9341-AAA8-A26965333584}"/>
              </a:ext>
            </a:extLst>
          </p:cNvPr>
          <p:cNvSpPr/>
          <p:nvPr/>
        </p:nvSpPr>
        <p:spPr>
          <a:xfrm>
            <a:off x="7145456" y="2301367"/>
            <a:ext cx="2056349" cy="321191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</a:t>
            </a:r>
          </a:p>
        </p:txBody>
      </p:sp>
      <p:sp>
        <p:nvSpPr>
          <p:cNvPr id="111" name="Скругленный прямоугольник 110">
            <a:extLst>
              <a:ext uri="{FF2B5EF4-FFF2-40B4-BE49-F238E27FC236}">
                <a16:creationId xmlns:a16="http://schemas.microsoft.com/office/drawing/2014/main" id="{137A3674-D526-584A-9C1C-8FCB1CCF77E3}"/>
              </a:ext>
            </a:extLst>
          </p:cNvPr>
          <p:cNvSpPr/>
          <p:nvPr/>
        </p:nvSpPr>
        <p:spPr>
          <a:xfrm>
            <a:off x="7145607" y="2678546"/>
            <a:ext cx="2056349" cy="321191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101" name="Скругленный прямоугольник 100">
            <a:extLst>
              <a:ext uri="{FF2B5EF4-FFF2-40B4-BE49-F238E27FC236}">
                <a16:creationId xmlns:a16="http://schemas.microsoft.com/office/drawing/2014/main" id="{D48ADE8C-22F5-D746-9F0E-2C5D5E1AEBB5}"/>
              </a:ext>
            </a:extLst>
          </p:cNvPr>
          <p:cNvSpPr/>
          <p:nvPr/>
        </p:nvSpPr>
        <p:spPr>
          <a:xfrm>
            <a:off x="1074780" y="2298667"/>
            <a:ext cx="5903113" cy="321191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102" name="Прямоугольник 101">
            <a:extLst>
              <a:ext uri="{FF2B5EF4-FFF2-40B4-BE49-F238E27FC236}">
                <a16:creationId xmlns:a16="http://schemas.microsoft.com/office/drawing/2014/main" id="{42C7673A-75A4-5146-8E7D-BC38E4867DB0}"/>
              </a:ext>
            </a:extLst>
          </p:cNvPr>
          <p:cNvSpPr/>
          <p:nvPr/>
        </p:nvSpPr>
        <p:spPr>
          <a:xfrm>
            <a:off x="1061077" y="2312233"/>
            <a:ext cx="591162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008030"/>
                </a:solidFill>
                <a:latin typeface="Good Pro Book" panose="020B0604020101020102" pitchFamily="34" charset="0"/>
              </a:rPr>
              <a:t>- Чемпионы / призёр Олимпиад, Мира и Европы (по Олимп. видам спорта);</a:t>
            </a:r>
          </a:p>
        </p:txBody>
      </p:sp>
      <p:sp>
        <p:nvSpPr>
          <p:cNvPr id="105" name="Скругленный прямоугольник 104">
            <a:extLst>
              <a:ext uri="{FF2B5EF4-FFF2-40B4-BE49-F238E27FC236}">
                <a16:creationId xmlns:a16="http://schemas.microsoft.com/office/drawing/2014/main" id="{C60D0C21-FD48-FD42-B4ED-134046E40356}"/>
              </a:ext>
            </a:extLst>
          </p:cNvPr>
          <p:cNvSpPr/>
          <p:nvPr/>
        </p:nvSpPr>
        <p:spPr>
          <a:xfrm>
            <a:off x="1061261" y="2675846"/>
            <a:ext cx="5916620" cy="321191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112" name="Заголовок 1">
            <a:extLst>
              <a:ext uri="{FF2B5EF4-FFF2-40B4-BE49-F238E27FC236}">
                <a16:creationId xmlns:a16="http://schemas.microsoft.com/office/drawing/2014/main" id="{45ABC932-3E72-DF4E-AB15-90662DF1EB42}"/>
              </a:ext>
            </a:extLst>
          </p:cNvPr>
          <p:cNvSpPr txBox="1">
            <a:spLocks/>
          </p:cNvSpPr>
          <p:nvPr/>
        </p:nvSpPr>
        <p:spPr>
          <a:xfrm>
            <a:off x="7094606" y="2229415"/>
            <a:ext cx="2097459" cy="46166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  <a:ea typeface="+mn-ea"/>
                <a:cs typeface="+mn-cs"/>
              </a:rPr>
              <a:t>10 баллов</a:t>
            </a:r>
          </a:p>
        </p:txBody>
      </p:sp>
      <p:sp>
        <p:nvSpPr>
          <p:cNvPr id="113" name="Заголовок 1">
            <a:extLst>
              <a:ext uri="{FF2B5EF4-FFF2-40B4-BE49-F238E27FC236}">
                <a16:creationId xmlns:a16="http://schemas.microsoft.com/office/drawing/2014/main" id="{671B55BE-607A-314A-B76D-C84346E69B48}"/>
              </a:ext>
            </a:extLst>
          </p:cNvPr>
          <p:cNvSpPr txBox="1">
            <a:spLocks/>
          </p:cNvSpPr>
          <p:nvPr/>
        </p:nvSpPr>
        <p:spPr>
          <a:xfrm>
            <a:off x="7094606" y="2593535"/>
            <a:ext cx="2097459" cy="46166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  <a:ea typeface="+mn-ea"/>
                <a:cs typeface="+mn-cs"/>
              </a:rPr>
              <a:t>5 баллов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5BC2426-29E8-374F-AF74-294372F953D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904" y="599772"/>
            <a:ext cx="996823" cy="996823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31A48A47-DACA-CD4D-997A-51002FD81AD1}"/>
              </a:ext>
            </a:extLst>
          </p:cNvPr>
          <p:cNvSpPr txBox="1">
            <a:spLocks/>
          </p:cNvSpPr>
          <p:nvPr/>
        </p:nvSpPr>
        <p:spPr>
          <a:xfrm>
            <a:off x="1658066" y="511076"/>
            <a:ext cx="9260761" cy="111599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2400" b="1" dirty="0">
                <a:solidFill>
                  <a:srgbClr val="172643"/>
                </a:solidFill>
                <a:latin typeface="Good Pro Book" panose="020B0604020101020102" pitchFamily="34" charset="0"/>
              </a:rPr>
              <a:t>Индивидуальные достижения</a:t>
            </a:r>
            <a:br>
              <a:rPr lang="ru-RU" sz="2400" b="1" dirty="0">
                <a:solidFill>
                  <a:srgbClr val="172643"/>
                </a:solidFill>
                <a:latin typeface="Good Pro Book" panose="020B0604020101020102" pitchFamily="34" charset="0"/>
              </a:rPr>
            </a:br>
            <a:r>
              <a:rPr lang="ru-RU" sz="2000" dirty="0">
                <a:solidFill>
                  <a:srgbClr val="172643"/>
                </a:solidFill>
                <a:latin typeface="Good Pro Book" panose="020B0604020101020102" pitchFamily="34" charset="0"/>
              </a:rPr>
              <a:t>для поступающих на программы </a:t>
            </a:r>
            <a:r>
              <a:rPr lang="ru-RU" sz="2000" dirty="0" err="1">
                <a:solidFill>
                  <a:srgbClr val="172643"/>
                </a:solidFill>
                <a:latin typeface="Good Pro Book" panose="020B0604020101020102" pitchFamily="34" charset="0"/>
              </a:rPr>
              <a:t>бакалавриата</a:t>
            </a:r>
            <a:r>
              <a:rPr lang="ru-RU" sz="2000" dirty="0">
                <a:solidFill>
                  <a:srgbClr val="172643"/>
                </a:solidFill>
                <a:latin typeface="Good Pro Book" panose="020B0604020101020102" pitchFamily="34" charset="0"/>
              </a:rPr>
              <a:t> и </a:t>
            </a:r>
            <a:r>
              <a:rPr lang="ru-RU" sz="2000" dirty="0" err="1">
                <a:solidFill>
                  <a:srgbClr val="172643"/>
                </a:solidFill>
                <a:latin typeface="Good Pro Book" panose="020B0604020101020102" pitchFamily="34" charset="0"/>
              </a:rPr>
              <a:t>специалитета</a:t>
            </a:r>
            <a:endParaRPr lang="ru-RU" sz="2400" dirty="0">
              <a:solidFill>
                <a:srgbClr val="172643"/>
              </a:solidFill>
              <a:latin typeface="Good Pro Book" panose="020B0604020101020102" pitchFamily="34" charset="0"/>
              <a:ea typeface="+mn-ea"/>
              <a:cs typeface="+mn-cs"/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41460385-3428-0D4E-BBCB-AC543DA77AFE}"/>
              </a:ext>
            </a:extLst>
          </p:cNvPr>
          <p:cNvCxnSpPr/>
          <p:nvPr/>
        </p:nvCxnSpPr>
        <p:spPr>
          <a:xfrm>
            <a:off x="1546306" y="619075"/>
            <a:ext cx="0" cy="900000"/>
          </a:xfrm>
          <a:prstGeom prst="line">
            <a:avLst/>
          </a:prstGeom>
          <a:ln w="15875">
            <a:solidFill>
              <a:srgbClr val="0080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Заголовок 1">
            <a:extLst>
              <a:ext uri="{FF2B5EF4-FFF2-40B4-BE49-F238E27FC236}">
                <a16:creationId xmlns:a16="http://schemas.microsoft.com/office/drawing/2014/main" id="{B8278160-7D28-604F-A7A1-39FFC4802579}"/>
              </a:ext>
            </a:extLst>
          </p:cNvPr>
          <p:cNvSpPr txBox="1">
            <a:spLocks/>
          </p:cNvSpPr>
          <p:nvPr/>
        </p:nvSpPr>
        <p:spPr>
          <a:xfrm>
            <a:off x="1658066" y="2547937"/>
            <a:ext cx="3927436" cy="368054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800" dirty="0">
              <a:solidFill>
                <a:srgbClr val="008030"/>
              </a:solidFill>
              <a:latin typeface="Bebas Neue Book" pitchFamily="2" charset="0"/>
            </a:endParaRPr>
          </a:p>
        </p:txBody>
      </p:sp>
      <p:sp>
        <p:nvSpPr>
          <p:cNvPr id="104" name="Скругленный прямоугольник 103">
            <a:extLst>
              <a:ext uri="{FF2B5EF4-FFF2-40B4-BE49-F238E27FC236}">
                <a16:creationId xmlns:a16="http://schemas.microsoft.com/office/drawing/2014/main" id="{89B0B2D6-7A9E-2447-B30F-D786ACC0FEC6}"/>
              </a:ext>
            </a:extLst>
          </p:cNvPr>
          <p:cNvSpPr/>
          <p:nvPr/>
        </p:nvSpPr>
        <p:spPr>
          <a:xfrm>
            <a:off x="474214" y="1780451"/>
            <a:ext cx="6498502" cy="470065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/>
          </a:p>
        </p:txBody>
      </p:sp>
      <p:sp>
        <p:nvSpPr>
          <p:cNvPr id="20" name="Заголовок 1">
            <a:extLst>
              <a:ext uri="{FF2B5EF4-FFF2-40B4-BE49-F238E27FC236}">
                <a16:creationId xmlns:a16="http://schemas.microsoft.com/office/drawing/2014/main" id="{747259F1-1194-6746-884F-678624905719}"/>
              </a:ext>
            </a:extLst>
          </p:cNvPr>
          <p:cNvSpPr txBox="1">
            <a:spLocks/>
          </p:cNvSpPr>
          <p:nvPr/>
        </p:nvSpPr>
        <p:spPr>
          <a:xfrm>
            <a:off x="1022683" y="1767751"/>
            <a:ext cx="10476786" cy="46166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1400" b="1" dirty="0">
                <a:solidFill>
                  <a:schemeClr val="bg1"/>
                </a:solidFill>
                <a:latin typeface="Good Pro Book" panose="020B0604020101020102" pitchFamily="34" charset="0"/>
                <a:ea typeface="+mn-ea"/>
                <a:cs typeface="+mn-cs"/>
              </a:rPr>
              <a:t>Спортивные достижения (Чемпионы Олимпиад, Мира и Европы)</a:t>
            </a:r>
          </a:p>
        </p:txBody>
      </p:sp>
      <p:sp>
        <p:nvSpPr>
          <p:cNvPr id="25" name="Овал 24">
            <a:extLst>
              <a:ext uri="{FF2B5EF4-FFF2-40B4-BE49-F238E27FC236}">
                <a16:creationId xmlns:a16="http://schemas.microsoft.com/office/drawing/2014/main" id="{CBABA392-247E-DB46-9D16-EB64E37CDB68}"/>
              </a:ext>
            </a:extLst>
          </p:cNvPr>
          <p:cNvSpPr/>
          <p:nvPr/>
        </p:nvSpPr>
        <p:spPr>
          <a:xfrm>
            <a:off x="481000" y="1726551"/>
            <a:ext cx="543444" cy="543444"/>
          </a:xfrm>
          <a:prstGeom prst="ellipse">
            <a:avLst/>
          </a:prstGeom>
          <a:solidFill>
            <a:srgbClr val="00803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кругленный прямоугольник 27">
            <a:extLst>
              <a:ext uri="{FF2B5EF4-FFF2-40B4-BE49-F238E27FC236}">
                <a16:creationId xmlns:a16="http://schemas.microsoft.com/office/drawing/2014/main" id="{484FEAEA-DE41-FB49-9410-86C7203F5DDB}"/>
              </a:ext>
            </a:extLst>
          </p:cNvPr>
          <p:cNvSpPr/>
          <p:nvPr/>
        </p:nvSpPr>
        <p:spPr>
          <a:xfrm>
            <a:off x="479392" y="3123935"/>
            <a:ext cx="6498502" cy="470065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Овал 29">
            <a:extLst>
              <a:ext uri="{FF2B5EF4-FFF2-40B4-BE49-F238E27FC236}">
                <a16:creationId xmlns:a16="http://schemas.microsoft.com/office/drawing/2014/main" id="{5B26421E-987C-774F-B682-0481F18A44D7}"/>
              </a:ext>
            </a:extLst>
          </p:cNvPr>
          <p:cNvSpPr/>
          <p:nvPr/>
        </p:nvSpPr>
        <p:spPr>
          <a:xfrm>
            <a:off x="477632" y="3070035"/>
            <a:ext cx="543444" cy="543444"/>
          </a:xfrm>
          <a:prstGeom prst="ellipse">
            <a:avLst/>
          </a:prstGeom>
          <a:solidFill>
            <a:srgbClr val="00803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292A33E-6772-9844-9798-78C0FA5FADD7}"/>
              </a:ext>
            </a:extLst>
          </p:cNvPr>
          <p:cNvSpPr/>
          <p:nvPr/>
        </p:nvSpPr>
        <p:spPr>
          <a:xfrm>
            <a:off x="1029956" y="3196525"/>
            <a:ext cx="39515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Good Pro Book" panose="020B0604020101020102" pitchFamily="34" charset="0"/>
              </a:rPr>
              <a:t>Наличие документа об образовании с отличием</a:t>
            </a:r>
          </a:p>
        </p:txBody>
      </p:sp>
      <p:sp>
        <p:nvSpPr>
          <p:cNvPr id="35" name="Скругленный прямоугольник 34">
            <a:extLst>
              <a:ext uri="{FF2B5EF4-FFF2-40B4-BE49-F238E27FC236}">
                <a16:creationId xmlns:a16="http://schemas.microsoft.com/office/drawing/2014/main" id="{B9E7CF50-5193-2142-B1E9-E727C9CF5041}"/>
              </a:ext>
            </a:extLst>
          </p:cNvPr>
          <p:cNvSpPr/>
          <p:nvPr/>
        </p:nvSpPr>
        <p:spPr>
          <a:xfrm>
            <a:off x="469374" y="5083272"/>
            <a:ext cx="6503327" cy="470065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8" name="Заголовок 1">
            <a:extLst>
              <a:ext uri="{FF2B5EF4-FFF2-40B4-BE49-F238E27FC236}">
                <a16:creationId xmlns:a16="http://schemas.microsoft.com/office/drawing/2014/main" id="{3F93298E-2358-C240-9B2E-F88774BBC27F}"/>
              </a:ext>
            </a:extLst>
          </p:cNvPr>
          <p:cNvSpPr txBox="1">
            <a:spLocks/>
          </p:cNvSpPr>
          <p:nvPr/>
        </p:nvSpPr>
        <p:spPr>
          <a:xfrm>
            <a:off x="1017844" y="5088157"/>
            <a:ext cx="5776587" cy="46166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1400" b="1" dirty="0">
                <a:solidFill>
                  <a:schemeClr val="bg1"/>
                </a:solidFill>
                <a:latin typeface="Good Pro Book" panose="020B0604020101020102" pitchFamily="34" charset="0"/>
                <a:ea typeface="+mn-ea"/>
                <a:cs typeface="+mn-cs"/>
              </a:rPr>
              <a:t>Наличие золотого, серебряного и бронзового знака отличия ГТО</a:t>
            </a:r>
          </a:p>
        </p:txBody>
      </p:sp>
      <p:sp>
        <p:nvSpPr>
          <p:cNvPr id="43" name="Овал 42">
            <a:extLst>
              <a:ext uri="{FF2B5EF4-FFF2-40B4-BE49-F238E27FC236}">
                <a16:creationId xmlns:a16="http://schemas.microsoft.com/office/drawing/2014/main" id="{FDE0DF17-A24C-B246-A049-C862CA069EF2}"/>
              </a:ext>
            </a:extLst>
          </p:cNvPr>
          <p:cNvSpPr/>
          <p:nvPr/>
        </p:nvSpPr>
        <p:spPr>
          <a:xfrm>
            <a:off x="463615" y="5029735"/>
            <a:ext cx="543444" cy="543444"/>
          </a:xfrm>
          <a:prstGeom prst="ellipse">
            <a:avLst/>
          </a:prstGeom>
          <a:solidFill>
            <a:srgbClr val="00803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Скругленный прямоугольник 45">
            <a:extLst>
              <a:ext uri="{FF2B5EF4-FFF2-40B4-BE49-F238E27FC236}">
                <a16:creationId xmlns:a16="http://schemas.microsoft.com/office/drawing/2014/main" id="{7A49A71C-999C-1041-8ECA-42151CB69CD1}"/>
              </a:ext>
            </a:extLst>
          </p:cNvPr>
          <p:cNvSpPr/>
          <p:nvPr/>
        </p:nvSpPr>
        <p:spPr>
          <a:xfrm>
            <a:off x="476175" y="3728208"/>
            <a:ext cx="6503327" cy="470065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6AEDD7F8-9C7D-EA4E-94C0-BC9A88FB7C94}"/>
              </a:ext>
            </a:extLst>
          </p:cNvPr>
          <p:cNvSpPr/>
          <p:nvPr/>
        </p:nvSpPr>
        <p:spPr>
          <a:xfrm>
            <a:off x="1026740" y="3800798"/>
            <a:ext cx="42093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Good Pro Book" panose="020B0604020101020102" pitchFamily="34" charset="0"/>
              </a:rPr>
              <a:t>Участие и (или) результаты участия поступающих в:</a:t>
            </a:r>
          </a:p>
        </p:txBody>
      </p:sp>
      <p:sp>
        <p:nvSpPr>
          <p:cNvPr id="61" name="Скругленный прямоугольник 60">
            <a:extLst>
              <a:ext uri="{FF2B5EF4-FFF2-40B4-BE49-F238E27FC236}">
                <a16:creationId xmlns:a16="http://schemas.microsoft.com/office/drawing/2014/main" id="{DB96160A-FBB9-0746-B5D3-A26507AB038A}"/>
              </a:ext>
            </a:extLst>
          </p:cNvPr>
          <p:cNvSpPr/>
          <p:nvPr/>
        </p:nvSpPr>
        <p:spPr>
          <a:xfrm>
            <a:off x="7112002" y="1780451"/>
            <a:ext cx="2080063" cy="470065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2" name="Скругленный прямоугольник 61">
            <a:extLst>
              <a:ext uri="{FF2B5EF4-FFF2-40B4-BE49-F238E27FC236}">
                <a16:creationId xmlns:a16="http://schemas.microsoft.com/office/drawing/2014/main" id="{A31E212C-33F3-8E44-B502-C14CA005450D}"/>
              </a:ext>
            </a:extLst>
          </p:cNvPr>
          <p:cNvSpPr/>
          <p:nvPr/>
        </p:nvSpPr>
        <p:spPr>
          <a:xfrm>
            <a:off x="7111698" y="3123935"/>
            <a:ext cx="2080367" cy="470065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3" name="Скругленный прямоугольник 62">
            <a:extLst>
              <a:ext uri="{FF2B5EF4-FFF2-40B4-BE49-F238E27FC236}">
                <a16:creationId xmlns:a16="http://schemas.microsoft.com/office/drawing/2014/main" id="{E4669D14-AE7D-2349-9480-16A8BE0393E2}"/>
              </a:ext>
            </a:extLst>
          </p:cNvPr>
          <p:cNvSpPr/>
          <p:nvPr/>
        </p:nvSpPr>
        <p:spPr>
          <a:xfrm>
            <a:off x="7116599" y="5083272"/>
            <a:ext cx="2076580" cy="470065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4" name="Скругленный прямоугольник 63">
            <a:extLst>
              <a:ext uri="{FF2B5EF4-FFF2-40B4-BE49-F238E27FC236}">
                <a16:creationId xmlns:a16="http://schemas.microsoft.com/office/drawing/2014/main" id="{8066A8F2-F527-2A47-9887-AB8F28FA8A6C}"/>
              </a:ext>
            </a:extLst>
          </p:cNvPr>
          <p:cNvSpPr/>
          <p:nvPr/>
        </p:nvSpPr>
        <p:spPr>
          <a:xfrm>
            <a:off x="7116291" y="3728208"/>
            <a:ext cx="2086820" cy="470065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5" name="Заголовок 1">
            <a:extLst>
              <a:ext uri="{FF2B5EF4-FFF2-40B4-BE49-F238E27FC236}">
                <a16:creationId xmlns:a16="http://schemas.microsoft.com/office/drawing/2014/main" id="{5E2406E4-E038-CB43-AE0E-5F1D1BCD16DF}"/>
              </a:ext>
            </a:extLst>
          </p:cNvPr>
          <p:cNvSpPr txBox="1">
            <a:spLocks/>
          </p:cNvSpPr>
          <p:nvPr/>
        </p:nvSpPr>
        <p:spPr>
          <a:xfrm>
            <a:off x="7104346" y="1770517"/>
            <a:ext cx="2097459" cy="46166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ru-RU" sz="1600" b="1" dirty="0">
                <a:solidFill>
                  <a:schemeClr val="bg1"/>
                </a:solidFill>
                <a:latin typeface="Good Pro Book" panose="020B0604020101020102" pitchFamily="34" charset="0"/>
                <a:ea typeface="+mn-ea"/>
                <a:cs typeface="+mn-cs"/>
              </a:rPr>
              <a:t>от 5 до 10 баллов</a:t>
            </a:r>
          </a:p>
        </p:txBody>
      </p:sp>
      <p:sp>
        <p:nvSpPr>
          <p:cNvPr id="69" name="Заголовок 1">
            <a:extLst>
              <a:ext uri="{FF2B5EF4-FFF2-40B4-BE49-F238E27FC236}">
                <a16:creationId xmlns:a16="http://schemas.microsoft.com/office/drawing/2014/main" id="{B8DD8ABC-CA54-DF41-BAB0-34EB40852FAD}"/>
              </a:ext>
            </a:extLst>
          </p:cNvPr>
          <p:cNvSpPr txBox="1">
            <a:spLocks/>
          </p:cNvSpPr>
          <p:nvPr/>
        </p:nvSpPr>
        <p:spPr>
          <a:xfrm>
            <a:off x="7094607" y="3128135"/>
            <a:ext cx="2097459" cy="46166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ru-RU" sz="1600" b="1" dirty="0">
                <a:solidFill>
                  <a:schemeClr val="bg1"/>
                </a:solidFill>
                <a:latin typeface="Good Pro Book" panose="020B0604020101020102" pitchFamily="34" charset="0"/>
                <a:ea typeface="+mn-ea"/>
                <a:cs typeface="+mn-cs"/>
              </a:rPr>
              <a:t>10 баллов</a:t>
            </a:r>
          </a:p>
        </p:txBody>
      </p:sp>
      <p:sp>
        <p:nvSpPr>
          <p:cNvPr id="70" name="Заголовок 1">
            <a:extLst>
              <a:ext uri="{FF2B5EF4-FFF2-40B4-BE49-F238E27FC236}">
                <a16:creationId xmlns:a16="http://schemas.microsoft.com/office/drawing/2014/main" id="{E7E9A281-C2F8-6F46-8ED6-DECE7D53719F}"/>
              </a:ext>
            </a:extLst>
          </p:cNvPr>
          <p:cNvSpPr txBox="1">
            <a:spLocks/>
          </p:cNvSpPr>
          <p:nvPr/>
        </p:nvSpPr>
        <p:spPr>
          <a:xfrm>
            <a:off x="7112222" y="5095340"/>
            <a:ext cx="2097459" cy="46166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ru-RU" sz="1600" b="1" dirty="0">
                <a:solidFill>
                  <a:schemeClr val="bg1"/>
                </a:solidFill>
                <a:latin typeface="Good Pro Book" panose="020B0604020101020102" pitchFamily="34" charset="0"/>
                <a:ea typeface="+mn-ea"/>
                <a:cs typeface="+mn-cs"/>
              </a:rPr>
              <a:t>2 балла</a:t>
            </a:r>
          </a:p>
        </p:txBody>
      </p:sp>
      <p:sp>
        <p:nvSpPr>
          <p:cNvPr id="71" name="Заголовок 1">
            <a:extLst>
              <a:ext uri="{FF2B5EF4-FFF2-40B4-BE49-F238E27FC236}">
                <a16:creationId xmlns:a16="http://schemas.microsoft.com/office/drawing/2014/main" id="{30368777-4270-9846-BEE3-8C03F2A10062}"/>
              </a:ext>
            </a:extLst>
          </p:cNvPr>
          <p:cNvSpPr txBox="1">
            <a:spLocks/>
          </p:cNvSpPr>
          <p:nvPr/>
        </p:nvSpPr>
        <p:spPr>
          <a:xfrm>
            <a:off x="7096216" y="3752074"/>
            <a:ext cx="2097459" cy="46166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ru-RU" sz="1600" b="1" dirty="0">
                <a:solidFill>
                  <a:schemeClr val="bg1"/>
                </a:solidFill>
                <a:latin typeface="Good Pro Book" panose="020B0604020101020102" pitchFamily="34" charset="0"/>
                <a:ea typeface="+mn-ea"/>
                <a:cs typeface="+mn-cs"/>
              </a:rPr>
              <a:t>от 5 до 10 баллов</a:t>
            </a:r>
          </a:p>
        </p:txBody>
      </p:sp>
      <p:sp>
        <p:nvSpPr>
          <p:cNvPr id="33" name="Скругленный прямоугольник 32">
            <a:extLst>
              <a:ext uri="{FF2B5EF4-FFF2-40B4-BE49-F238E27FC236}">
                <a16:creationId xmlns:a16="http://schemas.microsoft.com/office/drawing/2014/main" id="{F547ED00-8900-ED44-9FBB-A0550CE0F35A}"/>
              </a:ext>
            </a:extLst>
          </p:cNvPr>
          <p:cNvSpPr/>
          <p:nvPr/>
        </p:nvSpPr>
        <p:spPr>
          <a:xfrm>
            <a:off x="1076389" y="4261022"/>
            <a:ext cx="5903113" cy="321191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2B926F6-E466-004F-8456-F27165BB1605}"/>
              </a:ext>
            </a:extLst>
          </p:cNvPr>
          <p:cNvSpPr/>
          <p:nvPr/>
        </p:nvSpPr>
        <p:spPr>
          <a:xfrm>
            <a:off x="1062686" y="4274588"/>
            <a:ext cx="591162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008030"/>
                </a:solidFill>
                <a:latin typeface="Good Pro Book" panose="020B0604020101020102" pitchFamily="34" charset="0"/>
              </a:rPr>
              <a:t>- олимпиадах школьников;</a:t>
            </a:r>
          </a:p>
        </p:txBody>
      </p:sp>
      <p:sp>
        <p:nvSpPr>
          <p:cNvPr id="50" name="Скругленный прямоугольник 49">
            <a:extLst>
              <a:ext uri="{FF2B5EF4-FFF2-40B4-BE49-F238E27FC236}">
                <a16:creationId xmlns:a16="http://schemas.microsoft.com/office/drawing/2014/main" id="{D66A385A-3415-F744-8FC7-A9B22A567B5D}"/>
              </a:ext>
            </a:extLst>
          </p:cNvPr>
          <p:cNvSpPr/>
          <p:nvPr/>
        </p:nvSpPr>
        <p:spPr>
          <a:xfrm>
            <a:off x="1062870" y="4638201"/>
            <a:ext cx="5916620" cy="321191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CAA31AB6-1B33-9F44-8128-E8B94C6DF79C}"/>
              </a:ext>
            </a:extLst>
          </p:cNvPr>
          <p:cNvSpPr/>
          <p:nvPr/>
        </p:nvSpPr>
        <p:spPr>
          <a:xfrm>
            <a:off x="1047373" y="4650324"/>
            <a:ext cx="60643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008030"/>
                </a:solidFill>
                <a:latin typeface="Good Pro Book" panose="020B0604020101020102" pitchFamily="34" charset="0"/>
              </a:rPr>
              <a:t>- мероприятиях, включенных в </a:t>
            </a:r>
            <a:r>
              <a:rPr lang="ru-RU" sz="1200" dirty="0">
                <a:solidFill>
                  <a:srgbClr val="008030"/>
                </a:solidFill>
                <a:highlight>
                  <a:srgbClr val="FFFF00"/>
                </a:highlight>
                <a:latin typeface="Good Pro Book" panose="020B0604020101020102" pitchFamily="34" charset="0"/>
              </a:rPr>
              <a:t>перечень утвержденный </a:t>
            </a:r>
            <a:r>
              <a:rPr lang="ru-RU" sz="1200" dirty="0" err="1">
                <a:solidFill>
                  <a:srgbClr val="008030"/>
                </a:solidFill>
                <a:highlight>
                  <a:srgbClr val="FFFF00"/>
                </a:highlight>
                <a:latin typeface="Good Pro Book" panose="020B0604020101020102" pitchFamily="34" charset="0"/>
              </a:rPr>
              <a:t>МинПросвещения</a:t>
            </a:r>
            <a:r>
              <a:rPr lang="ru-RU" sz="1200" dirty="0">
                <a:solidFill>
                  <a:srgbClr val="008030"/>
                </a:solidFill>
                <a:latin typeface="Good Pro Book" panose="020B0604020101020102" pitchFamily="34" charset="0"/>
              </a:rPr>
              <a:t>;</a:t>
            </a:r>
          </a:p>
        </p:txBody>
      </p:sp>
      <p:sp>
        <p:nvSpPr>
          <p:cNvPr id="73" name="Скругленный прямоугольник 72">
            <a:extLst>
              <a:ext uri="{FF2B5EF4-FFF2-40B4-BE49-F238E27FC236}">
                <a16:creationId xmlns:a16="http://schemas.microsoft.com/office/drawing/2014/main" id="{75918DF3-C28B-BC4E-952C-14A8AE7C44D4}"/>
              </a:ext>
            </a:extLst>
          </p:cNvPr>
          <p:cNvSpPr/>
          <p:nvPr/>
        </p:nvSpPr>
        <p:spPr>
          <a:xfrm>
            <a:off x="7119355" y="4263722"/>
            <a:ext cx="2088023" cy="321191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74" name="Скругленный прямоугольник 73">
            <a:extLst>
              <a:ext uri="{FF2B5EF4-FFF2-40B4-BE49-F238E27FC236}">
                <a16:creationId xmlns:a16="http://schemas.microsoft.com/office/drawing/2014/main" id="{C6E99AF5-50D6-934F-B819-A050019B00F3}"/>
              </a:ext>
            </a:extLst>
          </p:cNvPr>
          <p:cNvSpPr/>
          <p:nvPr/>
        </p:nvSpPr>
        <p:spPr>
          <a:xfrm>
            <a:off x="7105651" y="4640901"/>
            <a:ext cx="2088023" cy="321191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79" name="Заголовок 1">
            <a:extLst>
              <a:ext uri="{FF2B5EF4-FFF2-40B4-BE49-F238E27FC236}">
                <a16:creationId xmlns:a16="http://schemas.microsoft.com/office/drawing/2014/main" id="{865B5032-5D7F-3B44-81DD-624DA1EE10D2}"/>
              </a:ext>
            </a:extLst>
          </p:cNvPr>
          <p:cNvSpPr txBox="1">
            <a:spLocks/>
          </p:cNvSpPr>
          <p:nvPr/>
        </p:nvSpPr>
        <p:spPr>
          <a:xfrm>
            <a:off x="7096215" y="4191770"/>
            <a:ext cx="2097459" cy="46166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  <a:ea typeface="+mn-ea"/>
                <a:cs typeface="+mn-cs"/>
              </a:rPr>
              <a:t>от 5 до 10 баллов</a:t>
            </a:r>
          </a:p>
        </p:txBody>
      </p:sp>
      <p:sp>
        <p:nvSpPr>
          <p:cNvPr id="80" name="Заголовок 1">
            <a:extLst>
              <a:ext uri="{FF2B5EF4-FFF2-40B4-BE49-F238E27FC236}">
                <a16:creationId xmlns:a16="http://schemas.microsoft.com/office/drawing/2014/main" id="{86FEA6DA-06F0-3543-BF80-3AFFDAA45D19}"/>
              </a:ext>
            </a:extLst>
          </p:cNvPr>
          <p:cNvSpPr txBox="1">
            <a:spLocks/>
          </p:cNvSpPr>
          <p:nvPr/>
        </p:nvSpPr>
        <p:spPr>
          <a:xfrm>
            <a:off x="7096215" y="4555890"/>
            <a:ext cx="2097459" cy="46166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  <a:ea typeface="+mn-ea"/>
                <a:cs typeface="+mn-cs"/>
              </a:rPr>
              <a:t>от 5 до 10 баллов</a:t>
            </a:r>
          </a:p>
        </p:txBody>
      </p:sp>
      <p:sp>
        <p:nvSpPr>
          <p:cNvPr id="100" name="Заголовок 1">
            <a:extLst>
              <a:ext uri="{FF2B5EF4-FFF2-40B4-BE49-F238E27FC236}">
                <a16:creationId xmlns:a16="http://schemas.microsoft.com/office/drawing/2014/main" id="{669E5976-0972-1149-A387-94102B943921}"/>
              </a:ext>
            </a:extLst>
          </p:cNvPr>
          <p:cNvSpPr txBox="1">
            <a:spLocks/>
          </p:cNvSpPr>
          <p:nvPr/>
        </p:nvSpPr>
        <p:spPr>
          <a:xfrm>
            <a:off x="9314831" y="1762219"/>
            <a:ext cx="2106896" cy="477947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  <a:ea typeface="+mn-ea"/>
                <a:cs typeface="+mn-cs"/>
              </a:rPr>
              <a:t>не более </a:t>
            </a:r>
            <a:b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  <a:ea typeface="+mn-ea"/>
                <a:cs typeface="+mn-cs"/>
              </a:rPr>
            </a:br>
            <a: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  <a:ea typeface="+mn-ea"/>
                <a:cs typeface="+mn-cs"/>
              </a:rPr>
              <a:t>10 баллов </a:t>
            </a:r>
            <a:b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  <a:ea typeface="+mn-ea"/>
                <a:cs typeface="+mn-cs"/>
              </a:rPr>
            </a:br>
            <a: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  <a:ea typeface="+mn-ea"/>
                <a:cs typeface="+mn-cs"/>
              </a:rPr>
              <a:t>суммарно</a:t>
            </a:r>
          </a:p>
        </p:txBody>
      </p:sp>
      <p:sp>
        <p:nvSpPr>
          <p:cNvPr id="47" name="Овал 46">
            <a:extLst>
              <a:ext uri="{FF2B5EF4-FFF2-40B4-BE49-F238E27FC236}">
                <a16:creationId xmlns:a16="http://schemas.microsoft.com/office/drawing/2014/main" id="{9DCC493B-5FC1-4248-BF48-15017B902F99}"/>
              </a:ext>
            </a:extLst>
          </p:cNvPr>
          <p:cNvSpPr/>
          <p:nvPr/>
        </p:nvSpPr>
        <p:spPr>
          <a:xfrm>
            <a:off x="474842" y="3674312"/>
            <a:ext cx="543444" cy="543444"/>
          </a:xfrm>
          <a:prstGeom prst="ellipse">
            <a:avLst/>
          </a:prstGeom>
          <a:solidFill>
            <a:srgbClr val="00803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8DF0B54-9CE9-B341-8112-F5836339719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097" y="1864538"/>
            <a:ext cx="255600" cy="2556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695695EE-00CD-244B-BE3A-EB433AAEF12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364" y="5173294"/>
            <a:ext cx="255600" cy="255600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FCAEAC19-C8A7-2640-ACF6-1BA7FA7513F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864" y="3823113"/>
            <a:ext cx="252000" cy="257653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C1AE9D4-BC87-9A49-8255-2EBE3DDDAFDC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040" y="3219411"/>
            <a:ext cx="255600" cy="255600"/>
          </a:xfrm>
          <a:prstGeom prst="rect">
            <a:avLst/>
          </a:prstGeom>
        </p:spPr>
      </p:pic>
      <p:sp>
        <p:nvSpPr>
          <p:cNvPr id="106" name="Прямоугольник 105">
            <a:extLst>
              <a:ext uri="{FF2B5EF4-FFF2-40B4-BE49-F238E27FC236}">
                <a16:creationId xmlns:a16="http://schemas.microsoft.com/office/drawing/2014/main" id="{C3244C0E-8FDD-4540-8B83-3A02FACA92BD}"/>
              </a:ext>
            </a:extLst>
          </p:cNvPr>
          <p:cNvSpPr/>
          <p:nvPr/>
        </p:nvSpPr>
        <p:spPr>
          <a:xfrm>
            <a:off x="1047373" y="2689412"/>
            <a:ext cx="1072309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008030"/>
                </a:solidFill>
                <a:latin typeface="Good Pro Book" panose="020B0604020101020102" pitchFamily="34" charset="0"/>
              </a:rPr>
              <a:t>- Чемпионы / призёр Мира и Европы (по не Олимп. видам спорта); </a:t>
            </a:r>
          </a:p>
        </p:txBody>
      </p:sp>
      <p:sp>
        <p:nvSpPr>
          <p:cNvPr id="120" name="Скругленный прямоугольник 119">
            <a:extLst>
              <a:ext uri="{FF2B5EF4-FFF2-40B4-BE49-F238E27FC236}">
                <a16:creationId xmlns:a16="http://schemas.microsoft.com/office/drawing/2014/main" id="{3C6CD9FC-C34B-8840-AB31-B80E46308B93}"/>
              </a:ext>
            </a:extLst>
          </p:cNvPr>
          <p:cNvSpPr/>
          <p:nvPr/>
        </p:nvSpPr>
        <p:spPr>
          <a:xfrm>
            <a:off x="473418" y="5643522"/>
            <a:ext cx="6503327" cy="470065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1" name="Заголовок 1">
            <a:extLst>
              <a:ext uri="{FF2B5EF4-FFF2-40B4-BE49-F238E27FC236}">
                <a16:creationId xmlns:a16="http://schemas.microsoft.com/office/drawing/2014/main" id="{F8C9DEF7-29F8-2942-B919-4C21441CA930}"/>
              </a:ext>
            </a:extLst>
          </p:cNvPr>
          <p:cNvSpPr txBox="1">
            <a:spLocks/>
          </p:cNvSpPr>
          <p:nvPr/>
        </p:nvSpPr>
        <p:spPr>
          <a:xfrm>
            <a:off x="1004796" y="5648407"/>
            <a:ext cx="5776587" cy="46166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1400" b="1" dirty="0">
                <a:solidFill>
                  <a:schemeClr val="bg1"/>
                </a:solidFill>
                <a:latin typeface="Good Pro Book" panose="020B0604020101020102" pitchFamily="34" charset="0"/>
                <a:ea typeface="+mn-ea"/>
                <a:cs typeface="+mn-cs"/>
              </a:rPr>
              <a:t>Осуществление волонтёрской деятельности</a:t>
            </a:r>
          </a:p>
        </p:txBody>
      </p:sp>
      <p:sp>
        <p:nvSpPr>
          <p:cNvPr id="122" name="Овал 121">
            <a:extLst>
              <a:ext uri="{FF2B5EF4-FFF2-40B4-BE49-F238E27FC236}">
                <a16:creationId xmlns:a16="http://schemas.microsoft.com/office/drawing/2014/main" id="{94877A65-9652-5F45-8F85-01EC8B50F946}"/>
              </a:ext>
            </a:extLst>
          </p:cNvPr>
          <p:cNvSpPr/>
          <p:nvPr/>
        </p:nvSpPr>
        <p:spPr>
          <a:xfrm>
            <a:off x="458538" y="5599718"/>
            <a:ext cx="543444" cy="543444"/>
          </a:xfrm>
          <a:prstGeom prst="ellipse">
            <a:avLst/>
          </a:prstGeom>
          <a:solidFill>
            <a:srgbClr val="00803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3" name="Скругленный прямоугольник 122">
            <a:extLst>
              <a:ext uri="{FF2B5EF4-FFF2-40B4-BE49-F238E27FC236}">
                <a16:creationId xmlns:a16="http://schemas.microsoft.com/office/drawing/2014/main" id="{9B4335FA-B358-2146-B29A-2C0FC96235BB}"/>
              </a:ext>
            </a:extLst>
          </p:cNvPr>
          <p:cNvSpPr/>
          <p:nvPr/>
        </p:nvSpPr>
        <p:spPr>
          <a:xfrm>
            <a:off x="7112097" y="5643522"/>
            <a:ext cx="2081082" cy="470065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4" name="Заголовок 1">
            <a:extLst>
              <a:ext uri="{FF2B5EF4-FFF2-40B4-BE49-F238E27FC236}">
                <a16:creationId xmlns:a16="http://schemas.microsoft.com/office/drawing/2014/main" id="{36E1A83E-E50B-B94B-AAF4-2B6F8160DAF9}"/>
              </a:ext>
            </a:extLst>
          </p:cNvPr>
          <p:cNvSpPr txBox="1">
            <a:spLocks/>
          </p:cNvSpPr>
          <p:nvPr/>
        </p:nvSpPr>
        <p:spPr>
          <a:xfrm>
            <a:off x="7116266" y="5655590"/>
            <a:ext cx="2097459" cy="46166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ru-RU" sz="1600" b="1" dirty="0">
                <a:solidFill>
                  <a:schemeClr val="bg1"/>
                </a:solidFill>
                <a:latin typeface="Good Pro Book" panose="020B0604020101020102" pitchFamily="34" charset="0"/>
                <a:ea typeface="+mn-ea"/>
                <a:cs typeface="+mn-cs"/>
              </a:rPr>
              <a:t>2 балла</a:t>
            </a:r>
          </a:p>
        </p:txBody>
      </p:sp>
      <p:pic>
        <p:nvPicPr>
          <p:cNvPr id="126" name="Рисунок 125">
            <a:extLst>
              <a:ext uri="{FF2B5EF4-FFF2-40B4-BE49-F238E27FC236}">
                <a16:creationId xmlns:a16="http://schemas.microsoft.com/office/drawing/2014/main" id="{CBDA75F4-74AD-8746-8DBD-71C6070DDE18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274" y="5754337"/>
            <a:ext cx="252000" cy="257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58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Скругленный прямоугольник 34">
            <a:extLst>
              <a:ext uri="{FF2B5EF4-FFF2-40B4-BE49-F238E27FC236}">
                <a16:creationId xmlns:a16="http://schemas.microsoft.com/office/drawing/2014/main" id="{80B81634-6C83-D045-9B91-A41AE9C96BD9}"/>
              </a:ext>
            </a:extLst>
          </p:cNvPr>
          <p:cNvSpPr/>
          <p:nvPr/>
        </p:nvSpPr>
        <p:spPr>
          <a:xfrm>
            <a:off x="432903" y="3466340"/>
            <a:ext cx="2623805" cy="321191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5BC2426-29E8-374F-AF74-294372F953D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904" y="599772"/>
            <a:ext cx="996823" cy="996823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31A48A47-DACA-CD4D-997A-51002FD81AD1}"/>
              </a:ext>
            </a:extLst>
          </p:cNvPr>
          <p:cNvSpPr txBox="1">
            <a:spLocks/>
          </p:cNvSpPr>
          <p:nvPr/>
        </p:nvSpPr>
        <p:spPr>
          <a:xfrm>
            <a:off x="1658066" y="511076"/>
            <a:ext cx="9260761" cy="111599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2400" b="1" dirty="0">
                <a:solidFill>
                  <a:srgbClr val="172643"/>
                </a:solidFill>
                <a:latin typeface="Good Pro Book" panose="020B0604020101020102" pitchFamily="34" charset="0"/>
              </a:rPr>
              <a:t>Обучение на договорной основе</a:t>
            </a:r>
            <a:endParaRPr lang="ru-RU" sz="2400" dirty="0">
              <a:solidFill>
                <a:srgbClr val="172643"/>
              </a:solidFill>
              <a:latin typeface="Good Pro Book" panose="020B0604020101020102" pitchFamily="34" charset="0"/>
              <a:ea typeface="+mn-ea"/>
              <a:cs typeface="+mn-cs"/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41460385-3428-0D4E-BBCB-AC543DA77AFE}"/>
              </a:ext>
            </a:extLst>
          </p:cNvPr>
          <p:cNvCxnSpPr/>
          <p:nvPr/>
        </p:nvCxnSpPr>
        <p:spPr>
          <a:xfrm>
            <a:off x="1546306" y="619075"/>
            <a:ext cx="0" cy="900000"/>
          </a:xfrm>
          <a:prstGeom prst="line">
            <a:avLst/>
          </a:prstGeom>
          <a:ln w="15875">
            <a:solidFill>
              <a:srgbClr val="0080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Заголовок 1">
            <a:extLst>
              <a:ext uri="{FF2B5EF4-FFF2-40B4-BE49-F238E27FC236}">
                <a16:creationId xmlns:a16="http://schemas.microsoft.com/office/drawing/2014/main" id="{0E85053A-DE26-994A-810E-63C2A7E20E27}"/>
              </a:ext>
            </a:extLst>
          </p:cNvPr>
          <p:cNvSpPr txBox="1">
            <a:spLocks/>
          </p:cNvSpPr>
          <p:nvPr/>
        </p:nvSpPr>
        <p:spPr>
          <a:xfrm>
            <a:off x="401008" y="1705179"/>
            <a:ext cx="11859234" cy="437165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>
                <a:solidFill>
                  <a:srgbClr val="252A49"/>
                </a:solidFill>
                <a:latin typeface="Good Pro Book" panose="020B0604020101020102" pitchFamily="34" charset="0"/>
              </a:rPr>
              <a:t>Стоимость обучения на 2022 год будет установлена до 1 июня 2022 года</a:t>
            </a:r>
          </a:p>
          <a:p>
            <a:pPr algn="l"/>
            <a:endParaRPr lang="ru-RU" sz="18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600" dirty="0">
                <a:solidFill>
                  <a:srgbClr val="252A49"/>
                </a:solidFill>
                <a:latin typeface="Good Pro Book" panose="020B0604020101020102" pitchFamily="34" charset="0"/>
              </a:rPr>
              <a:t>Ожидаемый диапазон цен </a:t>
            </a:r>
            <a:r>
              <a:rPr lang="ru-RU" sz="2000" b="1" dirty="0">
                <a:solidFill>
                  <a:srgbClr val="008030"/>
                </a:solidFill>
                <a:latin typeface="Good Pro Book" panose="020B0604020101020102" pitchFamily="34" charset="0"/>
              </a:rPr>
              <a:t>от 38 до 165 </a:t>
            </a:r>
            <a:r>
              <a:rPr lang="ru-RU" sz="1600" dirty="0">
                <a:solidFill>
                  <a:srgbClr val="252A49"/>
                </a:solidFill>
                <a:latin typeface="Good Pro Book" panose="020B0604020101020102" pitchFamily="34" charset="0"/>
              </a:rPr>
              <a:t>тысяч рублей в семестр</a:t>
            </a:r>
          </a:p>
          <a:p>
            <a:pPr algn="l"/>
            <a:endParaRPr lang="ru-RU" sz="1800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600" dirty="0">
                <a:solidFill>
                  <a:srgbClr val="252A49"/>
                </a:solidFill>
                <a:latin typeface="Good Pro Book" panose="020B0604020101020102" pitchFamily="34" charset="0"/>
              </a:rPr>
              <a:t>Университет устанавливает скидки </a:t>
            </a:r>
            <a:r>
              <a:rPr lang="ru-RU" sz="2000" b="1" dirty="0">
                <a:solidFill>
                  <a:srgbClr val="008030"/>
                </a:solidFill>
                <a:latin typeface="Good Pro Book" panose="020B0604020101020102" pitchFamily="34" charset="0"/>
              </a:rPr>
              <a:t>до 50</a:t>
            </a:r>
            <a:r>
              <a:rPr lang="en-US" sz="2000" b="1" dirty="0">
                <a:solidFill>
                  <a:srgbClr val="008030"/>
                </a:solidFill>
                <a:latin typeface="Good Pro Book" panose="020B0604020101020102" pitchFamily="34" charset="0"/>
              </a:rPr>
              <a:t>%</a:t>
            </a:r>
            <a:endParaRPr lang="ru-RU" sz="2000" b="1" dirty="0">
              <a:solidFill>
                <a:srgbClr val="008030"/>
              </a:solidFill>
              <a:latin typeface="Good Pro Book" panose="020B0604020101020102" pitchFamily="34" charset="0"/>
            </a:endParaRPr>
          </a:p>
          <a:p>
            <a:pPr algn="l"/>
            <a:endParaRPr lang="en-US" sz="1800" b="1" dirty="0">
              <a:solidFill>
                <a:srgbClr val="008030"/>
              </a:solidFill>
              <a:latin typeface="Good Pro Book" panose="020B0604020101020102" pitchFamily="34" charset="0"/>
            </a:endParaRPr>
          </a:p>
          <a:p>
            <a:pPr algn="l"/>
            <a:endParaRPr lang="ru-RU" sz="1800" b="1" dirty="0">
              <a:solidFill>
                <a:srgbClr val="008030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b="1" dirty="0">
                <a:solidFill>
                  <a:schemeClr val="bg1"/>
                </a:solidFill>
                <a:latin typeface="Good Pro Book" panose="020B0604020101020102" pitchFamily="34" charset="0"/>
              </a:rPr>
              <a:t> Условия получения скидок</a:t>
            </a:r>
          </a:p>
          <a:p>
            <a:pPr algn="l"/>
            <a:endParaRPr lang="ru-RU" sz="1400" b="1" dirty="0">
              <a:solidFill>
                <a:srgbClr val="008030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— Скидка в размере </a:t>
            </a:r>
            <a: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</a:rPr>
              <a:t>от 30</a:t>
            </a:r>
            <a:r>
              <a:rPr lang="en-US" sz="1600" b="1" dirty="0">
                <a:solidFill>
                  <a:srgbClr val="008030"/>
                </a:solidFill>
                <a:latin typeface="Good Pro Book" panose="020B0604020101020102" pitchFamily="34" charset="0"/>
              </a:rPr>
              <a:t>%</a:t>
            </a:r>
            <a: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</a:rPr>
              <a:t> до 50</a:t>
            </a:r>
            <a:r>
              <a:rPr lang="en-US" sz="1600" b="1" dirty="0">
                <a:solidFill>
                  <a:srgbClr val="008030"/>
                </a:solidFill>
                <a:latin typeface="Good Pro Book" panose="020B0604020101020102" pitchFamily="34" charset="0"/>
              </a:rPr>
              <a:t>%</a:t>
            </a:r>
            <a: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</a:rPr>
              <a:t> </a:t>
            </a:r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предоставляете абитуриентам, набравших </a:t>
            </a:r>
            <a: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</a:rPr>
              <a:t>180+</a:t>
            </a:r>
            <a:r>
              <a:rPr lang="ru-RU" sz="1600" dirty="0">
                <a:solidFill>
                  <a:srgbClr val="252A49"/>
                </a:solidFill>
                <a:latin typeface="Good Pro Book" panose="020B0604020101020102" pitchFamily="34" charset="0"/>
              </a:rPr>
              <a:t> </a:t>
            </a:r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баллов</a:t>
            </a:r>
            <a:endParaRPr lang="ru-RU" sz="1400" dirty="0">
              <a:solidFill>
                <a:srgbClr val="252A49"/>
              </a:solidFill>
              <a:latin typeface="Good Pro Book" panose="020B0604020101020102" pitchFamily="34" charset="0"/>
              <a:ea typeface="+mn-ea"/>
              <a:cs typeface="+mn-cs"/>
            </a:endParaRPr>
          </a:p>
          <a:p>
            <a:pPr algn="l"/>
            <a:endParaRPr lang="ru-RU" sz="1200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lvl="0" algn="l">
              <a:lnSpc>
                <a:spcPct val="100000"/>
              </a:lnSpc>
              <a:spcBef>
                <a:spcPts val="0"/>
              </a:spcBef>
            </a:pPr>
            <a:endParaRPr lang="ru-RU" sz="1400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lvl="0" algn="l">
              <a:lnSpc>
                <a:spcPct val="100000"/>
              </a:lnSpc>
              <a:spcBef>
                <a:spcPts val="0"/>
              </a:spcBef>
            </a:pPr>
            <a:endParaRPr lang="ru-RU" sz="1400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lvl="0" algn="l">
              <a:lnSpc>
                <a:spcPct val="100000"/>
              </a:lnSpc>
              <a:spcBef>
                <a:spcPts val="0"/>
              </a:spcBef>
            </a:pPr>
            <a:endParaRPr lang="ru-RU" sz="1400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lvl="0" algn="l">
              <a:lnSpc>
                <a:spcPct val="100000"/>
              </a:lnSpc>
              <a:spcBef>
                <a:spcPts val="0"/>
              </a:spcBef>
            </a:pPr>
            <a:endParaRPr lang="en-US" sz="1400" dirty="0">
              <a:solidFill>
                <a:srgbClr val="252A49"/>
              </a:solidFill>
              <a:latin typeface="Good Pro Book" panose="020B0604020101020102" pitchFamily="34" charset="0"/>
              <a:ea typeface="+mn-ea"/>
              <a:cs typeface="+mn-cs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  <a:ea typeface="+mn-ea"/>
                <a:cs typeface="+mn-cs"/>
              </a:rPr>
              <a:t>  </a:t>
            </a:r>
            <a:r>
              <a:rPr lang="en-US" sz="1400" dirty="0">
                <a:solidFill>
                  <a:srgbClr val="252A49"/>
                </a:solidFill>
                <a:latin typeface="Good Pro Book" panose="020B0604020101020102" pitchFamily="34" charset="0"/>
                <a:ea typeface="+mn-ea"/>
                <a:cs typeface="+mn-cs"/>
              </a:rPr>
              <a:t>*</a:t>
            </a:r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  <a:ea typeface="+mn-ea"/>
                <a:cs typeface="+mn-cs"/>
              </a:rPr>
              <a:t>Перечень направлений подготовки с соответствующими скидками будет опубликован на сайте до 1 июня 2022 г.</a:t>
            </a:r>
          </a:p>
          <a:p>
            <a:pPr lvl="0" algn="l">
              <a:lnSpc>
                <a:spcPct val="100000"/>
              </a:lnSpc>
              <a:spcBef>
                <a:spcPts val="0"/>
              </a:spcBef>
            </a:pPr>
            <a:endParaRPr lang="ru-RU" sz="1400" dirty="0">
              <a:solidFill>
                <a:srgbClr val="FF0000"/>
              </a:solidFill>
              <a:latin typeface="Good Pro Book" panose="020B0604020101020102" pitchFamily="34" charset="0"/>
              <a:ea typeface="+mn-ea"/>
              <a:cs typeface="+mn-cs"/>
            </a:endParaRPr>
          </a:p>
        </p:txBody>
      </p:sp>
      <p:sp>
        <p:nvSpPr>
          <p:cNvPr id="97" name="Заголовок 1">
            <a:extLst>
              <a:ext uri="{FF2B5EF4-FFF2-40B4-BE49-F238E27FC236}">
                <a16:creationId xmlns:a16="http://schemas.microsoft.com/office/drawing/2014/main" id="{B8278160-7D28-604F-A7A1-39FFC4802579}"/>
              </a:ext>
            </a:extLst>
          </p:cNvPr>
          <p:cNvSpPr txBox="1">
            <a:spLocks/>
          </p:cNvSpPr>
          <p:nvPr/>
        </p:nvSpPr>
        <p:spPr>
          <a:xfrm>
            <a:off x="1658066" y="2645473"/>
            <a:ext cx="3927436" cy="368054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800" dirty="0">
              <a:solidFill>
                <a:srgbClr val="008030"/>
              </a:solidFill>
              <a:latin typeface="Bebas Neue Book" pitchFamily="2" charset="0"/>
            </a:endParaRPr>
          </a:p>
        </p:txBody>
      </p:sp>
      <p:sp>
        <p:nvSpPr>
          <p:cNvPr id="26" name="Скругленный прямоугольник 25">
            <a:extLst>
              <a:ext uri="{FF2B5EF4-FFF2-40B4-BE49-F238E27FC236}">
                <a16:creationId xmlns:a16="http://schemas.microsoft.com/office/drawing/2014/main" id="{06A294B5-F0DA-5343-80C1-E2863D6FC73A}"/>
              </a:ext>
            </a:extLst>
          </p:cNvPr>
          <p:cNvSpPr/>
          <p:nvPr/>
        </p:nvSpPr>
        <p:spPr>
          <a:xfrm>
            <a:off x="401008" y="5759329"/>
            <a:ext cx="5591659" cy="523617"/>
          </a:xfrm>
          <a:prstGeom prst="roundRect">
            <a:avLst>
              <a:gd name="adj" fmla="val 50000"/>
            </a:avLst>
          </a:prstGeom>
          <a:noFill/>
          <a:ln>
            <a:solidFill>
              <a:srgbClr val="008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4860147B-EDB4-6044-B7E0-D1973EBB4466}"/>
              </a:ext>
            </a:extLst>
          </p:cNvPr>
          <p:cNvSpPr/>
          <p:nvPr/>
        </p:nvSpPr>
        <p:spPr>
          <a:xfrm>
            <a:off x="401008" y="5759726"/>
            <a:ext cx="55916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Зачисление на договорной основе не является основанием для исключения из конкурса на бюджетные места</a:t>
            </a:r>
          </a:p>
        </p:txBody>
      </p:sp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id="{E7DB0508-D2C2-6141-A5DB-1C4178AAD693}"/>
              </a:ext>
            </a:extLst>
          </p:cNvPr>
          <p:cNvSpPr/>
          <p:nvPr/>
        </p:nvSpPr>
        <p:spPr>
          <a:xfrm>
            <a:off x="6095147" y="5759329"/>
            <a:ext cx="5591659" cy="523617"/>
          </a:xfrm>
          <a:prstGeom prst="roundRect">
            <a:avLst>
              <a:gd name="adj" fmla="val 50000"/>
            </a:avLst>
          </a:prstGeom>
          <a:noFill/>
          <a:ln>
            <a:solidFill>
              <a:srgbClr val="008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66737E2E-5BB6-E543-9171-C3D70089BC53}"/>
              </a:ext>
            </a:extLst>
          </p:cNvPr>
          <p:cNvSpPr/>
          <p:nvPr/>
        </p:nvSpPr>
        <p:spPr>
          <a:xfrm>
            <a:off x="6095147" y="5851166"/>
            <a:ext cx="559165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Обучение можно оплачивать Материнским капиталом</a:t>
            </a:r>
          </a:p>
        </p:txBody>
      </p:sp>
      <p:sp>
        <p:nvSpPr>
          <p:cNvPr id="16" name="Скругленный прямоугольник 15">
            <a:extLst>
              <a:ext uri="{FF2B5EF4-FFF2-40B4-BE49-F238E27FC236}">
                <a16:creationId xmlns:a16="http://schemas.microsoft.com/office/drawing/2014/main" id="{B457A3C3-AD09-284B-8419-EB6101CD8A6C}"/>
              </a:ext>
            </a:extLst>
          </p:cNvPr>
          <p:cNvSpPr/>
          <p:nvPr/>
        </p:nvSpPr>
        <p:spPr>
          <a:xfrm>
            <a:off x="432904" y="5109505"/>
            <a:ext cx="11285798" cy="321191"/>
          </a:xfrm>
          <a:prstGeom prst="roundRect">
            <a:avLst>
              <a:gd name="adj" fmla="val 50000"/>
            </a:avLst>
          </a:prstGeom>
          <a:noFill/>
          <a:ln>
            <a:solidFill>
              <a:srgbClr val="008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chemeClr val="bg1"/>
                </a:solidFill>
                <a:latin typeface="Good Pro Book" panose="020B0604020101020102" pitchFamily="34" charset="0"/>
              </a:rPr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392987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Заголовок 1">
            <a:extLst>
              <a:ext uri="{FF2B5EF4-FFF2-40B4-BE49-F238E27FC236}">
                <a16:creationId xmlns:a16="http://schemas.microsoft.com/office/drawing/2014/main" id="{8643BA0C-EB77-7F48-9331-47FED868429E}"/>
              </a:ext>
            </a:extLst>
          </p:cNvPr>
          <p:cNvSpPr txBox="1">
            <a:spLocks/>
          </p:cNvSpPr>
          <p:nvPr/>
        </p:nvSpPr>
        <p:spPr>
          <a:xfrm>
            <a:off x="7148583" y="3553234"/>
            <a:ext cx="4334759" cy="123307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  <a:ea typeface="+mn-ea"/>
                <a:cs typeface="+mn-cs"/>
              </a:rPr>
              <a:t>Конкурс между абитуриентами квотных мест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5BC2426-29E8-374F-AF74-294372F953D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904" y="599772"/>
            <a:ext cx="996823" cy="996823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31A48A47-DACA-CD4D-997A-51002FD81AD1}"/>
              </a:ext>
            </a:extLst>
          </p:cNvPr>
          <p:cNvSpPr txBox="1">
            <a:spLocks/>
          </p:cNvSpPr>
          <p:nvPr/>
        </p:nvSpPr>
        <p:spPr>
          <a:xfrm>
            <a:off x="1658066" y="511076"/>
            <a:ext cx="9260761" cy="111599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2400" b="1" dirty="0">
                <a:solidFill>
                  <a:srgbClr val="172643"/>
                </a:solidFill>
                <a:latin typeface="Good Pro Book" panose="020B0604020101020102" pitchFamily="34" charset="0"/>
              </a:rPr>
              <a:t>Особые права</a:t>
            </a:r>
            <a:endParaRPr lang="ru-RU" sz="2400" dirty="0">
              <a:solidFill>
                <a:srgbClr val="172643"/>
              </a:solidFill>
              <a:latin typeface="Good Pro Book" panose="020B0604020101020102" pitchFamily="34" charset="0"/>
              <a:ea typeface="+mn-ea"/>
              <a:cs typeface="+mn-cs"/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41460385-3428-0D4E-BBCB-AC543DA77AFE}"/>
              </a:ext>
            </a:extLst>
          </p:cNvPr>
          <p:cNvCxnSpPr/>
          <p:nvPr/>
        </p:nvCxnSpPr>
        <p:spPr>
          <a:xfrm>
            <a:off x="1546306" y="619075"/>
            <a:ext cx="0" cy="900000"/>
          </a:xfrm>
          <a:prstGeom prst="line">
            <a:avLst/>
          </a:prstGeom>
          <a:ln w="15875">
            <a:solidFill>
              <a:srgbClr val="0080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Заголовок 1">
            <a:extLst>
              <a:ext uri="{FF2B5EF4-FFF2-40B4-BE49-F238E27FC236}">
                <a16:creationId xmlns:a16="http://schemas.microsoft.com/office/drawing/2014/main" id="{B8278160-7D28-604F-A7A1-39FFC4802579}"/>
              </a:ext>
            </a:extLst>
          </p:cNvPr>
          <p:cNvSpPr txBox="1">
            <a:spLocks/>
          </p:cNvSpPr>
          <p:nvPr/>
        </p:nvSpPr>
        <p:spPr>
          <a:xfrm>
            <a:off x="1658066" y="2562343"/>
            <a:ext cx="3927436" cy="368054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800" dirty="0">
              <a:solidFill>
                <a:srgbClr val="008030"/>
              </a:solidFill>
              <a:latin typeface="Bebas Neue Book" pitchFamily="2" charset="0"/>
            </a:endParaRPr>
          </a:p>
        </p:txBody>
      </p:sp>
      <p:sp>
        <p:nvSpPr>
          <p:cNvPr id="104" name="Скругленный прямоугольник 103">
            <a:extLst>
              <a:ext uri="{FF2B5EF4-FFF2-40B4-BE49-F238E27FC236}">
                <a16:creationId xmlns:a16="http://schemas.microsoft.com/office/drawing/2014/main" id="{89B0B2D6-7A9E-2447-B30F-D786ACC0FEC6}"/>
              </a:ext>
            </a:extLst>
          </p:cNvPr>
          <p:cNvSpPr/>
          <p:nvPr/>
        </p:nvSpPr>
        <p:spPr>
          <a:xfrm>
            <a:off x="482760" y="1794857"/>
            <a:ext cx="6498502" cy="470065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Заголовок 1">
            <a:extLst>
              <a:ext uri="{FF2B5EF4-FFF2-40B4-BE49-F238E27FC236}">
                <a16:creationId xmlns:a16="http://schemas.microsoft.com/office/drawing/2014/main" id="{747259F1-1194-6746-884F-678624905719}"/>
              </a:ext>
            </a:extLst>
          </p:cNvPr>
          <p:cNvSpPr txBox="1">
            <a:spLocks/>
          </p:cNvSpPr>
          <p:nvPr/>
        </p:nvSpPr>
        <p:spPr>
          <a:xfrm>
            <a:off x="1022683" y="1782157"/>
            <a:ext cx="10476786" cy="46166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>
                <a:solidFill>
                  <a:schemeClr val="bg1"/>
                </a:solidFill>
                <a:latin typeface="Good Pro Book" panose="020B0604020101020102" pitchFamily="34" charset="0"/>
              </a:rPr>
              <a:t>Приём без вступительных испытаний</a:t>
            </a:r>
          </a:p>
        </p:txBody>
      </p:sp>
      <p:sp>
        <p:nvSpPr>
          <p:cNvPr id="65" name="Заголовок 1">
            <a:extLst>
              <a:ext uri="{FF2B5EF4-FFF2-40B4-BE49-F238E27FC236}">
                <a16:creationId xmlns:a16="http://schemas.microsoft.com/office/drawing/2014/main" id="{5E2406E4-E038-CB43-AE0E-5F1D1BCD16DF}"/>
              </a:ext>
            </a:extLst>
          </p:cNvPr>
          <p:cNvSpPr txBox="1">
            <a:spLocks/>
          </p:cNvSpPr>
          <p:nvPr/>
        </p:nvSpPr>
        <p:spPr>
          <a:xfrm>
            <a:off x="7148583" y="1794614"/>
            <a:ext cx="4334759" cy="164903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  <a:ea typeface="+mn-ea"/>
                <a:cs typeface="+mn-cs"/>
              </a:rPr>
              <a:t>Приравнивание к лицам набравшим 100 баллов или приём без вступительных испытаний</a:t>
            </a:r>
          </a:p>
        </p:txBody>
      </p:sp>
      <p:sp>
        <p:nvSpPr>
          <p:cNvPr id="33" name="Скругленный прямоугольник 32">
            <a:extLst>
              <a:ext uri="{FF2B5EF4-FFF2-40B4-BE49-F238E27FC236}">
                <a16:creationId xmlns:a16="http://schemas.microsoft.com/office/drawing/2014/main" id="{F547ED00-8900-ED44-9FBB-A0550CE0F35A}"/>
              </a:ext>
            </a:extLst>
          </p:cNvPr>
          <p:cNvSpPr/>
          <p:nvPr/>
        </p:nvSpPr>
        <p:spPr>
          <a:xfrm>
            <a:off x="1088774" y="2353223"/>
            <a:ext cx="5903113" cy="321191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2B926F6-E466-004F-8456-F27165BB1605}"/>
              </a:ext>
            </a:extLst>
          </p:cNvPr>
          <p:cNvSpPr/>
          <p:nvPr/>
        </p:nvSpPr>
        <p:spPr>
          <a:xfrm>
            <a:off x="1075071" y="2349204"/>
            <a:ext cx="59168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- Победители и призеры Всероссийской олимпиады школьников</a:t>
            </a:r>
            <a:r>
              <a:rPr lang="en-US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*</a:t>
            </a:r>
            <a:endParaRPr lang="ru-RU" sz="1400" dirty="0">
              <a:solidFill>
                <a:srgbClr val="008030"/>
              </a:solidFill>
              <a:latin typeface="Good Pro Book" panose="020B0604020101020102" pitchFamily="34" charset="0"/>
            </a:endParaRPr>
          </a:p>
        </p:txBody>
      </p:sp>
      <p:sp>
        <p:nvSpPr>
          <p:cNvPr id="50" name="Скругленный прямоугольник 49">
            <a:extLst>
              <a:ext uri="{FF2B5EF4-FFF2-40B4-BE49-F238E27FC236}">
                <a16:creationId xmlns:a16="http://schemas.microsoft.com/office/drawing/2014/main" id="{D66A385A-3415-F744-8FC7-A9B22A567B5D}"/>
              </a:ext>
            </a:extLst>
          </p:cNvPr>
          <p:cNvSpPr/>
          <p:nvPr/>
        </p:nvSpPr>
        <p:spPr>
          <a:xfrm>
            <a:off x="1075255" y="2730402"/>
            <a:ext cx="5916620" cy="321191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CAA31AB6-1B33-9F44-8128-E8B94C6DF79C}"/>
              </a:ext>
            </a:extLst>
          </p:cNvPr>
          <p:cNvSpPr/>
          <p:nvPr/>
        </p:nvSpPr>
        <p:spPr>
          <a:xfrm>
            <a:off x="1061367" y="2726383"/>
            <a:ext cx="591681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- Члены Сборных команд РФ, участвовавших в международных олимпиадах</a:t>
            </a:r>
          </a:p>
        </p:txBody>
      </p:sp>
      <p:sp>
        <p:nvSpPr>
          <p:cNvPr id="25" name="Овал 24">
            <a:extLst>
              <a:ext uri="{FF2B5EF4-FFF2-40B4-BE49-F238E27FC236}">
                <a16:creationId xmlns:a16="http://schemas.microsoft.com/office/drawing/2014/main" id="{CBABA392-247E-DB46-9D16-EB64E37CDB68}"/>
              </a:ext>
            </a:extLst>
          </p:cNvPr>
          <p:cNvSpPr/>
          <p:nvPr/>
        </p:nvSpPr>
        <p:spPr>
          <a:xfrm>
            <a:off x="481000" y="1740957"/>
            <a:ext cx="543444" cy="543444"/>
          </a:xfrm>
          <a:prstGeom prst="ellipse">
            <a:avLst/>
          </a:prstGeom>
          <a:solidFill>
            <a:srgbClr val="00803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6" name="Скругленный прямоугольник 115">
            <a:extLst>
              <a:ext uri="{FF2B5EF4-FFF2-40B4-BE49-F238E27FC236}">
                <a16:creationId xmlns:a16="http://schemas.microsoft.com/office/drawing/2014/main" id="{42251B1C-9488-E143-BD1F-04F3818DE578}"/>
              </a:ext>
            </a:extLst>
          </p:cNvPr>
          <p:cNvSpPr/>
          <p:nvPr/>
        </p:nvSpPr>
        <p:spPr>
          <a:xfrm>
            <a:off x="1075255" y="3118442"/>
            <a:ext cx="5916620" cy="321191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117" name="Прямоугольник 116">
            <a:extLst>
              <a:ext uri="{FF2B5EF4-FFF2-40B4-BE49-F238E27FC236}">
                <a16:creationId xmlns:a16="http://schemas.microsoft.com/office/drawing/2014/main" id="{5BA5CCBC-E7F2-734A-83E1-91B4B0B1A30B}"/>
              </a:ext>
            </a:extLst>
          </p:cNvPr>
          <p:cNvSpPr/>
          <p:nvPr/>
        </p:nvSpPr>
        <p:spPr>
          <a:xfrm>
            <a:off x="1088774" y="3135875"/>
            <a:ext cx="591681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- Победители и призеры Олимпиады школьников</a:t>
            </a:r>
            <a:r>
              <a:rPr lang="en-US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*</a:t>
            </a: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 </a:t>
            </a:r>
          </a:p>
        </p:txBody>
      </p:sp>
      <p:sp>
        <p:nvSpPr>
          <p:cNvPr id="122" name="Скругленный прямоугольник 121">
            <a:extLst>
              <a:ext uri="{FF2B5EF4-FFF2-40B4-BE49-F238E27FC236}">
                <a16:creationId xmlns:a16="http://schemas.microsoft.com/office/drawing/2014/main" id="{E866537B-E50C-3D48-9E44-D01A42C51F5C}"/>
              </a:ext>
            </a:extLst>
          </p:cNvPr>
          <p:cNvSpPr/>
          <p:nvPr/>
        </p:nvSpPr>
        <p:spPr>
          <a:xfrm>
            <a:off x="479681" y="3547004"/>
            <a:ext cx="6509115" cy="470065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3" name="Заголовок 1">
            <a:extLst>
              <a:ext uri="{FF2B5EF4-FFF2-40B4-BE49-F238E27FC236}">
                <a16:creationId xmlns:a16="http://schemas.microsoft.com/office/drawing/2014/main" id="{AE9A384B-CCD8-7C4F-885E-41DD1D90A11D}"/>
              </a:ext>
            </a:extLst>
          </p:cNvPr>
          <p:cNvSpPr txBox="1">
            <a:spLocks/>
          </p:cNvSpPr>
          <p:nvPr/>
        </p:nvSpPr>
        <p:spPr>
          <a:xfrm>
            <a:off x="1019605" y="3534304"/>
            <a:ext cx="10476786" cy="46166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>
                <a:solidFill>
                  <a:schemeClr val="bg1"/>
                </a:solidFill>
                <a:latin typeface="Good Pro Book" panose="020B0604020101020102" pitchFamily="34" charset="0"/>
              </a:rPr>
              <a:t>Зачисление в пределах установленной квоты</a:t>
            </a:r>
          </a:p>
        </p:txBody>
      </p:sp>
      <p:sp>
        <p:nvSpPr>
          <p:cNvPr id="126" name="Скругленный прямоугольник 125">
            <a:extLst>
              <a:ext uri="{FF2B5EF4-FFF2-40B4-BE49-F238E27FC236}">
                <a16:creationId xmlns:a16="http://schemas.microsoft.com/office/drawing/2014/main" id="{24D8565E-4E6E-6C45-AFDA-7104B1881F27}"/>
              </a:ext>
            </a:extLst>
          </p:cNvPr>
          <p:cNvSpPr/>
          <p:nvPr/>
        </p:nvSpPr>
        <p:spPr>
          <a:xfrm>
            <a:off x="1085697" y="4105370"/>
            <a:ext cx="5903100" cy="321191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127" name="Прямоугольник 126">
            <a:extLst>
              <a:ext uri="{FF2B5EF4-FFF2-40B4-BE49-F238E27FC236}">
                <a16:creationId xmlns:a16="http://schemas.microsoft.com/office/drawing/2014/main" id="{528D3D72-89BD-EA47-B562-5914BC08592A}"/>
              </a:ext>
            </a:extLst>
          </p:cNvPr>
          <p:cNvSpPr/>
          <p:nvPr/>
        </p:nvSpPr>
        <p:spPr>
          <a:xfrm>
            <a:off x="1071993" y="4101351"/>
            <a:ext cx="59168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- Инвалиды</a:t>
            </a:r>
          </a:p>
        </p:txBody>
      </p:sp>
      <p:sp>
        <p:nvSpPr>
          <p:cNvPr id="128" name="Скругленный прямоугольник 127">
            <a:extLst>
              <a:ext uri="{FF2B5EF4-FFF2-40B4-BE49-F238E27FC236}">
                <a16:creationId xmlns:a16="http://schemas.microsoft.com/office/drawing/2014/main" id="{6357AB12-FEF1-4E40-A28D-DF2927EDC376}"/>
              </a:ext>
            </a:extLst>
          </p:cNvPr>
          <p:cNvSpPr/>
          <p:nvPr/>
        </p:nvSpPr>
        <p:spPr>
          <a:xfrm>
            <a:off x="1072177" y="4482549"/>
            <a:ext cx="5902929" cy="321191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129" name="Прямоугольник 128">
            <a:extLst>
              <a:ext uri="{FF2B5EF4-FFF2-40B4-BE49-F238E27FC236}">
                <a16:creationId xmlns:a16="http://schemas.microsoft.com/office/drawing/2014/main" id="{374D5AF5-AA38-0440-B1F1-4B5F011BCA1A}"/>
              </a:ext>
            </a:extLst>
          </p:cNvPr>
          <p:cNvSpPr/>
          <p:nvPr/>
        </p:nvSpPr>
        <p:spPr>
          <a:xfrm>
            <a:off x="1058289" y="4478530"/>
            <a:ext cx="591681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- Дети-инвалиды</a:t>
            </a:r>
          </a:p>
        </p:txBody>
      </p:sp>
      <p:sp>
        <p:nvSpPr>
          <p:cNvPr id="131" name="Овал 130">
            <a:extLst>
              <a:ext uri="{FF2B5EF4-FFF2-40B4-BE49-F238E27FC236}">
                <a16:creationId xmlns:a16="http://schemas.microsoft.com/office/drawing/2014/main" id="{D9BA485D-C063-A34F-8D15-448C0224AD82}"/>
              </a:ext>
            </a:extLst>
          </p:cNvPr>
          <p:cNvSpPr/>
          <p:nvPr/>
        </p:nvSpPr>
        <p:spPr>
          <a:xfrm>
            <a:off x="477922" y="3493104"/>
            <a:ext cx="543444" cy="543444"/>
          </a:xfrm>
          <a:prstGeom prst="ellipse">
            <a:avLst/>
          </a:prstGeom>
          <a:solidFill>
            <a:srgbClr val="00803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0" name="Скругленный прямоугольник 139">
            <a:extLst>
              <a:ext uri="{FF2B5EF4-FFF2-40B4-BE49-F238E27FC236}">
                <a16:creationId xmlns:a16="http://schemas.microsoft.com/office/drawing/2014/main" id="{7A4F127D-389C-F14B-94FE-02407AB63B5E}"/>
              </a:ext>
            </a:extLst>
          </p:cNvPr>
          <p:cNvSpPr/>
          <p:nvPr/>
        </p:nvSpPr>
        <p:spPr>
          <a:xfrm>
            <a:off x="514204" y="5175591"/>
            <a:ext cx="11016710" cy="321191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chemeClr val="bg1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141" name="Овал 140">
            <a:extLst>
              <a:ext uri="{FF2B5EF4-FFF2-40B4-BE49-F238E27FC236}">
                <a16:creationId xmlns:a16="http://schemas.microsoft.com/office/drawing/2014/main" id="{0AED32DB-FAB6-CA41-8273-DDBD96905B27}"/>
              </a:ext>
            </a:extLst>
          </p:cNvPr>
          <p:cNvSpPr>
            <a:spLocks noChangeAspect="1"/>
          </p:cNvSpPr>
          <p:nvPr/>
        </p:nvSpPr>
        <p:spPr>
          <a:xfrm>
            <a:off x="487928" y="5133976"/>
            <a:ext cx="396000" cy="396000"/>
          </a:xfrm>
          <a:prstGeom prst="ellipse">
            <a:avLst/>
          </a:prstGeom>
          <a:solidFill>
            <a:srgbClr val="00803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>
            <a:extLst>
              <a:ext uri="{FF2B5EF4-FFF2-40B4-BE49-F238E27FC236}">
                <a16:creationId xmlns:a16="http://schemas.microsoft.com/office/drawing/2014/main" id="{7CF8567D-08F1-C24A-81ED-37DFA37A3C88}"/>
              </a:ext>
            </a:extLst>
          </p:cNvPr>
          <p:cNvSpPr/>
          <p:nvPr/>
        </p:nvSpPr>
        <p:spPr>
          <a:xfrm>
            <a:off x="956065" y="5171572"/>
            <a:ext cx="1042945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Good Pro Book" panose="020B0604020101020102" pitchFamily="34" charset="0"/>
              </a:rPr>
              <a:t>Преимущественное право зачисления при условии успешного прохождения вступительных испытаний и при прочих равных условиях</a:t>
            </a:r>
          </a:p>
        </p:txBody>
      </p:sp>
      <p:sp>
        <p:nvSpPr>
          <p:cNvPr id="144" name="Скругленный прямоугольник 143">
            <a:extLst>
              <a:ext uri="{FF2B5EF4-FFF2-40B4-BE49-F238E27FC236}">
                <a16:creationId xmlns:a16="http://schemas.microsoft.com/office/drawing/2014/main" id="{D37E7A46-F0B7-764F-B771-D00AF9F5C5B1}"/>
              </a:ext>
            </a:extLst>
          </p:cNvPr>
          <p:cNvSpPr/>
          <p:nvPr/>
        </p:nvSpPr>
        <p:spPr>
          <a:xfrm>
            <a:off x="514204" y="5594917"/>
            <a:ext cx="11016710" cy="321191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chemeClr val="bg1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145" name="Овал 144">
            <a:extLst>
              <a:ext uri="{FF2B5EF4-FFF2-40B4-BE49-F238E27FC236}">
                <a16:creationId xmlns:a16="http://schemas.microsoft.com/office/drawing/2014/main" id="{FF1A8DB6-E31D-5147-BBC8-E6C05150DEE7}"/>
              </a:ext>
            </a:extLst>
          </p:cNvPr>
          <p:cNvSpPr>
            <a:spLocks noChangeAspect="1"/>
          </p:cNvSpPr>
          <p:nvPr/>
        </p:nvSpPr>
        <p:spPr>
          <a:xfrm>
            <a:off x="487928" y="5553302"/>
            <a:ext cx="396000" cy="396000"/>
          </a:xfrm>
          <a:prstGeom prst="ellipse">
            <a:avLst/>
          </a:prstGeom>
          <a:solidFill>
            <a:srgbClr val="00803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6" name="Прямоугольник 145">
            <a:extLst>
              <a:ext uri="{FF2B5EF4-FFF2-40B4-BE49-F238E27FC236}">
                <a16:creationId xmlns:a16="http://schemas.microsoft.com/office/drawing/2014/main" id="{4A8EA35B-B0D4-664C-BAEF-A6AB95547DCD}"/>
              </a:ext>
            </a:extLst>
          </p:cNvPr>
          <p:cNvSpPr/>
          <p:nvPr/>
        </p:nvSpPr>
        <p:spPr>
          <a:xfrm>
            <a:off x="956065" y="5590898"/>
            <a:ext cx="1042945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Good Pro Book" panose="020B0604020101020102" pitchFamily="34" charset="0"/>
              </a:rPr>
              <a:t>Особые права могут предоставляться одним и тем же поступающим</a:t>
            </a:r>
          </a:p>
        </p:txBody>
      </p:sp>
      <p:pic>
        <p:nvPicPr>
          <p:cNvPr id="149" name="Рисунок 148">
            <a:extLst>
              <a:ext uri="{FF2B5EF4-FFF2-40B4-BE49-F238E27FC236}">
                <a16:creationId xmlns:a16="http://schemas.microsoft.com/office/drawing/2014/main" id="{C33F2F21-2B40-3B4A-BE06-50B97949A2D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294" y="1907583"/>
            <a:ext cx="252000" cy="257653"/>
          </a:xfrm>
          <a:prstGeom prst="rect">
            <a:avLst/>
          </a:prstGeom>
        </p:spPr>
      </p:pic>
      <p:pic>
        <p:nvPicPr>
          <p:cNvPr id="150" name="Рисунок 149">
            <a:extLst>
              <a:ext uri="{FF2B5EF4-FFF2-40B4-BE49-F238E27FC236}">
                <a16:creationId xmlns:a16="http://schemas.microsoft.com/office/drawing/2014/main" id="{D5040548-7BE8-DB49-864E-ED0B4EDC880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475" y="3655720"/>
            <a:ext cx="252000" cy="257653"/>
          </a:xfrm>
          <a:prstGeom prst="rect">
            <a:avLst/>
          </a:prstGeom>
        </p:spPr>
      </p:pic>
      <p:sp>
        <p:nvSpPr>
          <p:cNvPr id="58" name="Скругленный прямоугольник 57">
            <a:extLst>
              <a:ext uri="{FF2B5EF4-FFF2-40B4-BE49-F238E27FC236}">
                <a16:creationId xmlns:a16="http://schemas.microsoft.com/office/drawing/2014/main" id="{990301D5-CF5B-A842-9A0D-7DF393037797}"/>
              </a:ext>
            </a:extLst>
          </p:cNvPr>
          <p:cNvSpPr/>
          <p:nvPr/>
        </p:nvSpPr>
        <p:spPr>
          <a:xfrm>
            <a:off x="507975" y="6086140"/>
            <a:ext cx="10999947" cy="303758"/>
          </a:xfrm>
          <a:prstGeom prst="roundRect">
            <a:avLst>
              <a:gd name="adj" fmla="val 50000"/>
            </a:avLst>
          </a:prstGeom>
          <a:noFill/>
          <a:ln>
            <a:solidFill>
              <a:srgbClr val="008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chemeClr val="bg1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id="{5ADA29C0-1812-DD4F-B851-8553FE461E12}"/>
              </a:ext>
            </a:extLst>
          </p:cNvPr>
          <p:cNvSpPr/>
          <p:nvPr/>
        </p:nvSpPr>
        <p:spPr>
          <a:xfrm>
            <a:off x="627475" y="6082120"/>
            <a:ext cx="1075181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*</a:t>
            </a: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по направлению подготовки и специальности, соответствующие профилю олимпиады</a:t>
            </a:r>
          </a:p>
        </p:txBody>
      </p:sp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8B848074-70D0-3042-B46C-0896B38A14E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783" y="5226157"/>
            <a:ext cx="219600" cy="219600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8D1F9058-C6B5-CC43-83AD-D59763167BE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128" y="5649741"/>
            <a:ext cx="219600" cy="2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29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DB2CD98-6C3B-E940-8F70-D331979EFF9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6832" y="4722871"/>
            <a:ext cx="2818810" cy="187803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5BC2426-29E8-374F-AF74-294372F953D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904" y="599772"/>
            <a:ext cx="996823" cy="996823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31A48A47-DACA-CD4D-997A-51002FD81AD1}"/>
              </a:ext>
            </a:extLst>
          </p:cNvPr>
          <p:cNvSpPr txBox="1">
            <a:spLocks/>
          </p:cNvSpPr>
          <p:nvPr/>
        </p:nvSpPr>
        <p:spPr>
          <a:xfrm>
            <a:off x="1658066" y="511076"/>
            <a:ext cx="9260761" cy="111599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400" b="1" dirty="0">
                <a:solidFill>
                  <a:srgbClr val="172643"/>
                </a:solidFill>
                <a:latin typeface="Good Pro Book" panose="020B0604020101020102" pitchFamily="34" charset="0"/>
              </a:rPr>
              <a:t>Целевое обучение (целевая квота)</a:t>
            </a:r>
            <a:br>
              <a:rPr lang="ru-RU" sz="2400" b="1" dirty="0">
                <a:solidFill>
                  <a:srgbClr val="172643"/>
                </a:solidFill>
                <a:latin typeface="Good Pro Book" panose="020B0604020101020102" pitchFamily="34" charset="0"/>
              </a:rPr>
            </a:br>
            <a:r>
              <a:rPr lang="ru-RU" sz="2000" dirty="0">
                <a:solidFill>
                  <a:srgbClr val="172643"/>
                </a:solidFill>
                <a:latin typeface="Good Pro Book" panose="020B0604020101020102" pitchFamily="34" charset="0"/>
                <a:ea typeface="+mn-ea"/>
                <a:cs typeface="+mn-cs"/>
              </a:rPr>
              <a:t>(с учетом </a:t>
            </a:r>
            <a:r>
              <a:rPr lang="ru-RU" sz="2000" dirty="0">
                <a:solidFill>
                  <a:srgbClr val="172643"/>
                </a:solidFill>
                <a:latin typeface="Good Pro Book" panose="020B0604020101020102" pitchFamily="34" charset="0"/>
              </a:rPr>
              <a:t>ФЗ от 03.08.2018 №337-ФЗ</a:t>
            </a:r>
            <a:r>
              <a:rPr lang="ru-RU" sz="2000" dirty="0">
                <a:solidFill>
                  <a:srgbClr val="172643"/>
                </a:solidFill>
                <a:latin typeface="Good Pro Book" panose="020B0604020101020102" pitchFamily="34" charset="0"/>
                <a:ea typeface="+mn-ea"/>
                <a:cs typeface="+mn-cs"/>
              </a:rPr>
              <a:t>)</a:t>
            </a:r>
            <a:endParaRPr lang="ru-RU" sz="2400" dirty="0">
              <a:solidFill>
                <a:srgbClr val="172643"/>
              </a:solidFill>
              <a:latin typeface="Good Pro Book" panose="020B0604020101020102" pitchFamily="34" charset="0"/>
              <a:ea typeface="+mn-ea"/>
              <a:cs typeface="+mn-cs"/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41460385-3428-0D4E-BBCB-AC543DA77AFE}"/>
              </a:ext>
            </a:extLst>
          </p:cNvPr>
          <p:cNvCxnSpPr/>
          <p:nvPr/>
        </p:nvCxnSpPr>
        <p:spPr>
          <a:xfrm>
            <a:off x="1546306" y="619075"/>
            <a:ext cx="0" cy="900000"/>
          </a:xfrm>
          <a:prstGeom prst="line">
            <a:avLst/>
          </a:prstGeom>
          <a:ln w="15875">
            <a:solidFill>
              <a:srgbClr val="0080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Заголовок 1">
            <a:extLst>
              <a:ext uri="{FF2B5EF4-FFF2-40B4-BE49-F238E27FC236}">
                <a16:creationId xmlns:a16="http://schemas.microsoft.com/office/drawing/2014/main" id="{0E85053A-DE26-994A-810E-63C2A7E20E27}"/>
              </a:ext>
            </a:extLst>
          </p:cNvPr>
          <p:cNvSpPr txBox="1">
            <a:spLocks/>
          </p:cNvSpPr>
          <p:nvPr/>
        </p:nvSpPr>
        <p:spPr>
          <a:xfrm>
            <a:off x="411964" y="1710172"/>
            <a:ext cx="11906300" cy="111539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solidFill>
                  <a:srgbClr val="252A49"/>
                </a:solidFill>
                <a:latin typeface="Good Pro Book" panose="020B0604020101020102" pitchFamily="34" charset="0"/>
              </a:rPr>
              <a:t>Целевое обучение позволяет:</a:t>
            </a:r>
          </a:p>
          <a:p>
            <a:pPr algn="l"/>
            <a:endParaRPr lang="ru-RU" sz="2400" dirty="0">
              <a:solidFill>
                <a:srgbClr val="008030"/>
              </a:solidFill>
              <a:latin typeface="Good Pro Book" panose="020B0604020101020102" pitchFamily="34" charset="0"/>
            </a:endParaRPr>
          </a:p>
        </p:txBody>
      </p:sp>
      <p:sp>
        <p:nvSpPr>
          <p:cNvPr id="97" name="Заголовок 1">
            <a:extLst>
              <a:ext uri="{FF2B5EF4-FFF2-40B4-BE49-F238E27FC236}">
                <a16:creationId xmlns:a16="http://schemas.microsoft.com/office/drawing/2014/main" id="{B8278160-7D28-604F-A7A1-39FFC4802579}"/>
              </a:ext>
            </a:extLst>
          </p:cNvPr>
          <p:cNvSpPr txBox="1">
            <a:spLocks/>
          </p:cNvSpPr>
          <p:nvPr/>
        </p:nvSpPr>
        <p:spPr>
          <a:xfrm>
            <a:off x="1658066" y="2645473"/>
            <a:ext cx="3927436" cy="368054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800" dirty="0">
              <a:solidFill>
                <a:srgbClr val="008030"/>
              </a:solidFill>
              <a:latin typeface="Bebas Neue Book" pitchFamily="2" charset="0"/>
            </a:endParaRPr>
          </a:p>
        </p:txBody>
      </p:sp>
      <p:sp>
        <p:nvSpPr>
          <p:cNvPr id="98" name="Заголовок 1">
            <a:extLst>
              <a:ext uri="{FF2B5EF4-FFF2-40B4-BE49-F238E27FC236}">
                <a16:creationId xmlns:a16="http://schemas.microsoft.com/office/drawing/2014/main" id="{C8FC736A-C679-2044-99E4-8F3C470B9764}"/>
              </a:ext>
            </a:extLst>
          </p:cNvPr>
          <p:cNvSpPr txBox="1">
            <a:spLocks/>
          </p:cNvSpPr>
          <p:nvPr/>
        </p:nvSpPr>
        <p:spPr>
          <a:xfrm>
            <a:off x="454202" y="2062456"/>
            <a:ext cx="5406700" cy="391377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— повысить Ваши шансы на поступление</a:t>
            </a:r>
          </a:p>
          <a:p>
            <a:pPr algn="l"/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(поступление осуществляется по отдельному конкурсу);</a:t>
            </a:r>
          </a:p>
          <a:p>
            <a:pPr algn="l"/>
            <a:endParaRPr lang="ru-RU" sz="1400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— получать дополнительную ежемесячную стипендию и социальный пакет от предприятия;</a:t>
            </a:r>
          </a:p>
          <a:p>
            <a:pPr algn="l"/>
            <a:endParaRPr lang="ru-RU" sz="1400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— проходить практику, а также иметь возможность работать</a:t>
            </a:r>
          </a:p>
          <a:p>
            <a:pPr algn="l"/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на предприятии еще во время обучения в Университете;</a:t>
            </a:r>
          </a:p>
          <a:p>
            <a:pPr algn="l"/>
            <a:endParaRPr lang="ru-RU" sz="1400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— иметь гарантированное место работы по окончании вуза и многое другое.</a:t>
            </a:r>
            <a:endParaRPr lang="ru-RU" sz="1400" dirty="0">
              <a:solidFill>
                <a:srgbClr val="008030"/>
              </a:solidFill>
              <a:latin typeface="Good Pro Book" panose="020B0604020101020102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BC44176-89F4-FA43-8A2B-C039553DE22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1762" y="3899726"/>
            <a:ext cx="2819868" cy="187916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EF43646C-BC80-6242-AA9E-596F6E58651B}"/>
              </a:ext>
            </a:extLst>
          </p:cNvPr>
          <p:cNvSpPr/>
          <p:nvPr/>
        </p:nvSpPr>
        <p:spPr>
          <a:xfrm>
            <a:off x="493392" y="5294294"/>
            <a:ext cx="53925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Приём на целевое обучение возможен только </a:t>
            </a:r>
            <a:b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</a:b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по направлениям подготовки и специальностям, </a:t>
            </a:r>
            <a:b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</a:b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включённым в перечень, утверждённый распоряжениями Правительства РФ от 23 ноября 2021 г. № 3303-р</a:t>
            </a:r>
            <a:endParaRPr lang="ru-RU" sz="1400" dirty="0">
              <a:solidFill>
                <a:srgbClr val="008030"/>
              </a:solidFill>
              <a:highlight>
                <a:srgbClr val="FFFF00"/>
              </a:highlight>
              <a:latin typeface="Good Pro Book" panose="020B0604020101020102" pitchFamily="34" charset="0"/>
            </a:endParaRPr>
          </a:p>
        </p:txBody>
      </p:sp>
      <p:sp>
        <p:nvSpPr>
          <p:cNvPr id="38" name="Скругленный прямоугольник 37">
            <a:extLst>
              <a:ext uri="{FF2B5EF4-FFF2-40B4-BE49-F238E27FC236}">
                <a16:creationId xmlns:a16="http://schemas.microsoft.com/office/drawing/2014/main" id="{5CF888A7-2511-0042-93EA-967495DFCBD3}"/>
              </a:ext>
            </a:extLst>
          </p:cNvPr>
          <p:cNvSpPr/>
          <p:nvPr/>
        </p:nvSpPr>
        <p:spPr>
          <a:xfrm>
            <a:off x="493392" y="5306820"/>
            <a:ext cx="5367510" cy="924694"/>
          </a:xfrm>
          <a:prstGeom prst="roundRect">
            <a:avLst>
              <a:gd name="adj" fmla="val 50000"/>
            </a:avLst>
          </a:prstGeom>
          <a:noFill/>
          <a:ln>
            <a:solidFill>
              <a:srgbClr val="008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178602D-A606-004A-958F-B3128B1CCAD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6832" y="2755568"/>
            <a:ext cx="2818810" cy="1878032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C9D62696-1115-0C49-A119-521CE168238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1762" y="1939758"/>
            <a:ext cx="2818810" cy="1879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067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5BC2426-29E8-374F-AF74-294372F953D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904" y="599772"/>
            <a:ext cx="996823" cy="996823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31A48A47-DACA-CD4D-997A-51002FD81AD1}"/>
              </a:ext>
            </a:extLst>
          </p:cNvPr>
          <p:cNvSpPr txBox="1">
            <a:spLocks/>
          </p:cNvSpPr>
          <p:nvPr/>
        </p:nvSpPr>
        <p:spPr>
          <a:xfrm>
            <a:off x="1658066" y="511076"/>
            <a:ext cx="9260761" cy="111599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400" b="1" dirty="0">
                <a:solidFill>
                  <a:srgbClr val="172643"/>
                </a:solidFill>
                <a:latin typeface="Good Pro Book" panose="020B0604020101020102" pitchFamily="34" charset="0"/>
              </a:rPr>
              <a:t>Целевое обучение (по договору об оказании платных образовательных услуг)</a:t>
            </a:r>
            <a:endParaRPr lang="ru-RU" sz="2400" dirty="0">
              <a:solidFill>
                <a:srgbClr val="172643"/>
              </a:solidFill>
              <a:latin typeface="Good Pro Book" panose="020B0604020101020102" pitchFamily="34" charset="0"/>
              <a:ea typeface="+mn-ea"/>
              <a:cs typeface="+mn-cs"/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41460385-3428-0D4E-BBCB-AC543DA77AFE}"/>
              </a:ext>
            </a:extLst>
          </p:cNvPr>
          <p:cNvCxnSpPr/>
          <p:nvPr/>
        </p:nvCxnSpPr>
        <p:spPr>
          <a:xfrm>
            <a:off x="1546306" y="619075"/>
            <a:ext cx="0" cy="900000"/>
          </a:xfrm>
          <a:prstGeom prst="line">
            <a:avLst/>
          </a:prstGeom>
          <a:ln w="15875">
            <a:solidFill>
              <a:srgbClr val="0080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Заголовок 1">
            <a:extLst>
              <a:ext uri="{FF2B5EF4-FFF2-40B4-BE49-F238E27FC236}">
                <a16:creationId xmlns:a16="http://schemas.microsoft.com/office/drawing/2014/main" id="{0E85053A-DE26-994A-810E-63C2A7E20E27}"/>
              </a:ext>
            </a:extLst>
          </p:cNvPr>
          <p:cNvSpPr txBox="1">
            <a:spLocks/>
          </p:cNvSpPr>
          <p:nvPr/>
        </p:nvSpPr>
        <p:spPr>
          <a:xfrm>
            <a:off x="224290" y="1646391"/>
            <a:ext cx="11153953" cy="311419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449263" algn="just">
              <a:lnSpc>
                <a:spcPct val="120000"/>
              </a:lnSpc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1. Целью предоставления субсидий является </a:t>
            </a:r>
            <a:r>
              <a:rPr lang="ru-RU" b="1" dirty="0">
                <a:solidFill>
                  <a:schemeClr val="tx1">
                    <a:lumMod val="50000"/>
                  </a:schemeClr>
                </a:solidFill>
              </a:rPr>
              <a:t>возмещение фактически понесенных затрат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:</a:t>
            </a:r>
          </a:p>
          <a:p>
            <a:pPr indent="449263" algn="just">
              <a:lnSpc>
                <a:spcPct val="120000"/>
              </a:lnSpc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— по заключенным с работниками ученическим договорам и по заключенным договорам о целевом обучении с гражданами Российской Федерации, проходящими профессиональное обучение в федеральных государственных образовательных организациях высшего, среднего и дополнительного профессионального образования, находящихся в ведении Министерства сельского хозяйства Российской Федерации, Федерального агентства по рыболовству и Федеральной службы по ветеринарному и фитосанитарному надзору (далее — Образовательные организации), а также по заключенным с работниками — гражданами Российской Федерации ученическим договорам и по заключенным договорам о целевом обучении с гражданами Российской Федерации, проходящими профессиональное обучение по сельскохозяйственным специальностям, соответствующим Общероссийскому классификатору специальностей по образованию, в федеральных государственных образовательных организациях высшего, среднего и дополнительного профессионального образования, находящихся в ведении иных федеральных органов исполнительной власти (далее — иные образовательные организации);</a:t>
            </a:r>
          </a:p>
          <a:p>
            <a:pPr indent="449263" algn="just">
              <a:lnSpc>
                <a:spcPct val="120000"/>
              </a:lnSpc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— связанных с оплатой труда и проживанием студентов — граждан Российской Федерации, профессионально обучающихся в Образовательных организациях, а также связанные с оплатой труда и проживанием студентов — граждан Российской Федерации, профессионально обучающихся по сельскохозяйственным специальностям, соответствующим Общероссийскому классификатору специальностей по образованию, в иных образовательных организациях, привлеченных для прохождения производственной практики.</a:t>
            </a:r>
          </a:p>
          <a:p>
            <a:pPr indent="449263" algn="just">
              <a:lnSpc>
                <a:spcPct val="120000"/>
              </a:lnSpc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2. Право на получение субсидии имеют </a:t>
            </a:r>
            <a:r>
              <a:rPr lang="ru-RU" b="1" i="1" dirty="0">
                <a:solidFill>
                  <a:schemeClr val="tx1">
                    <a:lumMod val="50000"/>
                  </a:schemeClr>
                </a:solidFill>
              </a:rPr>
              <a:t>индивидуальные предприниматели и организации независимо от их организационно-правовой формы, являющиеся сельскохозяйственными товаропроизводителями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(кроме граждан, ведущих личное подсобное хозяйство), осуществляющие деятельность на сельских территориях.</a:t>
            </a:r>
          </a:p>
        </p:txBody>
      </p:sp>
      <p:sp>
        <p:nvSpPr>
          <p:cNvPr id="97" name="Заголовок 1">
            <a:extLst>
              <a:ext uri="{FF2B5EF4-FFF2-40B4-BE49-F238E27FC236}">
                <a16:creationId xmlns:a16="http://schemas.microsoft.com/office/drawing/2014/main" id="{B8278160-7D28-604F-A7A1-39FFC4802579}"/>
              </a:ext>
            </a:extLst>
          </p:cNvPr>
          <p:cNvSpPr txBox="1">
            <a:spLocks/>
          </p:cNvSpPr>
          <p:nvPr/>
        </p:nvSpPr>
        <p:spPr>
          <a:xfrm>
            <a:off x="1727078" y="2912892"/>
            <a:ext cx="3927436" cy="368054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800" dirty="0">
              <a:solidFill>
                <a:srgbClr val="008030"/>
              </a:solidFill>
              <a:latin typeface="Bebas Neue Book" pitchFamily="2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EF43646C-BC80-6242-AA9E-596F6E58651B}"/>
              </a:ext>
            </a:extLst>
          </p:cNvPr>
          <p:cNvSpPr/>
          <p:nvPr/>
        </p:nvSpPr>
        <p:spPr>
          <a:xfrm>
            <a:off x="527791" y="5947024"/>
            <a:ext cx="974626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 ПРАВИЛА ПРЕДОСТАВЛЕНИЯ И РАСПРЕДЕЛЕНИЯ СУБСИДИЙ ИЗ ФЕДЕРАЛЬНОГО БЮДЖЕТА БЮДЖЕТАМ СУБЪЕКТОВ РОССИЙСКОЙ ФЕДЕРАЦИИ НА РЕАЛИЗАЦИЮ МЕРОПРИЯТИЙ, НАПРАВЛЕННЫХ НА ОКАЗАНИЕ СОДЕЙСТВИЯ СЕЛЬСКОХОЗЯЙСТВЕННЫМ ТОВАРОПРОИЗВОДИТЕЛЯМ В ОБЕСПЕЧЕНИИ КВАЛИФИЦИРОВАННЫМИ СПЕЦИАЛИСТАМИ</a:t>
            </a:r>
            <a:endParaRPr lang="ru-RU" sz="1400" dirty="0">
              <a:solidFill>
                <a:srgbClr val="008030"/>
              </a:solidFill>
              <a:highlight>
                <a:srgbClr val="FFFF00"/>
              </a:highlight>
              <a:latin typeface="Good Pro Book" panose="020B0604020101020102" pitchFamily="34" charset="0"/>
            </a:endParaRPr>
          </a:p>
        </p:txBody>
      </p:sp>
      <p:sp>
        <p:nvSpPr>
          <p:cNvPr id="38" name="Скругленный прямоугольник 37">
            <a:extLst>
              <a:ext uri="{FF2B5EF4-FFF2-40B4-BE49-F238E27FC236}">
                <a16:creationId xmlns:a16="http://schemas.microsoft.com/office/drawing/2014/main" id="{5CF888A7-2511-0042-93EA-967495DFCBD3}"/>
              </a:ext>
            </a:extLst>
          </p:cNvPr>
          <p:cNvSpPr/>
          <p:nvPr/>
        </p:nvSpPr>
        <p:spPr>
          <a:xfrm>
            <a:off x="224290" y="5847046"/>
            <a:ext cx="10412079" cy="924694"/>
          </a:xfrm>
          <a:prstGeom prst="roundRect">
            <a:avLst>
              <a:gd name="adj" fmla="val 50000"/>
            </a:avLst>
          </a:prstGeom>
          <a:noFill/>
          <a:ln>
            <a:solidFill>
              <a:srgbClr val="008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 descr="http://qrcoder.ru/code/?http%3A%2F%2Fwww.consultant.ru%2Fdocument%2Fcons_doc_LAW_326085%2Fea124256d2c9b4b8ac28f44c6f111e67c7ab978f%2F&amp;10&amp;0">
            <a:extLst>
              <a:ext uri="{FF2B5EF4-FFF2-40B4-BE49-F238E27FC236}">
                <a16:creationId xmlns:a16="http://schemas.microsoft.com/office/drawing/2014/main" id="{C3A4882E-82F7-40B2-ACDD-24C62DC611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5735" y="5589916"/>
            <a:ext cx="1268083" cy="1268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6857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5BC2426-29E8-374F-AF74-294372F953D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904" y="599772"/>
            <a:ext cx="996823" cy="996823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31A48A47-DACA-CD4D-997A-51002FD81AD1}"/>
              </a:ext>
            </a:extLst>
          </p:cNvPr>
          <p:cNvSpPr txBox="1">
            <a:spLocks/>
          </p:cNvSpPr>
          <p:nvPr/>
        </p:nvSpPr>
        <p:spPr>
          <a:xfrm>
            <a:off x="1658066" y="511076"/>
            <a:ext cx="9260761" cy="111599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400" b="1" dirty="0">
                <a:solidFill>
                  <a:srgbClr val="172643"/>
                </a:solidFill>
                <a:latin typeface="Good Pro Book" panose="020B0604020101020102" pitchFamily="34" charset="0"/>
              </a:rPr>
              <a:t>Контрольные цифры приёма 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41460385-3428-0D4E-BBCB-AC543DA77AFE}"/>
              </a:ext>
            </a:extLst>
          </p:cNvPr>
          <p:cNvCxnSpPr/>
          <p:nvPr/>
        </p:nvCxnSpPr>
        <p:spPr>
          <a:xfrm>
            <a:off x="1546306" y="619075"/>
            <a:ext cx="0" cy="900000"/>
          </a:xfrm>
          <a:prstGeom prst="line">
            <a:avLst/>
          </a:prstGeom>
          <a:ln w="15875">
            <a:solidFill>
              <a:srgbClr val="0080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Скругленный прямоугольник 47">
            <a:extLst>
              <a:ext uri="{FF2B5EF4-FFF2-40B4-BE49-F238E27FC236}">
                <a16:creationId xmlns:a16="http://schemas.microsoft.com/office/drawing/2014/main" id="{AF670151-8C45-2D48-A891-6C51952E47AD}"/>
              </a:ext>
            </a:extLst>
          </p:cNvPr>
          <p:cNvSpPr/>
          <p:nvPr/>
        </p:nvSpPr>
        <p:spPr>
          <a:xfrm>
            <a:off x="10204565" y="1732290"/>
            <a:ext cx="1457403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</a:rPr>
              <a:t>Итого</a:t>
            </a:r>
          </a:p>
        </p:txBody>
      </p:sp>
      <p:sp>
        <p:nvSpPr>
          <p:cNvPr id="49" name="Скругленный прямоугольник 48">
            <a:extLst>
              <a:ext uri="{FF2B5EF4-FFF2-40B4-BE49-F238E27FC236}">
                <a16:creationId xmlns:a16="http://schemas.microsoft.com/office/drawing/2014/main" id="{0EF967B1-1695-D843-A861-428A8D3A844F}"/>
              </a:ext>
            </a:extLst>
          </p:cNvPr>
          <p:cNvSpPr/>
          <p:nvPr/>
        </p:nvSpPr>
        <p:spPr>
          <a:xfrm>
            <a:off x="7630887" y="1732290"/>
            <a:ext cx="2484975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>
              <a:lnSpc>
                <a:spcPts val="2160"/>
              </a:lnSpc>
              <a:defRPr/>
            </a:pPr>
            <a:r>
              <a:rPr lang="ru-RU" sz="1400" b="1" dirty="0">
                <a:solidFill>
                  <a:srgbClr val="008030"/>
                </a:solidFill>
                <a:latin typeface="Good Pro Book" panose="020B0604020101020102" pitchFamily="34" charset="0"/>
              </a:rPr>
              <a:t>Заочная форма обучения</a:t>
            </a:r>
          </a:p>
        </p:txBody>
      </p:sp>
      <p:sp>
        <p:nvSpPr>
          <p:cNvPr id="52" name="Скругленный прямоугольник 51">
            <a:extLst>
              <a:ext uri="{FF2B5EF4-FFF2-40B4-BE49-F238E27FC236}">
                <a16:creationId xmlns:a16="http://schemas.microsoft.com/office/drawing/2014/main" id="{AF440157-5191-7B4C-A447-1002B14FA9CA}"/>
              </a:ext>
            </a:extLst>
          </p:cNvPr>
          <p:cNvSpPr/>
          <p:nvPr/>
        </p:nvSpPr>
        <p:spPr>
          <a:xfrm>
            <a:off x="4528564" y="1732290"/>
            <a:ext cx="3015343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>
              <a:lnSpc>
                <a:spcPts val="2160"/>
              </a:lnSpc>
              <a:defRPr/>
            </a:pPr>
            <a:r>
              <a:rPr lang="ru-RU" sz="1400" b="1" dirty="0">
                <a:solidFill>
                  <a:srgbClr val="008030"/>
                </a:solidFill>
                <a:latin typeface="Good Pro Book" panose="020B0604020101020102" pitchFamily="34" charset="0"/>
              </a:rPr>
              <a:t>Очно-заочная форма обучения</a:t>
            </a:r>
          </a:p>
        </p:txBody>
      </p:sp>
      <p:sp>
        <p:nvSpPr>
          <p:cNvPr id="53" name="Скругленный прямоугольник 52">
            <a:extLst>
              <a:ext uri="{FF2B5EF4-FFF2-40B4-BE49-F238E27FC236}">
                <a16:creationId xmlns:a16="http://schemas.microsoft.com/office/drawing/2014/main" id="{7C1C7AFE-41A3-C643-8A63-F460DB84DE3B}"/>
              </a:ext>
            </a:extLst>
          </p:cNvPr>
          <p:cNvSpPr/>
          <p:nvPr/>
        </p:nvSpPr>
        <p:spPr>
          <a:xfrm>
            <a:off x="2242563" y="1744094"/>
            <a:ext cx="2199020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>
              <a:lnSpc>
                <a:spcPts val="2160"/>
              </a:lnSpc>
              <a:defRPr/>
            </a:pPr>
            <a:r>
              <a:rPr lang="ru-RU" sz="1400" b="1" dirty="0">
                <a:solidFill>
                  <a:srgbClr val="008030"/>
                </a:solidFill>
                <a:latin typeface="Good Pro Book" panose="020B0604020101020102" pitchFamily="34" charset="0"/>
              </a:rPr>
              <a:t>Очно форма обучения</a:t>
            </a:r>
          </a:p>
        </p:txBody>
      </p:sp>
      <p:sp>
        <p:nvSpPr>
          <p:cNvPr id="64" name="Скругленный прямоугольник 63">
            <a:extLst>
              <a:ext uri="{FF2B5EF4-FFF2-40B4-BE49-F238E27FC236}">
                <a16:creationId xmlns:a16="http://schemas.microsoft.com/office/drawing/2014/main" id="{65DB9D9A-1AEE-1942-BAFD-38BF5F6CBFF2}"/>
              </a:ext>
            </a:extLst>
          </p:cNvPr>
          <p:cNvSpPr/>
          <p:nvPr/>
        </p:nvSpPr>
        <p:spPr>
          <a:xfrm>
            <a:off x="2242563" y="2447986"/>
            <a:ext cx="2199020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1 861 / 667</a:t>
            </a:r>
          </a:p>
        </p:txBody>
      </p:sp>
      <p:sp>
        <p:nvSpPr>
          <p:cNvPr id="67" name="Скругленный прямоугольник 66">
            <a:extLst>
              <a:ext uri="{FF2B5EF4-FFF2-40B4-BE49-F238E27FC236}">
                <a16:creationId xmlns:a16="http://schemas.microsoft.com/office/drawing/2014/main" id="{7C386E4F-F6E2-9342-B5A6-0BC2747E6FDD}"/>
              </a:ext>
            </a:extLst>
          </p:cNvPr>
          <p:cNvSpPr/>
          <p:nvPr/>
        </p:nvSpPr>
        <p:spPr>
          <a:xfrm>
            <a:off x="2242563" y="3003155"/>
            <a:ext cx="2199020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    70 / 130</a:t>
            </a:r>
          </a:p>
        </p:txBody>
      </p:sp>
      <p:sp>
        <p:nvSpPr>
          <p:cNvPr id="69" name="Скругленный прямоугольник 68">
            <a:extLst>
              <a:ext uri="{FF2B5EF4-FFF2-40B4-BE49-F238E27FC236}">
                <a16:creationId xmlns:a16="http://schemas.microsoft.com/office/drawing/2014/main" id="{761331EF-4128-C44E-A6B8-DD760288853D}"/>
              </a:ext>
            </a:extLst>
          </p:cNvPr>
          <p:cNvSpPr/>
          <p:nvPr/>
        </p:nvSpPr>
        <p:spPr>
          <a:xfrm>
            <a:off x="2238827" y="3548476"/>
            <a:ext cx="2199020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   598 / 207</a:t>
            </a:r>
          </a:p>
        </p:txBody>
      </p:sp>
      <p:sp>
        <p:nvSpPr>
          <p:cNvPr id="70" name="Скругленный прямоугольник 69">
            <a:extLst>
              <a:ext uri="{FF2B5EF4-FFF2-40B4-BE49-F238E27FC236}">
                <a16:creationId xmlns:a16="http://schemas.microsoft.com/office/drawing/2014/main" id="{44D0DA39-07E4-034B-A54F-DB41F8CE5875}"/>
              </a:ext>
            </a:extLst>
          </p:cNvPr>
          <p:cNvSpPr/>
          <p:nvPr/>
        </p:nvSpPr>
        <p:spPr>
          <a:xfrm>
            <a:off x="2238827" y="4093125"/>
            <a:ext cx="2199020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 92 / 0</a:t>
            </a:r>
          </a:p>
        </p:txBody>
      </p:sp>
      <p:sp>
        <p:nvSpPr>
          <p:cNvPr id="71" name="Скругленный прямоугольник 70">
            <a:extLst>
              <a:ext uri="{FF2B5EF4-FFF2-40B4-BE49-F238E27FC236}">
                <a16:creationId xmlns:a16="http://schemas.microsoft.com/office/drawing/2014/main" id="{9E67A751-EA02-234C-A3A9-A4B9DBB09BC2}"/>
              </a:ext>
            </a:extLst>
          </p:cNvPr>
          <p:cNvSpPr/>
          <p:nvPr/>
        </p:nvSpPr>
        <p:spPr>
          <a:xfrm>
            <a:off x="2238827" y="4637701"/>
            <a:ext cx="2199020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  2 540 / 1 039</a:t>
            </a:r>
          </a:p>
        </p:txBody>
      </p:sp>
      <p:sp>
        <p:nvSpPr>
          <p:cNvPr id="73" name="Скругленный прямоугольник 72">
            <a:extLst>
              <a:ext uri="{FF2B5EF4-FFF2-40B4-BE49-F238E27FC236}">
                <a16:creationId xmlns:a16="http://schemas.microsoft.com/office/drawing/2014/main" id="{F1891510-AE76-6F42-B2BA-4AD7AA33B77F}"/>
              </a:ext>
            </a:extLst>
          </p:cNvPr>
          <p:cNvSpPr/>
          <p:nvPr/>
        </p:nvSpPr>
        <p:spPr>
          <a:xfrm>
            <a:off x="4547244" y="2439388"/>
            <a:ext cx="3009883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   0 / 120</a:t>
            </a:r>
          </a:p>
        </p:txBody>
      </p:sp>
      <p:sp>
        <p:nvSpPr>
          <p:cNvPr id="74" name="Скругленный прямоугольник 73">
            <a:extLst>
              <a:ext uri="{FF2B5EF4-FFF2-40B4-BE49-F238E27FC236}">
                <a16:creationId xmlns:a16="http://schemas.microsoft.com/office/drawing/2014/main" id="{8295E08A-A670-5D43-AF17-8B9FB46D249D}"/>
              </a:ext>
            </a:extLst>
          </p:cNvPr>
          <p:cNvSpPr/>
          <p:nvPr/>
        </p:nvSpPr>
        <p:spPr>
          <a:xfrm>
            <a:off x="4536034" y="2988429"/>
            <a:ext cx="3009883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0 / 0</a:t>
            </a:r>
          </a:p>
        </p:txBody>
      </p:sp>
      <p:sp>
        <p:nvSpPr>
          <p:cNvPr id="75" name="Скругленный прямоугольник 74">
            <a:extLst>
              <a:ext uri="{FF2B5EF4-FFF2-40B4-BE49-F238E27FC236}">
                <a16:creationId xmlns:a16="http://schemas.microsoft.com/office/drawing/2014/main" id="{B5521AF8-4211-964E-AACC-127622334F8F}"/>
              </a:ext>
            </a:extLst>
          </p:cNvPr>
          <p:cNvSpPr/>
          <p:nvPr/>
        </p:nvSpPr>
        <p:spPr>
          <a:xfrm>
            <a:off x="4532298" y="3545350"/>
            <a:ext cx="3009883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350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0 / 0</a:t>
            </a:r>
          </a:p>
        </p:txBody>
      </p:sp>
      <p:sp>
        <p:nvSpPr>
          <p:cNvPr id="76" name="Скругленный прямоугольник 75">
            <a:extLst>
              <a:ext uri="{FF2B5EF4-FFF2-40B4-BE49-F238E27FC236}">
                <a16:creationId xmlns:a16="http://schemas.microsoft.com/office/drawing/2014/main" id="{BBA23967-D606-264F-9A09-40684FC4E4EC}"/>
              </a:ext>
            </a:extLst>
          </p:cNvPr>
          <p:cNvSpPr/>
          <p:nvPr/>
        </p:nvSpPr>
        <p:spPr>
          <a:xfrm>
            <a:off x="4532298" y="4100708"/>
            <a:ext cx="3009883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0 / 0</a:t>
            </a:r>
          </a:p>
        </p:txBody>
      </p:sp>
      <p:sp>
        <p:nvSpPr>
          <p:cNvPr id="77" name="Скругленный прямоугольник 76">
            <a:extLst>
              <a:ext uri="{FF2B5EF4-FFF2-40B4-BE49-F238E27FC236}">
                <a16:creationId xmlns:a16="http://schemas.microsoft.com/office/drawing/2014/main" id="{F583F06B-9F25-C247-8164-9E43C8BB0E42}"/>
              </a:ext>
            </a:extLst>
          </p:cNvPr>
          <p:cNvSpPr/>
          <p:nvPr/>
        </p:nvSpPr>
        <p:spPr>
          <a:xfrm>
            <a:off x="4532298" y="4645284"/>
            <a:ext cx="3009883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    0 / 120</a:t>
            </a:r>
          </a:p>
        </p:txBody>
      </p:sp>
      <p:sp>
        <p:nvSpPr>
          <p:cNvPr id="78" name="Скругленный прямоугольник 77">
            <a:extLst>
              <a:ext uri="{FF2B5EF4-FFF2-40B4-BE49-F238E27FC236}">
                <a16:creationId xmlns:a16="http://schemas.microsoft.com/office/drawing/2014/main" id="{FCE43CA1-6D7E-CE4A-9FC5-3DF3B20CC945}"/>
              </a:ext>
            </a:extLst>
          </p:cNvPr>
          <p:cNvSpPr/>
          <p:nvPr/>
        </p:nvSpPr>
        <p:spPr>
          <a:xfrm>
            <a:off x="7636633" y="2445415"/>
            <a:ext cx="2482966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253 / 238</a:t>
            </a:r>
          </a:p>
        </p:txBody>
      </p:sp>
      <p:sp>
        <p:nvSpPr>
          <p:cNvPr id="79" name="Скругленный прямоугольник 78">
            <a:extLst>
              <a:ext uri="{FF2B5EF4-FFF2-40B4-BE49-F238E27FC236}">
                <a16:creationId xmlns:a16="http://schemas.microsoft.com/office/drawing/2014/main" id="{E3120FA2-4B1A-F24D-810C-0DEE1A606E2B}"/>
              </a:ext>
            </a:extLst>
          </p:cNvPr>
          <p:cNvSpPr/>
          <p:nvPr/>
        </p:nvSpPr>
        <p:spPr>
          <a:xfrm>
            <a:off x="7636633" y="3000584"/>
            <a:ext cx="2482966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0 / 30</a:t>
            </a:r>
          </a:p>
        </p:txBody>
      </p:sp>
      <p:sp>
        <p:nvSpPr>
          <p:cNvPr id="80" name="Скругленный прямоугольник 79">
            <a:extLst>
              <a:ext uri="{FF2B5EF4-FFF2-40B4-BE49-F238E27FC236}">
                <a16:creationId xmlns:a16="http://schemas.microsoft.com/office/drawing/2014/main" id="{2BCAACC1-9FEA-D94A-8926-7EC875E4F812}"/>
              </a:ext>
            </a:extLst>
          </p:cNvPr>
          <p:cNvSpPr/>
          <p:nvPr/>
        </p:nvSpPr>
        <p:spPr>
          <a:xfrm>
            <a:off x="7632897" y="3545905"/>
            <a:ext cx="2482966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  55 / 175</a:t>
            </a:r>
          </a:p>
        </p:txBody>
      </p:sp>
      <p:sp>
        <p:nvSpPr>
          <p:cNvPr id="81" name="Скругленный прямоугольник 80">
            <a:extLst>
              <a:ext uri="{FF2B5EF4-FFF2-40B4-BE49-F238E27FC236}">
                <a16:creationId xmlns:a16="http://schemas.microsoft.com/office/drawing/2014/main" id="{514409E3-A34E-FA4B-B64A-C9438406E5CF}"/>
              </a:ext>
            </a:extLst>
          </p:cNvPr>
          <p:cNvSpPr/>
          <p:nvPr/>
        </p:nvSpPr>
        <p:spPr>
          <a:xfrm>
            <a:off x="7632897" y="4090554"/>
            <a:ext cx="2482966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  0 / 17</a:t>
            </a:r>
          </a:p>
        </p:txBody>
      </p:sp>
      <p:sp>
        <p:nvSpPr>
          <p:cNvPr id="82" name="Скругленный прямоугольник 81">
            <a:extLst>
              <a:ext uri="{FF2B5EF4-FFF2-40B4-BE49-F238E27FC236}">
                <a16:creationId xmlns:a16="http://schemas.microsoft.com/office/drawing/2014/main" id="{1B50FEA2-2F6F-4A47-A066-8684A2856AEF}"/>
              </a:ext>
            </a:extLst>
          </p:cNvPr>
          <p:cNvSpPr/>
          <p:nvPr/>
        </p:nvSpPr>
        <p:spPr>
          <a:xfrm>
            <a:off x="7632897" y="4635130"/>
            <a:ext cx="2482966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 234 / 538</a:t>
            </a:r>
          </a:p>
        </p:txBody>
      </p:sp>
      <p:sp>
        <p:nvSpPr>
          <p:cNvPr id="83" name="Скругленный прямоугольник 82">
            <a:extLst>
              <a:ext uri="{FF2B5EF4-FFF2-40B4-BE49-F238E27FC236}">
                <a16:creationId xmlns:a16="http://schemas.microsoft.com/office/drawing/2014/main" id="{D1D9E934-81F1-3E49-95B7-C5E0420AB06C}"/>
              </a:ext>
            </a:extLst>
          </p:cNvPr>
          <p:cNvSpPr/>
          <p:nvPr/>
        </p:nvSpPr>
        <p:spPr>
          <a:xfrm>
            <a:off x="10199105" y="2445415"/>
            <a:ext cx="1463562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2 114 / 1 025</a:t>
            </a:r>
            <a:r>
              <a:rPr lang="ru-RU" sz="1400" dirty="0">
                <a:solidFill>
                  <a:srgbClr val="C5DCC8"/>
                </a:solidFill>
                <a:latin typeface="Good Pro Book" panose="020B0604020101020102" pitchFamily="34" charset="0"/>
              </a:rPr>
              <a:t>.</a:t>
            </a:r>
          </a:p>
        </p:txBody>
      </p:sp>
      <p:sp>
        <p:nvSpPr>
          <p:cNvPr id="84" name="Скругленный прямоугольник 83">
            <a:extLst>
              <a:ext uri="{FF2B5EF4-FFF2-40B4-BE49-F238E27FC236}">
                <a16:creationId xmlns:a16="http://schemas.microsoft.com/office/drawing/2014/main" id="{B1AC44B4-EA20-3846-B4A8-1EA3EC8876BB}"/>
              </a:ext>
            </a:extLst>
          </p:cNvPr>
          <p:cNvSpPr/>
          <p:nvPr/>
        </p:nvSpPr>
        <p:spPr>
          <a:xfrm>
            <a:off x="10199106" y="3000584"/>
            <a:ext cx="1467532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  70 / 160</a:t>
            </a:r>
          </a:p>
        </p:txBody>
      </p:sp>
      <p:sp>
        <p:nvSpPr>
          <p:cNvPr id="85" name="Скругленный прямоугольник 84">
            <a:extLst>
              <a:ext uri="{FF2B5EF4-FFF2-40B4-BE49-F238E27FC236}">
                <a16:creationId xmlns:a16="http://schemas.microsoft.com/office/drawing/2014/main" id="{94652415-E39E-304A-A8BB-F4665D36F647}"/>
              </a:ext>
            </a:extLst>
          </p:cNvPr>
          <p:cNvSpPr/>
          <p:nvPr/>
        </p:nvSpPr>
        <p:spPr>
          <a:xfrm>
            <a:off x="10195370" y="3545905"/>
            <a:ext cx="1467532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653 / 382</a:t>
            </a:r>
          </a:p>
        </p:txBody>
      </p:sp>
      <p:sp>
        <p:nvSpPr>
          <p:cNvPr id="86" name="Скругленный прямоугольник 85">
            <a:extLst>
              <a:ext uri="{FF2B5EF4-FFF2-40B4-BE49-F238E27FC236}">
                <a16:creationId xmlns:a16="http://schemas.microsoft.com/office/drawing/2014/main" id="{3CD48810-65BD-6B46-A997-8E44F3D931D3}"/>
              </a:ext>
            </a:extLst>
          </p:cNvPr>
          <p:cNvSpPr/>
          <p:nvPr/>
        </p:nvSpPr>
        <p:spPr>
          <a:xfrm>
            <a:off x="10195370" y="4090554"/>
            <a:ext cx="1467532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92 / 17</a:t>
            </a:r>
          </a:p>
        </p:txBody>
      </p:sp>
      <p:sp>
        <p:nvSpPr>
          <p:cNvPr id="87" name="Скругленный прямоугольник 86">
            <a:extLst>
              <a:ext uri="{FF2B5EF4-FFF2-40B4-BE49-F238E27FC236}">
                <a16:creationId xmlns:a16="http://schemas.microsoft.com/office/drawing/2014/main" id="{3C690D39-3A7A-4D47-8428-79AD79BA5B66}"/>
              </a:ext>
            </a:extLst>
          </p:cNvPr>
          <p:cNvSpPr/>
          <p:nvPr/>
        </p:nvSpPr>
        <p:spPr>
          <a:xfrm>
            <a:off x="10195369" y="4635130"/>
            <a:ext cx="1471309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lnSpc>
                <a:spcPts val="2160"/>
              </a:lnSpc>
              <a:defRPr/>
            </a:pP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2 774 / 1 757</a:t>
            </a:r>
          </a:p>
        </p:txBody>
      </p:sp>
      <p:sp>
        <p:nvSpPr>
          <p:cNvPr id="88" name="Скругленный прямоугольник 87">
            <a:extLst>
              <a:ext uri="{FF2B5EF4-FFF2-40B4-BE49-F238E27FC236}">
                <a16:creationId xmlns:a16="http://schemas.microsoft.com/office/drawing/2014/main" id="{9435C4D9-584E-7443-AC1F-A95295CC9857}"/>
              </a:ext>
            </a:extLst>
          </p:cNvPr>
          <p:cNvSpPr/>
          <p:nvPr/>
        </p:nvSpPr>
        <p:spPr>
          <a:xfrm>
            <a:off x="498595" y="2457110"/>
            <a:ext cx="1653253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defRPr/>
            </a:pPr>
            <a:r>
              <a:rPr lang="ru-RU" sz="1600" b="1" dirty="0" err="1">
                <a:solidFill>
                  <a:srgbClr val="008030"/>
                </a:solidFill>
                <a:latin typeface="Good Pro Book" panose="020B0604020101020102" pitchFamily="34" charset="0"/>
              </a:rPr>
              <a:t>Бакалавриат</a:t>
            </a:r>
            <a:endParaRPr lang="ru-RU" sz="1600" dirty="0">
              <a:solidFill>
                <a:srgbClr val="008030"/>
              </a:solidFill>
              <a:latin typeface="Good Pro Book" panose="020B0604020101020102" pitchFamily="34" charset="0"/>
            </a:endParaRPr>
          </a:p>
        </p:txBody>
      </p:sp>
      <p:sp>
        <p:nvSpPr>
          <p:cNvPr id="91" name="Скругленный прямоугольник 90">
            <a:extLst>
              <a:ext uri="{FF2B5EF4-FFF2-40B4-BE49-F238E27FC236}">
                <a16:creationId xmlns:a16="http://schemas.microsoft.com/office/drawing/2014/main" id="{8D4E76BD-C04A-2047-B111-D57F72CFE127}"/>
              </a:ext>
            </a:extLst>
          </p:cNvPr>
          <p:cNvSpPr/>
          <p:nvPr/>
        </p:nvSpPr>
        <p:spPr>
          <a:xfrm>
            <a:off x="494822" y="2995235"/>
            <a:ext cx="1657026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defRPr/>
            </a:pPr>
            <a:r>
              <a:rPr lang="ru-RU" sz="1600" b="1" dirty="0" err="1">
                <a:solidFill>
                  <a:srgbClr val="008030"/>
                </a:solidFill>
                <a:latin typeface="Good Pro Book" panose="020B0604020101020102" pitchFamily="34" charset="0"/>
              </a:rPr>
              <a:t>Специалитет</a:t>
            </a:r>
            <a:endParaRPr lang="ru-RU" sz="1600" dirty="0">
              <a:solidFill>
                <a:srgbClr val="008030"/>
              </a:solidFill>
              <a:latin typeface="Good Pro Book" panose="020B0604020101020102" pitchFamily="34" charset="0"/>
            </a:endParaRPr>
          </a:p>
        </p:txBody>
      </p:sp>
      <p:sp>
        <p:nvSpPr>
          <p:cNvPr id="92" name="Скругленный прямоугольник 91">
            <a:extLst>
              <a:ext uri="{FF2B5EF4-FFF2-40B4-BE49-F238E27FC236}">
                <a16:creationId xmlns:a16="http://schemas.microsoft.com/office/drawing/2014/main" id="{8462C70D-BAB7-3744-B335-A88B3F238F37}"/>
              </a:ext>
            </a:extLst>
          </p:cNvPr>
          <p:cNvSpPr/>
          <p:nvPr/>
        </p:nvSpPr>
        <p:spPr>
          <a:xfrm>
            <a:off x="498595" y="3543917"/>
            <a:ext cx="1649517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defRPr/>
            </a:pPr>
            <a: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</a:rPr>
              <a:t>Магистратура</a:t>
            </a:r>
            <a:endParaRPr lang="ru-RU" sz="1600" dirty="0">
              <a:solidFill>
                <a:srgbClr val="008030"/>
              </a:solidFill>
              <a:latin typeface="Good Pro Book" panose="020B0604020101020102" pitchFamily="34" charset="0"/>
            </a:endParaRPr>
          </a:p>
        </p:txBody>
      </p:sp>
      <p:sp>
        <p:nvSpPr>
          <p:cNvPr id="94" name="Скругленный прямоугольник 93">
            <a:extLst>
              <a:ext uri="{FF2B5EF4-FFF2-40B4-BE49-F238E27FC236}">
                <a16:creationId xmlns:a16="http://schemas.microsoft.com/office/drawing/2014/main" id="{4F1EB386-F610-3943-AE03-9AF3B22EA3E8}"/>
              </a:ext>
            </a:extLst>
          </p:cNvPr>
          <p:cNvSpPr/>
          <p:nvPr/>
        </p:nvSpPr>
        <p:spPr>
          <a:xfrm>
            <a:off x="498576" y="4090554"/>
            <a:ext cx="1649536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defRPr/>
            </a:pPr>
            <a: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</a:rPr>
              <a:t>Аспирантура</a:t>
            </a:r>
            <a:endParaRPr lang="ru-RU" sz="1600" dirty="0">
              <a:solidFill>
                <a:srgbClr val="008030"/>
              </a:solidFill>
              <a:latin typeface="Good Pro Book" panose="020B0604020101020102" pitchFamily="34" charset="0"/>
            </a:endParaRPr>
          </a:p>
        </p:txBody>
      </p:sp>
      <p:sp>
        <p:nvSpPr>
          <p:cNvPr id="95" name="Скругленный прямоугольник 94">
            <a:extLst>
              <a:ext uri="{FF2B5EF4-FFF2-40B4-BE49-F238E27FC236}">
                <a16:creationId xmlns:a16="http://schemas.microsoft.com/office/drawing/2014/main" id="{BFFF4D4B-AEB9-E745-8BF7-BD7C5411334B}"/>
              </a:ext>
            </a:extLst>
          </p:cNvPr>
          <p:cNvSpPr/>
          <p:nvPr/>
        </p:nvSpPr>
        <p:spPr>
          <a:xfrm>
            <a:off x="498567" y="4637543"/>
            <a:ext cx="1649536" cy="360000"/>
          </a:xfrm>
          <a:prstGeom prst="roundRect">
            <a:avLst>
              <a:gd name="adj" fmla="val 50000"/>
            </a:avLst>
          </a:prstGeom>
          <a:solidFill>
            <a:srgbClr val="00803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>
              <a:defRPr/>
            </a:pPr>
            <a: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</a:rPr>
              <a:t>Всего</a:t>
            </a:r>
            <a:endParaRPr lang="ru-RU" sz="1600" dirty="0">
              <a:solidFill>
                <a:srgbClr val="008030"/>
              </a:solidFill>
              <a:latin typeface="Good Pro Book" panose="020B0604020101020102" pitchFamily="34" charset="0"/>
            </a:endParaRPr>
          </a:p>
        </p:txBody>
      </p:sp>
      <p:sp>
        <p:nvSpPr>
          <p:cNvPr id="72" name="Прямоугольник 71">
            <a:extLst>
              <a:ext uri="{FF2B5EF4-FFF2-40B4-BE49-F238E27FC236}">
                <a16:creationId xmlns:a16="http://schemas.microsoft.com/office/drawing/2014/main" id="{1E940070-0E8D-604D-9F63-C654C96F1CC5}"/>
              </a:ext>
            </a:extLst>
          </p:cNvPr>
          <p:cNvSpPr/>
          <p:nvPr/>
        </p:nvSpPr>
        <p:spPr>
          <a:xfrm>
            <a:off x="4526837" y="2159084"/>
            <a:ext cx="1473766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" dirty="0">
                <a:solidFill>
                  <a:schemeClr val="bg1"/>
                </a:solidFill>
                <a:latin typeface="Good Pro Book" panose="020B0604020101020102" pitchFamily="34" charset="0"/>
              </a:rPr>
              <a:t>бюджетных</a:t>
            </a:r>
            <a:endParaRPr lang="ru-RU" dirty="0"/>
          </a:p>
        </p:txBody>
      </p:sp>
      <p:sp>
        <p:nvSpPr>
          <p:cNvPr id="89" name="Прямоугольник 88">
            <a:extLst>
              <a:ext uri="{FF2B5EF4-FFF2-40B4-BE49-F238E27FC236}">
                <a16:creationId xmlns:a16="http://schemas.microsoft.com/office/drawing/2014/main" id="{C94F94FE-77F3-7747-923A-ED23F16C9AF4}"/>
              </a:ext>
            </a:extLst>
          </p:cNvPr>
          <p:cNvSpPr/>
          <p:nvPr/>
        </p:nvSpPr>
        <p:spPr>
          <a:xfrm>
            <a:off x="6082119" y="2159084"/>
            <a:ext cx="146006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" dirty="0">
                <a:solidFill>
                  <a:schemeClr val="bg1"/>
                </a:solidFill>
                <a:latin typeface="Good Pro Book" panose="020B0604020101020102" pitchFamily="34" charset="0"/>
              </a:rPr>
              <a:t>контрактных</a:t>
            </a:r>
            <a:endParaRPr lang="ru-RU" dirty="0"/>
          </a:p>
        </p:txBody>
      </p:sp>
      <p:sp>
        <p:nvSpPr>
          <p:cNvPr id="97" name="Прямоугольник 96">
            <a:extLst>
              <a:ext uri="{FF2B5EF4-FFF2-40B4-BE49-F238E27FC236}">
                <a16:creationId xmlns:a16="http://schemas.microsoft.com/office/drawing/2014/main" id="{B2966C95-99CD-094D-B941-5519B003992D}"/>
              </a:ext>
            </a:extLst>
          </p:cNvPr>
          <p:cNvSpPr/>
          <p:nvPr/>
        </p:nvSpPr>
        <p:spPr>
          <a:xfrm>
            <a:off x="2236738" y="2140380"/>
            <a:ext cx="112902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dirty="0">
                <a:solidFill>
                  <a:schemeClr val="bg1"/>
                </a:solidFill>
                <a:latin typeface="Good Pro Book" panose="020B0604020101020102" pitchFamily="34" charset="0"/>
              </a:rPr>
              <a:t>бюджетных</a:t>
            </a:r>
            <a:endParaRPr lang="ru-RU" sz="2400" dirty="0"/>
          </a:p>
        </p:txBody>
      </p:sp>
      <p:sp>
        <p:nvSpPr>
          <p:cNvPr id="99" name="Прямоугольник 98">
            <a:extLst>
              <a:ext uri="{FF2B5EF4-FFF2-40B4-BE49-F238E27FC236}">
                <a16:creationId xmlns:a16="http://schemas.microsoft.com/office/drawing/2014/main" id="{EEB83205-E375-324E-BD3A-4D19B1BCFB1C}"/>
              </a:ext>
            </a:extLst>
          </p:cNvPr>
          <p:cNvSpPr/>
          <p:nvPr/>
        </p:nvSpPr>
        <p:spPr>
          <a:xfrm>
            <a:off x="498567" y="2117913"/>
            <a:ext cx="1649536" cy="246221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/>
            <a:r>
              <a:rPr lang="ru-RU" sz="1000" dirty="0">
                <a:solidFill>
                  <a:schemeClr val="bg1"/>
                </a:solidFill>
                <a:latin typeface="Good Pro Book" panose="020B0604020101020102" pitchFamily="34" charset="0"/>
              </a:rPr>
              <a:t>Количество мест</a:t>
            </a:r>
            <a:endParaRPr lang="ru-RU" sz="2400" dirty="0"/>
          </a:p>
        </p:txBody>
      </p:sp>
      <p:sp>
        <p:nvSpPr>
          <p:cNvPr id="101" name="Скругленный прямоугольник 100">
            <a:extLst>
              <a:ext uri="{FF2B5EF4-FFF2-40B4-BE49-F238E27FC236}">
                <a16:creationId xmlns:a16="http://schemas.microsoft.com/office/drawing/2014/main" id="{C138AB0D-E9A7-BA42-A74A-8D4D6DA9E043}"/>
              </a:ext>
            </a:extLst>
          </p:cNvPr>
          <p:cNvSpPr/>
          <p:nvPr/>
        </p:nvSpPr>
        <p:spPr>
          <a:xfrm>
            <a:off x="507975" y="5409736"/>
            <a:ext cx="11142803" cy="684337"/>
          </a:xfrm>
          <a:prstGeom prst="roundRect">
            <a:avLst>
              <a:gd name="adj" fmla="val 50000"/>
            </a:avLst>
          </a:prstGeom>
          <a:noFill/>
          <a:ln>
            <a:solidFill>
              <a:srgbClr val="008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chemeClr val="bg1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102" name="Прямоугольник 101">
            <a:extLst>
              <a:ext uri="{FF2B5EF4-FFF2-40B4-BE49-F238E27FC236}">
                <a16:creationId xmlns:a16="http://schemas.microsoft.com/office/drawing/2014/main" id="{ADDDA22E-D0AE-2A48-9884-014E914F583D}"/>
              </a:ext>
            </a:extLst>
          </p:cNvPr>
          <p:cNvSpPr/>
          <p:nvPr/>
        </p:nvSpPr>
        <p:spPr>
          <a:xfrm>
            <a:off x="627475" y="5405717"/>
            <a:ext cx="108914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008030"/>
                </a:solidFill>
                <a:latin typeface="Good Pro Book" panose="020B0604020101020102" pitchFamily="34" charset="0"/>
              </a:rPr>
              <a:t>Тимирязевская академия входит в ТОР-10 столичных университетов </a:t>
            </a:r>
          </a:p>
          <a:p>
            <a:pPr algn="ctr"/>
            <a:r>
              <a:rPr lang="ru-RU" sz="2000" dirty="0">
                <a:solidFill>
                  <a:srgbClr val="008030"/>
                </a:solidFill>
                <a:latin typeface="Good Pro Book" panose="020B0604020101020102" pitchFamily="34" charset="0"/>
              </a:rPr>
              <a:t>по количеству бюджетных мест </a:t>
            </a:r>
          </a:p>
        </p:txBody>
      </p:sp>
      <p:sp>
        <p:nvSpPr>
          <p:cNvPr id="103" name="Скругленный прямоугольник 89">
            <a:extLst>
              <a:ext uri="{FF2B5EF4-FFF2-40B4-BE49-F238E27FC236}">
                <a16:creationId xmlns:a16="http://schemas.microsoft.com/office/drawing/2014/main" id="{27EDCA18-1004-4B7D-A567-EB75C3DE39DE}"/>
              </a:ext>
            </a:extLst>
          </p:cNvPr>
          <p:cNvSpPr/>
          <p:nvPr/>
        </p:nvSpPr>
        <p:spPr>
          <a:xfrm>
            <a:off x="2242563" y="2144735"/>
            <a:ext cx="2195283" cy="201933"/>
          </a:xfrm>
          <a:prstGeom prst="roundRect">
            <a:avLst>
              <a:gd name="adj" fmla="val 50000"/>
            </a:avLst>
          </a:prstGeom>
          <a:solidFill>
            <a:srgbClr val="008030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marL="6350" algn="ctr">
              <a:defRPr/>
            </a:pPr>
            <a:r>
              <a:rPr lang="ru-RU" sz="1100" dirty="0">
                <a:solidFill>
                  <a:schemeClr val="bg1"/>
                </a:solidFill>
                <a:latin typeface="Good Pro Book" panose="020B0604020101020102" pitchFamily="34" charset="0"/>
              </a:rPr>
              <a:t>Бюджет/контракт</a:t>
            </a:r>
          </a:p>
        </p:txBody>
      </p:sp>
      <p:sp>
        <p:nvSpPr>
          <p:cNvPr id="105" name="Скругленный прямоугольник 95">
            <a:extLst>
              <a:ext uri="{FF2B5EF4-FFF2-40B4-BE49-F238E27FC236}">
                <a16:creationId xmlns:a16="http://schemas.microsoft.com/office/drawing/2014/main" id="{E1F7D0AF-1991-4E7D-A1A3-A825012DABD7}"/>
              </a:ext>
            </a:extLst>
          </p:cNvPr>
          <p:cNvSpPr/>
          <p:nvPr/>
        </p:nvSpPr>
        <p:spPr>
          <a:xfrm>
            <a:off x="494821" y="2144735"/>
            <a:ext cx="1653282" cy="203178"/>
          </a:xfrm>
          <a:prstGeom prst="roundRect">
            <a:avLst>
              <a:gd name="adj" fmla="val 50000"/>
            </a:avLst>
          </a:prstGeom>
          <a:solidFill>
            <a:srgbClr val="008030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marL="6350" algn="ctr">
              <a:defRPr/>
            </a:pPr>
            <a:r>
              <a:rPr lang="ru-RU" sz="1050" dirty="0">
                <a:solidFill>
                  <a:schemeClr val="bg1"/>
                </a:solidFill>
                <a:latin typeface="Good Pro Book" panose="020B0604020101020102" pitchFamily="34" charset="0"/>
              </a:rPr>
              <a:t>Количество мест</a:t>
            </a:r>
            <a:endParaRPr lang="ru-RU" sz="2800" dirty="0"/>
          </a:p>
        </p:txBody>
      </p:sp>
      <p:sp>
        <p:nvSpPr>
          <p:cNvPr id="109" name="Скругленный прямоугольник 89">
            <a:extLst>
              <a:ext uri="{FF2B5EF4-FFF2-40B4-BE49-F238E27FC236}">
                <a16:creationId xmlns:a16="http://schemas.microsoft.com/office/drawing/2014/main" id="{D11EA31E-2589-45C3-B424-DCDD2D47D7A0}"/>
              </a:ext>
            </a:extLst>
          </p:cNvPr>
          <p:cNvSpPr/>
          <p:nvPr/>
        </p:nvSpPr>
        <p:spPr>
          <a:xfrm>
            <a:off x="4547243" y="2144735"/>
            <a:ext cx="2994937" cy="201933"/>
          </a:xfrm>
          <a:prstGeom prst="roundRect">
            <a:avLst>
              <a:gd name="adj" fmla="val 50000"/>
            </a:avLst>
          </a:prstGeom>
          <a:solidFill>
            <a:srgbClr val="008030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marL="6350" algn="ctr">
              <a:defRPr/>
            </a:pPr>
            <a:r>
              <a:rPr lang="ru-RU" sz="1100" dirty="0">
                <a:solidFill>
                  <a:schemeClr val="bg1"/>
                </a:solidFill>
                <a:latin typeface="Good Pro Book" panose="020B0604020101020102" pitchFamily="34" charset="0"/>
              </a:rPr>
              <a:t>Бюджет/контракт</a:t>
            </a:r>
          </a:p>
        </p:txBody>
      </p:sp>
      <p:sp>
        <p:nvSpPr>
          <p:cNvPr id="111" name="Скругленный прямоугольник 89">
            <a:extLst>
              <a:ext uri="{FF2B5EF4-FFF2-40B4-BE49-F238E27FC236}">
                <a16:creationId xmlns:a16="http://schemas.microsoft.com/office/drawing/2014/main" id="{76D4BC9F-972C-42B5-B6D8-98313856F902}"/>
              </a:ext>
            </a:extLst>
          </p:cNvPr>
          <p:cNvSpPr/>
          <p:nvPr/>
        </p:nvSpPr>
        <p:spPr>
          <a:xfrm>
            <a:off x="7636633" y="2146663"/>
            <a:ext cx="2479229" cy="201933"/>
          </a:xfrm>
          <a:prstGeom prst="roundRect">
            <a:avLst>
              <a:gd name="adj" fmla="val 50000"/>
            </a:avLst>
          </a:prstGeom>
          <a:solidFill>
            <a:srgbClr val="008030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marL="6350" algn="ctr">
              <a:defRPr/>
            </a:pPr>
            <a:r>
              <a:rPr lang="ru-RU" sz="1100" dirty="0">
                <a:solidFill>
                  <a:schemeClr val="bg1"/>
                </a:solidFill>
                <a:latin typeface="Good Pro Book" panose="020B0604020101020102" pitchFamily="34" charset="0"/>
              </a:rPr>
              <a:t>Бюджет/контракт</a:t>
            </a:r>
          </a:p>
        </p:txBody>
      </p:sp>
      <p:sp>
        <p:nvSpPr>
          <p:cNvPr id="113" name="Скругленный прямоугольник 89">
            <a:extLst>
              <a:ext uri="{FF2B5EF4-FFF2-40B4-BE49-F238E27FC236}">
                <a16:creationId xmlns:a16="http://schemas.microsoft.com/office/drawing/2014/main" id="{983587C1-CEEC-4460-A7F8-51B666092278}"/>
              </a:ext>
            </a:extLst>
          </p:cNvPr>
          <p:cNvSpPr/>
          <p:nvPr/>
        </p:nvSpPr>
        <p:spPr>
          <a:xfrm>
            <a:off x="10204565" y="2140380"/>
            <a:ext cx="1446213" cy="201933"/>
          </a:xfrm>
          <a:prstGeom prst="roundRect">
            <a:avLst>
              <a:gd name="adj" fmla="val 50000"/>
            </a:avLst>
          </a:prstGeom>
          <a:solidFill>
            <a:srgbClr val="008030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marL="6350" algn="ctr">
              <a:defRPr/>
            </a:pPr>
            <a:r>
              <a:rPr lang="ru-RU" sz="1100" dirty="0">
                <a:solidFill>
                  <a:schemeClr val="bg1"/>
                </a:solidFill>
                <a:latin typeface="Good Pro Book" panose="020B0604020101020102" pitchFamily="34" charset="0"/>
              </a:rPr>
              <a:t>Бюджет/контракт</a:t>
            </a:r>
          </a:p>
        </p:txBody>
      </p:sp>
    </p:spTree>
    <p:extLst>
      <p:ext uri="{BB962C8B-B14F-4D97-AF65-F5344CB8AC3E}">
        <p14:creationId xmlns:p14="http://schemas.microsoft.com/office/powerpoint/2010/main" val="102979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Скругленный прямоугольник 47">
            <a:extLst>
              <a:ext uri="{FF2B5EF4-FFF2-40B4-BE49-F238E27FC236}">
                <a16:creationId xmlns:a16="http://schemas.microsoft.com/office/drawing/2014/main" id="{09FA24C1-7594-284A-9174-CBFCB5450D32}"/>
              </a:ext>
            </a:extLst>
          </p:cNvPr>
          <p:cNvSpPr/>
          <p:nvPr/>
        </p:nvSpPr>
        <p:spPr>
          <a:xfrm>
            <a:off x="432903" y="3497774"/>
            <a:ext cx="7191545" cy="556918"/>
          </a:xfrm>
          <a:prstGeom prst="roundRect">
            <a:avLst>
              <a:gd name="adj" fmla="val 20945"/>
            </a:avLst>
          </a:prstGeom>
          <a:solidFill>
            <a:srgbClr val="008030"/>
          </a:solidFill>
          <a:ln>
            <a:solidFill>
              <a:srgbClr val="008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4" name="Скругленный прямоугольник 43">
            <a:extLst>
              <a:ext uri="{FF2B5EF4-FFF2-40B4-BE49-F238E27FC236}">
                <a16:creationId xmlns:a16="http://schemas.microsoft.com/office/drawing/2014/main" id="{294D1FB7-2565-0642-AF62-7C35853A4C7D}"/>
              </a:ext>
            </a:extLst>
          </p:cNvPr>
          <p:cNvSpPr/>
          <p:nvPr/>
        </p:nvSpPr>
        <p:spPr>
          <a:xfrm>
            <a:off x="432903" y="5031147"/>
            <a:ext cx="7191545" cy="720000"/>
          </a:xfrm>
          <a:prstGeom prst="roundRect">
            <a:avLst>
              <a:gd name="adj" fmla="val 20945"/>
            </a:avLst>
          </a:prstGeom>
          <a:solidFill>
            <a:srgbClr val="008030"/>
          </a:solidFill>
          <a:ln>
            <a:solidFill>
              <a:srgbClr val="008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5BC2426-29E8-374F-AF74-294372F953D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904" y="599772"/>
            <a:ext cx="996823" cy="996823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31A48A47-DACA-CD4D-997A-51002FD81AD1}"/>
              </a:ext>
            </a:extLst>
          </p:cNvPr>
          <p:cNvSpPr txBox="1">
            <a:spLocks/>
          </p:cNvSpPr>
          <p:nvPr/>
        </p:nvSpPr>
        <p:spPr>
          <a:xfrm>
            <a:off x="1658066" y="511076"/>
            <a:ext cx="9871657" cy="111599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2400" b="1" dirty="0">
                <a:solidFill>
                  <a:srgbClr val="172643"/>
                </a:solidFill>
                <a:latin typeface="Good Pro Book" panose="020B0604020101020102" pitchFamily="34" charset="0"/>
              </a:rPr>
              <a:t>Порядок зачисления в 2022 году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>
                <a:solidFill>
                  <a:srgbClr val="172643"/>
                </a:solidFill>
                <a:latin typeface="Good Pro Book" panose="020B0604020101020102" pitchFamily="34" charset="0"/>
                <a:ea typeface="+mn-ea"/>
                <a:cs typeface="+mn-cs"/>
              </a:rPr>
              <a:t>на бюджетные места очной формы обучения по программам </a:t>
            </a:r>
            <a:r>
              <a:rPr lang="ru-RU" sz="2000" dirty="0" err="1">
                <a:solidFill>
                  <a:srgbClr val="172643"/>
                </a:solidFill>
                <a:latin typeface="Good Pro Book" panose="020B0604020101020102" pitchFamily="34" charset="0"/>
                <a:ea typeface="+mn-ea"/>
                <a:cs typeface="+mn-cs"/>
              </a:rPr>
              <a:t>бакалавриата</a:t>
            </a:r>
            <a:r>
              <a:rPr lang="ru-RU" sz="2000" dirty="0">
                <a:solidFill>
                  <a:srgbClr val="172643"/>
                </a:solidFill>
                <a:latin typeface="Good Pro Book" panose="020B0604020101020102" pitchFamily="34" charset="0"/>
                <a:ea typeface="+mn-ea"/>
                <a:cs typeface="+mn-cs"/>
              </a:rPr>
              <a:t> и </a:t>
            </a:r>
            <a:r>
              <a:rPr lang="ru-RU" sz="2000" dirty="0" err="1">
                <a:solidFill>
                  <a:srgbClr val="172643"/>
                </a:solidFill>
                <a:latin typeface="Good Pro Book" panose="020B0604020101020102" pitchFamily="34" charset="0"/>
                <a:ea typeface="+mn-ea"/>
                <a:cs typeface="+mn-cs"/>
              </a:rPr>
              <a:t>специалитета</a:t>
            </a:r>
            <a:endParaRPr lang="ru-RU" sz="2400" dirty="0">
              <a:solidFill>
                <a:srgbClr val="172643"/>
              </a:solidFill>
              <a:latin typeface="Good Pro Book" panose="020B0604020101020102" pitchFamily="34" charset="0"/>
              <a:ea typeface="+mn-ea"/>
              <a:cs typeface="+mn-cs"/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41460385-3428-0D4E-BBCB-AC543DA77AFE}"/>
              </a:ext>
            </a:extLst>
          </p:cNvPr>
          <p:cNvCxnSpPr/>
          <p:nvPr/>
        </p:nvCxnSpPr>
        <p:spPr>
          <a:xfrm>
            <a:off x="1546306" y="619075"/>
            <a:ext cx="0" cy="900000"/>
          </a:xfrm>
          <a:prstGeom prst="line">
            <a:avLst/>
          </a:prstGeom>
          <a:ln w="15875">
            <a:solidFill>
              <a:srgbClr val="0080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Заголовок 1">
            <a:extLst>
              <a:ext uri="{FF2B5EF4-FFF2-40B4-BE49-F238E27FC236}">
                <a16:creationId xmlns:a16="http://schemas.microsoft.com/office/drawing/2014/main" id="{0E85053A-DE26-994A-810E-63C2A7E20E27}"/>
              </a:ext>
            </a:extLst>
          </p:cNvPr>
          <p:cNvSpPr txBox="1">
            <a:spLocks/>
          </p:cNvSpPr>
          <p:nvPr/>
        </p:nvSpPr>
        <p:spPr>
          <a:xfrm>
            <a:off x="403876" y="1722484"/>
            <a:ext cx="11859234" cy="132645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>
                <a:solidFill>
                  <a:srgbClr val="172643"/>
                </a:solidFill>
                <a:latin typeface="Good Pro Book" panose="020B0604020101020102" pitchFamily="34" charset="0"/>
              </a:rPr>
              <a:t>Важно:</a:t>
            </a:r>
          </a:p>
          <a:p>
            <a:pPr algn="l"/>
            <a:r>
              <a:rPr lang="ru-RU" sz="1600" dirty="0">
                <a:solidFill>
                  <a:srgbClr val="252A49"/>
                </a:solidFill>
                <a:latin typeface="Good Pro Book" panose="020B0604020101020102" pitchFamily="34" charset="0"/>
              </a:rPr>
              <a:t>— зачисление возможно только при наличии заявления о согласии на зачисление и оригинала документа об образовании;</a:t>
            </a:r>
          </a:p>
          <a:p>
            <a:pPr algn="l"/>
            <a:r>
              <a:rPr lang="ru-RU" sz="1600" dirty="0">
                <a:solidFill>
                  <a:srgbClr val="252A49"/>
                </a:solidFill>
                <a:latin typeface="Good Pro Book" panose="020B0604020101020102" pitchFamily="34" charset="0"/>
              </a:rPr>
              <a:t>— абитуриенты самостоятельно оценивают шансы на поступление на сайте университета в разделе «Оперативная информация»;</a:t>
            </a:r>
          </a:p>
          <a:p>
            <a:pPr algn="l"/>
            <a:r>
              <a:rPr lang="ru-RU" sz="1600" dirty="0">
                <a:solidFill>
                  <a:srgbClr val="252A49"/>
                </a:solidFill>
                <a:latin typeface="Good Pro Book" panose="020B0604020101020102" pitchFamily="34" charset="0"/>
              </a:rPr>
              <a:t>— списки поступающих обновляются в режиме </a:t>
            </a:r>
            <a:r>
              <a:rPr lang="en-US" sz="1600" dirty="0">
                <a:solidFill>
                  <a:srgbClr val="252A49"/>
                </a:solidFill>
                <a:latin typeface="Good Pro Book" panose="020B0604020101020102" pitchFamily="34" charset="0"/>
              </a:rPr>
              <a:t>on-line</a:t>
            </a:r>
            <a:r>
              <a:rPr lang="ru-RU" sz="1600" dirty="0">
                <a:solidFill>
                  <a:srgbClr val="252A49"/>
                </a:solidFill>
                <a:latin typeface="Good Pro Book" panose="020B0604020101020102" pitchFamily="34" charset="0"/>
              </a:rPr>
              <a:t>.</a:t>
            </a:r>
          </a:p>
        </p:txBody>
      </p:sp>
      <p:sp>
        <p:nvSpPr>
          <p:cNvPr id="97" name="Заголовок 1">
            <a:extLst>
              <a:ext uri="{FF2B5EF4-FFF2-40B4-BE49-F238E27FC236}">
                <a16:creationId xmlns:a16="http://schemas.microsoft.com/office/drawing/2014/main" id="{B8278160-7D28-604F-A7A1-39FFC4802579}"/>
              </a:ext>
            </a:extLst>
          </p:cNvPr>
          <p:cNvSpPr txBox="1">
            <a:spLocks/>
          </p:cNvSpPr>
          <p:nvPr/>
        </p:nvSpPr>
        <p:spPr>
          <a:xfrm>
            <a:off x="1658066" y="2645473"/>
            <a:ext cx="3927436" cy="368054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800" dirty="0">
              <a:solidFill>
                <a:srgbClr val="008030"/>
              </a:solidFill>
              <a:latin typeface="Bebas Neue Book" pitchFamily="2" charset="0"/>
            </a:endParaRPr>
          </a:p>
        </p:txBody>
      </p:sp>
      <p:sp>
        <p:nvSpPr>
          <p:cNvPr id="98" name="Заголовок 1">
            <a:extLst>
              <a:ext uri="{FF2B5EF4-FFF2-40B4-BE49-F238E27FC236}">
                <a16:creationId xmlns:a16="http://schemas.microsoft.com/office/drawing/2014/main" id="{C8FC736A-C679-2044-99E4-8F3C470B9764}"/>
              </a:ext>
            </a:extLst>
          </p:cNvPr>
          <p:cNvSpPr txBox="1">
            <a:spLocks/>
          </p:cNvSpPr>
          <p:nvPr/>
        </p:nvSpPr>
        <p:spPr>
          <a:xfrm>
            <a:off x="493950" y="3529348"/>
            <a:ext cx="7090742" cy="51501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solidFill>
                  <a:schemeClr val="bg1"/>
                </a:solidFill>
                <a:latin typeface="Good Pro Book" panose="020B0604020101020102" pitchFamily="34" charset="0"/>
              </a:rPr>
              <a:t>25 июля</a:t>
            </a:r>
          </a:p>
          <a:p>
            <a:pPr algn="l"/>
            <a:r>
              <a:rPr lang="ru-RU" sz="1400" dirty="0">
                <a:solidFill>
                  <a:schemeClr val="bg1"/>
                </a:solidFill>
                <a:latin typeface="Good Pro Book" panose="020B0604020101020102" pitchFamily="34" charset="0"/>
              </a:rPr>
              <a:t>завершение приёма документов поступающих на бюджетные места </a:t>
            </a:r>
            <a:endParaRPr lang="ru-RU" sz="1200" dirty="0">
              <a:solidFill>
                <a:schemeClr val="bg1"/>
              </a:solidFill>
              <a:latin typeface="Good Pro Book" panose="020B0604020101020102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3191C4E-10C2-4C4C-AA1A-3BCEC345B94B}"/>
              </a:ext>
            </a:extLst>
          </p:cNvPr>
          <p:cNvSpPr/>
          <p:nvPr/>
        </p:nvSpPr>
        <p:spPr>
          <a:xfrm>
            <a:off x="432903" y="3048046"/>
            <a:ext cx="110968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172643"/>
                </a:solidFill>
                <a:latin typeface="Good Pro Book" panose="020B0604020101020102" pitchFamily="34" charset="0"/>
              </a:rPr>
              <a:t>Сроки зачисления на очную форму обучения по программам </a:t>
            </a:r>
            <a:r>
              <a:rPr lang="ru-RU" b="1" dirty="0" err="1">
                <a:solidFill>
                  <a:srgbClr val="172643"/>
                </a:solidFill>
                <a:latin typeface="Good Pro Book" panose="020B0604020101020102" pitchFamily="34" charset="0"/>
              </a:rPr>
              <a:t>бакалавриата</a:t>
            </a:r>
            <a:r>
              <a:rPr lang="ru-RU" b="1" dirty="0">
                <a:solidFill>
                  <a:srgbClr val="172643"/>
                </a:solidFill>
                <a:latin typeface="Good Pro Book" panose="020B0604020101020102" pitchFamily="34" charset="0"/>
              </a:rPr>
              <a:t> и </a:t>
            </a:r>
            <a:r>
              <a:rPr lang="ru-RU" b="1" dirty="0" err="1">
                <a:solidFill>
                  <a:srgbClr val="172643"/>
                </a:solidFill>
                <a:latin typeface="Good Pro Book" panose="020B0604020101020102" pitchFamily="34" charset="0"/>
              </a:rPr>
              <a:t>специалитета</a:t>
            </a:r>
            <a:r>
              <a:rPr lang="ru-RU" b="1" dirty="0">
                <a:solidFill>
                  <a:srgbClr val="172643"/>
                </a:solidFill>
                <a:latin typeface="Good Pro Book" panose="020B0604020101020102" pitchFamily="34" charset="0"/>
              </a:rPr>
              <a:t>:</a:t>
            </a:r>
          </a:p>
        </p:txBody>
      </p:sp>
      <p:sp>
        <p:nvSpPr>
          <p:cNvPr id="21" name="Заголовок 1">
            <a:extLst>
              <a:ext uri="{FF2B5EF4-FFF2-40B4-BE49-F238E27FC236}">
                <a16:creationId xmlns:a16="http://schemas.microsoft.com/office/drawing/2014/main" id="{80AFD002-2CD0-2A45-B83C-2804A5FF3AE0}"/>
              </a:ext>
            </a:extLst>
          </p:cNvPr>
          <p:cNvSpPr txBox="1">
            <a:spLocks/>
          </p:cNvSpPr>
          <p:nvPr/>
        </p:nvSpPr>
        <p:spPr>
          <a:xfrm>
            <a:off x="493950" y="5031147"/>
            <a:ext cx="7248055" cy="71108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solidFill>
                  <a:schemeClr val="bg1"/>
                </a:solidFill>
                <a:latin typeface="Good Pro Book" panose="020B0604020101020102" pitchFamily="34" charset="0"/>
              </a:rPr>
              <a:t>3 августа в 18:00 </a:t>
            </a:r>
            <a:r>
              <a:rPr lang="ru-RU" sz="1200" dirty="0">
                <a:solidFill>
                  <a:schemeClr val="bg1"/>
                </a:solidFill>
                <a:latin typeface="Good Pro Book" panose="020B0604020101020102" pitchFamily="34" charset="0"/>
              </a:rPr>
              <a:t>(по </a:t>
            </a:r>
            <a:r>
              <a:rPr lang="ru-RU" sz="1200" dirty="0" err="1">
                <a:solidFill>
                  <a:schemeClr val="bg1"/>
                </a:solidFill>
                <a:latin typeface="Good Pro Book" panose="020B0604020101020102" pitchFamily="34" charset="0"/>
              </a:rPr>
              <a:t>мск</a:t>
            </a:r>
            <a:r>
              <a:rPr lang="ru-RU" sz="1200" dirty="0">
                <a:solidFill>
                  <a:schemeClr val="bg1"/>
                </a:solidFill>
                <a:latin typeface="Good Pro Book" panose="020B0604020101020102" pitchFamily="34" charset="0"/>
              </a:rPr>
              <a:t>)</a:t>
            </a:r>
          </a:p>
          <a:p>
            <a:pPr algn="l"/>
            <a:r>
              <a:rPr lang="ru-RU" sz="1400" dirty="0">
                <a:solidFill>
                  <a:schemeClr val="bg1"/>
                </a:solidFill>
                <a:latin typeface="Good Pro Book" panose="020B0604020101020102" pitchFamily="34" charset="0"/>
              </a:rPr>
              <a:t>завершение приёма заявлений о согласии на зачисление от лиц, </a:t>
            </a:r>
            <a:br>
              <a:rPr lang="ru-RU" sz="1400" dirty="0">
                <a:solidFill>
                  <a:schemeClr val="bg1"/>
                </a:solidFill>
                <a:latin typeface="Good Pro Book" panose="020B0604020101020102" pitchFamily="34" charset="0"/>
              </a:rPr>
            </a:br>
            <a:r>
              <a:rPr lang="ru-RU" sz="1400" dirty="0">
                <a:solidFill>
                  <a:schemeClr val="bg1"/>
                </a:solidFill>
                <a:latin typeface="Good Pro Book" panose="020B0604020101020102" pitchFamily="34" charset="0"/>
              </a:rPr>
              <a:t>поступающих на основные конкурсные места (основное зачисление)</a:t>
            </a:r>
            <a:endParaRPr lang="ru-RU" sz="1200" dirty="0">
              <a:solidFill>
                <a:schemeClr val="bg1"/>
              </a:solidFill>
              <a:latin typeface="Good Pro Book" panose="020B0604020101020102" pitchFamily="34" charset="0"/>
            </a:endParaRPr>
          </a:p>
        </p:txBody>
      </p:sp>
      <p:sp>
        <p:nvSpPr>
          <p:cNvPr id="33" name="Заголовок 1">
            <a:extLst>
              <a:ext uri="{FF2B5EF4-FFF2-40B4-BE49-F238E27FC236}">
                <a16:creationId xmlns:a16="http://schemas.microsoft.com/office/drawing/2014/main" id="{C1527D9C-A448-624B-9575-F1F863F8031E}"/>
              </a:ext>
            </a:extLst>
          </p:cNvPr>
          <p:cNvSpPr txBox="1">
            <a:spLocks/>
          </p:cNvSpPr>
          <p:nvPr/>
        </p:nvSpPr>
        <p:spPr>
          <a:xfrm>
            <a:off x="7705514" y="4221502"/>
            <a:ext cx="3761372" cy="69781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</a:rPr>
              <a:t>30 июля</a:t>
            </a:r>
            <a:endParaRPr lang="ru-RU" sz="1600" dirty="0">
              <a:solidFill>
                <a:srgbClr val="008030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издание приказа о зачислении лиц, имеющих особые права </a:t>
            </a:r>
            <a:r>
              <a:rPr lang="ru-RU" sz="1400" dirty="0">
                <a:solidFill>
                  <a:srgbClr val="172643"/>
                </a:solidFill>
                <a:latin typeface="Good Pro Book" panose="020B0604020101020102" pitchFamily="34" charset="0"/>
              </a:rPr>
              <a:t>(приоритетное зачисление)</a:t>
            </a:r>
          </a:p>
        </p:txBody>
      </p:sp>
      <p:sp>
        <p:nvSpPr>
          <p:cNvPr id="37" name="Скругленный прямоугольник 36">
            <a:extLst>
              <a:ext uri="{FF2B5EF4-FFF2-40B4-BE49-F238E27FC236}">
                <a16:creationId xmlns:a16="http://schemas.microsoft.com/office/drawing/2014/main" id="{26A86390-8CF2-6A4A-A41F-FA6681DD320B}"/>
              </a:ext>
            </a:extLst>
          </p:cNvPr>
          <p:cNvSpPr/>
          <p:nvPr/>
        </p:nvSpPr>
        <p:spPr>
          <a:xfrm>
            <a:off x="432905" y="4209629"/>
            <a:ext cx="7191544" cy="720000"/>
          </a:xfrm>
          <a:prstGeom prst="roundRect">
            <a:avLst>
              <a:gd name="adj" fmla="val 20945"/>
            </a:avLst>
          </a:prstGeom>
          <a:solidFill>
            <a:srgbClr val="008030"/>
          </a:solidFill>
          <a:ln>
            <a:solidFill>
              <a:srgbClr val="008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Заголовок 1">
            <a:extLst>
              <a:ext uri="{FF2B5EF4-FFF2-40B4-BE49-F238E27FC236}">
                <a16:creationId xmlns:a16="http://schemas.microsoft.com/office/drawing/2014/main" id="{218AE7B0-B6DF-7A4A-AB65-7FBD5205D65E}"/>
              </a:ext>
            </a:extLst>
          </p:cNvPr>
          <p:cNvSpPr txBox="1">
            <a:spLocks/>
          </p:cNvSpPr>
          <p:nvPr/>
        </p:nvSpPr>
        <p:spPr>
          <a:xfrm>
            <a:off x="493950" y="4205550"/>
            <a:ext cx="7090742" cy="73310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solidFill>
                  <a:schemeClr val="bg1"/>
                </a:solidFill>
                <a:latin typeface="Good Pro Book" panose="020B0604020101020102" pitchFamily="34" charset="0"/>
              </a:rPr>
              <a:t>28 июля в 18:00 </a:t>
            </a:r>
            <a:r>
              <a:rPr lang="ru-RU" sz="1200" dirty="0">
                <a:solidFill>
                  <a:schemeClr val="bg1"/>
                </a:solidFill>
                <a:latin typeface="Good Pro Book" panose="020B0604020101020102" pitchFamily="34" charset="0"/>
              </a:rPr>
              <a:t>(по </a:t>
            </a:r>
            <a:r>
              <a:rPr lang="ru-RU" sz="1200" dirty="0" err="1">
                <a:solidFill>
                  <a:schemeClr val="bg1"/>
                </a:solidFill>
                <a:latin typeface="Good Pro Book" panose="020B0604020101020102" pitchFamily="34" charset="0"/>
              </a:rPr>
              <a:t>мск</a:t>
            </a:r>
            <a:r>
              <a:rPr lang="ru-RU" sz="1200" dirty="0">
                <a:solidFill>
                  <a:schemeClr val="bg1"/>
                </a:solidFill>
                <a:latin typeface="Good Pro Book" panose="020B0604020101020102" pitchFamily="34" charset="0"/>
              </a:rPr>
              <a:t>)</a:t>
            </a:r>
            <a:endParaRPr lang="ru-RU" sz="1400" dirty="0">
              <a:solidFill>
                <a:schemeClr val="bg1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dirty="0">
                <a:solidFill>
                  <a:schemeClr val="bg1"/>
                </a:solidFill>
                <a:latin typeface="Good Pro Book" panose="020B0604020101020102" pitchFamily="34" charset="0"/>
              </a:rPr>
              <a:t>окончание приёма заявлений о согласии на зачисление </a:t>
            </a:r>
          </a:p>
          <a:p>
            <a:pPr algn="l"/>
            <a:r>
              <a:rPr lang="ru-RU" sz="1400" dirty="0">
                <a:solidFill>
                  <a:schemeClr val="bg1"/>
                </a:solidFill>
                <a:latin typeface="Good Pro Book" panose="020B0604020101020102" pitchFamily="34" charset="0"/>
              </a:rPr>
              <a:t>в рамках квотных мест (приоритетное зачисление)</a:t>
            </a:r>
            <a:endParaRPr lang="ru-RU" sz="1100" dirty="0">
              <a:solidFill>
                <a:schemeClr val="bg1"/>
              </a:solidFill>
              <a:latin typeface="Good Pro Book" panose="020B0604020101020102" pitchFamily="34" charset="0"/>
            </a:endParaRPr>
          </a:p>
        </p:txBody>
      </p:sp>
      <p:sp>
        <p:nvSpPr>
          <p:cNvPr id="47" name="Заголовок 1">
            <a:extLst>
              <a:ext uri="{FF2B5EF4-FFF2-40B4-BE49-F238E27FC236}">
                <a16:creationId xmlns:a16="http://schemas.microsoft.com/office/drawing/2014/main" id="{94324738-B1EC-3947-8030-FD361D1E666B}"/>
              </a:ext>
            </a:extLst>
          </p:cNvPr>
          <p:cNvSpPr txBox="1">
            <a:spLocks/>
          </p:cNvSpPr>
          <p:nvPr/>
        </p:nvSpPr>
        <p:spPr>
          <a:xfrm>
            <a:off x="7705512" y="5038420"/>
            <a:ext cx="3927687" cy="7038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</a:rPr>
              <a:t>9 августа </a:t>
            </a:r>
          </a:p>
          <a:p>
            <a:pPr algn="l"/>
            <a:r>
              <a:rPr lang="ru-RU" sz="1500" dirty="0">
                <a:solidFill>
                  <a:srgbClr val="252A49"/>
                </a:solidFill>
                <a:latin typeface="Good Pro Book" panose="020B0604020101020102" pitchFamily="34" charset="0"/>
              </a:rPr>
              <a:t>издание приказа о зачислении лиц на основные конкурсные места (основное зачисление)</a:t>
            </a:r>
          </a:p>
        </p:txBody>
      </p:sp>
      <p:sp>
        <p:nvSpPr>
          <p:cNvPr id="23" name="Заголовок 1">
            <a:extLst>
              <a:ext uri="{FF2B5EF4-FFF2-40B4-BE49-F238E27FC236}">
                <a16:creationId xmlns:a16="http://schemas.microsoft.com/office/drawing/2014/main" id="{BF2136A4-DEE6-8D4D-9BDA-7D92ADE97F39}"/>
              </a:ext>
            </a:extLst>
          </p:cNvPr>
          <p:cNvSpPr txBox="1">
            <a:spLocks/>
          </p:cNvSpPr>
          <p:nvPr/>
        </p:nvSpPr>
        <p:spPr>
          <a:xfrm>
            <a:off x="7705512" y="3529349"/>
            <a:ext cx="4308688" cy="53205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solidFill>
                  <a:srgbClr val="008030"/>
                </a:solidFill>
                <a:latin typeface="Good Pro Book" panose="020B0604020101020102" pitchFamily="34" charset="0"/>
              </a:rPr>
              <a:t>27 июля</a:t>
            </a:r>
          </a:p>
          <a:p>
            <a:pPr algn="l"/>
            <a:r>
              <a:rPr lang="ru-RU" sz="1400" dirty="0">
                <a:solidFill>
                  <a:srgbClr val="172643"/>
                </a:solidFill>
                <a:latin typeface="Good Pro Book" panose="020B0604020101020102" pitchFamily="34" charset="0"/>
              </a:rPr>
              <a:t>публикация ранжированных конкурсных списков</a:t>
            </a:r>
            <a:endParaRPr lang="ru-RU" sz="1200" dirty="0">
              <a:solidFill>
                <a:srgbClr val="172643"/>
              </a:solidFill>
              <a:latin typeface="Good Pro Book" panose="020B06040201010201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70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Скругленный прямоугольник 45">
            <a:extLst>
              <a:ext uri="{FF2B5EF4-FFF2-40B4-BE49-F238E27FC236}">
                <a16:creationId xmlns:a16="http://schemas.microsoft.com/office/drawing/2014/main" id="{C025B2CC-88B0-2448-8123-F9F3EB6A631E}"/>
              </a:ext>
            </a:extLst>
          </p:cNvPr>
          <p:cNvSpPr/>
          <p:nvPr/>
        </p:nvSpPr>
        <p:spPr>
          <a:xfrm>
            <a:off x="511219" y="3137134"/>
            <a:ext cx="3960000" cy="289883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43" name="Скругленный прямоугольник 42">
            <a:extLst>
              <a:ext uri="{FF2B5EF4-FFF2-40B4-BE49-F238E27FC236}">
                <a16:creationId xmlns:a16="http://schemas.microsoft.com/office/drawing/2014/main" id="{91718E43-43F7-8C43-8DD0-AA915EB41FA9}"/>
              </a:ext>
            </a:extLst>
          </p:cNvPr>
          <p:cNvSpPr/>
          <p:nvPr/>
        </p:nvSpPr>
        <p:spPr>
          <a:xfrm>
            <a:off x="504343" y="4228306"/>
            <a:ext cx="3960000" cy="289883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42" name="Скругленный прямоугольник 41">
            <a:extLst>
              <a:ext uri="{FF2B5EF4-FFF2-40B4-BE49-F238E27FC236}">
                <a16:creationId xmlns:a16="http://schemas.microsoft.com/office/drawing/2014/main" id="{9E7E5CB2-3F39-F440-8E13-2B63EFC47487}"/>
              </a:ext>
            </a:extLst>
          </p:cNvPr>
          <p:cNvSpPr/>
          <p:nvPr/>
        </p:nvSpPr>
        <p:spPr>
          <a:xfrm>
            <a:off x="4668312" y="3141869"/>
            <a:ext cx="3960000" cy="289883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40" name="Скругленный прямоугольник 39">
            <a:extLst>
              <a:ext uri="{FF2B5EF4-FFF2-40B4-BE49-F238E27FC236}">
                <a16:creationId xmlns:a16="http://schemas.microsoft.com/office/drawing/2014/main" id="{51D4A727-D26E-F54A-B369-9C64EDCDF2EB}"/>
              </a:ext>
            </a:extLst>
          </p:cNvPr>
          <p:cNvSpPr/>
          <p:nvPr/>
        </p:nvSpPr>
        <p:spPr>
          <a:xfrm>
            <a:off x="4668689" y="2261499"/>
            <a:ext cx="3960000" cy="289883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24" name="Скругленный прямоугольник 23">
            <a:extLst>
              <a:ext uri="{FF2B5EF4-FFF2-40B4-BE49-F238E27FC236}">
                <a16:creationId xmlns:a16="http://schemas.microsoft.com/office/drawing/2014/main" id="{9F53A1B9-5940-D447-99A5-5CE9C599690A}"/>
              </a:ext>
            </a:extLst>
          </p:cNvPr>
          <p:cNvSpPr/>
          <p:nvPr/>
        </p:nvSpPr>
        <p:spPr>
          <a:xfrm>
            <a:off x="8944510" y="1914729"/>
            <a:ext cx="2703996" cy="4943271"/>
          </a:xfrm>
          <a:prstGeom prst="roundRect">
            <a:avLst>
              <a:gd name="adj" fmla="val 591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17" name="Скругленный прямоугольник 16">
            <a:extLst>
              <a:ext uri="{FF2B5EF4-FFF2-40B4-BE49-F238E27FC236}">
                <a16:creationId xmlns:a16="http://schemas.microsoft.com/office/drawing/2014/main" id="{4AECBDF6-F452-B045-B0F1-E8EDEEAF1EFC}"/>
              </a:ext>
            </a:extLst>
          </p:cNvPr>
          <p:cNvSpPr/>
          <p:nvPr/>
        </p:nvSpPr>
        <p:spPr>
          <a:xfrm>
            <a:off x="509034" y="2258265"/>
            <a:ext cx="3960000" cy="289883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5BC2426-29E8-374F-AF74-294372F953D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904" y="599772"/>
            <a:ext cx="996823" cy="996823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31A48A47-DACA-CD4D-997A-51002FD81AD1}"/>
              </a:ext>
            </a:extLst>
          </p:cNvPr>
          <p:cNvSpPr txBox="1">
            <a:spLocks/>
          </p:cNvSpPr>
          <p:nvPr/>
        </p:nvSpPr>
        <p:spPr>
          <a:xfrm>
            <a:off x="1658066" y="511076"/>
            <a:ext cx="9260761" cy="111599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2400" b="1" dirty="0">
                <a:solidFill>
                  <a:srgbClr val="172643"/>
                </a:solidFill>
                <a:latin typeface="Good Pro Book" panose="020B0604020101020102" pitchFamily="34" charset="0"/>
              </a:rPr>
              <a:t>Контакты Приёмной комиссии</a:t>
            </a:r>
            <a:endParaRPr lang="ru-RU" sz="2400" dirty="0">
              <a:solidFill>
                <a:srgbClr val="172643"/>
              </a:solidFill>
              <a:latin typeface="Good Pro Book" panose="020B0604020101020102" pitchFamily="34" charset="0"/>
              <a:ea typeface="+mn-ea"/>
              <a:cs typeface="+mn-cs"/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41460385-3428-0D4E-BBCB-AC543DA77AFE}"/>
              </a:ext>
            </a:extLst>
          </p:cNvPr>
          <p:cNvCxnSpPr/>
          <p:nvPr/>
        </p:nvCxnSpPr>
        <p:spPr>
          <a:xfrm>
            <a:off x="1546306" y="619075"/>
            <a:ext cx="0" cy="900000"/>
          </a:xfrm>
          <a:prstGeom prst="line">
            <a:avLst/>
          </a:prstGeom>
          <a:ln w="15875">
            <a:solidFill>
              <a:srgbClr val="0080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Заголовок 1">
            <a:extLst>
              <a:ext uri="{FF2B5EF4-FFF2-40B4-BE49-F238E27FC236}">
                <a16:creationId xmlns:a16="http://schemas.microsoft.com/office/drawing/2014/main" id="{C8FC736A-C679-2044-99E4-8F3C470B9764}"/>
              </a:ext>
            </a:extLst>
          </p:cNvPr>
          <p:cNvSpPr txBox="1">
            <a:spLocks/>
          </p:cNvSpPr>
          <p:nvPr/>
        </p:nvSpPr>
        <p:spPr>
          <a:xfrm>
            <a:off x="509032" y="2260690"/>
            <a:ext cx="5417366" cy="73298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400" b="1" dirty="0">
                <a:solidFill>
                  <a:schemeClr val="bg1"/>
                </a:solidFill>
                <a:latin typeface="Good Pro Book" panose="020B0604020101020102" pitchFamily="34" charset="0"/>
              </a:rPr>
              <a:t>Адрес Приёмной комиссии:</a:t>
            </a:r>
          </a:p>
          <a:p>
            <a:pPr algn="l"/>
            <a:endParaRPr lang="ru-RU" sz="9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127550, г. Москва, Лиственничная аллея, 2Д</a:t>
            </a:r>
          </a:p>
        </p:txBody>
      </p:sp>
      <p:sp>
        <p:nvSpPr>
          <p:cNvPr id="19" name="Заголовок 1">
            <a:extLst>
              <a:ext uri="{FF2B5EF4-FFF2-40B4-BE49-F238E27FC236}">
                <a16:creationId xmlns:a16="http://schemas.microsoft.com/office/drawing/2014/main" id="{E8AF5B40-4A62-8E4A-A127-25D1E8FD3025}"/>
              </a:ext>
            </a:extLst>
          </p:cNvPr>
          <p:cNvSpPr txBox="1">
            <a:spLocks/>
          </p:cNvSpPr>
          <p:nvPr/>
        </p:nvSpPr>
        <p:spPr>
          <a:xfrm>
            <a:off x="4661438" y="2272538"/>
            <a:ext cx="7516534" cy="119390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400" b="1" dirty="0">
                <a:solidFill>
                  <a:schemeClr val="bg1"/>
                </a:solidFill>
                <a:latin typeface="Good Pro Book" panose="020B0604020101020102" pitchFamily="34" charset="0"/>
              </a:rPr>
              <a:t>Телефон Приёмной комиссии:</a:t>
            </a:r>
          </a:p>
          <a:p>
            <a:pPr algn="l"/>
            <a:endParaRPr lang="ru-RU" sz="9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Горячая линия </a:t>
            </a:r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– 8 (800) 222-04-02 (бесплатно)</a:t>
            </a:r>
          </a:p>
          <a:p>
            <a:pPr algn="l"/>
            <a:endParaRPr lang="ru-RU" sz="1400" dirty="0">
              <a:solidFill>
                <a:srgbClr val="008030"/>
              </a:solidFill>
              <a:latin typeface="Good Pro Book" panose="020B0604020101020102" pitchFamily="34" charset="0"/>
            </a:endParaRPr>
          </a:p>
          <a:p>
            <a:pPr algn="l"/>
            <a:endParaRPr lang="ru-RU" sz="1400" dirty="0">
              <a:solidFill>
                <a:srgbClr val="252A49"/>
              </a:solidFill>
              <a:latin typeface="Good Pro Book" panose="020B0604020101020102" pitchFamily="34" charset="0"/>
            </a:endParaRPr>
          </a:p>
        </p:txBody>
      </p:sp>
      <p:sp>
        <p:nvSpPr>
          <p:cNvPr id="22" name="Скругленный прямоугольник 21">
            <a:extLst>
              <a:ext uri="{FF2B5EF4-FFF2-40B4-BE49-F238E27FC236}">
                <a16:creationId xmlns:a16="http://schemas.microsoft.com/office/drawing/2014/main" id="{8DE4B6C9-0CC4-1949-974A-294C7062A977}"/>
              </a:ext>
            </a:extLst>
          </p:cNvPr>
          <p:cNvSpPr/>
          <p:nvPr/>
        </p:nvSpPr>
        <p:spPr>
          <a:xfrm>
            <a:off x="9128422" y="5901252"/>
            <a:ext cx="2349500" cy="321191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23" name="Заголовок 1">
            <a:extLst>
              <a:ext uri="{FF2B5EF4-FFF2-40B4-BE49-F238E27FC236}">
                <a16:creationId xmlns:a16="http://schemas.microsoft.com/office/drawing/2014/main" id="{B29537C2-E455-5949-8BE6-34BDE9C3AAAC}"/>
              </a:ext>
            </a:extLst>
          </p:cNvPr>
          <p:cNvSpPr txBox="1">
            <a:spLocks/>
          </p:cNvSpPr>
          <p:nvPr/>
        </p:nvSpPr>
        <p:spPr>
          <a:xfrm>
            <a:off x="9033585" y="5925813"/>
            <a:ext cx="2529802" cy="73298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300" b="1" dirty="0">
                <a:solidFill>
                  <a:srgbClr val="008030"/>
                </a:solidFill>
                <a:latin typeface="Good Pro Book" panose="020B0604020101020102" pitchFamily="34" charset="0"/>
              </a:rPr>
              <a:t>Отсканируй </a:t>
            </a:r>
            <a:r>
              <a:rPr lang="en-US" sz="1300" b="1" dirty="0">
                <a:solidFill>
                  <a:srgbClr val="008030"/>
                </a:solidFill>
                <a:latin typeface="Good Pro Book" panose="020B0604020101020102" pitchFamily="34" charset="0"/>
              </a:rPr>
              <a:t>QR-</a:t>
            </a:r>
            <a:r>
              <a:rPr lang="ru-RU" sz="1300" b="1" dirty="0">
                <a:solidFill>
                  <a:srgbClr val="008030"/>
                </a:solidFill>
                <a:latin typeface="Good Pro Book" panose="020B0604020101020102" pitchFamily="34" charset="0"/>
              </a:rPr>
              <a:t>код с камерой</a:t>
            </a:r>
          </a:p>
        </p:txBody>
      </p:sp>
      <p:sp>
        <p:nvSpPr>
          <p:cNvPr id="25" name="Заголовок 1">
            <a:extLst>
              <a:ext uri="{FF2B5EF4-FFF2-40B4-BE49-F238E27FC236}">
                <a16:creationId xmlns:a16="http://schemas.microsoft.com/office/drawing/2014/main" id="{2A0B2A23-1BDA-BE45-9874-89F0712C9C5A}"/>
              </a:ext>
            </a:extLst>
          </p:cNvPr>
          <p:cNvSpPr txBox="1">
            <a:spLocks/>
          </p:cNvSpPr>
          <p:nvPr/>
        </p:nvSpPr>
        <p:spPr>
          <a:xfrm>
            <a:off x="9033585" y="2676918"/>
            <a:ext cx="2529802" cy="73298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300" b="1" dirty="0">
                <a:solidFill>
                  <a:schemeClr val="bg1"/>
                </a:solidFill>
                <a:latin typeface="Good Pro Book" panose="020B0604020101020102" pitchFamily="34" charset="0"/>
              </a:rPr>
              <a:t>Задай вопрос приемной комиссии</a:t>
            </a:r>
          </a:p>
        </p:txBody>
      </p:sp>
      <p:sp>
        <p:nvSpPr>
          <p:cNvPr id="29" name="Заголовок 1">
            <a:extLst>
              <a:ext uri="{FF2B5EF4-FFF2-40B4-BE49-F238E27FC236}">
                <a16:creationId xmlns:a16="http://schemas.microsoft.com/office/drawing/2014/main" id="{D270DF99-6C40-EA48-959F-A28A010613AF}"/>
              </a:ext>
            </a:extLst>
          </p:cNvPr>
          <p:cNvSpPr txBox="1">
            <a:spLocks/>
          </p:cNvSpPr>
          <p:nvPr/>
        </p:nvSpPr>
        <p:spPr>
          <a:xfrm>
            <a:off x="511220" y="4242296"/>
            <a:ext cx="7509283" cy="119390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400" b="1" dirty="0">
                <a:solidFill>
                  <a:schemeClr val="bg1"/>
                </a:solidFill>
                <a:latin typeface="Good Pro Book" panose="020B0604020101020102" pitchFamily="34" charset="0"/>
              </a:rPr>
              <a:t>Социальные сети Приёмной комиссии:</a:t>
            </a:r>
          </a:p>
          <a:p>
            <a:pPr algn="l"/>
            <a:endParaRPr lang="ru-RU" sz="9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b="1" dirty="0" err="1">
                <a:solidFill>
                  <a:srgbClr val="252A49"/>
                </a:solidFill>
                <a:latin typeface="Good Pro Book" panose="020B0604020101020102" pitchFamily="34" charset="0"/>
              </a:rPr>
              <a:t>ВКонтакте</a:t>
            </a:r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 </a:t>
            </a:r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– </a:t>
            </a:r>
            <a:r>
              <a:rPr lang="en-US" sz="1400" dirty="0">
                <a:solidFill>
                  <a:srgbClr val="008030"/>
                </a:solidFill>
                <a:latin typeface="Good Pro Book" panose="020B0604020101020102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@pk</a:t>
            </a: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lang="en-US" sz="1400" dirty="0">
                <a:solidFill>
                  <a:srgbClr val="008030"/>
                </a:solidFill>
                <a:latin typeface="Good Pro Book" panose="020B0604020101020102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timacad</a:t>
            </a: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</a:rPr>
              <a:t> </a:t>
            </a:r>
          </a:p>
          <a:p>
            <a:pPr algn="l"/>
            <a:r>
              <a:rPr lang="en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Instagram</a:t>
            </a:r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 </a:t>
            </a:r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– </a:t>
            </a:r>
            <a:r>
              <a:rPr lang="en-US" sz="1400" dirty="0">
                <a:solidFill>
                  <a:srgbClr val="008030"/>
                </a:solidFill>
                <a:latin typeface="Good Pro Book" panose="020B0604020101020102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@pk</a:t>
            </a:r>
            <a:r>
              <a:rPr lang="ru-RU" sz="1400" dirty="0">
                <a:solidFill>
                  <a:srgbClr val="008030"/>
                </a:solidFill>
                <a:latin typeface="Good Pro Book" panose="020B0604020101020102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lang="en-US" sz="1400" dirty="0">
                <a:solidFill>
                  <a:srgbClr val="008030"/>
                </a:solidFill>
                <a:latin typeface="Good Pro Book" panose="020B0604020101020102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timacad</a:t>
            </a:r>
            <a:endParaRPr lang="ru-RU" sz="1400" dirty="0">
              <a:solidFill>
                <a:srgbClr val="008030"/>
              </a:solidFill>
              <a:latin typeface="Good Pro Book" panose="020B0604020101020102" pitchFamily="34" charset="0"/>
            </a:endParaRPr>
          </a:p>
        </p:txBody>
      </p:sp>
      <p:sp>
        <p:nvSpPr>
          <p:cNvPr id="32" name="Заголовок 1">
            <a:extLst>
              <a:ext uri="{FF2B5EF4-FFF2-40B4-BE49-F238E27FC236}">
                <a16:creationId xmlns:a16="http://schemas.microsoft.com/office/drawing/2014/main" id="{47A8DDCA-FC12-EE4F-9002-BA5ED4B8A711}"/>
              </a:ext>
            </a:extLst>
          </p:cNvPr>
          <p:cNvSpPr txBox="1">
            <a:spLocks/>
          </p:cNvSpPr>
          <p:nvPr/>
        </p:nvSpPr>
        <p:spPr>
          <a:xfrm>
            <a:off x="519413" y="3144466"/>
            <a:ext cx="5413861" cy="106352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400" b="1" dirty="0">
                <a:solidFill>
                  <a:schemeClr val="bg1"/>
                </a:solidFill>
                <a:latin typeface="Good Pro Book" panose="020B0604020101020102" pitchFamily="34" charset="0"/>
              </a:rPr>
              <a:t>Электронный адрес:</a:t>
            </a:r>
          </a:p>
          <a:p>
            <a:pPr algn="l"/>
            <a:endParaRPr lang="ru-RU" sz="11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Сайт Университета - </a:t>
            </a:r>
            <a:r>
              <a:rPr lang="en" sz="1400" dirty="0">
                <a:solidFill>
                  <a:srgbClr val="008030"/>
                </a:solidFill>
                <a:latin typeface="Good Pro Book" panose="020B0604020101020102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www.timacad.ru</a:t>
            </a:r>
            <a:endParaRPr lang="ru-RU" sz="1400" dirty="0">
              <a:solidFill>
                <a:srgbClr val="008030"/>
              </a:solidFill>
              <a:latin typeface="Good Pro Book" panose="020B0604020101020102" pitchFamily="34" charset="0"/>
            </a:endParaRPr>
          </a:p>
        </p:txBody>
      </p:sp>
      <p:sp>
        <p:nvSpPr>
          <p:cNvPr id="36" name="Заголовок 1">
            <a:extLst>
              <a:ext uri="{FF2B5EF4-FFF2-40B4-BE49-F238E27FC236}">
                <a16:creationId xmlns:a16="http://schemas.microsoft.com/office/drawing/2014/main" id="{672E99DB-F1EF-FF4F-9F46-D70E7A5A04DE}"/>
              </a:ext>
            </a:extLst>
          </p:cNvPr>
          <p:cNvSpPr txBox="1">
            <a:spLocks/>
          </p:cNvSpPr>
          <p:nvPr/>
        </p:nvSpPr>
        <p:spPr>
          <a:xfrm>
            <a:off x="4661437" y="3141869"/>
            <a:ext cx="5432434" cy="73298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400" b="1" dirty="0">
                <a:solidFill>
                  <a:schemeClr val="bg1"/>
                </a:solidFill>
                <a:latin typeface="Good Pro Book" panose="020B0604020101020102" pitchFamily="34" charset="0"/>
              </a:rPr>
              <a:t>Электронная почта Приёмной комиссии:</a:t>
            </a:r>
          </a:p>
          <a:p>
            <a:pPr algn="l"/>
            <a:endParaRPr lang="ru-RU" sz="9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en-US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E-mail</a:t>
            </a:r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: </a:t>
            </a:r>
            <a:r>
              <a:rPr lang="en" sz="1400" dirty="0" err="1">
                <a:solidFill>
                  <a:srgbClr val="252A49"/>
                </a:solidFill>
                <a:latin typeface="Good Pro Book" panose="020B0604020101020102" pitchFamily="34" charset="0"/>
              </a:rPr>
              <a:t>priem@rgau-msha.ru</a:t>
            </a:r>
            <a:endParaRPr lang="en" sz="1400" dirty="0">
              <a:solidFill>
                <a:srgbClr val="252A49"/>
              </a:solidFill>
              <a:latin typeface="Good Pro Book" panose="020B0604020101020102" pitchFamily="34" charset="0"/>
            </a:endParaRPr>
          </a:p>
        </p:txBody>
      </p:sp>
      <p:sp>
        <p:nvSpPr>
          <p:cNvPr id="44" name="Скругленный прямоугольник 43">
            <a:extLst>
              <a:ext uri="{FF2B5EF4-FFF2-40B4-BE49-F238E27FC236}">
                <a16:creationId xmlns:a16="http://schemas.microsoft.com/office/drawing/2014/main" id="{FCB79D53-492F-D74F-84B0-43ED2ADA55BE}"/>
              </a:ext>
            </a:extLst>
          </p:cNvPr>
          <p:cNvSpPr/>
          <p:nvPr/>
        </p:nvSpPr>
        <p:spPr>
          <a:xfrm>
            <a:off x="4661436" y="4228306"/>
            <a:ext cx="3960000" cy="289883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45" name="Заголовок 1">
            <a:extLst>
              <a:ext uri="{FF2B5EF4-FFF2-40B4-BE49-F238E27FC236}">
                <a16:creationId xmlns:a16="http://schemas.microsoft.com/office/drawing/2014/main" id="{509ECE75-1A2E-8440-93A8-5CA8FFCE930E}"/>
              </a:ext>
            </a:extLst>
          </p:cNvPr>
          <p:cNvSpPr txBox="1">
            <a:spLocks/>
          </p:cNvSpPr>
          <p:nvPr/>
        </p:nvSpPr>
        <p:spPr>
          <a:xfrm>
            <a:off x="4676505" y="4242296"/>
            <a:ext cx="7501090" cy="119390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400" b="1" dirty="0">
                <a:solidFill>
                  <a:schemeClr val="bg1"/>
                </a:solidFill>
                <a:latin typeface="Good Pro Book" panose="020B0604020101020102" pitchFamily="34" charset="0"/>
              </a:rPr>
              <a:t>Социальные сети Университета:</a:t>
            </a:r>
          </a:p>
          <a:p>
            <a:pPr algn="l"/>
            <a:endParaRPr lang="ru-RU" sz="9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pPr algn="l"/>
            <a:r>
              <a:rPr lang="ru-RU" sz="1400" b="1" dirty="0" err="1">
                <a:solidFill>
                  <a:srgbClr val="252A49"/>
                </a:solidFill>
                <a:latin typeface="Good Pro Book" panose="020B0604020101020102" pitchFamily="34" charset="0"/>
              </a:rPr>
              <a:t>ВКонтакте</a:t>
            </a:r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 </a:t>
            </a:r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– </a:t>
            </a:r>
            <a:r>
              <a:rPr lang="en-US" sz="1400" dirty="0">
                <a:solidFill>
                  <a:srgbClr val="008030"/>
                </a:solidFill>
                <a:latin typeface="Good Pro Book" panose="020B0604020101020102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@rsau_official</a:t>
            </a:r>
            <a:endParaRPr lang="ru-RU" sz="1400" dirty="0">
              <a:solidFill>
                <a:srgbClr val="008030"/>
              </a:solidFill>
              <a:latin typeface="Good Pro Book" panose="020B0604020101020102" pitchFamily="34" charset="0"/>
            </a:endParaRPr>
          </a:p>
          <a:p>
            <a:pPr algn="l"/>
            <a:r>
              <a:rPr lang="en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Instagram</a:t>
            </a:r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 </a:t>
            </a:r>
            <a:r>
              <a:rPr lang="ru-RU" sz="1400" dirty="0">
                <a:solidFill>
                  <a:srgbClr val="252A49"/>
                </a:solidFill>
                <a:latin typeface="Good Pro Book" panose="020B0604020101020102" pitchFamily="34" charset="0"/>
              </a:rPr>
              <a:t>– </a:t>
            </a:r>
            <a:r>
              <a:rPr lang="en-US" sz="1400" dirty="0">
                <a:solidFill>
                  <a:srgbClr val="008030"/>
                </a:solidFill>
                <a:latin typeface="Good Pro Book" panose="020B0604020101020102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@timiryazevka_official</a:t>
            </a:r>
            <a:endParaRPr lang="ru-RU" sz="1400" dirty="0">
              <a:solidFill>
                <a:srgbClr val="008030"/>
              </a:solidFill>
              <a:latin typeface="Good Pro Book" panose="020B0604020101020102" pitchFamily="34" charset="0"/>
            </a:endParaRPr>
          </a:p>
          <a:p>
            <a:pPr algn="l"/>
            <a:endParaRPr lang="ru-RU" sz="1400" dirty="0">
              <a:solidFill>
                <a:srgbClr val="008030"/>
              </a:solidFill>
              <a:latin typeface="Good Pro Book" panose="020B0604020101020102" pitchFamily="34" charset="0"/>
            </a:endParaRPr>
          </a:p>
        </p:txBody>
      </p:sp>
      <p:sp>
        <p:nvSpPr>
          <p:cNvPr id="26" name="Скругленный прямоугольник 25">
            <a:extLst>
              <a:ext uri="{FF2B5EF4-FFF2-40B4-BE49-F238E27FC236}">
                <a16:creationId xmlns:a16="http://schemas.microsoft.com/office/drawing/2014/main" id="{3105DB9C-1434-D948-88BF-02B05CF1650F}"/>
              </a:ext>
            </a:extLst>
          </p:cNvPr>
          <p:cNvSpPr/>
          <p:nvPr/>
        </p:nvSpPr>
        <p:spPr>
          <a:xfrm>
            <a:off x="504342" y="5243636"/>
            <a:ext cx="8123969" cy="289883"/>
          </a:xfrm>
          <a:prstGeom prst="roundRect">
            <a:avLst>
              <a:gd name="adj" fmla="val 50000"/>
            </a:avLst>
          </a:prstGeom>
          <a:solidFill>
            <a:srgbClr val="008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1775">
              <a:lnSpc>
                <a:spcPts val="2160"/>
              </a:lnSpc>
              <a:defRPr/>
            </a:pPr>
            <a:r>
              <a:rPr lang="ru-RU" sz="1600" dirty="0">
                <a:solidFill>
                  <a:srgbClr val="008030"/>
                </a:solidFill>
                <a:latin typeface="Good Pro Book" panose="020B0604020101020102" pitchFamily="34" charset="0"/>
              </a:rPr>
              <a:t>     </a:t>
            </a:r>
          </a:p>
        </p:txBody>
      </p:sp>
      <p:sp>
        <p:nvSpPr>
          <p:cNvPr id="27" name="Заголовок 1">
            <a:extLst>
              <a:ext uri="{FF2B5EF4-FFF2-40B4-BE49-F238E27FC236}">
                <a16:creationId xmlns:a16="http://schemas.microsoft.com/office/drawing/2014/main" id="{632C6280-7E8C-4E4A-9224-4413BE85C96E}"/>
              </a:ext>
            </a:extLst>
          </p:cNvPr>
          <p:cNvSpPr txBox="1">
            <a:spLocks/>
          </p:cNvSpPr>
          <p:nvPr/>
        </p:nvSpPr>
        <p:spPr>
          <a:xfrm>
            <a:off x="511220" y="5257625"/>
            <a:ext cx="8110216" cy="153300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>
                <a:solidFill>
                  <a:schemeClr val="bg1"/>
                </a:solidFill>
                <a:latin typeface="Good Pro Book" panose="020B0604020101020102" pitchFamily="34" charset="0"/>
              </a:rPr>
              <a:t>Приём документов</a:t>
            </a:r>
          </a:p>
          <a:p>
            <a:endParaRPr lang="ru-RU" sz="900" b="1" dirty="0">
              <a:solidFill>
                <a:srgbClr val="252A49"/>
              </a:solidFill>
              <a:latin typeface="Good Pro Book" panose="020B0604020101020102" pitchFamily="34" charset="0"/>
            </a:endParaRPr>
          </a:p>
          <a:p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Осуществляется лично, через </a:t>
            </a:r>
            <a:r>
              <a:rPr lang="ru-RU" sz="1400" b="1" dirty="0" err="1">
                <a:solidFill>
                  <a:srgbClr val="252A49"/>
                </a:solidFill>
                <a:latin typeface="Good Pro Book" panose="020B0604020101020102" pitchFamily="34" charset="0"/>
              </a:rPr>
              <a:t>Суперсервис</a:t>
            </a:r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 «Поступай в вуз онлайн» с помощью портала ЕПГУ,      через доверенные лица, через службы связи и курьерской доставки, </a:t>
            </a:r>
            <a:b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</a:br>
            <a:r>
              <a:rPr lang="ru-RU" sz="1400" b="1" dirty="0">
                <a:solidFill>
                  <a:srgbClr val="252A49"/>
                </a:solidFill>
                <a:latin typeface="Good Pro Book" panose="020B0604020101020102" pitchFamily="34" charset="0"/>
              </a:rPr>
              <a:t>а также через сайт Приёмной комиссии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F5E0AD0-5F85-4290-81B6-72300737E01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3340" y="3219631"/>
            <a:ext cx="2491421" cy="2491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884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3"/>
              </a:gs>
              <a:gs pos="100000">
                <a:schemeClr val="accent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0" y="-77012"/>
            <a:ext cx="15412825" cy="16074031"/>
            <a:chOff x="0" y="-77012"/>
            <a:chExt cx="15412825" cy="16074031"/>
          </a:xfrm>
        </p:grpSpPr>
        <p:grpSp>
          <p:nvGrpSpPr>
            <p:cNvPr id="3" name="Group 84"/>
            <p:cNvGrpSpPr>
              <a:grpSpLocks noChangeAspect="1"/>
            </p:cNvGrpSpPr>
            <p:nvPr/>
          </p:nvGrpSpPr>
          <p:grpSpPr bwMode="auto">
            <a:xfrm>
              <a:off x="0" y="5280998"/>
              <a:ext cx="12148525" cy="10716021"/>
              <a:chOff x="3286" y="1675"/>
              <a:chExt cx="1094" cy="965"/>
            </a:xfrm>
            <a:solidFill>
              <a:schemeClr val="bg1">
                <a:alpha val="3000"/>
              </a:schemeClr>
            </a:solidFill>
          </p:grpSpPr>
          <p:sp>
            <p:nvSpPr>
              <p:cNvPr id="7" name="Freeform 88"/>
              <p:cNvSpPr>
                <a:spLocks noEditPoints="1"/>
              </p:cNvSpPr>
              <p:nvPr/>
            </p:nvSpPr>
            <p:spPr bwMode="auto">
              <a:xfrm>
                <a:off x="3286" y="1675"/>
                <a:ext cx="1094" cy="965"/>
              </a:xfrm>
              <a:custGeom>
                <a:avLst/>
                <a:gdLst>
                  <a:gd name="T0" fmla="*/ 456 w 460"/>
                  <a:gd name="T1" fmla="*/ 144 h 405"/>
                  <a:gd name="T2" fmla="*/ 389 w 460"/>
                  <a:gd name="T3" fmla="*/ 39 h 405"/>
                  <a:gd name="T4" fmla="*/ 253 w 460"/>
                  <a:gd name="T5" fmla="*/ 3 h 405"/>
                  <a:gd name="T6" fmla="*/ 175 w 460"/>
                  <a:gd name="T7" fmla="*/ 21 h 405"/>
                  <a:gd name="T8" fmla="*/ 107 w 460"/>
                  <a:gd name="T9" fmla="*/ 59 h 405"/>
                  <a:gd name="T10" fmla="*/ 28 w 460"/>
                  <a:gd name="T11" fmla="*/ 137 h 405"/>
                  <a:gd name="T12" fmla="*/ 12 w 460"/>
                  <a:gd name="T13" fmla="*/ 248 h 405"/>
                  <a:gd name="T14" fmla="*/ 76 w 460"/>
                  <a:gd name="T15" fmla="*/ 340 h 405"/>
                  <a:gd name="T16" fmla="*/ 186 w 460"/>
                  <a:gd name="T17" fmla="*/ 398 h 405"/>
                  <a:gd name="T18" fmla="*/ 243 w 460"/>
                  <a:gd name="T19" fmla="*/ 404 h 405"/>
                  <a:gd name="T20" fmla="*/ 306 w 460"/>
                  <a:gd name="T21" fmla="*/ 390 h 405"/>
                  <a:gd name="T22" fmla="*/ 416 w 460"/>
                  <a:gd name="T23" fmla="*/ 307 h 405"/>
                  <a:gd name="T24" fmla="*/ 460 w 460"/>
                  <a:gd name="T25" fmla="*/ 179 h 405"/>
                  <a:gd name="T26" fmla="*/ 456 w 460"/>
                  <a:gd name="T27" fmla="*/ 144 h 405"/>
                  <a:gd name="T28" fmla="*/ 456 w 460"/>
                  <a:gd name="T29" fmla="*/ 144 h 405"/>
                  <a:gd name="T30" fmla="*/ 423 w 460"/>
                  <a:gd name="T31" fmla="*/ 195 h 405"/>
                  <a:gd name="T32" fmla="*/ 380 w 460"/>
                  <a:gd name="T33" fmla="*/ 297 h 405"/>
                  <a:gd name="T34" fmla="*/ 299 w 460"/>
                  <a:gd name="T35" fmla="*/ 350 h 405"/>
                  <a:gd name="T36" fmla="*/ 240 w 460"/>
                  <a:gd name="T37" fmla="*/ 355 h 405"/>
                  <a:gd name="T38" fmla="*/ 240 w 460"/>
                  <a:gd name="T39" fmla="*/ 355 h 405"/>
                  <a:gd name="T40" fmla="*/ 127 w 460"/>
                  <a:gd name="T41" fmla="*/ 281 h 405"/>
                  <a:gd name="T42" fmla="*/ 95 w 460"/>
                  <a:gd name="T43" fmla="*/ 212 h 405"/>
                  <a:gd name="T44" fmla="*/ 103 w 460"/>
                  <a:gd name="T45" fmla="*/ 167 h 405"/>
                  <a:gd name="T46" fmla="*/ 143 w 460"/>
                  <a:gd name="T47" fmla="*/ 112 h 405"/>
                  <a:gd name="T48" fmla="*/ 186 w 460"/>
                  <a:gd name="T49" fmla="*/ 78 h 405"/>
                  <a:gd name="T50" fmla="*/ 339 w 460"/>
                  <a:gd name="T51" fmla="*/ 66 h 405"/>
                  <a:gd name="T52" fmla="*/ 423 w 460"/>
                  <a:gd name="T53" fmla="*/ 180 h 405"/>
                  <a:gd name="T54" fmla="*/ 423 w 460"/>
                  <a:gd name="T55" fmla="*/ 195 h 405"/>
                  <a:gd name="T56" fmla="*/ 423 w 460"/>
                  <a:gd name="T57" fmla="*/ 195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60" h="405">
                    <a:moveTo>
                      <a:pt x="456" y="144"/>
                    </a:moveTo>
                    <a:cubicBezTo>
                      <a:pt x="447" y="102"/>
                      <a:pt x="423" y="64"/>
                      <a:pt x="389" y="39"/>
                    </a:cubicBezTo>
                    <a:cubicBezTo>
                      <a:pt x="350" y="11"/>
                      <a:pt x="299" y="0"/>
                      <a:pt x="253" y="3"/>
                    </a:cubicBezTo>
                    <a:cubicBezTo>
                      <a:pt x="226" y="5"/>
                      <a:pt x="200" y="11"/>
                      <a:pt x="175" y="21"/>
                    </a:cubicBezTo>
                    <a:cubicBezTo>
                      <a:pt x="151" y="31"/>
                      <a:pt x="129" y="44"/>
                      <a:pt x="107" y="59"/>
                    </a:cubicBezTo>
                    <a:cubicBezTo>
                      <a:pt x="77" y="80"/>
                      <a:pt x="48" y="106"/>
                      <a:pt x="28" y="137"/>
                    </a:cubicBezTo>
                    <a:cubicBezTo>
                      <a:pt x="7" y="171"/>
                      <a:pt x="0" y="210"/>
                      <a:pt x="12" y="248"/>
                    </a:cubicBezTo>
                    <a:cubicBezTo>
                      <a:pt x="23" y="284"/>
                      <a:pt x="48" y="316"/>
                      <a:pt x="76" y="340"/>
                    </a:cubicBezTo>
                    <a:cubicBezTo>
                      <a:pt x="108" y="367"/>
                      <a:pt x="145" y="389"/>
                      <a:pt x="186" y="398"/>
                    </a:cubicBezTo>
                    <a:cubicBezTo>
                      <a:pt x="205" y="403"/>
                      <a:pt x="224" y="405"/>
                      <a:pt x="243" y="404"/>
                    </a:cubicBezTo>
                    <a:cubicBezTo>
                      <a:pt x="264" y="402"/>
                      <a:pt x="286" y="398"/>
                      <a:pt x="306" y="390"/>
                    </a:cubicBezTo>
                    <a:cubicBezTo>
                      <a:pt x="350" y="374"/>
                      <a:pt x="388" y="344"/>
                      <a:pt x="416" y="307"/>
                    </a:cubicBezTo>
                    <a:cubicBezTo>
                      <a:pt x="444" y="270"/>
                      <a:pt x="460" y="225"/>
                      <a:pt x="460" y="179"/>
                    </a:cubicBezTo>
                    <a:cubicBezTo>
                      <a:pt x="460" y="167"/>
                      <a:pt x="459" y="155"/>
                      <a:pt x="456" y="144"/>
                    </a:cubicBezTo>
                    <a:cubicBezTo>
                      <a:pt x="453" y="127"/>
                      <a:pt x="460" y="160"/>
                      <a:pt x="456" y="144"/>
                    </a:cubicBezTo>
                    <a:close/>
                    <a:moveTo>
                      <a:pt x="423" y="195"/>
                    </a:moveTo>
                    <a:cubicBezTo>
                      <a:pt x="422" y="232"/>
                      <a:pt x="404" y="270"/>
                      <a:pt x="380" y="297"/>
                    </a:cubicBezTo>
                    <a:cubicBezTo>
                      <a:pt x="358" y="322"/>
                      <a:pt x="330" y="340"/>
                      <a:pt x="299" y="350"/>
                    </a:cubicBezTo>
                    <a:cubicBezTo>
                      <a:pt x="280" y="356"/>
                      <a:pt x="260" y="357"/>
                      <a:pt x="240" y="355"/>
                    </a:cubicBezTo>
                    <a:cubicBezTo>
                      <a:pt x="240" y="355"/>
                      <a:pt x="240" y="355"/>
                      <a:pt x="240" y="355"/>
                    </a:cubicBezTo>
                    <a:cubicBezTo>
                      <a:pt x="193" y="349"/>
                      <a:pt x="156" y="317"/>
                      <a:pt x="127" y="281"/>
                    </a:cubicBezTo>
                    <a:cubicBezTo>
                      <a:pt x="111" y="262"/>
                      <a:pt x="98" y="238"/>
                      <a:pt x="95" y="212"/>
                    </a:cubicBezTo>
                    <a:cubicBezTo>
                      <a:pt x="94" y="197"/>
                      <a:pt x="97" y="181"/>
                      <a:pt x="103" y="167"/>
                    </a:cubicBezTo>
                    <a:cubicBezTo>
                      <a:pt x="112" y="146"/>
                      <a:pt x="127" y="128"/>
                      <a:pt x="143" y="112"/>
                    </a:cubicBezTo>
                    <a:cubicBezTo>
                      <a:pt x="156" y="99"/>
                      <a:pt x="170" y="87"/>
                      <a:pt x="186" y="78"/>
                    </a:cubicBezTo>
                    <a:cubicBezTo>
                      <a:pt x="232" y="51"/>
                      <a:pt x="289" y="46"/>
                      <a:pt x="339" y="66"/>
                    </a:cubicBezTo>
                    <a:cubicBezTo>
                      <a:pt x="385" y="85"/>
                      <a:pt x="421" y="129"/>
                      <a:pt x="423" y="180"/>
                    </a:cubicBezTo>
                    <a:cubicBezTo>
                      <a:pt x="423" y="185"/>
                      <a:pt x="423" y="190"/>
                      <a:pt x="423" y="195"/>
                    </a:cubicBezTo>
                    <a:cubicBezTo>
                      <a:pt x="423" y="197"/>
                      <a:pt x="423" y="194"/>
                      <a:pt x="423" y="1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" name="Freeform 85"/>
              <p:cNvSpPr>
                <a:spLocks noEditPoints="1"/>
              </p:cNvSpPr>
              <p:nvPr/>
            </p:nvSpPr>
            <p:spPr bwMode="auto">
              <a:xfrm>
                <a:off x="3384" y="1685"/>
                <a:ext cx="910" cy="838"/>
              </a:xfrm>
              <a:custGeom>
                <a:avLst/>
                <a:gdLst>
                  <a:gd name="T0" fmla="*/ 233 w 383"/>
                  <a:gd name="T1" fmla="*/ 49 h 352"/>
                  <a:gd name="T2" fmla="*/ 212 w 383"/>
                  <a:gd name="T3" fmla="*/ 51 h 352"/>
                  <a:gd name="T4" fmla="*/ 151 w 383"/>
                  <a:gd name="T5" fmla="*/ 70 h 352"/>
                  <a:gd name="T6" fmla="*/ 187 w 383"/>
                  <a:gd name="T7" fmla="*/ 66 h 352"/>
                  <a:gd name="T8" fmla="*/ 189 w 383"/>
                  <a:gd name="T9" fmla="*/ 66 h 352"/>
                  <a:gd name="T10" fmla="*/ 198 w 383"/>
                  <a:gd name="T11" fmla="*/ 67 h 352"/>
                  <a:gd name="T12" fmla="*/ 225 w 383"/>
                  <a:gd name="T13" fmla="*/ 74 h 352"/>
                  <a:gd name="T14" fmla="*/ 270 w 383"/>
                  <a:gd name="T15" fmla="*/ 102 h 352"/>
                  <a:gd name="T16" fmla="*/ 319 w 383"/>
                  <a:gd name="T17" fmla="*/ 164 h 352"/>
                  <a:gd name="T18" fmla="*/ 328 w 383"/>
                  <a:gd name="T19" fmla="*/ 202 h 352"/>
                  <a:gd name="T20" fmla="*/ 328 w 383"/>
                  <a:gd name="T21" fmla="*/ 201 h 352"/>
                  <a:gd name="T22" fmla="*/ 303 w 383"/>
                  <a:gd name="T23" fmla="*/ 278 h 352"/>
                  <a:gd name="T24" fmla="*/ 245 w 383"/>
                  <a:gd name="T25" fmla="*/ 333 h 352"/>
                  <a:gd name="T26" fmla="*/ 192 w 383"/>
                  <a:gd name="T27" fmla="*/ 350 h 352"/>
                  <a:gd name="T28" fmla="*/ 199 w 383"/>
                  <a:gd name="T29" fmla="*/ 351 h 352"/>
                  <a:gd name="T30" fmla="*/ 199 w 383"/>
                  <a:gd name="T31" fmla="*/ 351 h 352"/>
                  <a:gd name="T32" fmla="*/ 215 w 383"/>
                  <a:gd name="T33" fmla="*/ 352 h 352"/>
                  <a:gd name="T34" fmla="*/ 253 w 383"/>
                  <a:gd name="T35" fmla="*/ 347 h 352"/>
                  <a:gd name="T36" fmla="*/ 306 w 383"/>
                  <a:gd name="T37" fmla="*/ 322 h 352"/>
                  <a:gd name="T38" fmla="*/ 371 w 383"/>
                  <a:gd name="T39" fmla="*/ 241 h 352"/>
                  <a:gd name="T40" fmla="*/ 382 w 383"/>
                  <a:gd name="T41" fmla="*/ 183 h 352"/>
                  <a:gd name="T42" fmla="*/ 382 w 383"/>
                  <a:gd name="T43" fmla="*/ 183 h 352"/>
                  <a:gd name="T44" fmla="*/ 382 w 383"/>
                  <a:gd name="T45" fmla="*/ 183 h 352"/>
                  <a:gd name="T46" fmla="*/ 382 w 383"/>
                  <a:gd name="T47" fmla="*/ 183 h 352"/>
                  <a:gd name="T48" fmla="*/ 382 w 383"/>
                  <a:gd name="T49" fmla="*/ 183 h 352"/>
                  <a:gd name="T50" fmla="*/ 332 w 383"/>
                  <a:gd name="T51" fmla="*/ 82 h 352"/>
                  <a:gd name="T52" fmla="*/ 233 w 383"/>
                  <a:gd name="T53" fmla="*/ 49 h 352"/>
                  <a:gd name="T54" fmla="*/ 382 w 383"/>
                  <a:gd name="T55" fmla="*/ 180 h 352"/>
                  <a:gd name="T56" fmla="*/ 382 w 383"/>
                  <a:gd name="T57" fmla="*/ 183 h 352"/>
                  <a:gd name="T58" fmla="*/ 382 w 383"/>
                  <a:gd name="T59" fmla="*/ 183 h 352"/>
                  <a:gd name="T60" fmla="*/ 382 w 383"/>
                  <a:gd name="T61" fmla="*/ 183 h 352"/>
                  <a:gd name="T62" fmla="*/ 382 w 383"/>
                  <a:gd name="T63" fmla="*/ 184 h 352"/>
                  <a:gd name="T64" fmla="*/ 382 w 383"/>
                  <a:gd name="T65" fmla="*/ 182 h 352"/>
                  <a:gd name="T66" fmla="*/ 382 w 383"/>
                  <a:gd name="T67" fmla="*/ 180 h 352"/>
                  <a:gd name="T68" fmla="*/ 207 w 383"/>
                  <a:gd name="T69" fmla="*/ 0 h 352"/>
                  <a:gd name="T70" fmla="*/ 200 w 383"/>
                  <a:gd name="T71" fmla="*/ 0 h 352"/>
                  <a:gd name="T72" fmla="*/ 200 w 383"/>
                  <a:gd name="T73" fmla="*/ 0 h 352"/>
                  <a:gd name="T74" fmla="*/ 200 w 383"/>
                  <a:gd name="T75" fmla="*/ 0 h 352"/>
                  <a:gd name="T76" fmla="*/ 199 w 383"/>
                  <a:gd name="T77" fmla="*/ 0 h 352"/>
                  <a:gd name="T78" fmla="*/ 30 w 383"/>
                  <a:gd name="T79" fmla="*/ 80 h 352"/>
                  <a:gd name="T80" fmla="*/ 0 w 383"/>
                  <a:gd name="T81" fmla="*/ 115 h 352"/>
                  <a:gd name="T82" fmla="*/ 59 w 383"/>
                  <a:gd name="T83" fmla="*/ 60 h 352"/>
                  <a:gd name="T84" fmla="*/ 143 w 383"/>
                  <a:gd name="T85" fmla="*/ 14 h 352"/>
                  <a:gd name="T86" fmla="*/ 207 w 383"/>
                  <a:gd name="T87" fmla="*/ 0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83" h="352">
                    <a:moveTo>
                      <a:pt x="233" y="49"/>
                    </a:moveTo>
                    <a:cubicBezTo>
                      <a:pt x="226" y="49"/>
                      <a:pt x="219" y="50"/>
                      <a:pt x="212" y="51"/>
                    </a:cubicBezTo>
                    <a:cubicBezTo>
                      <a:pt x="191" y="53"/>
                      <a:pt x="170" y="60"/>
                      <a:pt x="151" y="70"/>
                    </a:cubicBezTo>
                    <a:cubicBezTo>
                      <a:pt x="163" y="67"/>
                      <a:pt x="175" y="66"/>
                      <a:pt x="187" y="66"/>
                    </a:cubicBezTo>
                    <a:cubicBezTo>
                      <a:pt x="185" y="66"/>
                      <a:pt x="188" y="66"/>
                      <a:pt x="189" y="66"/>
                    </a:cubicBezTo>
                    <a:cubicBezTo>
                      <a:pt x="192" y="66"/>
                      <a:pt x="195" y="67"/>
                      <a:pt x="198" y="67"/>
                    </a:cubicBezTo>
                    <a:cubicBezTo>
                      <a:pt x="207" y="68"/>
                      <a:pt x="216" y="71"/>
                      <a:pt x="225" y="74"/>
                    </a:cubicBezTo>
                    <a:cubicBezTo>
                      <a:pt x="242" y="81"/>
                      <a:pt x="257" y="91"/>
                      <a:pt x="270" y="102"/>
                    </a:cubicBezTo>
                    <a:cubicBezTo>
                      <a:pt x="291" y="119"/>
                      <a:pt x="309" y="139"/>
                      <a:pt x="319" y="164"/>
                    </a:cubicBezTo>
                    <a:cubicBezTo>
                      <a:pt x="325" y="176"/>
                      <a:pt x="327" y="189"/>
                      <a:pt x="328" y="202"/>
                    </a:cubicBezTo>
                    <a:cubicBezTo>
                      <a:pt x="328" y="201"/>
                      <a:pt x="328" y="201"/>
                      <a:pt x="328" y="201"/>
                    </a:cubicBezTo>
                    <a:cubicBezTo>
                      <a:pt x="328" y="229"/>
                      <a:pt x="318" y="255"/>
                      <a:pt x="303" y="278"/>
                    </a:cubicBezTo>
                    <a:cubicBezTo>
                      <a:pt x="287" y="300"/>
                      <a:pt x="268" y="319"/>
                      <a:pt x="245" y="333"/>
                    </a:cubicBezTo>
                    <a:cubicBezTo>
                      <a:pt x="229" y="342"/>
                      <a:pt x="211" y="348"/>
                      <a:pt x="192" y="350"/>
                    </a:cubicBezTo>
                    <a:cubicBezTo>
                      <a:pt x="194" y="351"/>
                      <a:pt x="197" y="351"/>
                      <a:pt x="199" y="351"/>
                    </a:cubicBezTo>
                    <a:cubicBezTo>
                      <a:pt x="199" y="351"/>
                      <a:pt x="199" y="351"/>
                      <a:pt x="199" y="351"/>
                    </a:cubicBezTo>
                    <a:cubicBezTo>
                      <a:pt x="204" y="352"/>
                      <a:pt x="210" y="352"/>
                      <a:pt x="215" y="352"/>
                    </a:cubicBezTo>
                    <a:cubicBezTo>
                      <a:pt x="227" y="352"/>
                      <a:pt x="240" y="351"/>
                      <a:pt x="253" y="347"/>
                    </a:cubicBezTo>
                    <a:cubicBezTo>
                      <a:pt x="272" y="342"/>
                      <a:pt x="290" y="333"/>
                      <a:pt x="306" y="322"/>
                    </a:cubicBezTo>
                    <a:cubicBezTo>
                      <a:pt x="335" y="302"/>
                      <a:pt x="358" y="273"/>
                      <a:pt x="371" y="241"/>
                    </a:cubicBezTo>
                    <a:cubicBezTo>
                      <a:pt x="378" y="223"/>
                      <a:pt x="383" y="202"/>
                      <a:pt x="382" y="183"/>
                    </a:cubicBezTo>
                    <a:cubicBezTo>
                      <a:pt x="382" y="183"/>
                      <a:pt x="382" y="183"/>
                      <a:pt x="382" y="183"/>
                    </a:cubicBezTo>
                    <a:cubicBezTo>
                      <a:pt x="382" y="183"/>
                      <a:pt x="382" y="183"/>
                      <a:pt x="382" y="183"/>
                    </a:cubicBezTo>
                    <a:cubicBezTo>
                      <a:pt x="382" y="183"/>
                      <a:pt x="382" y="183"/>
                      <a:pt x="382" y="183"/>
                    </a:cubicBezTo>
                    <a:cubicBezTo>
                      <a:pt x="382" y="183"/>
                      <a:pt x="382" y="183"/>
                      <a:pt x="382" y="183"/>
                    </a:cubicBezTo>
                    <a:cubicBezTo>
                      <a:pt x="383" y="143"/>
                      <a:pt x="362" y="106"/>
                      <a:pt x="332" y="82"/>
                    </a:cubicBezTo>
                    <a:cubicBezTo>
                      <a:pt x="304" y="60"/>
                      <a:pt x="268" y="49"/>
                      <a:pt x="233" y="49"/>
                    </a:cubicBezTo>
                    <a:moveTo>
                      <a:pt x="382" y="180"/>
                    </a:moveTo>
                    <a:cubicBezTo>
                      <a:pt x="382" y="180"/>
                      <a:pt x="382" y="181"/>
                      <a:pt x="382" y="183"/>
                    </a:cubicBezTo>
                    <a:cubicBezTo>
                      <a:pt x="382" y="183"/>
                      <a:pt x="382" y="183"/>
                      <a:pt x="382" y="183"/>
                    </a:cubicBezTo>
                    <a:cubicBezTo>
                      <a:pt x="382" y="183"/>
                      <a:pt x="382" y="183"/>
                      <a:pt x="382" y="183"/>
                    </a:cubicBezTo>
                    <a:cubicBezTo>
                      <a:pt x="382" y="183"/>
                      <a:pt x="382" y="184"/>
                      <a:pt x="382" y="184"/>
                    </a:cubicBezTo>
                    <a:cubicBezTo>
                      <a:pt x="382" y="184"/>
                      <a:pt x="382" y="183"/>
                      <a:pt x="382" y="182"/>
                    </a:cubicBezTo>
                    <a:cubicBezTo>
                      <a:pt x="382" y="181"/>
                      <a:pt x="382" y="180"/>
                      <a:pt x="382" y="180"/>
                    </a:cubicBezTo>
                    <a:moveTo>
                      <a:pt x="207" y="0"/>
                    </a:moveTo>
                    <a:cubicBezTo>
                      <a:pt x="204" y="0"/>
                      <a:pt x="202" y="0"/>
                      <a:pt x="200" y="0"/>
                    </a:cubicBezTo>
                    <a:cubicBezTo>
                      <a:pt x="200" y="0"/>
                      <a:pt x="200" y="0"/>
                      <a:pt x="200" y="0"/>
                    </a:cubicBezTo>
                    <a:cubicBezTo>
                      <a:pt x="200" y="0"/>
                      <a:pt x="200" y="0"/>
                      <a:pt x="200" y="0"/>
                    </a:cubicBezTo>
                    <a:cubicBezTo>
                      <a:pt x="200" y="0"/>
                      <a:pt x="199" y="0"/>
                      <a:pt x="199" y="0"/>
                    </a:cubicBezTo>
                    <a:cubicBezTo>
                      <a:pt x="136" y="6"/>
                      <a:pt x="75" y="36"/>
                      <a:pt x="30" y="80"/>
                    </a:cubicBezTo>
                    <a:cubicBezTo>
                      <a:pt x="19" y="91"/>
                      <a:pt x="9" y="102"/>
                      <a:pt x="0" y="115"/>
                    </a:cubicBezTo>
                    <a:cubicBezTo>
                      <a:pt x="17" y="94"/>
                      <a:pt x="37" y="76"/>
                      <a:pt x="59" y="60"/>
                    </a:cubicBezTo>
                    <a:cubicBezTo>
                      <a:pt x="85" y="41"/>
                      <a:pt x="113" y="24"/>
                      <a:pt x="143" y="14"/>
                    </a:cubicBezTo>
                    <a:cubicBezTo>
                      <a:pt x="164" y="6"/>
                      <a:pt x="185" y="1"/>
                      <a:pt x="20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" name="Freeform 86"/>
              <p:cNvSpPr>
                <a:spLocks noEditPoints="1"/>
              </p:cNvSpPr>
              <p:nvPr/>
            </p:nvSpPr>
            <p:spPr bwMode="auto">
              <a:xfrm>
                <a:off x="4147" y="24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" name="Freeform 87"/>
              <p:cNvSpPr>
                <a:spLocks noEditPoints="1"/>
              </p:cNvSpPr>
              <p:nvPr/>
            </p:nvSpPr>
            <p:spPr bwMode="auto">
              <a:xfrm>
                <a:off x="4147" y="24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8" name="Freeform 88"/>
            <p:cNvSpPr>
              <a:spLocks noEditPoints="1"/>
            </p:cNvSpPr>
            <p:nvPr/>
          </p:nvSpPr>
          <p:spPr bwMode="auto">
            <a:xfrm>
              <a:off x="1646032" y="2688184"/>
              <a:ext cx="12148525" cy="10716021"/>
            </a:xfrm>
            <a:custGeom>
              <a:avLst/>
              <a:gdLst>
                <a:gd name="T0" fmla="*/ 456 w 460"/>
                <a:gd name="T1" fmla="*/ 144 h 405"/>
                <a:gd name="T2" fmla="*/ 389 w 460"/>
                <a:gd name="T3" fmla="*/ 39 h 405"/>
                <a:gd name="T4" fmla="*/ 253 w 460"/>
                <a:gd name="T5" fmla="*/ 3 h 405"/>
                <a:gd name="T6" fmla="*/ 175 w 460"/>
                <a:gd name="T7" fmla="*/ 21 h 405"/>
                <a:gd name="T8" fmla="*/ 107 w 460"/>
                <a:gd name="T9" fmla="*/ 59 h 405"/>
                <a:gd name="T10" fmla="*/ 28 w 460"/>
                <a:gd name="T11" fmla="*/ 137 h 405"/>
                <a:gd name="T12" fmla="*/ 12 w 460"/>
                <a:gd name="T13" fmla="*/ 248 h 405"/>
                <a:gd name="T14" fmla="*/ 76 w 460"/>
                <a:gd name="T15" fmla="*/ 340 h 405"/>
                <a:gd name="T16" fmla="*/ 186 w 460"/>
                <a:gd name="T17" fmla="*/ 398 h 405"/>
                <a:gd name="T18" fmla="*/ 243 w 460"/>
                <a:gd name="T19" fmla="*/ 404 h 405"/>
                <a:gd name="T20" fmla="*/ 306 w 460"/>
                <a:gd name="T21" fmla="*/ 390 h 405"/>
                <a:gd name="T22" fmla="*/ 416 w 460"/>
                <a:gd name="T23" fmla="*/ 307 h 405"/>
                <a:gd name="T24" fmla="*/ 460 w 460"/>
                <a:gd name="T25" fmla="*/ 179 h 405"/>
                <a:gd name="T26" fmla="*/ 456 w 460"/>
                <a:gd name="T27" fmla="*/ 144 h 405"/>
                <a:gd name="T28" fmla="*/ 456 w 460"/>
                <a:gd name="T29" fmla="*/ 144 h 405"/>
                <a:gd name="T30" fmla="*/ 423 w 460"/>
                <a:gd name="T31" fmla="*/ 195 h 405"/>
                <a:gd name="T32" fmla="*/ 380 w 460"/>
                <a:gd name="T33" fmla="*/ 297 h 405"/>
                <a:gd name="T34" fmla="*/ 299 w 460"/>
                <a:gd name="T35" fmla="*/ 350 h 405"/>
                <a:gd name="T36" fmla="*/ 240 w 460"/>
                <a:gd name="T37" fmla="*/ 355 h 405"/>
                <a:gd name="T38" fmla="*/ 240 w 460"/>
                <a:gd name="T39" fmla="*/ 355 h 405"/>
                <a:gd name="T40" fmla="*/ 127 w 460"/>
                <a:gd name="T41" fmla="*/ 281 h 405"/>
                <a:gd name="T42" fmla="*/ 95 w 460"/>
                <a:gd name="T43" fmla="*/ 212 h 405"/>
                <a:gd name="T44" fmla="*/ 103 w 460"/>
                <a:gd name="T45" fmla="*/ 167 h 405"/>
                <a:gd name="T46" fmla="*/ 143 w 460"/>
                <a:gd name="T47" fmla="*/ 112 h 405"/>
                <a:gd name="T48" fmla="*/ 186 w 460"/>
                <a:gd name="T49" fmla="*/ 78 h 405"/>
                <a:gd name="T50" fmla="*/ 339 w 460"/>
                <a:gd name="T51" fmla="*/ 66 h 405"/>
                <a:gd name="T52" fmla="*/ 423 w 460"/>
                <a:gd name="T53" fmla="*/ 180 h 405"/>
                <a:gd name="T54" fmla="*/ 423 w 460"/>
                <a:gd name="T55" fmla="*/ 195 h 405"/>
                <a:gd name="T56" fmla="*/ 423 w 460"/>
                <a:gd name="T57" fmla="*/ 1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60" h="405">
                  <a:moveTo>
                    <a:pt x="456" y="144"/>
                  </a:moveTo>
                  <a:cubicBezTo>
                    <a:pt x="447" y="102"/>
                    <a:pt x="423" y="64"/>
                    <a:pt x="389" y="39"/>
                  </a:cubicBezTo>
                  <a:cubicBezTo>
                    <a:pt x="350" y="11"/>
                    <a:pt x="299" y="0"/>
                    <a:pt x="253" y="3"/>
                  </a:cubicBezTo>
                  <a:cubicBezTo>
                    <a:pt x="226" y="5"/>
                    <a:pt x="200" y="11"/>
                    <a:pt x="175" y="21"/>
                  </a:cubicBezTo>
                  <a:cubicBezTo>
                    <a:pt x="151" y="31"/>
                    <a:pt x="129" y="44"/>
                    <a:pt x="107" y="59"/>
                  </a:cubicBezTo>
                  <a:cubicBezTo>
                    <a:pt x="77" y="80"/>
                    <a:pt x="48" y="106"/>
                    <a:pt x="28" y="137"/>
                  </a:cubicBezTo>
                  <a:cubicBezTo>
                    <a:pt x="7" y="171"/>
                    <a:pt x="0" y="210"/>
                    <a:pt x="12" y="248"/>
                  </a:cubicBezTo>
                  <a:cubicBezTo>
                    <a:pt x="23" y="284"/>
                    <a:pt x="48" y="316"/>
                    <a:pt x="76" y="340"/>
                  </a:cubicBezTo>
                  <a:cubicBezTo>
                    <a:pt x="108" y="367"/>
                    <a:pt x="145" y="389"/>
                    <a:pt x="186" y="398"/>
                  </a:cubicBezTo>
                  <a:cubicBezTo>
                    <a:pt x="205" y="403"/>
                    <a:pt x="224" y="405"/>
                    <a:pt x="243" y="404"/>
                  </a:cubicBezTo>
                  <a:cubicBezTo>
                    <a:pt x="264" y="402"/>
                    <a:pt x="286" y="398"/>
                    <a:pt x="306" y="390"/>
                  </a:cubicBezTo>
                  <a:cubicBezTo>
                    <a:pt x="350" y="374"/>
                    <a:pt x="388" y="344"/>
                    <a:pt x="416" y="307"/>
                  </a:cubicBezTo>
                  <a:cubicBezTo>
                    <a:pt x="444" y="270"/>
                    <a:pt x="460" y="225"/>
                    <a:pt x="460" y="179"/>
                  </a:cubicBezTo>
                  <a:cubicBezTo>
                    <a:pt x="460" y="167"/>
                    <a:pt x="459" y="155"/>
                    <a:pt x="456" y="144"/>
                  </a:cubicBezTo>
                  <a:cubicBezTo>
                    <a:pt x="453" y="127"/>
                    <a:pt x="460" y="160"/>
                    <a:pt x="456" y="144"/>
                  </a:cubicBezTo>
                  <a:close/>
                  <a:moveTo>
                    <a:pt x="423" y="195"/>
                  </a:moveTo>
                  <a:cubicBezTo>
                    <a:pt x="422" y="232"/>
                    <a:pt x="404" y="270"/>
                    <a:pt x="380" y="297"/>
                  </a:cubicBezTo>
                  <a:cubicBezTo>
                    <a:pt x="358" y="322"/>
                    <a:pt x="330" y="340"/>
                    <a:pt x="299" y="350"/>
                  </a:cubicBezTo>
                  <a:cubicBezTo>
                    <a:pt x="280" y="356"/>
                    <a:pt x="260" y="357"/>
                    <a:pt x="240" y="355"/>
                  </a:cubicBezTo>
                  <a:cubicBezTo>
                    <a:pt x="240" y="355"/>
                    <a:pt x="240" y="355"/>
                    <a:pt x="240" y="355"/>
                  </a:cubicBezTo>
                  <a:cubicBezTo>
                    <a:pt x="193" y="349"/>
                    <a:pt x="156" y="317"/>
                    <a:pt x="127" y="281"/>
                  </a:cubicBezTo>
                  <a:cubicBezTo>
                    <a:pt x="111" y="262"/>
                    <a:pt x="98" y="238"/>
                    <a:pt x="95" y="212"/>
                  </a:cubicBezTo>
                  <a:cubicBezTo>
                    <a:pt x="94" y="197"/>
                    <a:pt x="97" y="181"/>
                    <a:pt x="103" y="167"/>
                  </a:cubicBezTo>
                  <a:cubicBezTo>
                    <a:pt x="112" y="146"/>
                    <a:pt x="127" y="128"/>
                    <a:pt x="143" y="112"/>
                  </a:cubicBezTo>
                  <a:cubicBezTo>
                    <a:pt x="156" y="99"/>
                    <a:pt x="170" y="87"/>
                    <a:pt x="186" y="78"/>
                  </a:cubicBezTo>
                  <a:cubicBezTo>
                    <a:pt x="232" y="51"/>
                    <a:pt x="289" y="46"/>
                    <a:pt x="339" y="66"/>
                  </a:cubicBezTo>
                  <a:cubicBezTo>
                    <a:pt x="385" y="85"/>
                    <a:pt x="421" y="129"/>
                    <a:pt x="423" y="180"/>
                  </a:cubicBezTo>
                  <a:cubicBezTo>
                    <a:pt x="423" y="185"/>
                    <a:pt x="423" y="190"/>
                    <a:pt x="423" y="195"/>
                  </a:cubicBezTo>
                  <a:cubicBezTo>
                    <a:pt x="423" y="197"/>
                    <a:pt x="423" y="194"/>
                    <a:pt x="423" y="195"/>
                  </a:cubicBezTo>
                  <a:close/>
                </a:path>
              </a:pathLst>
            </a:custGeom>
            <a:solidFill>
              <a:schemeClr val="bg1">
                <a:alpha val="3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88"/>
            <p:cNvSpPr>
              <a:spLocks noEditPoints="1"/>
            </p:cNvSpPr>
            <p:nvPr/>
          </p:nvSpPr>
          <p:spPr bwMode="auto">
            <a:xfrm>
              <a:off x="3264300" y="-77012"/>
              <a:ext cx="12148525" cy="10716021"/>
            </a:xfrm>
            <a:custGeom>
              <a:avLst/>
              <a:gdLst>
                <a:gd name="T0" fmla="*/ 456 w 460"/>
                <a:gd name="T1" fmla="*/ 144 h 405"/>
                <a:gd name="T2" fmla="*/ 389 w 460"/>
                <a:gd name="T3" fmla="*/ 39 h 405"/>
                <a:gd name="T4" fmla="*/ 253 w 460"/>
                <a:gd name="T5" fmla="*/ 3 h 405"/>
                <a:gd name="T6" fmla="*/ 175 w 460"/>
                <a:gd name="T7" fmla="*/ 21 h 405"/>
                <a:gd name="T8" fmla="*/ 107 w 460"/>
                <a:gd name="T9" fmla="*/ 59 h 405"/>
                <a:gd name="T10" fmla="*/ 28 w 460"/>
                <a:gd name="T11" fmla="*/ 137 h 405"/>
                <a:gd name="T12" fmla="*/ 12 w 460"/>
                <a:gd name="T13" fmla="*/ 248 h 405"/>
                <a:gd name="T14" fmla="*/ 76 w 460"/>
                <a:gd name="T15" fmla="*/ 340 h 405"/>
                <a:gd name="T16" fmla="*/ 186 w 460"/>
                <a:gd name="T17" fmla="*/ 398 h 405"/>
                <a:gd name="T18" fmla="*/ 243 w 460"/>
                <a:gd name="T19" fmla="*/ 404 h 405"/>
                <a:gd name="T20" fmla="*/ 306 w 460"/>
                <a:gd name="T21" fmla="*/ 390 h 405"/>
                <a:gd name="T22" fmla="*/ 416 w 460"/>
                <a:gd name="T23" fmla="*/ 307 h 405"/>
                <a:gd name="T24" fmla="*/ 460 w 460"/>
                <a:gd name="T25" fmla="*/ 179 h 405"/>
                <a:gd name="T26" fmla="*/ 456 w 460"/>
                <a:gd name="T27" fmla="*/ 144 h 405"/>
                <a:gd name="T28" fmla="*/ 456 w 460"/>
                <a:gd name="T29" fmla="*/ 144 h 405"/>
                <a:gd name="T30" fmla="*/ 423 w 460"/>
                <a:gd name="T31" fmla="*/ 195 h 405"/>
                <a:gd name="T32" fmla="*/ 380 w 460"/>
                <a:gd name="T33" fmla="*/ 297 h 405"/>
                <a:gd name="T34" fmla="*/ 299 w 460"/>
                <a:gd name="T35" fmla="*/ 350 h 405"/>
                <a:gd name="T36" fmla="*/ 240 w 460"/>
                <a:gd name="T37" fmla="*/ 355 h 405"/>
                <a:gd name="T38" fmla="*/ 240 w 460"/>
                <a:gd name="T39" fmla="*/ 355 h 405"/>
                <a:gd name="T40" fmla="*/ 127 w 460"/>
                <a:gd name="T41" fmla="*/ 281 h 405"/>
                <a:gd name="T42" fmla="*/ 95 w 460"/>
                <a:gd name="T43" fmla="*/ 212 h 405"/>
                <a:gd name="T44" fmla="*/ 103 w 460"/>
                <a:gd name="T45" fmla="*/ 167 h 405"/>
                <a:gd name="T46" fmla="*/ 143 w 460"/>
                <a:gd name="T47" fmla="*/ 112 h 405"/>
                <a:gd name="T48" fmla="*/ 186 w 460"/>
                <a:gd name="T49" fmla="*/ 78 h 405"/>
                <a:gd name="T50" fmla="*/ 339 w 460"/>
                <a:gd name="T51" fmla="*/ 66 h 405"/>
                <a:gd name="T52" fmla="*/ 423 w 460"/>
                <a:gd name="T53" fmla="*/ 180 h 405"/>
                <a:gd name="T54" fmla="*/ 423 w 460"/>
                <a:gd name="T55" fmla="*/ 195 h 405"/>
                <a:gd name="T56" fmla="*/ 423 w 460"/>
                <a:gd name="T57" fmla="*/ 1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60" h="405">
                  <a:moveTo>
                    <a:pt x="456" y="144"/>
                  </a:moveTo>
                  <a:cubicBezTo>
                    <a:pt x="447" y="102"/>
                    <a:pt x="423" y="64"/>
                    <a:pt x="389" y="39"/>
                  </a:cubicBezTo>
                  <a:cubicBezTo>
                    <a:pt x="350" y="11"/>
                    <a:pt x="299" y="0"/>
                    <a:pt x="253" y="3"/>
                  </a:cubicBezTo>
                  <a:cubicBezTo>
                    <a:pt x="226" y="5"/>
                    <a:pt x="200" y="11"/>
                    <a:pt x="175" y="21"/>
                  </a:cubicBezTo>
                  <a:cubicBezTo>
                    <a:pt x="151" y="31"/>
                    <a:pt x="129" y="44"/>
                    <a:pt x="107" y="59"/>
                  </a:cubicBezTo>
                  <a:cubicBezTo>
                    <a:pt x="77" y="80"/>
                    <a:pt x="48" y="106"/>
                    <a:pt x="28" y="137"/>
                  </a:cubicBezTo>
                  <a:cubicBezTo>
                    <a:pt x="7" y="171"/>
                    <a:pt x="0" y="210"/>
                    <a:pt x="12" y="248"/>
                  </a:cubicBezTo>
                  <a:cubicBezTo>
                    <a:pt x="23" y="284"/>
                    <a:pt x="48" y="316"/>
                    <a:pt x="76" y="340"/>
                  </a:cubicBezTo>
                  <a:cubicBezTo>
                    <a:pt x="108" y="367"/>
                    <a:pt x="145" y="389"/>
                    <a:pt x="186" y="398"/>
                  </a:cubicBezTo>
                  <a:cubicBezTo>
                    <a:pt x="205" y="403"/>
                    <a:pt x="224" y="405"/>
                    <a:pt x="243" y="404"/>
                  </a:cubicBezTo>
                  <a:cubicBezTo>
                    <a:pt x="264" y="402"/>
                    <a:pt x="286" y="398"/>
                    <a:pt x="306" y="390"/>
                  </a:cubicBezTo>
                  <a:cubicBezTo>
                    <a:pt x="350" y="374"/>
                    <a:pt x="388" y="344"/>
                    <a:pt x="416" y="307"/>
                  </a:cubicBezTo>
                  <a:cubicBezTo>
                    <a:pt x="444" y="270"/>
                    <a:pt x="460" y="225"/>
                    <a:pt x="460" y="179"/>
                  </a:cubicBezTo>
                  <a:cubicBezTo>
                    <a:pt x="460" y="167"/>
                    <a:pt x="459" y="155"/>
                    <a:pt x="456" y="144"/>
                  </a:cubicBezTo>
                  <a:cubicBezTo>
                    <a:pt x="453" y="127"/>
                    <a:pt x="460" y="160"/>
                    <a:pt x="456" y="144"/>
                  </a:cubicBezTo>
                  <a:close/>
                  <a:moveTo>
                    <a:pt x="423" y="195"/>
                  </a:moveTo>
                  <a:cubicBezTo>
                    <a:pt x="422" y="232"/>
                    <a:pt x="404" y="270"/>
                    <a:pt x="380" y="297"/>
                  </a:cubicBezTo>
                  <a:cubicBezTo>
                    <a:pt x="358" y="322"/>
                    <a:pt x="330" y="340"/>
                    <a:pt x="299" y="350"/>
                  </a:cubicBezTo>
                  <a:cubicBezTo>
                    <a:pt x="280" y="356"/>
                    <a:pt x="260" y="357"/>
                    <a:pt x="240" y="355"/>
                  </a:cubicBezTo>
                  <a:cubicBezTo>
                    <a:pt x="240" y="355"/>
                    <a:pt x="240" y="355"/>
                    <a:pt x="240" y="355"/>
                  </a:cubicBezTo>
                  <a:cubicBezTo>
                    <a:pt x="193" y="349"/>
                    <a:pt x="156" y="317"/>
                    <a:pt x="127" y="281"/>
                  </a:cubicBezTo>
                  <a:cubicBezTo>
                    <a:pt x="111" y="262"/>
                    <a:pt x="98" y="238"/>
                    <a:pt x="95" y="212"/>
                  </a:cubicBezTo>
                  <a:cubicBezTo>
                    <a:pt x="94" y="197"/>
                    <a:pt x="97" y="181"/>
                    <a:pt x="103" y="167"/>
                  </a:cubicBezTo>
                  <a:cubicBezTo>
                    <a:pt x="112" y="146"/>
                    <a:pt x="127" y="128"/>
                    <a:pt x="143" y="112"/>
                  </a:cubicBezTo>
                  <a:cubicBezTo>
                    <a:pt x="156" y="99"/>
                    <a:pt x="170" y="87"/>
                    <a:pt x="186" y="78"/>
                  </a:cubicBezTo>
                  <a:cubicBezTo>
                    <a:pt x="232" y="51"/>
                    <a:pt x="289" y="46"/>
                    <a:pt x="339" y="66"/>
                  </a:cubicBezTo>
                  <a:cubicBezTo>
                    <a:pt x="385" y="85"/>
                    <a:pt x="421" y="129"/>
                    <a:pt x="423" y="180"/>
                  </a:cubicBezTo>
                  <a:cubicBezTo>
                    <a:pt x="423" y="185"/>
                    <a:pt x="423" y="190"/>
                    <a:pt x="423" y="195"/>
                  </a:cubicBezTo>
                  <a:cubicBezTo>
                    <a:pt x="423" y="197"/>
                    <a:pt x="423" y="194"/>
                    <a:pt x="423" y="195"/>
                  </a:cubicBezTo>
                  <a:close/>
                </a:path>
              </a:pathLst>
            </a:custGeom>
            <a:solidFill>
              <a:schemeClr val="bg1">
                <a:alpha val="6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401724" y="2980906"/>
            <a:ext cx="738856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 algn="ctr"/>
            <a:r>
              <a:rPr lang="ru-RU" sz="7200" b="1" kern="0" dirty="0">
                <a:solidFill>
                  <a:schemeClr val="bg1"/>
                </a:solidFill>
                <a:latin typeface="Source Sans Pro" panose="020B0503030403020204" pitchFamily="34" charset="0"/>
              </a:rPr>
              <a:t>Тимирязевская </a:t>
            </a:r>
          </a:p>
          <a:p>
            <a:pPr lvl="1" algn="ctr"/>
            <a:r>
              <a:rPr lang="ru-RU" sz="7200" b="1" kern="0" dirty="0">
                <a:solidFill>
                  <a:schemeClr val="bg1"/>
                </a:solidFill>
                <a:latin typeface="Source Sans Pro" panose="020B0503030403020204" pitchFamily="34" charset="0"/>
              </a:rPr>
              <a:t>академия</a:t>
            </a:r>
            <a:endParaRPr lang="en-US" sz="7200" b="1" kern="0" dirty="0">
              <a:solidFill>
                <a:schemeClr val="bg1"/>
              </a:solidFill>
              <a:latin typeface="Source Sans Pro" panose="020B0503030403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590663" y="2533842"/>
            <a:ext cx="70150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dirty="0">
                <a:solidFill>
                  <a:schemeClr val="bg1"/>
                </a:solidFill>
                <a:latin typeface="Good Pro Book"/>
                <a:ea typeface="Roboto" panose="02000000000000000000" pitchFamily="2" charset="0"/>
                <a:cs typeface="Roboto" panose="02000000000000000000" pitchFamily="2" charset="0"/>
                <a:sym typeface="Open Sans" charset="0"/>
              </a:rPr>
              <a:t>«Сделать лучше, чем везде!»</a:t>
            </a:r>
          </a:p>
          <a:p>
            <a:pPr algn="ctr">
              <a:lnSpc>
                <a:spcPct val="90000"/>
              </a:lnSpc>
            </a:pPr>
            <a:r>
              <a:rPr lang="ru-RU" sz="1600" dirty="0">
                <a:solidFill>
                  <a:schemeClr val="bg1"/>
                </a:solidFill>
                <a:latin typeface="Good Pro Book"/>
                <a:ea typeface="Roboto" panose="02000000000000000000" pitchFamily="2" charset="0"/>
                <a:cs typeface="Roboto" panose="02000000000000000000" pitchFamily="2" charset="0"/>
                <a:sym typeface="Open Sans" charset="0"/>
              </a:rPr>
              <a:t>Девиз университета с 1865 года   </a:t>
            </a:r>
            <a:endParaRPr lang="en-US" sz="1600" dirty="0">
              <a:solidFill>
                <a:schemeClr val="bg1"/>
              </a:solidFill>
              <a:latin typeface="Good Pro Book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0" name="Shape 2907"/>
          <p:cNvSpPr/>
          <p:nvPr/>
        </p:nvSpPr>
        <p:spPr>
          <a:xfrm rot="10800000">
            <a:off x="5880840" y="5658070"/>
            <a:ext cx="427940" cy="4279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973" y="235"/>
                </a:moveTo>
                <a:cubicBezTo>
                  <a:pt x="12909" y="205"/>
                  <a:pt x="12840" y="184"/>
                  <a:pt x="12764" y="184"/>
                </a:cubicBezTo>
                <a:cubicBezTo>
                  <a:pt x="12493" y="184"/>
                  <a:pt x="12273" y="404"/>
                  <a:pt x="12273" y="675"/>
                </a:cubicBezTo>
                <a:cubicBezTo>
                  <a:pt x="12273" y="946"/>
                  <a:pt x="12493" y="1166"/>
                  <a:pt x="12764" y="1166"/>
                </a:cubicBezTo>
                <a:lnTo>
                  <a:pt x="12764" y="1179"/>
                </a:lnTo>
                <a:cubicBezTo>
                  <a:pt x="17245" y="2089"/>
                  <a:pt x="20618" y="6050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7" y="20618"/>
                  <a:pt x="982" y="16223"/>
                  <a:pt x="982" y="10800"/>
                </a:cubicBezTo>
                <a:cubicBezTo>
                  <a:pt x="982" y="6050"/>
                  <a:pt x="4355" y="2089"/>
                  <a:pt x="8836" y="1179"/>
                </a:cubicBezTo>
                <a:lnTo>
                  <a:pt x="8836" y="1166"/>
                </a:lnTo>
                <a:cubicBezTo>
                  <a:pt x="9107" y="1166"/>
                  <a:pt x="9327" y="946"/>
                  <a:pt x="9327" y="675"/>
                </a:cubicBezTo>
                <a:cubicBezTo>
                  <a:pt x="9327" y="404"/>
                  <a:pt x="9107" y="184"/>
                  <a:pt x="8836" y="184"/>
                </a:cubicBezTo>
                <a:cubicBezTo>
                  <a:pt x="8761" y="184"/>
                  <a:pt x="8691" y="205"/>
                  <a:pt x="8627" y="235"/>
                </a:cubicBezTo>
                <a:cubicBezTo>
                  <a:pt x="3706" y="1243"/>
                  <a:pt x="0" y="5582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5582"/>
                  <a:pt x="17893" y="1243"/>
                  <a:pt x="12973" y="235"/>
                </a:cubicBezTo>
                <a:moveTo>
                  <a:pt x="6873" y="9818"/>
                </a:moveTo>
                <a:cubicBezTo>
                  <a:pt x="6602" y="9818"/>
                  <a:pt x="6382" y="10038"/>
                  <a:pt x="6382" y="10309"/>
                </a:cubicBezTo>
                <a:cubicBezTo>
                  <a:pt x="6382" y="10445"/>
                  <a:pt x="6437" y="10567"/>
                  <a:pt x="6526" y="10656"/>
                </a:cubicBezTo>
                <a:lnTo>
                  <a:pt x="10453" y="14583"/>
                </a:lnTo>
                <a:cubicBezTo>
                  <a:pt x="10542" y="14673"/>
                  <a:pt x="10664" y="14727"/>
                  <a:pt x="10800" y="14727"/>
                </a:cubicBezTo>
                <a:cubicBezTo>
                  <a:pt x="10936" y="14727"/>
                  <a:pt x="11059" y="14673"/>
                  <a:pt x="11147" y="14583"/>
                </a:cubicBezTo>
                <a:lnTo>
                  <a:pt x="15074" y="10656"/>
                </a:lnTo>
                <a:cubicBezTo>
                  <a:pt x="15163" y="10567"/>
                  <a:pt x="15218" y="10445"/>
                  <a:pt x="15218" y="10309"/>
                </a:cubicBezTo>
                <a:cubicBezTo>
                  <a:pt x="15218" y="10038"/>
                  <a:pt x="14998" y="9818"/>
                  <a:pt x="14727" y="9818"/>
                </a:cubicBezTo>
                <a:cubicBezTo>
                  <a:pt x="14592" y="9818"/>
                  <a:pt x="14469" y="9873"/>
                  <a:pt x="14380" y="9962"/>
                </a:cubicBezTo>
                <a:lnTo>
                  <a:pt x="11291" y="13051"/>
                </a:lnTo>
                <a:lnTo>
                  <a:pt x="11291" y="491"/>
                </a:lnTo>
                <a:cubicBezTo>
                  <a:pt x="11291" y="220"/>
                  <a:pt x="11071" y="0"/>
                  <a:pt x="10800" y="0"/>
                </a:cubicBezTo>
                <a:cubicBezTo>
                  <a:pt x="10529" y="0"/>
                  <a:pt x="10309" y="220"/>
                  <a:pt x="10309" y="491"/>
                </a:cubicBezTo>
                <a:lnTo>
                  <a:pt x="10309" y="13051"/>
                </a:lnTo>
                <a:lnTo>
                  <a:pt x="7220" y="9962"/>
                </a:lnTo>
                <a:cubicBezTo>
                  <a:pt x="7131" y="9873"/>
                  <a:pt x="7009" y="9818"/>
                  <a:pt x="6873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F09B1C8-2234-499A-9B4A-459A4F7B498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8383" y="650018"/>
            <a:ext cx="1655233" cy="1613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66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9" grpId="0"/>
      <p:bldP spid="3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PC - Color 02 Green">
      <a:dk1>
        <a:srgbClr val="656D78"/>
      </a:dk1>
      <a:lt1>
        <a:srgbClr val="FFFFFF"/>
      </a:lt1>
      <a:dk2>
        <a:srgbClr val="44546A"/>
      </a:dk2>
      <a:lt2>
        <a:srgbClr val="E7E6E6"/>
      </a:lt2>
      <a:accent1>
        <a:srgbClr val="66BB6A"/>
      </a:accent1>
      <a:accent2>
        <a:srgbClr val="4CAF50"/>
      </a:accent2>
      <a:accent3>
        <a:srgbClr val="43A047"/>
      </a:accent3>
      <a:accent4>
        <a:srgbClr val="388E3C"/>
      </a:accent4>
      <a:accent5>
        <a:srgbClr val="2E7D32"/>
      </a:accent5>
      <a:accent6>
        <a:srgbClr val="1B5E20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PC - Color 09 Orange">
      <a:dk1>
        <a:srgbClr val="44546A"/>
      </a:dk1>
      <a:lt1>
        <a:srgbClr val="FFFFFF"/>
      </a:lt1>
      <a:dk2>
        <a:srgbClr val="44546A"/>
      </a:dk2>
      <a:lt2>
        <a:srgbClr val="E7E6E6"/>
      </a:lt2>
      <a:accent1>
        <a:srgbClr val="FF7043"/>
      </a:accent1>
      <a:accent2>
        <a:srgbClr val="FF5722"/>
      </a:accent2>
      <a:accent3>
        <a:srgbClr val="F4511E"/>
      </a:accent3>
      <a:accent4>
        <a:srgbClr val="E64A19"/>
      </a:accent4>
      <a:accent5>
        <a:srgbClr val="D84315"/>
      </a:accent5>
      <a:accent6>
        <a:srgbClr val="BF360C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PC - Color 05 Blue">
      <a:dk1>
        <a:srgbClr val="656D78"/>
      </a:dk1>
      <a:lt1>
        <a:srgbClr val="FFFFFF"/>
      </a:lt1>
      <a:dk2>
        <a:srgbClr val="44546A"/>
      </a:dk2>
      <a:lt2>
        <a:srgbClr val="E7E6E6"/>
      </a:lt2>
      <a:accent1>
        <a:srgbClr val="42A5F5"/>
      </a:accent1>
      <a:accent2>
        <a:srgbClr val="2196F3"/>
      </a:accent2>
      <a:accent3>
        <a:srgbClr val="1E88E5"/>
      </a:accent3>
      <a:accent4>
        <a:srgbClr val="1976D2"/>
      </a:accent4>
      <a:accent5>
        <a:srgbClr val="1565C0"/>
      </a:accent5>
      <a:accent6>
        <a:srgbClr val="0D47A1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PC - Color 07 Deep Purple">
      <a:dk1>
        <a:srgbClr val="656D78"/>
      </a:dk1>
      <a:lt1>
        <a:srgbClr val="FFFFFF"/>
      </a:lt1>
      <a:dk2>
        <a:srgbClr val="44546A"/>
      </a:dk2>
      <a:lt2>
        <a:srgbClr val="E7E6E6"/>
      </a:lt2>
      <a:accent1>
        <a:srgbClr val="7E57C2"/>
      </a:accent1>
      <a:accent2>
        <a:srgbClr val="673AB7"/>
      </a:accent2>
      <a:accent3>
        <a:srgbClr val="5E35B1"/>
      </a:accent3>
      <a:accent4>
        <a:srgbClr val="512DA8"/>
      </a:accent4>
      <a:accent5>
        <a:srgbClr val="4527A0"/>
      </a:accent5>
      <a:accent6>
        <a:srgbClr val="311B92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PC - Color 01 Teal">
      <a:dk1>
        <a:srgbClr val="656D78"/>
      </a:dk1>
      <a:lt1>
        <a:srgbClr val="FFFFFF"/>
      </a:lt1>
      <a:dk2>
        <a:srgbClr val="44546A"/>
      </a:dk2>
      <a:lt2>
        <a:srgbClr val="E7E6E6"/>
      </a:lt2>
      <a:accent1>
        <a:srgbClr val="26A69A"/>
      </a:accent1>
      <a:accent2>
        <a:srgbClr val="009688"/>
      </a:accent2>
      <a:accent3>
        <a:srgbClr val="00897B"/>
      </a:accent3>
      <a:accent4>
        <a:srgbClr val="00796B"/>
      </a:accent4>
      <a:accent5>
        <a:srgbClr val="00695C"/>
      </a:accent5>
      <a:accent6>
        <a:srgbClr val="004D40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PC - Color 10 Red">
      <a:dk1>
        <a:srgbClr val="44546A"/>
      </a:dk1>
      <a:lt1>
        <a:srgbClr val="FFFFFF"/>
      </a:lt1>
      <a:dk2>
        <a:srgbClr val="44546A"/>
      </a:dk2>
      <a:lt2>
        <a:srgbClr val="E7E6E6"/>
      </a:lt2>
      <a:accent1>
        <a:srgbClr val="EF5350"/>
      </a:accent1>
      <a:accent2>
        <a:srgbClr val="F44336"/>
      </a:accent2>
      <a:accent3>
        <a:srgbClr val="E53935"/>
      </a:accent3>
      <a:accent4>
        <a:srgbClr val="D32F2F"/>
      </a:accent4>
      <a:accent5>
        <a:srgbClr val="C62828"/>
      </a:accent5>
      <a:accent6>
        <a:srgbClr val="B71C1C"/>
      </a:accent6>
      <a:hlink>
        <a:srgbClr val="A5A5A5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7_Office Theme">
  <a:themeElements>
    <a:clrScheme name="PC - Color 03 Light Green">
      <a:dk1>
        <a:srgbClr val="656D78"/>
      </a:dk1>
      <a:lt1>
        <a:srgbClr val="FFFFFF"/>
      </a:lt1>
      <a:dk2>
        <a:srgbClr val="44546A"/>
      </a:dk2>
      <a:lt2>
        <a:srgbClr val="E7E6E6"/>
      </a:lt2>
      <a:accent1>
        <a:srgbClr val="9CCC65"/>
      </a:accent1>
      <a:accent2>
        <a:srgbClr val="8BC34A"/>
      </a:accent2>
      <a:accent3>
        <a:srgbClr val="7CB342"/>
      </a:accent3>
      <a:accent4>
        <a:srgbClr val="689F38"/>
      </a:accent4>
      <a:accent5>
        <a:srgbClr val="558B2F"/>
      </a:accent5>
      <a:accent6>
        <a:srgbClr val="33691E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8_Office Theme">
  <a:themeElements>
    <a:clrScheme name="PC - Color 06 Navy Blue">
      <a:dk1>
        <a:srgbClr val="656D78"/>
      </a:dk1>
      <a:lt1>
        <a:srgbClr val="FFFFFF"/>
      </a:lt1>
      <a:dk2>
        <a:srgbClr val="44546A"/>
      </a:dk2>
      <a:lt2>
        <a:srgbClr val="E7E6E6"/>
      </a:lt2>
      <a:accent1>
        <a:srgbClr val="5C6BC0"/>
      </a:accent1>
      <a:accent2>
        <a:srgbClr val="3F51B5"/>
      </a:accent2>
      <a:accent3>
        <a:srgbClr val="3949AB"/>
      </a:accent3>
      <a:accent4>
        <a:srgbClr val="303F9F"/>
      </a:accent4>
      <a:accent5>
        <a:srgbClr val="283593"/>
      </a:accent5>
      <a:accent6>
        <a:srgbClr val="1A237E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6_Office Theme">
  <a:themeElements>
    <a:clrScheme name="PC - Color 04 Blue Grey">
      <a:dk1>
        <a:srgbClr val="656D78"/>
      </a:dk1>
      <a:lt1>
        <a:srgbClr val="FFFFFF"/>
      </a:lt1>
      <a:dk2>
        <a:srgbClr val="44546A"/>
      </a:dk2>
      <a:lt2>
        <a:srgbClr val="E7E6E6"/>
      </a:lt2>
      <a:accent1>
        <a:srgbClr val="78909C"/>
      </a:accent1>
      <a:accent2>
        <a:srgbClr val="607D8B"/>
      </a:accent2>
      <a:accent3>
        <a:srgbClr val="546E7A"/>
      </a:accent3>
      <a:accent4>
        <a:srgbClr val="455A64"/>
      </a:accent4>
      <a:accent5>
        <a:srgbClr val="37474F"/>
      </a:accent5>
      <a:accent6>
        <a:srgbClr val="263238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C - Color 04 Blue Grey">
    <a:dk1>
      <a:srgbClr val="656D78"/>
    </a:dk1>
    <a:lt1>
      <a:srgbClr val="FFFFFF"/>
    </a:lt1>
    <a:dk2>
      <a:srgbClr val="44546A"/>
    </a:dk2>
    <a:lt2>
      <a:srgbClr val="E7E6E6"/>
    </a:lt2>
    <a:accent1>
      <a:srgbClr val="78909C"/>
    </a:accent1>
    <a:accent2>
      <a:srgbClr val="607D8B"/>
    </a:accent2>
    <a:accent3>
      <a:srgbClr val="546E7A"/>
    </a:accent3>
    <a:accent4>
      <a:srgbClr val="455A64"/>
    </a:accent4>
    <a:accent5>
      <a:srgbClr val="37474F"/>
    </a:accent5>
    <a:accent6>
      <a:srgbClr val="263238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PC - Color 02 Green">
    <a:dk1>
      <a:srgbClr val="656D78"/>
    </a:dk1>
    <a:lt1>
      <a:srgbClr val="FFFFFF"/>
    </a:lt1>
    <a:dk2>
      <a:srgbClr val="44546A"/>
    </a:dk2>
    <a:lt2>
      <a:srgbClr val="E7E6E6"/>
    </a:lt2>
    <a:accent1>
      <a:srgbClr val="66BB6A"/>
    </a:accent1>
    <a:accent2>
      <a:srgbClr val="4CAF50"/>
    </a:accent2>
    <a:accent3>
      <a:srgbClr val="43A047"/>
    </a:accent3>
    <a:accent4>
      <a:srgbClr val="388E3C"/>
    </a:accent4>
    <a:accent5>
      <a:srgbClr val="2E7D32"/>
    </a:accent5>
    <a:accent6>
      <a:srgbClr val="1B5E20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6077</TotalTime>
  <Words>2509</Words>
  <Application>Microsoft Office PowerPoint</Application>
  <PresentationFormat>Широкоэкранный</PresentationFormat>
  <Paragraphs>771</Paragraphs>
  <Slides>30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16</vt:i4>
      </vt:variant>
      <vt:variant>
        <vt:lpstr>Тема</vt:lpstr>
      </vt:variant>
      <vt:variant>
        <vt:i4>9</vt:i4>
      </vt:variant>
      <vt:variant>
        <vt:lpstr>Заголовки слайдов</vt:lpstr>
      </vt:variant>
      <vt:variant>
        <vt:i4>30</vt:i4>
      </vt:variant>
    </vt:vector>
  </HeadingPairs>
  <TitlesOfParts>
    <vt:vector size="55" baseType="lpstr">
      <vt:lpstr>Arial</vt:lpstr>
      <vt:lpstr>Bebas Neue Book</vt:lpstr>
      <vt:lpstr>Calibri</vt:lpstr>
      <vt:lpstr>Calibri Light</vt:lpstr>
      <vt:lpstr>Cordia New</vt:lpstr>
      <vt:lpstr>FontAwesome</vt:lpstr>
      <vt:lpstr>Gill Sans</vt:lpstr>
      <vt:lpstr>Good Pro Book</vt:lpstr>
      <vt:lpstr>Open Sans</vt:lpstr>
      <vt:lpstr>Roboto</vt:lpstr>
      <vt:lpstr>Roboto Black</vt:lpstr>
      <vt:lpstr>Roboto Light</vt:lpstr>
      <vt:lpstr>Source Sans Pro</vt:lpstr>
      <vt:lpstr>Source Sans Pro Black</vt:lpstr>
      <vt:lpstr>Source Sans Pro Light</vt:lpstr>
      <vt:lpstr>Times New Roman</vt:lpstr>
      <vt:lpstr>Office Theme</vt:lpstr>
      <vt:lpstr>1_Office Theme</vt:lpstr>
      <vt:lpstr>2_Office Theme</vt:lpstr>
      <vt:lpstr>3_Office Theme</vt:lpstr>
      <vt:lpstr>4_Office Theme</vt:lpstr>
      <vt:lpstr>5_Office Theme</vt:lpstr>
      <vt:lpstr>7_Office Theme</vt:lpstr>
      <vt:lpstr>8_Office Theme</vt:lpstr>
      <vt:lpstr>6_Office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Sandra</dc:creator>
  <cp:lastModifiedBy>Приемная комиссия 11</cp:lastModifiedBy>
  <cp:revision>462</cp:revision>
  <dcterms:created xsi:type="dcterms:W3CDTF">2017-04-08T17:14:36Z</dcterms:created>
  <dcterms:modified xsi:type="dcterms:W3CDTF">2022-01-29T08:09:11Z</dcterms:modified>
</cp:coreProperties>
</file>