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2.xml" ContentType="application/vnd.openxmlformats-officedocument.presentationml.slide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9.xml" ContentType="application/vnd.openxmlformats-officedocument.presentationml.slide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2.xml" ContentType="application/vnd.openxmlformats-officedocument.presentationml.slid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9144000" cy="6858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70" d="100"/>
          <a:sy n="70" d="100"/>
        </p:scale>
        <p:origin x="1088" y="48"/>
      </p:cViewPr>
      <p:guideLst>
        <p:guide pos="2880"/>
        <p:guide pos="2160" orient="horz"/>
      </p:guideLst>
    </p:cSldViewPr>
  </p:slide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presProps" Target="presProps.xml" /><Relationship Id="rId16" Type="http://schemas.openxmlformats.org/officeDocument/2006/relationships/tableStyles" Target="tableStyles.xml" /><Relationship Id="rId17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itle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685800" y="2130430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371600" y="3886200"/>
            <a:ext cx="6400800" cy="1752599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ChangeArrowheads="1"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ChangeArrowheads="1"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ChangeArrowheads="1"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F1C55B53-76AC-4652-9AEB-BBEE4728ED1E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obj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ChangeArrowheads="1"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ChangeArrowheads="1"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ChangeArrowheads="1"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7A388C10-204F-4552-8C05-BCCD59704726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secHead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Rectangle 4"/>
          <p:cNvSpPr>
            <a:spLocks noChangeArrowheads="1"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ChangeArrowheads="1"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ChangeArrowheads="1"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D9566416-12A9-4BA2-BE54-7408974C974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woObj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ChangeArrowheads="1"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ChangeArrowheads="1"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ChangeArrowheads="1"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D0C05C29-5876-4544-88CA-D6927CF68DA9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woTxTwoObj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4645030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4645030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ChangeArrowheads="1"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ChangeArrowheads="1"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ChangeArrowheads="1"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C559E991-3131-4BEF-B2ED-EA11158E9399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itleOnly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ChangeArrowheads="1"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ChangeArrowheads="1"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ChangeArrowheads="1"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911D2163-D8A3-42E1-9B90-66BC6BFD798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blank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ChangeArrowheads="1"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ChangeArrowheads="1"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B980A208-E09C-4683-BD8F-398F351BD59D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objTx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4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3575051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457204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Rectangle 4"/>
          <p:cNvSpPr>
            <a:spLocks noChangeArrowheads="1"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ChangeArrowheads="1"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ChangeArrowheads="1"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7D7B4A73-F230-48A2-8DC3-65231E84714F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picTx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/>
            </a:pPr>
            <a:r>
              <a:rPr lang="ru-RU"/>
              <a:t>Вставка рисунка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Rectangle 4"/>
          <p:cNvSpPr>
            <a:spLocks noChangeArrowheads="1"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ChangeArrowheads="1"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ChangeArrowheads="1"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B9DBD3AA-2831-46EE-A64D-9FC7B11D9FC7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vertTx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ChangeArrowheads="1"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ChangeArrowheads="1"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ChangeArrowheads="1"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2410D886-59CC-4F07-A8CF-97D30206520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vertTitleAndTx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6629400" y="274640"/>
            <a:ext cx="2057400" cy="5851525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457200" y="274640"/>
            <a:ext cx="6019800" cy="5851525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ChangeArrowheads="1"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ChangeArrowheads="1"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ChangeArrowheads="1"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C33BBAF6-0B1A-4E63-A02B-8D9A3913797E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objAndTx" userDrawn="1">
  <p:cSld name="Заголовок, объект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7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457200" y="1600204"/>
            <a:ext cx="4038600" cy="4525963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4648200" y="1600204"/>
            <a:ext cx="4038600" cy="4525963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ChangeArrowheads="1"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ChangeArrowheads="1"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ChangeArrowheads="1"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A5DF4B29-4E0E-4E8C-BCB9-9B43B95CC7C6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 noGrp="1"/>
          </p:cNvSpPr>
          <p:nvPr>
            <p:ph type="title"/>
          </p:nvPr>
        </p:nvSpPr>
        <p:spPr bwMode="auto">
          <a:xfrm>
            <a:off x="457200" y="275167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/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1027" name="Rectangle 3"/>
          <p:cNvSpPr>
            <a:spLocks noChangeArrowheads="1" noGrp="1"/>
          </p:cNvSpPr>
          <p:nvPr>
            <p:ph type="body" idx="1"/>
          </p:nvPr>
        </p:nvSpPr>
        <p:spPr bwMode="auto">
          <a:xfrm>
            <a:off x="457200" y="1600202"/>
            <a:ext cx="8229600" cy="452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1028" name="Rectangle 4"/>
          <p:cNvSpPr>
            <a:spLocks noChangeArrowheads="1" noGrp="1"/>
          </p:cNvSpPr>
          <p:nvPr>
            <p:ph type="dt" sz="half" idx="2"/>
          </p:nvPr>
        </p:nvSpPr>
        <p:spPr bwMode="auto">
          <a:xfrm>
            <a:off x="457200" y="6246286"/>
            <a:ext cx="2133600" cy="47624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>
            <a:lvl1pPr>
              <a:defRPr sz="1400">
                <a:latin typeface="Arial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ChangeArrowheads="1" noGrp="1"/>
          </p:cNvSpPr>
          <p:nvPr>
            <p:ph type="ftr" sz="quarter" idx="3"/>
          </p:nvPr>
        </p:nvSpPr>
        <p:spPr bwMode="auto">
          <a:xfrm>
            <a:off x="3124200" y="6246286"/>
            <a:ext cx="2895600" cy="47624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>
            <a:lvl1pPr algn="ctr">
              <a:defRPr sz="1400">
                <a:latin typeface="Arial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ChangeArrowheads="1" noGrp="1"/>
          </p:cNvSpPr>
          <p:nvPr>
            <p:ph type="sldNum" sz="quarter" idx="4"/>
          </p:nvPr>
        </p:nvSpPr>
        <p:spPr bwMode="auto">
          <a:xfrm>
            <a:off x="6553200" y="6246286"/>
            <a:ext cx="2133600" cy="47624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>
            <a:lvl1pPr algn="r">
              <a:defRPr sz="1400">
                <a:latin typeface="Arial"/>
                <a:cs typeface="+mn-cs"/>
              </a:defRPr>
            </a:lvl1pPr>
          </a:lstStyle>
          <a:p>
            <a:pPr>
              <a:defRPr/>
            </a:pPr>
            <a:fld id="{9188493F-177E-48DD-9B5A-651BD1122CF2}" type="slidenum">
              <a:rPr lang="ru-RU"/>
              <a:t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dt="0" ftr="0" hdr="0" sldNum="1"/>
  <p:txStyles>
    <p:titleStyle>
      <a:lvl1pPr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</a:defRPr>
      </a:lvl2pPr>
      <a:lvl3pPr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</a:defRPr>
      </a:lvl3pPr>
      <a:lvl4pPr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</a:defRPr>
      </a:lvl4pPr>
      <a:lvl5pPr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</a:defRPr>
      </a:lvl5pPr>
      <a:lvl6pPr marL="457200"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</a:defRPr>
      </a:lvl6pPr>
      <a:lvl7pPr marL="914400"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</a:defRPr>
      </a:lvl7pPr>
      <a:lvl8pPr marL="1371600"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</a:defRPr>
      </a:lvl8pPr>
      <a:lvl9pPr marL="1828800"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</a:defRPr>
      </a:lvl9pPr>
    </p:titleStyle>
    <p:bodyStyle>
      <a:lvl1pPr marL="342900" indent="-342900" algn="l">
        <a:spcBef>
          <a:spcPts val="0"/>
        </a:spcBef>
        <a:spcAft>
          <a:spcPts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>
        <a:spcBef>
          <a:spcPts val="0"/>
        </a:spcBef>
        <a:spcAft>
          <a:spcPts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>
        <a:spcBef>
          <a:spcPts val="0"/>
        </a:spcBef>
        <a:spcAft>
          <a:spcPts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>
        <a:spcBef>
          <a:spcPts val="0"/>
        </a:spcBef>
        <a:spcAft>
          <a:spcPts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>
        <a:spcBef>
          <a:spcPts val="0"/>
        </a:spcBef>
        <a:spcAft>
          <a:spcPts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>
        <a:spcBef>
          <a:spcPts val="0"/>
        </a:spcBef>
        <a:spcAft>
          <a:spcPts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>
        <a:spcBef>
          <a:spcPts val="0"/>
        </a:spcBef>
        <a:spcAft>
          <a:spcPts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>
        <a:spcBef>
          <a:spcPts val="0"/>
        </a:spcBef>
        <a:spcAft>
          <a:spcPts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>
        <a:spcBef>
          <a:spcPts val="0"/>
        </a:spcBef>
        <a:spcAft>
          <a:spcPts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5.pn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pn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8.pn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auto">
          <a:xfrm>
            <a:off x="1" y="0"/>
            <a:ext cx="9143998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Заголовок 1"/>
          <p:cNvSpPr txBox="1"/>
          <p:nvPr/>
        </p:nvSpPr>
        <p:spPr bwMode="auto">
          <a:xfrm>
            <a:off x="-2" y="1098984"/>
            <a:ext cx="9143999" cy="16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ru-RU" sz="6000" spc="100">
              <a:solidFill>
                <a:schemeClr val="bg1"/>
              </a:solidFill>
              <a:latin typeface="Arial Narrow"/>
              <a:ea typeface="Tahoma"/>
              <a:cs typeface="Tahoma"/>
            </a:endParaRPr>
          </a:p>
        </p:txBody>
      </p:sp>
      <p:sp>
        <p:nvSpPr>
          <p:cNvPr id="16" name="Заголовок 1"/>
          <p:cNvSpPr txBox="1"/>
          <p:nvPr/>
        </p:nvSpPr>
        <p:spPr bwMode="auto">
          <a:xfrm flipH="0" flipV="0">
            <a:off x="0" y="3429000"/>
            <a:ext cx="9143998" cy="1579129"/>
          </a:xfrm>
          <a:prstGeom prst="rect">
            <a:avLst/>
          </a:prstGeom>
          <a:solidFill>
            <a:schemeClr val="accent4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ru-RU" sz="4400">
              <a:solidFill>
                <a:schemeClr val="tx2"/>
              </a:solidFill>
              <a:latin typeface="Arial Narrow"/>
            </a:endParaRPr>
          </a:p>
          <a:p>
            <a:pPr algn="ctr">
              <a:defRPr/>
            </a:pPr>
            <a:r>
              <a:rPr lang="ru-RU" sz="4400">
                <a:solidFill>
                  <a:schemeClr val="tx2"/>
                </a:solidFill>
                <a:latin typeface="Arial Narrow"/>
              </a:rPr>
              <a:t>Свободные легкие </a:t>
            </a:r>
            <a:r>
              <a:rPr lang="ru-RU" sz="4400">
                <a:solidFill>
                  <a:schemeClr val="tx2"/>
                </a:solidFill>
                <a:latin typeface="Arial Narrow"/>
              </a:rPr>
              <a:t>цепи иммуноглобулинов</a:t>
            </a:r>
            <a:endParaRPr lang="ru-RU" sz="4400">
              <a:solidFill>
                <a:schemeClr val="tx2"/>
              </a:solidFill>
              <a:latin typeface="Arial Narrow"/>
            </a:endParaRPr>
          </a:p>
          <a:p>
            <a:pPr algn="ctr">
              <a:defRPr/>
            </a:pPr>
            <a:endParaRPr lang="ru-RU" sz="4400" spc="99">
              <a:solidFill>
                <a:schemeClr val="tx2"/>
              </a:solidFill>
              <a:latin typeface="Arial Narrow"/>
              <a:ea typeface="Tahoma"/>
              <a:cs typeface="Tahoma"/>
            </a:endParaRPr>
          </a:p>
          <a:p>
            <a:pPr algn="ctr">
              <a:defRPr/>
            </a:pPr>
            <a:r>
              <a:rPr lang="ru-RU" sz="4400" spc="100">
                <a:solidFill>
                  <a:schemeClr val="tx2"/>
                </a:solidFill>
                <a:latin typeface="Arial Narrow"/>
                <a:ea typeface="Tahoma"/>
                <a:cs typeface="Tahoma"/>
              </a:rPr>
              <a:t> </a:t>
            </a:r>
            <a:endParaRPr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/>
          <a:srcRect l="0" t="0" r="42826" b="0"/>
          <a:stretch/>
        </p:blipFill>
        <p:spPr bwMode="auto">
          <a:xfrm>
            <a:off x="7088245" y="320099"/>
            <a:ext cx="1479798" cy="74821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 bwMode="auto">
          <a:xfrm>
            <a:off x="193964" y="101600"/>
            <a:ext cx="7620000" cy="1690255"/>
          </a:xfrm>
        </p:spPr>
        <p:txBody>
          <a:bodyPr/>
          <a:lstStyle/>
          <a:p>
            <a:pPr>
              <a:defRPr/>
            </a:pPr>
            <a:r>
              <a:rPr lang="ru-RU" sz="2800">
                <a:latin typeface="Arial Narrow"/>
              </a:rPr>
              <a:t>Свободные легкие цепи иммуноглобулинов каппа/лямбда в сыворотке крови, с расчетом индекса</a:t>
            </a:r>
            <a:r>
              <a:rPr lang="en-US" sz="2800">
                <a:latin typeface="Arial Narrow"/>
              </a:rPr>
              <a:t> 9.10.A62</a:t>
            </a:r>
            <a:br>
              <a:rPr lang="en-US" sz="2800">
                <a:latin typeface="Arial Narrow"/>
              </a:rPr>
            </a:br>
            <a:endParaRPr lang="ru-RU" sz="280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980A208-E09C-4683-BD8F-398F351BD59D}" type="slidenum">
              <a:rPr lang="ru-RU"/>
              <a:t/>
            </a:fld>
            <a:endParaRPr lang="ru-RU"/>
          </a:p>
        </p:txBody>
      </p:sp>
      <p:cxnSp>
        <p:nvCxnSpPr>
          <p:cNvPr id="3" name="Прямая соединительная линия 2"/>
          <p:cNvCxnSpPr>
            <a:cxnSpLocks/>
          </p:cNvCxnSpPr>
          <p:nvPr/>
        </p:nvCxnSpPr>
        <p:spPr bwMode="auto">
          <a:xfrm>
            <a:off x="96135" y="918719"/>
            <a:ext cx="8537289" cy="0"/>
          </a:xfrm>
          <a:prstGeom prst="line">
            <a:avLst/>
          </a:prstGeom>
          <a:ln w="2349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 l="0" t="0" r="41084" b="0"/>
          <a:stretch/>
        </p:blipFill>
        <p:spPr bwMode="auto">
          <a:xfrm>
            <a:off x="7482158" y="76459"/>
            <a:ext cx="1536450" cy="75390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 bwMode="auto">
          <a:xfrm>
            <a:off x="2650836" y="2480260"/>
            <a:ext cx="221673" cy="1158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3079031" y="1462165"/>
            <a:ext cx="3947037" cy="5013025"/>
          </a:xfrm>
          <a:prstGeom prst="rect">
            <a:avLst/>
          </a:prstGeom>
        </p:spPr>
      </p:pic>
      <p:pic>
        <p:nvPicPr>
          <p:cNvPr id="11" name="Объект 10"/>
          <p:cNvPicPr>
            <a:picLocks noChangeAspect="1" noGrp="1"/>
          </p:cNvPicPr>
          <p:nvPr>
            <p:ph idx="1"/>
          </p:nvPr>
        </p:nvPicPr>
        <p:blipFill>
          <a:blip r:embed="rId4"/>
          <a:stretch/>
        </p:blipFill>
        <p:spPr bwMode="auto">
          <a:xfrm>
            <a:off x="2844502" y="5259071"/>
            <a:ext cx="4667250" cy="742950"/>
          </a:xfrm>
          <a:prstGeom prst="rect">
            <a:avLst/>
          </a:prstGeom>
          <a:ln w="22225">
            <a:solidFill>
              <a:srgbClr val="FF0000"/>
            </a:solidFill>
          </a:ln>
        </p:spPr>
      </p:pic>
      <p:sp>
        <p:nvSpPr>
          <p:cNvPr id="12" name="Прямоугольник 11"/>
          <p:cNvSpPr/>
          <p:nvPr/>
        </p:nvSpPr>
        <p:spPr bwMode="auto">
          <a:xfrm>
            <a:off x="193964" y="1423013"/>
            <a:ext cx="2885067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>
                <a:solidFill>
                  <a:schemeClr val="tx1"/>
                </a:solidFill>
                <a:latin typeface="Arial Narrow"/>
              </a:rPr>
              <a:t>Онкогематологу</a:t>
            </a:r>
            <a:endParaRPr lang="ru-RU" sz="2000">
              <a:solidFill>
                <a:schemeClr val="tx1"/>
              </a:solidFill>
              <a:latin typeface="Arial Narrow"/>
            </a:endParaRPr>
          </a:p>
        </p:txBody>
      </p:sp>
      <p:sp>
        <p:nvSpPr>
          <p:cNvPr id="4" name="Прямоугольник 3"/>
          <p:cNvSpPr/>
          <p:nvPr/>
        </p:nvSpPr>
        <p:spPr bwMode="auto">
          <a:xfrm>
            <a:off x="6217920" y="5308256"/>
            <a:ext cx="448056" cy="3004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 bwMode="auto">
          <a:xfrm>
            <a:off x="193964" y="101600"/>
            <a:ext cx="7620000" cy="1690255"/>
          </a:xfrm>
        </p:spPr>
        <p:txBody>
          <a:bodyPr/>
          <a:lstStyle/>
          <a:p>
            <a:pPr>
              <a:defRPr/>
            </a:pPr>
            <a:r>
              <a:rPr lang="ru-RU" sz="2800">
                <a:latin typeface="Arial Narrow"/>
              </a:rPr>
              <a:t>Свободные легкие цепи иммуноглобулинов каппа/лямбда в сыворотке крови, с расчетом индекса</a:t>
            </a:r>
            <a:r>
              <a:rPr lang="en-US" sz="2800">
                <a:latin typeface="Arial Narrow"/>
              </a:rPr>
              <a:t> 9.10.A62</a:t>
            </a:r>
            <a:br>
              <a:rPr lang="en-US" sz="2800">
                <a:latin typeface="Arial Narrow"/>
              </a:rPr>
            </a:br>
            <a:endParaRPr lang="ru-RU" sz="280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 bwMode="auto">
          <a:xfrm>
            <a:off x="369455" y="1373806"/>
            <a:ext cx="8423563" cy="5267139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ru-RU" sz="2000">
                <a:latin typeface="Arial Narrow"/>
              </a:rPr>
              <a:t>Иммуноглобулины </a:t>
            </a:r>
            <a:r>
              <a:rPr lang="ru-RU" sz="2000">
                <a:latin typeface="Arial Narrow"/>
              </a:rPr>
              <a:t>продуцируются лимфоцитами и плазматическими клетками. </a:t>
            </a:r>
            <a:endParaRPr lang="en-US" sz="2000">
              <a:latin typeface="Arial Narrow"/>
            </a:endParaRPr>
          </a:p>
          <a:p>
            <a:pPr marL="0" indent="0">
              <a:buNone/>
              <a:defRPr/>
            </a:pPr>
            <a:r>
              <a:rPr lang="ru-RU" sz="2000">
                <a:latin typeface="Arial Narrow"/>
              </a:rPr>
              <a:t>Структурная </a:t>
            </a:r>
            <a:r>
              <a:rPr lang="ru-RU" sz="2000">
                <a:latin typeface="Arial Narrow"/>
              </a:rPr>
              <a:t>единица любого иммуноглобулина включает две идентичные </a:t>
            </a:r>
            <a:r>
              <a:rPr lang="ru-RU" sz="2000">
                <a:latin typeface="Arial Narrow"/>
              </a:rPr>
              <a:t>тяжелые (</a:t>
            </a:r>
            <a:r>
              <a:rPr lang="en-US" sz="2000">
                <a:latin typeface="Arial Narrow"/>
              </a:rPr>
              <a:t>Heavy – </a:t>
            </a:r>
            <a:r>
              <a:rPr lang="en-US" sz="2000">
                <a:solidFill>
                  <a:schemeClr val="accent1"/>
                </a:solidFill>
                <a:latin typeface="Arial Narrow"/>
              </a:rPr>
              <a:t>H</a:t>
            </a:r>
            <a:r>
              <a:rPr lang="en-US" sz="2000">
                <a:latin typeface="Arial Narrow"/>
              </a:rPr>
              <a:t>)</a:t>
            </a:r>
            <a:r>
              <a:rPr lang="ru-RU" sz="2000">
                <a:latin typeface="Arial Narrow"/>
              </a:rPr>
              <a:t> </a:t>
            </a:r>
            <a:r>
              <a:rPr lang="ru-RU" sz="2000">
                <a:latin typeface="Arial Narrow"/>
              </a:rPr>
              <a:t>и две идентичные легкие </a:t>
            </a:r>
            <a:r>
              <a:rPr lang="en-US" sz="2000">
                <a:latin typeface="Arial Narrow"/>
              </a:rPr>
              <a:t>(Light – </a:t>
            </a:r>
            <a:r>
              <a:rPr lang="en-US" sz="2000">
                <a:solidFill>
                  <a:schemeClr val="accent1"/>
                </a:solidFill>
                <a:latin typeface="Arial Narrow"/>
              </a:rPr>
              <a:t>L</a:t>
            </a:r>
            <a:r>
              <a:rPr lang="en-US" sz="2000">
                <a:latin typeface="Arial Narrow"/>
              </a:rPr>
              <a:t>) </a:t>
            </a:r>
            <a:r>
              <a:rPr lang="ru-RU" sz="2000">
                <a:latin typeface="Arial Narrow"/>
              </a:rPr>
              <a:t>цепи белка: </a:t>
            </a:r>
            <a:endParaRPr/>
          </a:p>
          <a:p>
            <a:pPr marL="0" indent="0">
              <a:buNone/>
              <a:defRPr/>
            </a:pPr>
            <a:endParaRPr lang="ru-RU" sz="2000">
              <a:latin typeface="Arial Narrow"/>
            </a:endParaRPr>
          </a:p>
          <a:p>
            <a:pPr marL="0" indent="0">
              <a:buNone/>
              <a:defRPr/>
            </a:pPr>
            <a:endParaRPr lang="ru-RU" sz="2000">
              <a:latin typeface="Arial Narrow"/>
            </a:endParaRPr>
          </a:p>
          <a:p>
            <a:pPr marL="0" indent="0">
              <a:buNone/>
              <a:defRPr/>
            </a:pPr>
            <a:endParaRPr lang="ru-RU" sz="2000">
              <a:latin typeface="Arial Narrow"/>
            </a:endParaRPr>
          </a:p>
          <a:p>
            <a:pPr marL="0" indent="0">
              <a:buNone/>
              <a:defRPr/>
            </a:pPr>
            <a:endParaRPr lang="ru-RU" sz="2000">
              <a:latin typeface="Arial Narrow"/>
            </a:endParaRPr>
          </a:p>
          <a:p>
            <a:pPr marL="0" indent="0">
              <a:buNone/>
              <a:defRPr/>
            </a:pPr>
            <a:endParaRPr lang="ru-RU" sz="2000">
              <a:latin typeface="Arial Narrow"/>
            </a:endParaRPr>
          </a:p>
          <a:p>
            <a:pPr marL="0" indent="0">
              <a:buNone/>
              <a:defRPr/>
            </a:pPr>
            <a:endParaRPr lang="ru-RU" sz="2000">
              <a:latin typeface="Arial Narrow"/>
            </a:endParaRPr>
          </a:p>
          <a:p>
            <a:pPr marL="0" indent="0">
              <a:buNone/>
              <a:defRPr/>
            </a:pPr>
            <a:endParaRPr lang="en-US" sz="2000">
              <a:latin typeface="Arial Narrow"/>
            </a:endParaRPr>
          </a:p>
          <a:p>
            <a:pPr marL="0" indent="0">
              <a:buNone/>
              <a:defRPr/>
            </a:pPr>
            <a:endParaRPr lang="ru-RU" sz="2000">
              <a:latin typeface="Arial Narrow"/>
            </a:endParaRPr>
          </a:p>
          <a:p>
            <a:pPr marL="0" indent="0" algn="ctr">
              <a:buNone/>
              <a:defRPr/>
            </a:pPr>
            <a:r>
              <a:rPr lang="ru-RU" sz="2000">
                <a:latin typeface="Arial Narrow"/>
              </a:rPr>
              <a:t>Различают </a:t>
            </a:r>
            <a:r>
              <a:rPr lang="ru-RU" sz="2000">
                <a:latin typeface="Arial Narrow"/>
              </a:rPr>
              <a:t>два типа легких цепей: каппа и лямбда. </a:t>
            </a:r>
            <a:endParaRPr lang="en-US" sz="2000">
              <a:latin typeface="Arial Narrow"/>
            </a:endParaRPr>
          </a:p>
          <a:p>
            <a:pPr marL="0" indent="0" algn="ctr">
              <a:buNone/>
              <a:defRPr/>
            </a:pPr>
            <a:endParaRPr/>
          </a:p>
          <a:p>
            <a:pPr marL="0" indent="0" algn="ctr">
              <a:buNone/>
              <a:defRPr/>
            </a:pPr>
            <a:r>
              <a:rPr lang="ru-RU" sz="2000">
                <a:latin typeface="Arial Narrow"/>
              </a:rPr>
              <a:t>Отдельный </a:t>
            </a:r>
            <a:r>
              <a:rPr lang="ru-RU" sz="2000">
                <a:latin typeface="Arial Narrow"/>
              </a:rPr>
              <a:t>В-лимфоцит </a:t>
            </a:r>
            <a:r>
              <a:rPr lang="ru-RU" sz="2000">
                <a:latin typeface="Arial Narrow"/>
              </a:rPr>
              <a:t>не может </a:t>
            </a:r>
            <a:r>
              <a:rPr lang="ru-RU" sz="2000">
                <a:latin typeface="Arial Narrow"/>
              </a:rPr>
              <a:t>продуцировать оба типа </a:t>
            </a:r>
            <a:r>
              <a:rPr lang="ru-RU" sz="2000">
                <a:latin typeface="Arial Narrow"/>
              </a:rPr>
              <a:t>одновременно! </a:t>
            </a:r>
            <a:endParaRPr lang="ru-RU" sz="2000">
              <a:latin typeface="Arial Narrow"/>
            </a:endParaRPr>
          </a:p>
          <a:p>
            <a:pPr marL="0" indent="0" algn="ctr">
              <a:buNone/>
              <a:defRPr/>
            </a:pPr>
            <a:r>
              <a:rPr lang="ru-RU" sz="2000">
                <a:latin typeface="Arial Narrow"/>
              </a:rPr>
              <a:t>Либо </a:t>
            </a:r>
            <a:r>
              <a:rPr lang="ru-RU" sz="2000">
                <a:latin typeface="Arial Narrow"/>
              </a:rPr>
              <a:t>каппа, либо лямбда легкие цепи </a:t>
            </a:r>
            <a:r>
              <a:rPr lang="ru-RU" sz="2000">
                <a:latin typeface="Arial Narrow"/>
              </a:rPr>
              <a:t>. </a:t>
            </a:r>
            <a:endParaRPr lang="ru-RU" sz="2000">
              <a:latin typeface="Arial Narrow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980A208-E09C-4683-BD8F-398F351BD59D}" type="slidenum">
              <a:rPr lang="ru-RU"/>
              <a:t/>
            </a:fld>
            <a:endParaRPr lang="ru-RU"/>
          </a:p>
        </p:txBody>
      </p:sp>
      <p:cxnSp>
        <p:nvCxnSpPr>
          <p:cNvPr id="3" name="Прямая соединительная линия 2"/>
          <p:cNvCxnSpPr>
            <a:cxnSpLocks/>
          </p:cNvCxnSpPr>
          <p:nvPr/>
        </p:nvCxnSpPr>
        <p:spPr bwMode="auto">
          <a:xfrm>
            <a:off x="96135" y="918719"/>
            <a:ext cx="8537289" cy="0"/>
          </a:xfrm>
          <a:prstGeom prst="line">
            <a:avLst/>
          </a:prstGeom>
          <a:ln w="2349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 l="0" t="0" r="41084" b="0"/>
          <a:stretch/>
        </p:blipFill>
        <p:spPr bwMode="auto">
          <a:xfrm>
            <a:off x="7482158" y="76459"/>
            <a:ext cx="1536450" cy="753902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flipH="0" flipV="0">
            <a:off x="2650835" y="2480259"/>
            <a:ext cx="2991536" cy="213913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Прямоугольник 7"/>
          <p:cNvSpPr/>
          <p:nvPr/>
        </p:nvSpPr>
        <p:spPr bwMode="auto">
          <a:xfrm>
            <a:off x="2650836" y="2480260"/>
            <a:ext cx="221673" cy="1158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856405" y="5537163"/>
            <a:ext cx="7777018" cy="84974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 bwMode="auto">
          <a:xfrm>
            <a:off x="457200" y="275167"/>
            <a:ext cx="7319818" cy="633404"/>
          </a:xfrm>
        </p:spPr>
        <p:txBody>
          <a:bodyPr/>
          <a:lstStyle/>
          <a:p>
            <a:pPr>
              <a:defRPr/>
            </a:pPr>
            <a:r>
              <a:rPr lang="ru-RU" sz="2800">
                <a:latin typeface="Arial Narrow"/>
              </a:rPr>
              <a:t>Избыточная продукция иммуноглобулинов</a:t>
            </a:r>
            <a:endParaRPr lang="ru-RU" sz="2800">
              <a:latin typeface="Arial Narrow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 bwMode="auto"/>
        <p:txBody>
          <a:bodyPr/>
          <a:lstStyle/>
          <a:p>
            <a:pPr marL="0" indent="0" algn="ctr">
              <a:buNone/>
              <a:defRPr/>
            </a:pPr>
            <a:r>
              <a:rPr lang="ru-RU" sz="2000">
                <a:latin typeface="Arial Narrow"/>
              </a:rPr>
              <a:t>Поликлональная</a:t>
            </a:r>
            <a:endParaRPr/>
          </a:p>
          <a:p>
            <a:pPr>
              <a:defRPr/>
            </a:pPr>
            <a:r>
              <a:rPr lang="ru-RU" sz="2000">
                <a:latin typeface="Arial Narrow"/>
              </a:rPr>
              <a:t>При инфекциях, воспалениях, аутоиммунных заболеваниях</a:t>
            </a:r>
            <a:endParaRPr/>
          </a:p>
          <a:p>
            <a:pPr>
              <a:defRPr/>
            </a:pPr>
            <a:r>
              <a:rPr lang="ru-RU" sz="2000">
                <a:latin typeface="Arial Narrow"/>
              </a:rPr>
              <a:t>Синтезируются одновременно все виды иммуноглобулинов</a:t>
            </a:r>
            <a:endParaRPr/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 bwMode="auto"/>
        <p:txBody>
          <a:bodyPr/>
          <a:lstStyle/>
          <a:p>
            <a:pPr marL="0" indent="0" algn="ctr">
              <a:buNone/>
              <a:defRPr/>
            </a:pPr>
            <a:r>
              <a:rPr lang="ru-RU" sz="2000">
                <a:solidFill>
                  <a:schemeClr val="accent1"/>
                </a:solidFill>
                <a:latin typeface="Arial Narrow"/>
              </a:rPr>
              <a:t>Моноклональная</a:t>
            </a:r>
            <a:endParaRPr/>
          </a:p>
          <a:p>
            <a:pPr>
              <a:defRPr/>
            </a:pPr>
            <a:r>
              <a:rPr lang="ru-RU" sz="2000">
                <a:latin typeface="Arial Narrow"/>
              </a:rPr>
              <a:t>Опухолевого генеза (</a:t>
            </a:r>
            <a:r>
              <a:rPr lang="ru-RU" sz="2000">
                <a:latin typeface="Arial Narrow"/>
              </a:rPr>
              <a:t>моноклональные</a:t>
            </a:r>
            <a:r>
              <a:rPr lang="ru-RU" sz="2000">
                <a:latin typeface="Arial Narrow"/>
              </a:rPr>
              <a:t> </a:t>
            </a:r>
            <a:r>
              <a:rPr lang="ru-RU" sz="2000">
                <a:latin typeface="Arial Narrow"/>
              </a:rPr>
              <a:t>гаммапатии</a:t>
            </a:r>
            <a:r>
              <a:rPr lang="ru-RU" sz="2000">
                <a:latin typeface="Arial Narrow"/>
              </a:rPr>
              <a:t>)</a:t>
            </a:r>
            <a:endParaRPr lang="ru-RU" sz="2000">
              <a:latin typeface="Arial Narrow"/>
            </a:endParaRPr>
          </a:p>
          <a:p>
            <a:pPr>
              <a:defRPr/>
            </a:pPr>
            <a:r>
              <a:rPr lang="ru-RU" sz="2000">
                <a:latin typeface="Arial Narrow"/>
              </a:rPr>
              <a:t>Синтезируется один клон – вследствие </a:t>
            </a:r>
            <a:r>
              <a:rPr lang="ru-RU" sz="2000">
                <a:latin typeface="Arial Narrow"/>
              </a:rPr>
              <a:t>моноклональной</a:t>
            </a:r>
            <a:r>
              <a:rPr lang="ru-RU" sz="2000">
                <a:latin typeface="Arial Narrow"/>
              </a:rPr>
              <a:t> пролиферации </a:t>
            </a:r>
            <a:r>
              <a:rPr lang="ru-RU" sz="2000">
                <a:latin typeface="Arial Narrow"/>
              </a:rPr>
              <a:t>плазматических клеток и производится иммунологически однородный </a:t>
            </a:r>
            <a:r>
              <a:rPr lang="ru-RU" sz="2000">
                <a:latin typeface="Arial Narrow"/>
              </a:rPr>
              <a:t>белок - </a:t>
            </a:r>
            <a:r>
              <a:rPr lang="ru-RU" sz="2000">
                <a:solidFill>
                  <a:schemeClr val="accent1"/>
                </a:solidFill>
                <a:latin typeface="Arial Narrow"/>
              </a:rPr>
              <a:t>парапротеин</a:t>
            </a:r>
            <a:r>
              <a:rPr lang="ru-RU" sz="2000">
                <a:latin typeface="Arial Narrow"/>
              </a:rPr>
              <a:t> </a:t>
            </a:r>
            <a:endParaRPr lang="ru-RU" sz="2000">
              <a:latin typeface="Arial Narrow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980A208-E09C-4683-BD8F-398F351BD59D}" type="slidenum">
              <a:rPr lang="ru-RU"/>
              <a:t/>
            </a:fld>
            <a:endParaRPr lang="ru-RU"/>
          </a:p>
        </p:txBody>
      </p:sp>
      <p:cxnSp>
        <p:nvCxnSpPr>
          <p:cNvPr id="3" name="Прямая соединительная линия 2"/>
          <p:cNvCxnSpPr>
            <a:cxnSpLocks/>
          </p:cNvCxnSpPr>
          <p:nvPr/>
        </p:nvCxnSpPr>
        <p:spPr bwMode="auto">
          <a:xfrm>
            <a:off x="227155" y="908571"/>
            <a:ext cx="8537289" cy="0"/>
          </a:xfrm>
          <a:prstGeom prst="line">
            <a:avLst/>
          </a:prstGeom>
          <a:ln w="2349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 l="0" t="0" r="41084" b="0"/>
          <a:stretch/>
        </p:blipFill>
        <p:spPr bwMode="auto">
          <a:xfrm>
            <a:off x="7482158" y="76459"/>
            <a:ext cx="1536450" cy="753902"/>
          </a:xfrm>
          <a:prstGeom prst="rect">
            <a:avLst/>
          </a:prstGeom>
          <a:noFill/>
        </p:spPr>
      </p:pic>
      <p:cxnSp>
        <p:nvCxnSpPr>
          <p:cNvPr id="10" name="Прямая со стрелкой 9"/>
          <p:cNvCxnSpPr>
            <a:cxnSpLocks/>
          </p:cNvCxnSpPr>
          <p:nvPr/>
        </p:nvCxnSpPr>
        <p:spPr bwMode="auto">
          <a:xfrm>
            <a:off x="4532313" y="797188"/>
            <a:ext cx="1129578" cy="68289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cxnSpLocks/>
          </p:cNvCxnSpPr>
          <p:nvPr/>
        </p:nvCxnSpPr>
        <p:spPr bwMode="auto">
          <a:xfrm flipH="1">
            <a:off x="2900182" y="830361"/>
            <a:ext cx="1289410" cy="62283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 bwMode="auto">
          <a:xfrm>
            <a:off x="193965" y="101600"/>
            <a:ext cx="7288194" cy="728761"/>
          </a:xfrm>
        </p:spPr>
        <p:txBody>
          <a:bodyPr/>
          <a:lstStyle/>
          <a:p>
            <a:pPr>
              <a:defRPr/>
            </a:pPr>
            <a:r>
              <a:rPr lang="ru-RU" sz="2800">
                <a:latin typeface="Arial Narrow"/>
              </a:rPr>
              <a:t>Моноклональные </a:t>
            </a:r>
            <a:r>
              <a:rPr lang="ru-RU" sz="2800">
                <a:latin typeface="Arial Narrow"/>
              </a:rPr>
              <a:t>гаммапатии</a:t>
            </a:r>
            <a:r>
              <a:rPr lang="en-US" sz="2800">
                <a:latin typeface="Arial Narrow"/>
              </a:rPr>
              <a:t> (</a:t>
            </a:r>
            <a:r>
              <a:rPr lang="ru-RU" sz="2800">
                <a:latin typeface="Arial Narrow"/>
              </a:rPr>
              <a:t>парапротеинемии</a:t>
            </a:r>
            <a:r>
              <a:rPr lang="ru-RU" sz="2800">
                <a:latin typeface="Arial Narrow"/>
              </a:rPr>
              <a:t>)</a:t>
            </a:r>
            <a:endParaRPr lang="ru-RU" sz="2800">
              <a:latin typeface="Arial Narrow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 bwMode="auto">
          <a:xfrm>
            <a:off x="369455" y="1182256"/>
            <a:ext cx="8423563" cy="5246254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ru-RU" sz="2000">
                <a:latin typeface="Arial Narrow"/>
              </a:rPr>
              <a:t>Моноклональные иммуноглобулины (</a:t>
            </a:r>
            <a:r>
              <a:rPr lang="ru-RU" sz="2000">
                <a:latin typeface="Arial Narrow"/>
              </a:rPr>
              <a:t>парапротеины</a:t>
            </a:r>
            <a:r>
              <a:rPr lang="ru-RU" sz="2000">
                <a:latin typeface="Arial Narrow"/>
              </a:rPr>
              <a:t>) являются продуктом секреции одного клона В-лимфоцитов или плазматических </a:t>
            </a:r>
            <a:r>
              <a:rPr lang="ru-RU" sz="2000">
                <a:latin typeface="Arial Narrow"/>
              </a:rPr>
              <a:t>клеток</a:t>
            </a:r>
            <a:endParaRPr/>
          </a:p>
          <a:p>
            <a:pPr marL="0" indent="0">
              <a:buNone/>
              <a:defRPr/>
            </a:pPr>
            <a:r>
              <a:rPr lang="ru-RU" sz="2000">
                <a:latin typeface="Arial Narrow"/>
              </a:rPr>
              <a:t>Выделяют:</a:t>
            </a:r>
            <a:endParaRPr lang="ru-RU" sz="2000">
              <a:latin typeface="Arial Narrow"/>
            </a:endParaRPr>
          </a:p>
          <a:p>
            <a:pPr marL="0" indent="0">
              <a:buNone/>
              <a:defRPr/>
            </a:pPr>
            <a:r>
              <a:rPr lang="ru-RU" sz="2000">
                <a:latin typeface="Arial Narrow"/>
              </a:rPr>
              <a:t>С</a:t>
            </a:r>
            <a:r>
              <a:rPr lang="ru-RU" sz="2000">
                <a:latin typeface="Arial Narrow"/>
              </a:rPr>
              <a:t>интез </a:t>
            </a:r>
            <a:r>
              <a:rPr lang="ru-RU" sz="2000">
                <a:latin typeface="Arial Narrow"/>
              </a:rPr>
              <a:t>структурно полноценных молекул </a:t>
            </a:r>
            <a:r>
              <a:rPr lang="ru-RU" sz="2000">
                <a:latin typeface="Arial Narrow"/>
              </a:rPr>
              <a:t>иммуноглобулинов (</a:t>
            </a:r>
            <a:r>
              <a:rPr lang="en-US" sz="2000">
                <a:latin typeface="Arial Narrow"/>
              </a:rPr>
              <a:t>IgG</a:t>
            </a:r>
            <a:r>
              <a:rPr lang="ru-RU" sz="2000">
                <a:latin typeface="Arial Narrow"/>
              </a:rPr>
              <a:t>, </a:t>
            </a:r>
            <a:r>
              <a:rPr lang="en-US" sz="2000">
                <a:latin typeface="Arial Narrow"/>
              </a:rPr>
              <a:t>IgA</a:t>
            </a:r>
            <a:r>
              <a:rPr lang="ru-RU" sz="2000">
                <a:latin typeface="Arial Narrow"/>
              </a:rPr>
              <a:t>, </a:t>
            </a:r>
            <a:r>
              <a:rPr lang="en-US" sz="2000">
                <a:latin typeface="Arial Narrow"/>
              </a:rPr>
              <a:t>IgM</a:t>
            </a:r>
            <a:r>
              <a:rPr lang="ru-RU" sz="2000">
                <a:latin typeface="Arial Narrow"/>
              </a:rPr>
              <a:t>, </a:t>
            </a:r>
            <a:r>
              <a:rPr lang="en-US" sz="2000">
                <a:latin typeface="Arial Narrow"/>
              </a:rPr>
              <a:t>IgD</a:t>
            </a:r>
            <a:r>
              <a:rPr lang="ru-RU" sz="2000">
                <a:latin typeface="Arial Narrow"/>
              </a:rPr>
              <a:t>, </a:t>
            </a:r>
            <a:r>
              <a:rPr lang="en-US" sz="2000">
                <a:latin typeface="Arial Narrow"/>
              </a:rPr>
              <a:t>IgE</a:t>
            </a:r>
            <a:r>
              <a:rPr lang="ru-RU" sz="2000">
                <a:latin typeface="Arial Narrow"/>
              </a:rPr>
              <a:t>)</a:t>
            </a:r>
            <a:endParaRPr/>
          </a:p>
          <a:p>
            <a:pPr marL="0" indent="0">
              <a:buNone/>
              <a:defRPr/>
            </a:pPr>
            <a:r>
              <a:rPr lang="ru-RU" sz="2000">
                <a:latin typeface="Arial Narrow"/>
              </a:rPr>
              <a:t>Синтез фрагментов иммуноглобулинов:</a:t>
            </a:r>
            <a:endParaRPr/>
          </a:p>
          <a:p>
            <a:pPr>
              <a:buFont typeface="Arial"/>
              <a:buChar char="•"/>
              <a:defRPr/>
            </a:pPr>
            <a:r>
              <a:rPr lang="en-US" sz="2000">
                <a:latin typeface="Arial Narrow"/>
              </a:rPr>
              <a:t>H- </a:t>
            </a:r>
            <a:r>
              <a:rPr lang="ru-RU" sz="2000">
                <a:latin typeface="Arial Narrow"/>
              </a:rPr>
              <a:t>цепи </a:t>
            </a:r>
            <a:r>
              <a:rPr lang="ru-RU" sz="2000">
                <a:latin typeface="Arial Narrow"/>
              </a:rPr>
              <a:t>=</a:t>
            </a:r>
            <a:r>
              <a:rPr lang="ru-RU" sz="2000">
                <a:latin typeface="Arial Narrow"/>
              </a:rPr>
              <a:t> болезнь тяжелых цепей</a:t>
            </a:r>
            <a:endParaRPr/>
          </a:p>
          <a:p>
            <a:pPr>
              <a:buFont typeface="Arial"/>
              <a:buChar char="•"/>
              <a:defRPr/>
            </a:pPr>
            <a:r>
              <a:rPr lang="en-US" sz="2000">
                <a:latin typeface="Arial Narrow"/>
              </a:rPr>
              <a:t>L</a:t>
            </a:r>
            <a:r>
              <a:rPr lang="ru-RU" sz="2000">
                <a:latin typeface="Arial Narrow"/>
              </a:rPr>
              <a:t> – цепи получили название белок </a:t>
            </a:r>
            <a:r>
              <a:rPr lang="ru-RU" sz="2000">
                <a:latin typeface="Arial Narrow"/>
              </a:rPr>
              <a:t>Бенс</a:t>
            </a:r>
            <a:r>
              <a:rPr lang="ru-RU" sz="2000">
                <a:latin typeface="Arial Narrow"/>
              </a:rPr>
              <a:t>-Джонса = болезнь лёгких цепей = миелома </a:t>
            </a:r>
            <a:r>
              <a:rPr lang="ru-RU" sz="2000">
                <a:latin typeface="Arial Narrow"/>
              </a:rPr>
              <a:t>Бенс</a:t>
            </a:r>
            <a:r>
              <a:rPr lang="ru-RU" sz="2000">
                <a:latin typeface="Arial Narrow"/>
              </a:rPr>
              <a:t>-Джонса </a:t>
            </a:r>
            <a:endParaRPr/>
          </a:p>
          <a:p>
            <a:pPr marL="0" indent="0">
              <a:buNone/>
              <a:defRPr/>
            </a:pPr>
            <a:r>
              <a:rPr lang="ru-RU" sz="2000">
                <a:latin typeface="Arial Narrow"/>
              </a:rPr>
              <a:t>Синтез </a:t>
            </a:r>
            <a:r>
              <a:rPr lang="ru-RU" sz="2000">
                <a:latin typeface="Arial Narrow"/>
              </a:rPr>
              <a:t>тех и других</a:t>
            </a:r>
            <a:r>
              <a:rPr lang="ru-RU" sz="2000">
                <a:latin typeface="Arial Narrow"/>
              </a:rPr>
              <a:t>.</a:t>
            </a:r>
            <a:endParaRPr/>
          </a:p>
          <a:p>
            <a:pPr marL="0" indent="0">
              <a:buNone/>
              <a:defRPr/>
            </a:pPr>
            <a:endParaRPr lang="ru-RU" sz="2000">
              <a:latin typeface="Arial Narrow"/>
            </a:endParaRPr>
          </a:p>
          <a:p>
            <a:pPr marL="0" indent="0" algn="ctr">
              <a:buNone/>
              <a:defRPr/>
            </a:pPr>
            <a:r>
              <a:rPr lang="ru-RU" sz="2000">
                <a:solidFill>
                  <a:schemeClr val="accent1"/>
                </a:solidFill>
                <a:latin typeface="Arial Narrow"/>
              </a:rPr>
              <a:t>Избыточный </a:t>
            </a:r>
            <a:r>
              <a:rPr lang="ru-RU" sz="2000">
                <a:solidFill>
                  <a:schemeClr val="accent1"/>
                </a:solidFill>
                <a:latin typeface="Arial Narrow"/>
              </a:rPr>
              <a:t>синтез </a:t>
            </a:r>
            <a:r>
              <a:rPr lang="ru-RU" sz="2000">
                <a:solidFill>
                  <a:schemeClr val="accent1"/>
                </a:solidFill>
                <a:latin typeface="Arial Narrow"/>
              </a:rPr>
              <a:t>L-цепей наблюдается в большинстве случаев, </a:t>
            </a:r>
            <a:r>
              <a:rPr lang="ru-RU" sz="2000">
                <a:solidFill>
                  <a:schemeClr val="accent1"/>
                </a:solidFill>
                <a:latin typeface="Arial Narrow"/>
              </a:rPr>
              <a:t>н</a:t>
            </a:r>
            <a:r>
              <a:rPr lang="ru-RU" sz="2000">
                <a:solidFill>
                  <a:schemeClr val="accent1"/>
                </a:solidFill>
                <a:latin typeface="Arial Narrow"/>
              </a:rPr>
              <a:t>езависимо от типа клона </a:t>
            </a:r>
            <a:r>
              <a:rPr lang="ru-RU" sz="2000">
                <a:latin typeface="Arial Narrow"/>
              </a:rPr>
              <a:t>(даже при </a:t>
            </a:r>
            <a:r>
              <a:rPr lang="ru-RU" sz="2000">
                <a:latin typeface="Arial Narrow"/>
              </a:rPr>
              <a:t>моноклональном</a:t>
            </a:r>
            <a:r>
              <a:rPr lang="ru-RU" sz="2000">
                <a:latin typeface="Arial Narrow"/>
              </a:rPr>
              <a:t> синтезе Н-цепей) </a:t>
            </a:r>
            <a:endParaRPr/>
          </a:p>
          <a:p>
            <a:pPr marL="0" indent="0" algn="ctr">
              <a:buNone/>
              <a:defRPr/>
            </a:pPr>
            <a:endParaRPr lang="ru-RU" sz="2000">
              <a:latin typeface="Arial Narrow"/>
            </a:endParaRPr>
          </a:p>
          <a:p>
            <a:pPr marL="0" indent="0" algn="ctr">
              <a:buNone/>
              <a:defRPr/>
            </a:pPr>
            <a:r>
              <a:rPr lang="ru-RU" sz="2000">
                <a:latin typeface="Arial Narrow"/>
              </a:rPr>
              <a:t> </a:t>
            </a:r>
            <a:r>
              <a:rPr lang="en-US" sz="2000">
                <a:latin typeface="Arial Narrow"/>
              </a:rPr>
              <a:t>L-</a:t>
            </a:r>
            <a:r>
              <a:rPr lang="ru-RU" sz="2000">
                <a:latin typeface="Arial Narrow"/>
              </a:rPr>
              <a:t>цепи </a:t>
            </a:r>
            <a:r>
              <a:rPr lang="ru-RU" sz="2000">
                <a:latin typeface="Arial Narrow"/>
              </a:rPr>
              <a:t>выделяются в мочу и являются основной причиной </a:t>
            </a:r>
            <a:r>
              <a:rPr lang="ru-RU" sz="2000">
                <a:latin typeface="Arial Narrow"/>
              </a:rPr>
              <a:t>нефротоксичности</a:t>
            </a:r>
            <a:r>
              <a:rPr lang="ru-RU" sz="2000">
                <a:latin typeface="Arial Narrow"/>
              </a:rPr>
              <a:t>          (</a:t>
            </a:r>
            <a:r>
              <a:rPr lang="ru-RU" sz="2000">
                <a:latin typeface="Arial Narrow"/>
              </a:rPr>
              <a:t>миеломная</a:t>
            </a:r>
            <a:r>
              <a:rPr lang="ru-RU" sz="2000">
                <a:latin typeface="Arial Narrow"/>
              </a:rPr>
              <a:t> почка). </a:t>
            </a:r>
            <a:endParaRPr lang="ru-RU" sz="2000">
              <a:latin typeface="Arial Narrow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980A208-E09C-4683-BD8F-398F351BD59D}" type="slidenum">
              <a:rPr lang="ru-RU"/>
              <a:t/>
            </a:fld>
            <a:endParaRPr lang="ru-RU"/>
          </a:p>
        </p:txBody>
      </p:sp>
      <p:cxnSp>
        <p:nvCxnSpPr>
          <p:cNvPr id="3" name="Прямая соединительная линия 2"/>
          <p:cNvCxnSpPr>
            <a:cxnSpLocks/>
          </p:cNvCxnSpPr>
          <p:nvPr/>
        </p:nvCxnSpPr>
        <p:spPr bwMode="auto">
          <a:xfrm>
            <a:off x="96135" y="918719"/>
            <a:ext cx="8537289" cy="0"/>
          </a:xfrm>
          <a:prstGeom prst="line">
            <a:avLst/>
          </a:prstGeom>
          <a:ln w="2349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 l="0" t="0" r="41084" b="0"/>
          <a:stretch/>
        </p:blipFill>
        <p:spPr bwMode="auto">
          <a:xfrm>
            <a:off x="7482158" y="76459"/>
            <a:ext cx="1536450" cy="753902"/>
          </a:xfrm>
          <a:prstGeom prst="rect">
            <a:avLst/>
          </a:prstGeom>
          <a:noFill/>
        </p:spPr>
      </p:pic>
      <p:sp>
        <p:nvSpPr>
          <p:cNvPr id="5" name="Стрелка вниз 4"/>
          <p:cNvSpPr/>
          <p:nvPr/>
        </p:nvSpPr>
        <p:spPr bwMode="auto">
          <a:xfrm>
            <a:off x="4122462" y="4162136"/>
            <a:ext cx="484632" cy="397164"/>
          </a:xfrm>
          <a:prstGeom prst="down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Стрелка вниз 7"/>
          <p:cNvSpPr/>
          <p:nvPr/>
        </p:nvSpPr>
        <p:spPr bwMode="auto">
          <a:xfrm>
            <a:off x="4122462" y="5215657"/>
            <a:ext cx="484632" cy="346364"/>
          </a:xfrm>
          <a:prstGeom prst="down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 bwMode="auto">
          <a:xfrm>
            <a:off x="193965" y="101600"/>
            <a:ext cx="7288194" cy="728761"/>
          </a:xfrm>
        </p:spPr>
        <p:txBody>
          <a:bodyPr/>
          <a:lstStyle/>
          <a:p>
            <a:pPr>
              <a:defRPr/>
            </a:pPr>
            <a:r>
              <a:rPr lang="ru-RU" sz="2800">
                <a:latin typeface="Arial Narrow"/>
              </a:rPr>
              <a:t>Моноклональные </a:t>
            </a:r>
            <a:r>
              <a:rPr lang="ru-RU" sz="2800">
                <a:latin typeface="Arial Narrow"/>
              </a:rPr>
              <a:t>гаммапатии</a:t>
            </a:r>
            <a:r>
              <a:rPr lang="ru-RU" sz="2800">
                <a:latin typeface="Arial Narrow"/>
              </a:rPr>
              <a:t>. Классификация</a:t>
            </a:r>
            <a:endParaRPr lang="ru-RU" sz="2800">
              <a:latin typeface="Arial Narrow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980A208-E09C-4683-BD8F-398F351BD59D}" type="slidenum">
              <a:rPr lang="ru-RU"/>
              <a:t/>
            </a:fld>
            <a:endParaRPr lang="ru-RU"/>
          </a:p>
        </p:txBody>
      </p:sp>
      <p:cxnSp>
        <p:nvCxnSpPr>
          <p:cNvPr id="3" name="Прямая соединительная линия 2"/>
          <p:cNvCxnSpPr>
            <a:cxnSpLocks/>
          </p:cNvCxnSpPr>
          <p:nvPr/>
        </p:nvCxnSpPr>
        <p:spPr bwMode="auto">
          <a:xfrm>
            <a:off x="96135" y="918719"/>
            <a:ext cx="8537289" cy="0"/>
          </a:xfrm>
          <a:prstGeom prst="line">
            <a:avLst/>
          </a:prstGeom>
          <a:ln w="2349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 l="0" t="0" r="41084" b="0"/>
          <a:stretch/>
        </p:blipFill>
        <p:spPr bwMode="auto">
          <a:xfrm>
            <a:off x="7482158" y="76459"/>
            <a:ext cx="1536450" cy="753902"/>
          </a:xfrm>
          <a:prstGeom prst="rect">
            <a:avLst/>
          </a:prstGeom>
          <a:noFill/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65020" y="741661"/>
            <a:ext cx="7111997" cy="230477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665020" y="2971704"/>
            <a:ext cx="7111997" cy="38862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 bwMode="auto">
          <a:xfrm>
            <a:off x="193965" y="101600"/>
            <a:ext cx="7288194" cy="728761"/>
          </a:xfrm>
        </p:spPr>
        <p:txBody>
          <a:bodyPr/>
          <a:lstStyle/>
          <a:p>
            <a:pPr>
              <a:defRPr/>
            </a:pPr>
            <a:r>
              <a:rPr lang="ru-RU" sz="2800">
                <a:latin typeface="Arial Narrow"/>
              </a:rPr>
              <a:t>Моноклональные </a:t>
            </a:r>
            <a:r>
              <a:rPr lang="ru-RU" sz="2800">
                <a:latin typeface="Arial Narrow"/>
              </a:rPr>
              <a:t>гаммапатии</a:t>
            </a:r>
            <a:r>
              <a:rPr lang="ru-RU" sz="2800">
                <a:latin typeface="Arial Narrow"/>
              </a:rPr>
              <a:t>. Классификация</a:t>
            </a:r>
            <a:endParaRPr lang="ru-RU" sz="2800">
              <a:latin typeface="Arial Narrow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 bwMode="auto">
          <a:xfrm>
            <a:off x="369455" y="1182256"/>
            <a:ext cx="8423563" cy="5246254"/>
          </a:xfrm>
        </p:spPr>
        <p:txBody>
          <a:bodyPr/>
          <a:lstStyle/>
          <a:p>
            <a:pPr marL="0" indent="0">
              <a:buNone/>
              <a:defRPr/>
            </a:pPr>
            <a:endParaRPr lang="ru-RU" sz="2000">
              <a:latin typeface="Arial Narrow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980A208-E09C-4683-BD8F-398F351BD59D}" type="slidenum">
              <a:rPr lang="ru-RU"/>
              <a:t/>
            </a:fld>
            <a:endParaRPr lang="ru-RU"/>
          </a:p>
        </p:txBody>
      </p:sp>
      <p:cxnSp>
        <p:nvCxnSpPr>
          <p:cNvPr id="3" name="Прямая соединительная линия 2"/>
          <p:cNvCxnSpPr>
            <a:cxnSpLocks/>
          </p:cNvCxnSpPr>
          <p:nvPr/>
        </p:nvCxnSpPr>
        <p:spPr bwMode="auto">
          <a:xfrm>
            <a:off x="96135" y="918719"/>
            <a:ext cx="8537289" cy="0"/>
          </a:xfrm>
          <a:prstGeom prst="line">
            <a:avLst/>
          </a:prstGeom>
          <a:ln w="2349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 l="0" t="0" r="41084" b="0"/>
          <a:stretch/>
        </p:blipFill>
        <p:spPr bwMode="auto">
          <a:xfrm>
            <a:off x="7482158" y="76459"/>
            <a:ext cx="1536450" cy="753902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473363" y="1117603"/>
            <a:ext cx="8067964" cy="4950796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 bwMode="auto">
          <a:xfrm>
            <a:off x="4664364" y="1117603"/>
            <a:ext cx="3805381" cy="12284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 bwMode="auto">
          <a:xfrm>
            <a:off x="193965" y="101600"/>
            <a:ext cx="7795490" cy="728761"/>
          </a:xfrm>
        </p:spPr>
        <p:txBody>
          <a:bodyPr/>
          <a:lstStyle/>
          <a:p>
            <a:pPr>
              <a:defRPr/>
            </a:pPr>
            <a:r>
              <a:rPr lang="ru-RU" sz="2800">
                <a:latin typeface="Arial Narrow"/>
              </a:rPr>
              <a:t>Свободные легкие цепи иммуноглобулинов каппа/лямбда в сыворотке крови, с расчетом индекса 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 bwMode="auto">
          <a:xfrm>
            <a:off x="369455" y="1182256"/>
            <a:ext cx="8423563" cy="5246254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ru-RU" sz="2000">
                <a:solidFill>
                  <a:schemeClr val="accent1"/>
                </a:solidFill>
                <a:latin typeface="Arial Narrow"/>
              </a:rPr>
              <a:t>Показания к назначению теста:</a:t>
            </a:r>
            <a:endParaRPr/>
          </a:p>
          <a:p>
            <a:pPr marL="0" indent="0" algn="ctr">
              <a:buNone/>
              <a:defRPr/>
            </a:pPr>
            <a:endParaRPr lang="ru-RU" sz="2000">
              <a:solidFill>
                <a:schemeClr val="accent1"/>
              </a:solidFill>
              <a:latin typeface="Arial Narrow"/>
            </a:endParaRPr>
          </a:p>
          <a:p>
            <a:pPr>
              <a:defRPr/>
            </a:pPr>
            <a:r>
              <a:rPr lang="ru-RU" sz="2000">
                <a:solidFill>
                  <a:schemeClr val="accent1"/>
                </a:solidFill>
                <a:latin typeface="Arial Narrow"/>
              </a:rPr>
              <a:t>первичный скрининг </a:t>
            </a:r>
            <a:r>
              <a:rPr lang="ru-RU" sz="2000">
                <a:latin typeface="Arial Narrow"/>
              </a:rPr>
              <a:t>при подозрении на </a:t>
            </a:r>
            <a:r>
              <a:rPr lang="ru-RU" sz="2000">
                <a:latin typeface="Arial Narrow"/>
              </a:rPr>
              <a:t>моноклональную</a:t>
            </a:r>
            <a:r>
              <a:rPr lang="ru-RU" sz="2000">
                <a:latin typeface="Arial Narrow"/>
              </a:rPr>
              <a:t> </a:t>
            </a:r>
            <a:r>
              <a:rPr lang="ru-RU" sz="2000">
                <a:latin typeface="Arial Narrow"/>
              </a:rPr>
              <a:t>гаммапатию</a:t>
            </a:r>
            <a:r>
              <a:rPr lang="ru-RU" sz="2000">
                <a:latin typeface="Arial Narrow"/>
              </a:rPr>
              <a:t>, в дополнение к электрофорезу сыворотки и электрофорезу с </a:t>
            </a:r>
            <a:r>
              <a:rPr lang="ru-RU" sz="2000">
                <a:latin typeface="Arial Narrow"/>
              </a:rPr>
              <a:t>иммунофиксацией</a:t>
            </a:r>
            <a:r>
              <a:rPr lang="ru-RU" sz="2000">
                <a:latin typeface="Arial Narrow"/>
              </a:rPr>
              <a:t> </a:t>
            </a:r>
            <a:endParaRPr lang="ru-RU" sz="2000">
              <a:latin typeface="Arial Narrow"/>
            </a:endParaRPr>
          </a:p>
          <a:p>
            <a:pPr>
              <a:defRPr/>
            </a:pPr>
            <a:r>
              <a:rPr lang="ru-RU" sz="2000">
                <a:latin typeface="Arial Narrow"/>
              </a:rPr>
              <a:t>определение </a:t>
            </a:r>
            <a:r>
              <a:rPr lang="ru-RU" sz="2000">
                <a:latin typeface="Arial Narrow"/>
              </a:rPr>
              <a:t>прогноза, </a:t>
            </a:r>
            <a:r>
              <a:rPr lang="ru-RU" sz="2000">
                <a:latin typeface="Arial Narrow"/>
              </a:rPr>
              <a:t>оценка рисков</a:t>
            </a:r>
            <a:endParaRPr/>
          </a:p>
          <a:p>
            <a:pPr>
              <a:defRPr/>
            </a:pPr>
            <a:r>
              <a:rPr lang="ru-RU" sz="2000">
                <a:solidFill>
                  <a:schemeClr val="accent1"/>
                </a:solidFill>
                <a:latin typeface="Arial Narrow"/>
              </a:rPr>
              <a:t>скрининг </a:t>
            </a:r>
            <a:r>
              <a:rPr lang="ru-RU" sz="2000">
                <a:solidFill>
                  <a:schemeClr val="accent1"/>
                </a:solidFill>
                <a:latin typeface="Arial Narrow"/>
              </a:rPr>
              <a:t>для выявления </a:t>
            </a:r>
            <a:r>
              <a:rPr lang="ru-RU" sz="2000">
                <a:solidFill>
                  <a:schemeClr val="accent1"/>
                </a:solidFill>
                <a:latin typeface="Arial Narrow"/>
              </a:rPr>
              <a:t>нефротоксичного</a:t>
            </a:r>
            <a:r>
              <a:rPr lang="ru-RU" sz="2000">
                <a:solidFill>
                  <a:schemeClr val="accent1"/>
                </a:solidFill>
                <a:latin typeface="Arial Narrow"/>
              </a:rPr>
              <a:t> уровня свободных легких цепей в целях ранней диагностики </a:t>
            </a:r>
            <a:r>
              <a:rPr lang="ru-RU" sz="2000">
                <a:solidFill>
                  <a:schemeClr val="accent1"/>
                </a:solidFill>
                <a:latin typeface="Arial Narrow"/>
              </a:rPr>
              <a:t>миеломной</a:t>
            </a:r>
            <a:r>
              <a:rPr lang="ru-RU" sz="2000">
                <a:solidFill>
                  <a:schemeClr val="accent1"/>
                </a:solidFill>
                <a:latin typeface="Arial Narrow"/>
              </a:rPr>
              <a:t> </a:t>
            </a:r>
            <a:r>
              <a:rPr lang="ru-RU" sz="2000">
                <a:solidFill>
                  <a:schemeClr val="accent1"/>
                </a:solidFill>
                <a:latin typeface="Arial Narrow"/>
              </a:rPr>
              <a:t>почки</a:t>
            </a:r>
            <a:endParaRPr/>
          </a:p>
          <a:p>
            <a:pPr>
              <a:defRPr/>
            </a:pPr>
            <a:r>
              <a:rPr lang="ru-RU" sz="2000">
                <a:solidFill>
                  <a:schemeClr val="accent1"/>
                </a:solidFill>
                <a:latin typeface="Arial Narrow"/>
              </a:rPr>
              <a:t>мониторинг </a:t>
            </a:r>
            <a:r>
              <a:rPr lang="ru-RU" sz="2000">
                <a:solidFill>
                  <a:schemeClr val="accent1"/>
                </a:solidFill>
                <a:latin typeface="Arial Narrow"/>
              </a:rPr>
              <a:t>пациентов на фоне проводимой терапии</a:t>
            </a:r>
            <a:endParaRPr/>
          </a:p>
          <a:p>
            <a:pPr marL="0" indent="0">
              <a:buNone/>
              <a:defRPr/>
            </a:pPr>
            <a:endParaRPr lang="ru-RU" sz="2000">
              <a:solidFill>
                <a:schemeClr val="accent1"/>
              </a:solidFill>
              <a:latin typeface="Arial Narrow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980A208-E09C-4683-BD8F-398F351BD59D}" type="slidenum">
              <a:rPr lang="ru-RU"/>
              <a:t/>
            </a:fld>
            <a:endParaRPr lang="ru-RU"/>
          </a:p>
        </p:txBody>
      </p:sp>
      <p:cxnSp>
        <p:nvCxnSpPr>
          <p:cNvPr id="3" name="Прямая соединительная линия 2"/>
          <p:cNvCxnSpPr>
            <a:cxnSpLocks/>
          </p:cNvCxnSpPr>
          <p:nvPr/>
        </p:nvCxnSpPr>
        <p:spPr bwMode="auto">
          <a:xfrm>
            <a:off x="96135" y="918719"/>
            <a:ext cx="8537289" cy="0"/>
          </a:xfrm>
          <a:prstGeom prst="line">
            <a:avLst/>
          </a:prstGeom>
          <a:ln w="2349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 l="0" t="0" r="41084" b="0"/>
          <a:stretch/>
        </p:blipFill>
        <p:spPr bwMode="auto">
          <a:xfrm>
            <a:off x="7482158" y="76459"/>
            <a:ext cx="1536450" cy="75390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 bwMode="auto">
          <a:xfrm>
            <a:off x="193964" y="101601"/>
            <a:ext cx="7620000" cy="849412"/>
          </a:xfrm>
        </p:spPr>
        <p:txBody>
          <a:bodyPr/>
          <a:lstStyle/>
          <a:p>
            <a:pPr>
              <a:defRPr/>
            </a:pPr>
            <a:r>
              <a:rPr lang="ru-RU" sz="2800">
                <a:latin typeface="Arial Narrow"/>
              </a:rPr>
              <a:t>Первичный скрининг</a:t>
            </a:r>
            <a:endParaRPr lang="ru-RU" sz="280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 bwMode="auto">
          <a:xfrm>
            <a:off x="457200" y="1173018"/>
            <a:ext cx="8229600" cy="4952617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ru-RU" sz="2000">
                <a:latin typeface="Arial Narrow"/>
              </a:rPr>
              <a:t>Т</a:t>
            </a:r>
            <a:r>
              <a:rPr lang="ru-RU" sz="2000">
                <a:latin typeface="Arial Narrow"/>
              </a:rPr>
              <a:t>ест </a:t>
            </a:r>
            <a:r>
              <a:rPr lang="ru-RU" sz="2000">
                <a:latin typeface="Arial Narrow"/>
              </a:rPr>
              <a:t>можно применять вместо электрофореза с </a:t>
            </a:r>
            <a:r>
              <a:rPr lang="ru-RU" sz="2000">
                <a:latin typeface="Arial Narrow"/>
              </a:rPr>
              <a:t>иммунофиксацией</a:t>
            </a:r>
            <a:r>
              <a:rPr lang="ru-RU" sz="2000">
                <a:latin typeface="Arial Narrow"/>
              </a:rPr>
              <a:t> </a:t>
            </a:r>
            <a:r>
              <a:rPr lang="ru-RU" sz="2000">
                <a:latin typeface="Arial Narrow"/>
              </a:rPr>
              <a:t>мочи </a:t>
            </a:r>
            <a:r>
              <a:rPr lang="ru-RU" sz="2000">
                <a:latin typeface="Arial Narrow"/>
              </a:rPr>
              <a:t>при различных клинических целях первичного скрининга, кроме диагностики </a:t>
            </a:r>
            <a:r>
              <a:rPr lang="ru-RU" sz="2000">
                <a:latin typeface="Arial Narrow"/>
              </a:rPr>
              <a:t>AL-амилоидоза</a:t>
            </a:r>
            <a:endParaRPr/>
          </a:p>
          <a:p>
            <a:pPr marL="0" indent="0">
              <a:buNone/>
              <a:defRPr/>
            </a:pPr>
            <a:endParaRPr lang="ru-RU" sz="2000">
              <a:latin typeface="Arial Narrow"/>
            </a:endParaRPr>
          </a:p>
          <a:p>
            <a:pPr marL="0" indent="0">
              <a:buNone/>
              <a:defRPr/>
            </a:pPr>
            <a:r>
              <a:rPr lang="ru-RU" sz="2000">
                <a:latin typeface="Arial Narrow"/>
              </a:rPr>
              <a:t>Международная </a:t>
            </a:r>
            <a:r>
              <a:rPr lang="ru-RU" sz="2000">
                <a:latin typeface="Arial Narrow"/>
              </a:rPr>
              <a:t>группа по изучению миеломы (</a:t>
            </a:r>
            <a:r>
              <a:rPr lang="ru-RU" sz="2000">
                <a:latin typeface="Arial Narrow"/>
              </a:rPr>
              <a:t>International</a:t>
            </a:r>
            <a:r>
              <a:rPr lang="ru-RU" sz="2000">
                <a:latin typeface="Arial Narrow"/>
              </a:rPr>
              <a:t> </a:t>
            </a:r>
            <a:r>
              <a:rPr lang="ru-RU" sz="2000">
                <a:latin typeface="Arial Narrow"/>
              </a:rPr>
              <a:t>Myeloma</a:t>
            </a:r>
            <a:r>
              <a:rPr lang="ru-RU" sz="2000">
                <a:latin typeface="Arial Narrow"/>
              </a:rPr>
              <a:t> </a:t>
            </a:r>
            <a:r>
              <a:rPr lang="ru-RU" sz="2000">
                <a:latin typeface="Arial Narrow"/>
              </a:rPr>
              <a:t>Working</a:t>
            </a:r>
            <a:r>
              <a:rPr lang="ru-RU" sz="2000">
                <a:latin typeface="Arial Narrow"/>
              </a:rPr>
              <a:t> </a:t>
            </a:r>
            <a:r>
              <a:rPr lang="ru-RU" sz="2000">
                <a:latin typeface="Arial Narrow"/>
              </a:rPr>
              <a:t>Group</a:t>
            </a:r>
            <a:r>
              <a:rPr lang="ru-RU" sz="2000">
                <a:latin typeface="Arial Narrow"/>
              </a:rPr>
              <a:t>, IMWG) утвердила применение соотношения концентрации разных типов свободных легких цепей в сыворотке в качестве одного из маркеров активной множественной миеломы. </a:t>
            </a:r>
            <a:endParaRPr lang="ru-RU" sz="2000">
              <a:latin typeface="Arial Narrow"/>
            </a:endParaRPr>
          </a:p>
          <a:p>
            <a:pPr marL="0" indent="0" algn="ctr">
              <a:buNone/>
              <a:defRPr/>
            </a:pPr>
            <a:r>
              <a:rPr lang="ru-RU" sz="2000">
                <a:latin typeface="Arial Narrow"/>
              </a:rPr>
              <a:t>Критерием считается: </a:t>
            </a:r>
            <a:endParaRPr/>
          </a:p>
          <a:p>
            <a:pPr>
              <a:defRPr/>
            </a:pPr>
            <a:r>
              <a:rPr lang="ru-RU" sz="2000">
                <a:latin typeface="Arial Narrow"/>
              </a:rPr>
              <a:t>100-кратное </a:t>
            </a:r>
            <a:r>
              <a:rPr lang="ru-RU" sz="2000">
                <a:latin typeface="Arial Narrow"/>
              </a:rPr>
              <a:t>преобладание концентрации одного из типов свободных легких </a:t>
            </a:r>
            <a:r>
              <a:rPr lang="ru-RU" sz="2000">
                <a:latin typeface="Arial Narrow"/>
              </a:rPr>
              <a:t>цепей</a:t>
            </a:r>
            <a:endParaRPr lang="ru-RU" sz="2000">
              <a:latin typeface="Arial Narrow"/>
            </a:endParaRPr>
          </a:p>
          <a:p>
            <a:pPr>
              <a:defRPr/>
            </a:pPr>
            <a:r>
              <a:rPr lang="ru-RU" sz="2000">
                <a:latin typeface="Arial Narrow"/>
              </a:rPr>
              <a:t> </a:t>
            </a:r>
            <a:r>
              <a:rPr lang="ru-RU" sz="2000">
                <a:latin typeface="Arial Narrow"/>
              </a:rPr>
              <a:t>индекс каппа/лямбда менее 0,01 или более 100 (при условии, что абсолютная концентрация в сыворотке вовлеченного типа свободных легких цепей составляет не менее 100 мкг/мл). </a:t>
            </a:r>
            <a:endParaRPr lang="ru-RU" sz="2000">
              <a:latin typeface="Arial Narrow"/>
            </a:endParaRPr>
          </a:p>
          <a:p>
            <a:pPr>
              <a:defRPr/>
            </a:pPr>
            <a:r>
              <a:rPr lang="ru-RU" sz="2000">
                <a:latin typeface="Arial Narrow"/>
              </a:rPr>
              <a:t>Содержание </a:t>
            </a:r>
            <a:r>
              <a:rPr lang="ru-RU" sz="2000">
                <a:latin typeface="Arial Narrow"/>
              </a:rPr>
              <a:t>свободных легких цепей второго типа при этом обычно находится в пределах нормы или ниже. </a:t>
            </a:r>
            <a:endParaRPr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980A208-E09C-4683-BD8F-398F351BD59D}" type="slidenum">
              <a:rPr lang="ru-RU"/>
              <a:t/>
            </a:fld>
            <a:endParaRPr lang="ru-RU"/>
          </a:p>
        </p:txBody>
      </p:sp>
      <p:cxnSp>
        <p:nvCxnSpPr>
          <p:cNvPr id="3" name="Прямая соединительная линия 2"/>
          <p:cNvCxnSpPr>
            <a:cxnSpLocks/>
          </p:cNvCxnSpPr>
          <p:nvPr/>
        </p:nvCxnSpPr>
        <p:spPr bwMode="auto">
          <a:xfrm>
            <a:off x="96135" y="918719"/>
            <a:ext cx="8537289" cy="0"/>
          </a:xfrm>
          <a:prstGeom prst="line">
            <a:avLst/>
          </a:prstGeom>
          <a:ln w="2349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 l="0" t="0" r="41084" b="0"/>
          <a:stretch/>
        </p:blipFill>
        <p:spPr bwMode="auto">
          <a:xfrm>
            <a:off x="7482158" y="76459"/>
            <a:ext cx="1536450" cy="75390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 bwMode="auto">
          <a:xfrm flipH="0" flipV="0">
            <a:off x="238700" y="2208067"/>
            <a:ext cx="8658623" cy="413789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 bwMode="auto">
          <a:xfrm>
            <a:off x="457200" y="275167"/>
            <a:ext cx="7559964" cy="512753"/>
          </a:xfrm>
        </p:spPr>
        <p:txBody>
          <a:bodyPr/>
          <a:lstStyle/>
          <a:p>
            <a:pPr>
              <a:defRPr/>
            </a:pPr>
            <a:r>
              <a:rPr lang="ru-RU" sz="2800">
                <a:latin typeface="Arial Narrow"/>
              </a:rPr>
              <a:t>Скрининг для выявления </a:t>
            </a:r>
            <a:r>
              <a:rPr lang="ru-RU" sz="2800">
                <a:latin typeface="Arial Narrow"/>
              </a:rPr>
              <a:t>нефротоксичности</a:t>
            </a:r>
            <a:endParaRPr lang="ru-RU" sz="2800">
              <a:latin typeface="Arial Narrow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980A208-E09C-4683-BD8F-398F351BD59D}" type="slidenum">
              <a:rPr lang="ru-RU"/>
              <a:t/>
            </a:fld>
            <a:endParaRPr lang="ru-RU"/>
          </a:p>
        </p:txBody>
      </p:sp>
      <p:cxnSp>
        <p:nvCxnSpPr>
          <p:cNvPr id="3" name="Прямая соединительная линия 2"/>
          <p:cNvCxnSpPr>
            <a:cxnSpLocks/>
          </p:cNvCxnSpPr>
          <p:nvPr/>
        </p:nvCxnSpPr>
        <p:spPr bwMode="auto">
          <a:xfrm>
            <a:off x="227155" y="908571"/>
            <a:ext cx="8537289" cy="0"/>
          </a:xfrm>
          <a:prstGeom prst="line">
            <a:avLst/>
          </a:prstGeom>
          <a:ln w="2349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 l="0" t="0" r="41084" b="0"/>
          <a:stretch/>
        </p:blipFill>
        <p:spPr bwMode="auto">
          <a:xfrm>
            <a:off x="7482158" y="76459"/>
            <a:ext cx="1536450" cy="753902"/>
          </a:xfrm>
          <a:prstGeom prst="rect">
            <a:avLst/>
          </a:prstGeom>
          <a:noFill/>
        </p:spPr>
      </p:pic>
      <p:cxnSp>
        <p:nvCxnSpPr>
          <p:cNvPr id="10" name="Прямая со стрелкой 9"/>
          <p:cNvCxnSpPr>
            <a:cxnSpLocks/>
          </p:cNvCxnSpPr>
          <p:nvPr/>
        </p:nvCxnSpPr>
        <p:spPr bwMode="auto">
          <a:xfrm>
            <a:off x="5536984" y="781247"/>
            <a:ext cx="1129578" cy="68289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cxnSpLocks/>
          </p:cNvCxnSpPr>
          <p:nvPr/>
        </p:nvCxnSpPr>
        <p:spPr bwMode="auto">
          <a:xfrm flipH="1">
            <a:off x="1863002" y="781247"/>
            <a:ext cx="1289410" cy="62283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 bwMode="auto">
          <a:xfrm>
            <a:off x="350982" y="1589031"/>
            <a:ext cx="1985818" cy="106672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>
                <a:solidFill>
                  <a:schemeClr val="tx1"/>
                </a:solidFill>
                <a:latin typeface="Arial Narrow"/>
              </a:rPr>
              <a:t>Поликлональная </a:t>
            </a:r>
            <a:r>
              <a:rPr lang="ru-RU" sz="2000">
                <a:solidFill>
                  <a:schemeClr val="tx1"/>
                </a:solidFill>
                <a:latin typeface="Arial Narrow"/>
              </a:rPr>
              <a:t>гаммапатия</a:t>
            </a:r>
            <a:endParaRPr lang="ru-RU" sz="2000">
              <a:solidFill>
                <a:schemeClr val="tx1"/>
              </a:solidFill>
              <a:latin typeface="Arial Narrow"/>
            </a:endParaRP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2426853" y="1603669"/>
            <a:ext cx="2068945" cy="1045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>
                <a:solidFill>
                  <a:schemeClr val="tx1"/>
                </a:solidFill>
                <a:latin typeface="Arial Narrow"/>
              </a:rPr>
              <a:t>Нарушение функции почек</a:t>
            </a:r>
            <a:endParaRPr lang="ru-RU" sz="2000">
              <a:solidFill>
                <a:schemeClr val="tx1"/>
              </a:solidFill>
              <a:latin typeface="Arial Narrow"/>
            </a:endParaRPr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4793673" y="1596350"/>
            <a:ext cx="3893127" cy="105940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>
                <a:solidFill>
                  <a:schemeClr val="tx1"/>
                </a:solidFill>
                <a:latin typeface="Arial Narrow"/>
              </a:rPr>
              <a:t>Моноклональная </a:t>
            </a:r>
            <a:r>
              <a:rPr lang="ru-RU" sz="2000">
                <a:solidFill>
                  <a:schemeClr val="tx1"/>
                </a:solidFill>
                <a:latin typeface="Arial Narrow"/>
              </a:rPr>
              <a:t>гаммапатия</a:t>
            </a:r>
            <a:endParaRPr lang="ru-RU" sz="2000">
              <a:solidFill>
                <a:schemeClr val="tx1"/>
              </a:solidFill>
              <a:latin typeface="Arial Narrow"/>
            </a:endParaRPr>
          </a:p>
        </p:txBody>
      </p:sp>
      <p:cxnSp>
        <p:nvCxnSpPr>
          <p:cNvPr id="15" name="Прямая со стрелкой 14"/>
          <p:cNvCxnSpPr>
            <a:cxnSpLocks/>
          </p:cNvCxnSpPr>
          <p:nvPr/>
        </p:nvCxnSpPr>
        <p:spPr bwMode="auto">
          <a:xfrm>
            <a:off x="3313471" y="830361"/>
            <a:ext cx="327243" cy="67351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Объект 15"/>
          <p:cNvSpPr>
            <a:spLocks noGrp="1"/>
          </p:cNvSpPr>
          <p:nvPr>
            <p:ph idx="1"/>
          </p:nvPr>
        </p:nvSpPr>
        <p:spPr bwMode="auto">
          <a:xfrm>
            <a:off x="350982" y="2834293"/>
            <a:ext cx="4119418" cy="16648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ru-RU" sz="2000">
                <a:solidFill>
                  <a:schemeClr val="tx1"/>
                </a:solidFill>
                <a:latin typeface="Arial Narrow"/>
              </a:rPr>
              <a:t>пропорциональное увеличение как каппа-, так и </a:t>
            </a:r>
            <a:r>
              <a:rPr lang="ru-RU" sz="2000">
                <a:solidFill>
                  <a:schemeClr val="tx1"/>
                </a:solidFill>
                <a:latin typeface="Arial Narrow"/>
              </a:rPr>
              <a:t>лямбда-цепей</a:t>
            </a:r>
            <a:endParaRPr/>
          </a:p>
          <a:p>
            <a:pPr>
              <a:defRPr/>
            </a:pPr>
            <a:r>
              <a:rPr lang="ru-RU" sz="2000">
                <a:solidFill>
                  <a:schemeClr val="tx1"/>
                </a:solidFill>
                <a:latin typeface="Arial Narrow"/>
              </a:rPr>
              <a:t>соотношение </a:t>
            </a:r>
            <a:r>
              <a:rPr lang="ru-RU" sz="2000">
                <a:solidFill>
                  <a:schemeClr val="tx1"/>
                </a:solidFill>
                <a:latin typeface="Arial Narrow"/>
              </a:rPr>
              <a:t>каппа/лямбда (κ/λ) </a:t>
            </a:r>
            <a:r>
              <a:rPr lang="ru-RU" sz="2000">
                <a:solidFill>
                  <a:schemeClr val="tx1"/>
                </a:solidFill>
                <a:latin typeface="Arial Narrow"/>
              </a:rPr>
              <a:t>не меняется </a:t>
            </a:r>
            <a:r>
              <a:rPr lang="ru-RU" sz="2000">
                <a:solidFill>
                  <a:schemeClr val="tx1"/>
                </a:solidFill>
                <a:latin typeface="Arial Narrow"/>
              </a:rPr>
              <a:t>или меняется незначительно</a:t>
            </a:r>
            <a:endParaRPr/>
          </a:p>
        </p:txBody>
      </p:sp>
      <p:sp>
        <p:nvSpPr>
          <p:cNvPr id="18" name="Объект 15"/>
          <p:cNvSpPr txBox="1"/>
          <p:nvPr/>
        </p:nvSpPr>
        <p:spPr bwMode="auto">
          <a:xfrm>
            <a:off x="4793673" y="2834295"/>
            <a:ext cx="3893127" cy="1664812"/>
          </a:xfrm>
          <a:prstGeom prst="rect">
            <a:avLst/>
          </a:prstGeom>
          <a:solidFill>
            <a:schemeClr val="bg1"/>
          </a:solidFill>
          <a:ln w="254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/>
            <a:noAutofit/>
          </a:bodyPr>
          <a:lstStyle>
            <a:lvl1pPr marL="342900" indent="-342900" algn="l">
              <a:spcBef>
                <a:spcPts val="0"/>
              </a:spcBef>
              <a:spcAft>
                <a:spcPts val="0"/>
              </a:spcAft>
              <a:buChar char="•"/>
              <a:defRPr sz="3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spcBef>
                <a:spcPts val="0"/>
              </a:spcBef>
              <a:spcAft>
                <a:spcPts val="0"/>
              </a:spcAft>
              <a:buChar char="–"/>
              <a:defRPr sz="2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spcBef>
                <a:spcPts val="0"/>
              </a:spcBef>
              <a:spcAft>
                <a:spcPts val="0"/>
              </a:spcAft>
              <a:buChar char="•"/>
              <a:defRPr sz="2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spcBef>
                <a:spcPts val="0"/>
              </a:spcBef>
              <a:spcAft>
                <a:spcPts val="0"/>
              </a:spcAft>
              <a:buChar char="–"/>
              <a:defRPr sz="2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2000">
                <a:solidFill>
                  <a:schemeClr val="tx1"/>
                </a:solidFill>
                <a:latin typeface="Arial Narrow"/>
              </a:rPr>
              <a:t>возрастает концентрация только одного из двух типов легких цепей </a:t>
            </a:r>
            <a:endParaRPr/>
          </a:p>
          <a:p>
            <a:pPr>
              <a:defRPr/>
            </a:pPr>
            <a:r>
              <a:rPr lang="ru-RU" sz="2000">
                <a:solidFill>
                  <a:schemeClr val="tx1"/>
                </a:solidFill>
                <a:latin typeface="Arial Narrow"/>
              </a:rPr>
              <a:t>изменяется соотношение каппа/лямбда (κ/λ ) </a:t>
            </a:r>
            <a:endParaRPr/>
          </a:p>
        </p:txBody>
      </p:sp>
      <p:sp>
        <p:nvSpPr>
          <p:cNvPr id="19" name="Объект 15"/>
          <p:cNvSpPr txBox="1"/>
          <p:nvPr/>
        </p:nvSpPr>
        <p:spPr bwMode="auto">
          <a:xfrm>
            <a:off x="4793672" y="4747491"/>
            <a:ext cx="3893127" cy="1498795"/>
          </a:xfrm>
          <a:prstGeom prst="rect">
            <a:avLst/>
          </a:prstGeom>
          <a:solidFill>
            <a:schemeClr val="bg1"/>
          </a:solidFill>
          <a:ln w="25400" cap="flat" cmpd="sng" algn="ctr">
            <a:noFill/>
            <a:prstDash val="solid"/>
            <a:miter lim="800000"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/>
            <a:noAutofit/>
          </a:bodyPr>
          <a:lstStyle>
            <a:lvl1pPr marL="342900" indent="-342900" algn="l">
              <a:spcBef>
                <a:spcPts val="0"/>
              </a:spcBef>
              <a:spcAft>
                <a:spcPts val="0"/>
              </a:spcAft>
              <a:buChar char="•"/>
              <a:defRPr sz="3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spcBef>
                <a:spcPts val="0"/>
              </a:spcBef>
              <a:spcAft>
                <a:spcPts val="0"/>
              </a:spcAft>
              <a:buChar char="–"/>
              <a:defRPr sz="2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spcBef>
                <a:spcPts val="0"/>
              </a:spcBef>
              <a:spcAft>
                <a:spcPts val="0"/>
              </a:spcAft>
              <a:buChar char="•"/>
              <a:defRPr sz="2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spcBef>
                <a:spcPts val="0"/>
              </a:spcBef>
              <a:spcAft>
                <a:spcPts val="0"/>
              </a:spcAft>
              <a:buChar char="–"/>
              <a:defRPr sz="2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ru-RU" sz="2000">
                <a:solidFill>
                  <a:schemeClr val="accent1"/>
                </a:solidFill>
                <a:latin typeface="Arial Narrow"/>
              </a:rPr>
              <a:t>У пациентов с </a:t>
            </a:r>
            <a:r>
              <a:rPr lang="ru-RU" sz="2000">
                <a:solidFill>
                  <a:schemeClr val="accent1"/>
                </a:solidFill>
                <a:latin typeface="Arial Narrow"/>
              </a:rPr>
              <a:t>миеломной</a:t>
            </a:r>
            <a:r>
              <a:rPr lang="ru-RU" sz="2000">
                <a:solidFill>
                  <a:schemeClr val="accent1"/>
                </a:solidFill>
                <a:latin typeface="Arial Narrow"/>
              </a:rPr>
              <a:t> почкой обычно отмечается концентрация свободных легких цепей сыворотки выше 500 мкг/мл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 bwMode="auto">
          <a:xfrm>
            <a:off x="193964" y="101600"/>
            <a:ext cx="7620000" cy="1690255"/>
          </a:xfrm>
        </p:spPr>
        <p:txBody>
          <a:bodyPr/>
          <a:lstStyle/>
          <a:p>
            <a:pPr>
              <a:defRPr/>
            </a:pPr>
            <a:r>
              <a:rPr lang="ru-RU" sz="2800">
                <a:latin typeface="Arial Narrow"/>
              </a:rPr>
              <a:t>Мониторинг </a:t>
            </a:r>
            <a:r>
              <a:rPr lang="ru-RU" sz="2800">
                <a:latin typeface="Arial Narrow"/>
              </a:rPr>
              <a:t>пациентов на фоне проводимой терапии</a:t>
            </a:r>
            <a:br>
              <a:rPr lang="ru-RU" sz="2800">
                <a:latin typeface="Arial Narrow"/>
              </a:rPr>
            </a:br>
            <a:br>
              <a:rPr lang="en-US" sz="2800">
                <a:latin typeface="Arial Narrow"/>
              </a:rPr>
            </a:br>
            <a:endParaRPr lang="ru-RU" sz="280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 bwMode="auto">
          <a:xfrm>
            <a:off x="457200" y="1311564"/>
            <a:ext cx="8229600" cy="4814071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ru-RU" sz="2000">
                <a:solidFill>
                  <a:schemeClr val="accent1"/>
                </a:solidFill>
                <a:latin typeface="Arial Narrow"/>
              </a:rPr>
              <a:t>Особенности свободных легких цепей</a:t>
            </a:r>
            <a:endParaRPr/>
          </a:p>
          <a:p>
            <a:pPr>
              <a:defRPr/>
            </a:pPr>
            <a:r>
              <a:rPr lang="ru-RU" sz="2000">
                <a:latin typeface="Arial Narrow"/>
              </a:rPr>
              <a:t>более короткий период полураспада: для </a:t>
            </a:r>
            <a:r>
              <a:rPr lang="ru-RU" sz="2000">
                <a:latin typeface="Arial Narrow"/>
              </a:rPr>
              <a:t>цепей типа каппа – 2-4 часа, лямбда – 3-6 часов) по сравнению с молекулами </a:t>
            </a:r>
            <a:r>
              <a:rPr lang="ru-RU" sz="2000">
                <a:latin typeface="Arial Narrow"/>
              </a:rPr>
              <a:t>интактного</a:t>
            </a:r>
            <a:r>
              <a:rPr lang="ru-RU" sz="2000">
                <a:latin typeface="Arial Narrow"/>
              </a:rPr>
              <a:t> иммуноглобулина</a:t>
            </a:r>
            <a:r>
              <a:rPr lang="ru-RU" sz="2000">
                <a:latin typeface="Arial Narrow"/>
              </a:rPr>
              <a:t>, которые находятся в циркуляторном русле от 6 до 25 </a:t>
            </a:r>
            <a:r>
              <a:rPr lang="ru-RU" sz="2000">
                <a:latin typeface="Arial Narrow"/>
              </a:rPr>
              <a:t>дней.</a:t>
            </a:r>
            <a:endParaRPr/>
          </a:p>
          <a:p>
            <a:pPr>
              <a:defRPr/>
            </a:pPr>
            <a:r>
              <a:rPr lang="ru-RU" sz="2000">
                <a:latin typeface="Arial Narrow"/>
              </a:rPr>
              <a:t>П</a:t>
            </a:r>
            <a:r>
              <a:rPr lang="ru-RU" sz="2000">
                <a:latin typeface="Arial Narrow"/>
              </a:rPr>
              <a:t>родуцируются </a:t>
            </a:r>
            <a:r>
              <a:rPr lang="ru-RU" sz="2000">
                <a:latin typeface="Arial Narrow"/>
              </a:rPr>
              <a:t>при всех типах множественной миеломы, в том числе у большинства больных с </a:t>
            </a:r>
            <a:r>
              <a:rPr lang="ru-RU" sz="2000">
                <a:latin typeface="Arial Narrow"/>
              </a:rPr>
              <a:t>несекретирующей</a:t>
            </a:r>
            <a:r>
              <a:rPr lang="ru-RU" sz="2000">
                <a:latin typeface="Arial Narrow"/>
              </a:rPr>
              <a:t> формой</a:t>
            </a:r>
            <a:r>
              <a:rPr lang="ru-RU" sz="2000">
                <a:latin typeface="Arial Narrow"/>
              </a:rPr>
              <a:t>.</a:t>
            </a:r>
            <a:endParaRPr/>
          </a:p>
          <a:p>
            <a:pPr>
              <a:defRPr/>
            </a:pPr>
            <a:endParaRPr lang="ru-RU" sz="2000">
              <a:latin typeface="Arial Narrow"/>
            </a:endParaRPr>
          </a:p>
          <a:p>
            <a:pPr>
              <a:defRPr/>
            </a:pPr>
            <a:endParaRPr lang="ru-RU" sz="2000">
              <a:latin typeface="Arial Narrow"/>
            </a:endParaRPr>
          </a:p>
          <a:p>
            <a:pPr marL="0" indent="0" algn="ctr">
              <a:buNone/>
              <a:defRPr/>
            </a:pPr>
            <a:r>
              <a:rPr lang="ru-RU" sz="2000">
                <a:solidFill>
                  <a:schemeClr val="accent1"/>
                </a:solidFill>
                <a:latin typeface="Arial Narrow"/>
              </a:rPr>
              <a:t>Возможности использования как ранний маркер </a:t>
            </a:r>
            <a:r>
              <a:rPr lang="ru-RU" sz="2000">
                <a:solidFill>
                  <a:schemeClr val="accent1"/>
                </a:solidFill>
                <a:latin typeface="Arial Narrow"/>
              </a:rPr>
              <a:t>терапевтического </a:t>
            </a:r>
            <a:r>
              <a:rPr lang="ru-RU" sz="2000">
                <a:solidFill>
                  <a:schemeClr val="accent1"/>
                </a:solidFill>
                <a:latin typeface="Arial Narrow"/>
              </a:rPr>
              <a:t>ответа: </a:t>
            </a:r>
            <a:endParaRPr lang="ru-RU" sz="2000">
              <a:solidFill>
                <a:schemeClr val="accent1"/>
              </a:solidFill>
              <a:latin typeface="Arial Narrow"/>
            </a:endParaRPr>
          </a:p>
          <a:p>
            <a:pPr>
              <a:buFont typeface="Wingdings"/>
              <a:buChar char="§"/>
              <a:defRPr/>
            </a:pPr>
            <a:r>
              <a:rPr lang="ru-RU" sz="2000">
                <a:latin typeface="Arial Narrow"/>
              </a:rPr>
              <a:t>На </a:t>
            </a:r>
            <a:r>
              <a:rPr lang="ru-RU" sz="2000">
                <a:latin typeface="Arial Narrow"/>
              </a:rPr>
              <a:t>фоне эффективной терапии миеломы наблюдается нормализация индекса каппа/ лямбда сыворотки (благоприятный прогностический </a:t>
            </a:r>
            <a:r>
              <a:rPr lang="ru-RU" sz="2000">
                <a:latin typeface="Arial Narrow"/>
              </a:rPr>
              <a:t>признак)</a:t>
            </a:r>
            <a:endParaRPr/>
          </a:p>
          <a:p>
            <a:pPr>
              <a:buFont typeface="Wingdings"/>
              <a:buChar char="§"/>
              <a:defRPr/>
            </a:pPr>
            <a:r>
              <a:rPr lang="ru-RU" sz="2000">
                <a:latin typeface="Arial Narrow"/>
              </a:rPr>
              <a:t>возрастание </a:t>
            </a:r>
            <a:r>
              <a:rPr lang="ru-RU" sz="2000">
                <a:latin typeface="Arial Narrow"/>
              </a:rPr>
              <a:t>концентрации </a:t>
            </a:r>
            <a:r>
              <a:rPr lang="ru-RU" sz="2000">
                <a:latin typeface="Arial Narrow"/>
              </a:rPr>
              <a:t>моноклональных</a:t>
            </a:r>
            <a:r>
              <a:rPr lang="ru-RU" sz="2000">
                <a:latin typeface="Arial Narrow"/>
              </a:rPr>
              <a:t> свободных легких цепей указывает на рецидив заболевания. </a:t>
            </a:r>
            <a:endParaRPr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980A208-E09C-4683-BD8F-398F351BD59D}" type="slidenum">
              <a:rPr lang="ru-RU"/>
              <a:t/>
            </a:fld>
            <a:endParaRPr lang="ru-RU"/>
          </a:p>
        </p:txBody>
      </p:sp>
      <p:cxnSp>
        <p:nvCxnSpPr>
          <p:cNvPr id="3" name="Прямая соединительная линия 2"/>
          <p:cNvCxnSpPr>
            <a:cxnSpLocks/>
          </p:cNvCxnSpPr>
          <p:nvPr/>
        </p:nvCxnSpPr>
        <p:spPr bwMode="auto">
          <a:xfrm>
            <a:off x="96135" y="918719"/>
            <a:ext cx="8537289" cy="0"/>
          </a:xfrm>
          <a:prstGeom prst="line">
            <a:avLst/>
          </a:prstGeom>
          <a:ln w="2349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 l="0" t="0" r="41084" b="0"/>
          <a:stretch/>
        </p:blipFill>
        <p:spPr bwMode="auto">
          <a:xfrm>
            <a:off x="7482158" y="76459"/>
            <a:ext cx="1536450" cy="753902"/>
          </a:xfrm>
          <a:prstGeom prst="rect">
            <a:avLst/>
          </a:prstGeom>
          <a:noFill/>
        </p:spPr>
      </p:pic>
      <p:sp>
        <p:nvSpPr>
          <p:cNvPr id="5" name="Стрелка вниз 4"/>
          <p:cNvSpPr/>
          <p:nvPr/>
        </p:nvSpPr>
        <p:spPr bwMode="auto">
          <a:xfrm>
            <a:off x="4122463" y="3426690"/>
            <a:ext cx="484632" cy="406400"/>
          </a:xfrm>
          <a:prstGeom prst="down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 bwMode="auto">
          <a:xfrm>
            <a:off x="193964" y="101601"/>
            <a:ext cx="7620000" cy="1136072"/>
          </a:xfrm>
        </p:spPr>
        <p:txBody>
          <a:bodyPr/>
          <a:lstStyle/>
          <a:p>
            <a:pPr>
              <a:defRPr/>
            </a:pPr>
            <a:r>
              <a:rPr lang="ru-RU" sz="2800">
                <a:latin typeface="Arial Narrow"/>
              </a:rPr>
              <a:t>Свободные легкие цепи иммуноглобулинов каппа/лямбда в сыворотке крови, с расчетом </a:t>
            </a:r>
            <a:r>
              <a:rPr lang="ru-RU" sz="2800">
                <a:latin typeface="Arial Narrow"/>
              </a:rPr>
              <a:t>индекса</a:t>
            </a:r>
            <a:br>
              <a:rPr lang="en-US" sz="2800">
                <a:latin typeface="Arial Narrow"/>
              </a:rPr>
            </a:br>
            <a:endParaRPr lang="ru-RU" sz="280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 bwMode="auto">
          <a:xfrm>
            <a:off x="457200" y="1450108"/>
            <a:ext cx="8229600" cy="4675527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ru-RU" sz="2000">
                <a:latin typeface="Arial Narrow"/>
              </a:rPr>
              <a:t>Пример результата</a:t>
            </a:r>
            <a:endParaRPr/>
          </a:p>
          <a:p>
            <a:pPr marL="0" indent="0" algn="ctr">
              <a:buNone/>
              <a:defRPr/>
            </a:pPr>
            <a:endParaRPr lang="ru-RU" sz="2000">
              <a:latin typeface="Arial Narrow"/>
            </a:endParaRPr>
          </a:p>
          <a:p>
            <a:pPr marL="0" indent="0" algn="ctr">
              <a:buNone/>
              <a:defRPr/>
            </a:pPr>
            <a:endParaRPr lang="ru-RU" sz="2000">
              <a:latin typeface="Arial Narrow"/>
            </a:endParaRPr>
          </a:p>
          <a:p>
            <a:pPr marL="0" indent="0" algn="ctr">
              <a:buNone/>
              <a:defRPr/>
            </a:pPr>
            <a:endParaRPr lang="ru-RU" sz="2000">
              <a:latin typeface="Arial Narrow"/>
            </a:endParaRPr>
          </a:p>
          <a:p>
            <a:pPr marL="0" indent="0" algn="ctr">
              <a:buNone/>
              <a:defRPr/>
            </a:pPr>
            <a:endParaRPr lang="ru-RU" sz="2000">
              <a:latin typeface="Arial Narrow"/>
            </a:endParaRPr>
          </a:p>
          <a:p>
            <a:pPr marL="0" indent="0" algn="ctr">
              <a:buNone/>
              <a:defRPr/>
            </a:pPr>
            <a:endParaRPr lang="ru-RU" sz="2000">
              <a:latin typeface="Arial Narrow"/>
            </a:endParaRPr>
          </a:p>
          <a:p>
            <a:pPr marL="0" indent="0" algn="ctr">
              <a:buNone/>
              <a:defRPr/>
            </a:pPr>
            <a:endParaRPr lang="ru-RU" sz="2000">
              <a:latin typeface="Arial Narrow"/>
            </a:endParaRPr>
          </a:p>
          <a:p>
            <a:pPr marL="0" indent="0" algn="ctr">
              <a:buNone/>
              <a:defRPr/>
            </a:pPr>
            <a:endParaRPr lang="ru-RU" sz="2000">
              <a:latin typeface="Arial Narrow"/>
            </a:endParaRPr>
          </a:p>
          <a:p>
            <a:pPr marL="0" indent="0">
              <a:buNone/>
              <a:defRPr/>
            </a:pPr>
            <a:endParaRPr lang="ru-RU" sz="2000">
              <a:latin typeface="Arial Narrow"/>
            </a:endParaRPr>
          </a:p>
          <a:p>
            <a:pPr marL="0" indent="0">
              <a:buNone/>
              <a:defRPr/>
            </a:pPr>
            <a:r>
              <a:rPr lang="ru-RU" sz="2000">
                <a:latin typeface="Arial Narrow"/>
              </a:rPr>
              <a:t>Срок выполнения - 8 дней</a:t>
            </a:r>
            <a:endParaRPr lang="ru-RU" sz="2000">
              <a:latin typeface="Arial Narrow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980A208-E09C-4683-BD8F-398F351BD59D}" type="slidenum">
              <a:rPr lang="ru-RU"/>
              <a:t/>
            </a:fld>
            <a:endParaRPr lang="ru-RU"/>
          </a:p>
        </p:txBody>
      </p:sp>
      <p:cxnSp>
        <p:nvCxnSpPr>
          <p:cNvPr id="3" name="Прямая соединительная линия 2"/>
          <p:cNvCxnSpPr>
            <a:cxnSpLocks/>
          </p:cNvCxnSpPr>
          <p:nvPr/>
        </p:nvCxnSpPr>
        <p:spPr bwMode="auto">
          <a:xfrm>
            <a:off x="96135" y="918719"/>
            <a:ext cx="8537289" cy="0"/>
          </a:xfrm>
          <a:prstGeom prst="line">
            <a:avLst/>
          </a:prstGeom>
          <a:ln w="2349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 l="0" t="0" r="41084" b="0"/>
          <a:stretch/>
        </p:blipFill>
        <p:spPr bwMode="auto">
          <a:xfrm>
            <a:off x="7482158" y="76459"/>
            <a:ext cx="1536450" cy="753902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96135" y="1957511"/>
            <a:ext cx="9004590" cy="20539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Оформление по умолчанию">
  <a:themeElements>
    <a:clrScheme name="KDL">
      <a:dk1>
        <a:srgbClr val="4A4A4A"/>
      </a:dk1>
      <a:lt1>
        <a:srgbClr val="FFFFFF"/>
      </a:lt1>
      <a:dk2>
        <a:srgbClr val="403360"/>
      </a:dk2>
      <a:lt2>
        <a:srgbClr val="E5E5E5"/>
      </a:lt2>
      <a:accent1>
        <a:srgbClr val="BE216A"/>
      </a:accent1>
      <a:accent2>
        <a:srgbClr val="660066"/>
      </a:accent2>
      <a:accent3>
        <a:srgbClr val="403360"/>
      </a:accent3>
      <a:accent4>
        <a:srgbClr val="BBCAD2"/>
      </a:accent4>
      <a:accent5>
        <a:srgbClr val="E5E5E5"/>
      </a:accent5>
      <a:accent6>
        <a:srgbClr val="E30090"/>
      </a:accent6>
      <a:hlink>
        <a:srgbClr val="E30090"/>
      </a:hlink>
      <a:folHlink>
        <a:srgbClr val="9B9B9B"/>
      </a:folHlink>
    </a:clrScheme>
    <a:fontScheme name="Оформление по умолчанию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KDL-шаблон-13012020</Template>
  <TotalTime>0</TotalTime>
  <Words>0</Words>
  <Application>R7-Office/2024.1.1.375</Application>
  <DocSecurity>0</DocSecurity>
  <PresentationFormat>Экран (4:3)</PresentationFormat>
  <Paragraphs>0</Paragraphs>
  <Slides>12</Slides>
  <Notes>12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Исследование общего анализа мочи в современной лаборатории</dc:title>
  <dc:subject/>
  <dc:creator>Рожкова Мария Степановна</dc:creator>
  <cp:keywords/>
  <dc:description/>
  <dc:identifier/>
  <dc:language/>
  <cp:lastModifiedBy>Mariya Rozhkova</cp:lastModifiedBy>
  <cp:revision>573</cp:revision>
  <dcterms:created xsi:type="dcterms:W3CDTF">2020-01-21T07:29:26Z</dcterms:created>
  <dcterms:modified xsi:type="dcterms:W3CDTF">2025-12-29T12:17:47Z</dcterms:modified>
  <cp:category/>
  <cp:contentStatus/>
  <cp:version/>
</cp:coreProperties>
</file>