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_rels/presentation.xml.rels" ContentType="application/vnd.openxmlformats-package.relationships+xml"/>
  <Override PartName="/ppt/media/image1.png" ContentType="image/png"/>
  <Override PartName="/ppt/media/hdphoto1.wdp" ContentType="image/vnd.ms-photo"/>
  <Override PartName="/ppt/media/image2.png" ContentType="image/png"/>
  <Override PartName="/ppt/media/image3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</p:sldIdLst>
  <p:sldSz cx="5327650" cy="7559675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366120" y="402480"/>
            <a:ext cx="4594680" cy="1460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1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366120" y="2012400"/>
            <a:ext cx="4594680" cy="4796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7C4A4CF-EF75-4FD2-B299-AE0748B38EC0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A40E4760-34CA-4F53-8535-E0ED44D6102F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D0CF3B53-F55B-4734-AE54-A0267D59BA2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366120" y="402480"/>
            <a:ext cx="4594680" cy="1460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1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366120" y="2012400"/>
            <a:ext cx="4594680" cy="4796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B4D9409E-321C-4E93-A338-553AB55BBB9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3CE8657C-2CD4-44F2-A2E8-A1FBBC7DD23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366120" y="402480"/>
            <a:ext cx="4594680" cy="1460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1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366120" y="2012400"/>
            <a:ext cx="2242080" cy="4796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2720520" y="2012400"/>
            <a:ext cx="2242080" cy="4796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E4B4FD7B-DF24-4AB3-B56A-2D71D556C251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9FEB8EC4-972C-4D5B-8E8E-50D5D20C313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366120" y="402480"/>
            <a:ext cx="4594680" cy="1460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1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F2C451F0-ED65-4026-92FC-7EFE0EFF394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91E99504-6DD8-4498-BBC0-11B3331A84E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4B20A5FE-3905-4F7B-98E2-27E59E8DBE7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E3C51C9A-8656-4F7A-A9CF-5A95FC392BF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399600" y="1237320"/>
            <a:ext cx="4528080" cy="2631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 defTabSz="532800">
              <a:lnSpc>
                <a:spcPct val="90000"/>
              </a:lnSpc>
              <a:buNone/>
            </a:pPr>
            <a:r>
              <a:rPr b="0" lang="ru-RU" sz="35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35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266E02D9-D5A8-4FA8-B639-059519E8B017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366120" y="402480"/>
            <a:ext cx="4594680" cy="1460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532800">
              <a:lnSpc>
                <a:spcPct val="90000"/>
              </a:lnSpc>
              <a:buNone/>
            </a:pPr>
            <a:r>
              <a:rPr b="0" lang="ru-RU" sz="257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257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366120" y="2012400"/>
            <a:ext cx="4594680" cy="479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133200" indent="-133200" defTabSz="532800">
              <a:lnSpc>
                <a:spcPct val="90000"/>
              </a:lnSpc>
              <a:spcBef>
                <a:spcPts val="584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629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  <a:p>
            <a:pPr lvl="1" marL="3996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  <a:p>
            <a:pPr lvl="2" marL="6660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17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1170" spc="-1" strike="noStrike">
              <a:solidFill>
                <a:schemeClr val="dk1"/>
              </a:solidFill>
              <a:latin typeface="Calibri"/>
            </a:endParaRPr>
          </a:p>
          <a:p>
            <a:pPr lvl="3" marL="9324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  <a:p>
            <a:pPr lvl="4" marL="11988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76EA349D-5DB4-4136-9E2D-F56C743590E2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3812760" y="402480"/>
            <a:ext cx="1148400" cy="64062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defTabSz="532800">
              <a:lnSpc>
                <a:spcPct val="90000"/>
              </a:lnSpc>
              <a:buNone/>
            </a:pPr>
            <a:r>
              <a:rPr b="0" lang="ru-RU" sz="257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257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366120" y="402480"/>
            <a:ext cx="3379320" cy="64062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133200" indent="-133200" defTabSz="532800">
              <a:lnSpc>
                <a:spcPct val="90000"/>
              </a:lnSpc>
              <a:spcBef>
                <a:spcPts val="584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629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  <a:p>
            <a:pPr lvl="1" marL="3996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  <a:p>
            <a:pPr lvl="2" marL="6660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17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1170" spc="-1" strike="noStrike">
              <a:solidFill>
                <a:schemeClr val="dk1"/>
              </a:solidFill>
              <a:latin typeface="Calibri"/>
            </a:endParaRPr>
          </a:p>
          <a:p>
            <a:pPr lvl="3" marL="9324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  <a:p>
            <a:pPr lvl="4" marL="11988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6B10D476-68FF-4FCD-AA14-B899EEC104C4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366120" y="402480"/>
            <a:ext cx="4594680" cy="1460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532800">
              <a:lnSpc>
                <a:spcPct val="90000"/>
              </a:lnSpc>
              <a:buNone/>
            </a:pPr>
            <a:r>
              <a:rPr b="0" lang="ru-RU" sz="257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257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66120" y="2012400"/>
            <a:ext cx="4594680" cy="479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133200" indent="-133200" defTabSz="532800">
              <a:lnSpc>
                <a:spcPct val="90000"/>
              </a:lnSpc>
              <a:spcBef>
                <a:spcPts val="584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629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  <a:p>
            <a:pPr lvl="1" marL="3996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  <a:p>
            <a:pPr lvl="2" marL="6660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17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1170" spc="-1" strike="noStrike">
              <a:solidFill>
                <a:schemeClr val="dk1"/>
              </a:solidFill>
              <a:latin typeface="Calibri"/>
            </a:endParaRPr>
          </a:p>
          <a:p>
            <a:pPr lvl="3" marL="9324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  <a:p>
            <a:pPr lvl="4" marL="11988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B2209823-6DB8-4C13-A0BF-A8E410FC681C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363600" y="1884600"/>
            <a:ext cx="4594680" cy="314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532800">
              <a:lnSpc>
                <a:spcPct val="90000"/>
              </a:lnSpc>
              <a:buNone/>
            </a:pPr>
            <a:r>
              <a:rPr b="0" lang="ru-RU" sz="35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35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63600" y="5059080"/>
            <a:ext cx="4594680" cy="16534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532800">
              <a:lnSpc>
                <a:spcPct val="90000"/>
              </a:lnSpc>
              <a:spcBef>
                <a:spcPts val="584"/>
              </a:spcBef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8621B247-952E-4D4D-AD7F-9B7E885C0D6F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366120" y="402480"/>
            <a:ext cx="4594680" cy="1460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532800">
              <a:lnSpc>
                <a:spcPct val="90000"/>
              </a:lnSpc>
              <a:buNone/>
            </a:pPr>
            <a:r>
              <a:rPr b="0" lang="ru-RU" sz="257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257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366120" y="2012400"/>
            <a:ext cx="2264040" cy="479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133200" indent="-133200" defTabSz="532800">
              <a:lnSpc>
                <a:spcPct val="90000"/>
              </a:lnSpc>
              <a:spcBef>
                <a:spcPts val="584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629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  <a:p>
            <a:pPr lvl="1" marL="3996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  <a:p>
            <a:pPr lvl="2" marL="6660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17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1170" spc="-1" strike="noStrike">
              <a:solidFill>
                <a:schemeClr val="dk1"/>
              </a:solidFill>
              <a:latin typeface="Calibri"/>
            </a:endParaRPr>
          </a:p>
          <a:p>
            <a:pPr lvl="3" marL="9324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  <a:p>
            <a:pPr lvl="4" marL="11988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2697120" y="2012400"/>
            <a:ext cx="2264040" cy="479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133200" indent="-133200" defTabSz="532800">
              <a:lnSpc>
                <a:spcPct val="90000"/>
              </a:lnSpc>
              <a:spcBef>
                <a:spcPts val="584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629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  <a:p>
            <a:pPr lvl="1" marL="3996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  <a:p>
            <a:pPr lvl="2" marL="6660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17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1170" spc="-1" strike="noStrike">
              <a:solidFill>
                <a:schemeClr val="dk1"/>
              </a:solidFill>
              <a:latin typeface="Calibri"/>
            </a:endParaRPr>
          </a:p>
          <a:p>
            <a:pPr lvl="3" marL="9324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  <a:p>
            <a:pPr lvl="4" marL="11988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95E7C5EE-ED4D-4146-A7B9-9B18EC77EFCF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366840" y="402480"/>
            <a:ext cx="4594680" cy="1460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532800">
              <a:lnSpc>
                <a:spcPct val="90000"/>
              </a:lnSpc>
              <a:buNone/>
            </a:pPr>
            <a:r>
              <a:rPr b="0" lang="ru-RU" sz="257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257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366840" y="1853280"/>
            <a:ext cx="2253600" cy="9079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532800">
              <a:lnSpc>
                <a:spcPct val="90000"/>
              </a:lnSpc>
              <a:spcBef>
                <a:spcPts val="584"/>
              </a:spcBef>
              <a:buNone/>
              <a:tabLst>
                <a:tab algn="l" pos="0"/>
              </a:tabLst>
            </a:pPr>
            <a:r>
              <a:rPr b="1" lang="ru-RU" sz="14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366840" y="2761560"/>
            <a:ext cx="2253600" cy="4061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133200" indent="-133200" defTabSz="532800">
              <a:lnSpc>
                <a:spcPct val="90000"/>
              </a:lnSpc>
              <a:spcBef>
                <a:spcPts val="584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629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  <a:p>
            <a:pPr lvl="1" marL="3996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  <a:p>
            <a:pPr lvl="2" marL="6660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17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1170" spc="-1" strike="noStrike">
              <a:solidFill>
                <a:schemeClr val="dk1"/>
              </a:solidFill>
              <a:latin typeface="Calibri"/>
            </a:endParaRPr>
          </a:p>
          <a:p>
            <a:pPr lvl="3" marL="9324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  <a:p>
            <a:pPr lvl="4" marL="11988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2697120" y="1853280"/>
            <a:ext cx="2264760" cy="9079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532800">
              <a:lnSpc>
                <a:spcPct val="90000"/>
              </a:lnSpc>
              <a:spcBef>
                <a:spcPts val="584"/>
              </a:spcBef>
              <a:buNone/>
              <a:tabLst>
                <a:tab algn="l" pos="0"/>
              </a:tabLst>
            </a:pPr>
            <a:r>
              <a:rPr b="1" lang="ru-RU" sz="14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2697120" y="2761560"/>
            <a:ext cx="2264760" cy="4061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133200" indent="-133200" defTabSz="532800">
              <a:lnSpc>
                <a:spcPct val="90000"/>
              </a:lnSpc>
              <a:spcBef>
                <a:spcPts val="584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629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  <a:p>
            <a:pPr lvl="1" marL="3996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  <a:p>
            <a:pPr lvl="2" marL="6660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17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1170" spc="-1" strike="noStrike">
              <a:solidFill>
                <a:schemeClr val="dk1"/>
              </a:solidFill>
              <a:latin typeface="Calibri"/>
            </a:endParaRPr>
          </a:p>
          <a:p>
            <a:pPr lvl="3" marL="9324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  <a:p>
            <a:pPr lvl="4" marL="11988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05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05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 type="dt" idx="19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ftr" idx="20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44" name="PlaceHolder 8"/>
          <p:cNvSpPr>
            <a:spLocks noGrp="1"/>
          </p:cNvSpPr>
          <p:nvPr>
            <p:ph type="sldNum" idx="21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DAACE462-98EC-4405-BD03-3E6C49C2EF0E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366120" y="402480"/>
            <a:ext cx="4594680" cy="1460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532800">
              <a:lnSpc>
                <a:spcPct val="90000"/>
              </a:lnSpc>
              <a:buNone/>
            </a:pPr>
            <a:r>
              <a:rPr b="0" lang="ru-RU" sz="257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257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dt" idx="22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ftr" idx="23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sldNum" idx="24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E17810DB-6E08-451D-9909-DFFFE8B281D7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dt" idx="25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ftr" idx="26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sldNum" idx="27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C8D21564-7A59-4738-9D3E-558B8400BD16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366840" y="504000"/>
            <a:ext cx="1717920" cy="1763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532800">
              <a:lnSpc>
                <a:spcPct val="90000"/>
              </a:lnSpc>
              <a:buNone/>
            </a:pPr>
            <a:r>
              <a:rPr b="0" lang="ru-RU" sz="187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187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2265120" y="1088280"/>
            <a:ext cx="2696760" cy="53719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133200" indent="-133200" defTabSz="532800">
              <a:lnSpc>
                <a:spcPct val="90000"/>
              </a:lnSpc>
              <a:spcBef>
                <a:spcPts val="584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7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870" spc="-1" strike="noStrike">
              <a:solidFill>
                <a:schemeClr val="dk1"/>
              </a:solidFill>
              <a:latin typeface="Calibri"/>
            </a:endParaRPr>
          </a:p>
          <a:p>
            <a:pPr lvl="1" marL="3996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629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1629" spc="-1" strike="noStrike">
              <a:solidFill>
                <a:schemeClr val="dk1"/>
              </a:solidFill>
              <a:latin typeface="Calibri"/>
            </a:endParaRPr>
          </a:p>
          <a:p>
            <a:pPr lvl="2" marL="6660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4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1400" spc="-1" strike="noStrike">
              <a:solidFill>
                <a:schemeClr val="dk1"/>
              </a:solidFill>
              <a:latin typeface="Calibri"/>
            </a:endParaRPr>
          </a:p>
          <a:p>
            <a:pPr lvl="3" marL="9324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17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170" spc="-1" strike="noStrike">
              <a:solidFill>
                <a:schemeClr val="dk1"/>
              </a:solidFill>
              <a:latin typeface="Calibri"/>
            </a:endParaRPr>
          </a:p>
          <a:p>
            <a:pPr lvl="4" marL="1198800" indent="-133200" defTabSz="532800">
              <a:lnSpc>
                <a:spcPct val="90000"/>
              </a:lnSpc>
              <a:spcBef>
                <a:spcPts val="292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17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17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366840" y="2268000"/>
            <a:ext cx="1717920" cy="42012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532800">
              <a:lnSpc>
                <a:spcPct val="90000"/>
              </a:lnSpc>
              <a:spcBef>
                <a:spcPts val="584"/>
              </a:spcBef>
              <a:buNone/>
              <a:tabLst>
                <a:tab algn="l" pos="0"/>
              </a:tabLst>
            </a:pPr>
            <a:r>
              <a:rPr b="0" lang="ru-RU" sz="93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93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dt" idx="28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ftr" idx="29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sldNum" idx="30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83CEB978-418E-4E2E-BA4D-245A7B1A29A4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366840" y="504000"/>
            <a:ext cx="1717920" cy="1763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532800">
              <a:lnSpc>
                <a:spcPct val="90000"/>
              </a:lnSpc>
              <a:buNone/>
            </a:pPr>
            <a:r>
              <a:rPr b="0" lang="ru-RU" sz="187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187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2265120" y="1088280"/>
            <a:ext cx="2696760" cy="537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 defTabSz="58464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870" spc="-1" strike="noStrike">
                <a:solidFill>
                  <a:schemeClr val="dk1"/>
                </a:solidFill>
                <a:latin typeface="Calibri"/>
              </a:rPr>
              <a:t>Вставка рисунка</a:t>
            </a:r>
            <a:endParaRPr b="0" lang="ru-RU" sz="187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366840" y="2268000"/>
            <a:ext cx="1717920" cy="42012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532800">
              <a:lnSpc>
                <a:spcPct val="90000"/>
              </a:lnSpc>
              <a:spcBef>
                <a:spcPts val="584"/>
              </a:spcBef>
              <a:buNone/>
              <a:tabLst>
                <a:tab algn="l" pos="0"/>
              </a:tabLst>
            </a:pPr>
            <a:r>
              <a:rPr b="0" lang="ru-RU" sz="93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93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dt" idx="31"/>
          </p:nvPr>
        </p:nvSpPr>
        <p:spPr>
          <a:xfrm>
            <a:off x="3661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584640">
              <a:lnSpc>
                <a:spcPct val="100000"/>
              </a:lnSpc>
              <a:buNone/>
            </a:pPr>
            <a:r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ftr" idx="32"/>
          </p:nvPr>
        </p:nvSpPr>
        <p:spPr>
          <a:xfrm>
            <a:off x="1764720" y="7006680"/>
            <a:ext cx="17978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nos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nos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sldNum" idx="33"/>
          </p:nvPr>
        </p:nvSpPr>
        <p:spPr>
          <a:xfrm>
            <a:off x="3762720" y="7006680"/>
            <a:ext cx="1198440" cy="40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584640">
              <a:lnSpc>
                <a:spcPct val="100000"/>
              </a:lnSpc>
              <a:buNone/>
              <a:def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584640">
              <a:lnSpc>
                <a:spcPct val="100000"/>
              </a:lnSpc>
              <a:buNone/>
            </a:pPr>
            <a:fld id="{0EAA7D41-7058-4D9E-AC03-0CACB09A2A72}" type="slidenum">
              <a:rPr b="0" lang="ru-RU" sz="7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700" spc="-1" strike="noStrike">
              <a:solidFill>
                <a:srgbClr val="000000"/>
              </a:solid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microsoft.com/office/2007/relationships/hdphoto" Target="../media/hdphoto1.wdp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Прямоугольник 21"/>
          <p:cNvSpPr/>
          <p:nvPr/>
        </p:nvSpPr>
        <p:spPr>
          <a:xfrm>
            <a:off x="0" y="0"/>
            <a:ext cx="5327640" cy="7559280"/>
          </a:xfrm>
          <a:prstGeom prst="rect">
            <a:avLst/>
          </a:prstGeom>
          <a:gradFill rotWithShape="0">
            <a:gsLst>
              <a:gs pos="0">
                <a:srgbClr val="f4b183"/>
              </a:gs>
              <a:gs pos="52000">
                <a:srgbClr val="e2f0d9"/>
              </a:gs>
              <a:gs pos="100000">
                <a:srgbClr val="548235"/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584640">
              <a:lnSpc>
                <a:spcPct val="100000"/>
              </a:lnSpc>
            </a:pPr>
            <a:endParaRPr b="0" lang="ru-RU" sz="1150" spc="-1" strike="noStrike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66" name="Picture 22" descr="https://pngshare.com/wp-content/uploads/2021/06/Soldier-Silhouette-Transparent-18-1024x398.png"/>
          <p:cNvPicPr/>
          <p:nvPr/>
        </p:nvPicPr>
        <p:blipFill>
          <a:blip r:embed="rId1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artisticLineDrawing/>
                    </a14:imgEffect>
                  </a14:imgLayer>
                </a14:imgProps>
              </a:ext>
            </a:extLst>
          </a:blip>
          <a:srcRect l="17659" t="0" r="-92" b="25458"/>
          <a:stretch/>
        </p:blipFill>
        <p:spPr>
          <a:xfrm flipH="1">
            <a:off x="360" y="5345280"/>
            <a:ext cx="5327640" cy="2214360"/>
          </a:xfrm>
          <a:prstGeom prst="rect">
            <a:avLst/>
          </a:prstGeom>
          <a:ln w="0">
            <a:noFill/>
          </a:ln>
        </p:spPr>
      </p:pic>
      <p:pic>
        <p:nvPicPr>
          <p:cNvPr id="67" name="Рисунок 2" descr=""/>
          <p:cNvPicPr/>
          <p:nvPr/>
        </p:nvPicPr>
        <p:blipFill>
          <a:blip r:embed="rId3"/>
          <a:srcRect l="759" t="0" r="1072" b="-100"/>
          <a:stretch/>
        </p:blipFill>
        <p:spPr>
          <a:xfrm>
            <a:off x="4092840" y="41400"/>
            <a:ext cx="1043640" cy="938880"/>
          </a:xfrm>
          <a:prstGeom prst="rect">
            <a:avLst/>
          </a:prstGeom>
          <a:ln w="0">
            <a:noFill/>
          </a:ln>
        </p:spPr>
      </p:pic>
      <p:sp>
        <p:nvSpPr>
          <p:cNvPr id="68" name="Прямоугольник 28"/>
          <p:cNvSpPr/>
          <p:nvPr/>
        </p:nvSpPr>
        <p:spPr>
          <a:xfrm>
            <a:off x="-2880" y="5776920"/>
            <a:ext cx="5327640" cy="1188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180000" rIns="180000" tIns="0" bIns="0" anchor="t">
            <a:spAutoFit/>
          </a:bodyPr>
          <a:p>
            <a:pPr algn="ctr" defTabSz="584640">
              <a:lnSpc>
                <a:spcPct val="85000"/>
              </a:lnSpc>
              <a:spcAft>
                <a:spcPts val="400"/>
              </a:spcAft>
            </a:pPr>
            <a:r>
              <a:rPr b="1" lang="ru-RU" sz="1600" spc="97" strike="noStrike">
                <a:solidFill>
                  <a:srgbClr val="d40000"/>
                </a:solidFill>
                <a:latin typeface="Arial"/>
              </a:rPr>
              <a:t>Требования к кандидатам</a:t>
            </a:r>
            <a:endParaRPr b="0" lang="ru-RU" sz="16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c00000"/>
              </a:buClr>
              <a:buSzPct val="150000"/>
              <a:buFont typeface="Wingdings" charset="2"/>
              <a:buChar char=""/>
            </a:pPr>
            <a:r>
              <a:rPr b="1" lang="ru-RU" sz="1200" spc="-21" strike="noStrike">
                <a:solidFill>
                  <a:schemeClr val="dk1"/>
                </a:solidFill>
                <a:latin typeface="Arial"/>
              </a:rPr>
              <a:t>возраст – до 65 лет;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c00000"/>
              </a:buClr>
              <a:buSzPct val="150000"/>
              <a:buFont typeface="Wingdings" charset="2"/>
              <a:buChar char=""/>
            </a:pPr>
            <a:r>
              <a:rPr b="1" lang="ru-RU" sz="1200" spc="-21" strike="noStrike">
                <a:solidFill>
                  <a:schemeClr val="dk1"/>
                </a:solidFill>
                <a:latin typeface="Arial"/>
              </a:rPr>
              <a:t>состояние здоровья – способен выполнять боевую задачу;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c00000"/>
              </a:buClr>
              <a:buSzPct val="150000"/>
              <a:buFont typeface="Wingdings" charset="2"/>
              <a:buChar char=""/>
            </a:pPr>
            <a:r>
              <a:rPr b="1" lang="ru-RU" sz="1200" spc="-60" strike="noStrike">
                <a:solidFill>
                  <a:schemeClr val="dk1"/>
                </a:solidFill>
                <a:latin typeface="Arial"/>
              </a:rPr>
              <a:t>соответствие требованиям к профессиональной психологической </a:t>
            </a:r>
            <a:r>
              <a:rPr b="1" lang="ru-RU" sz="1200" spc="-21" strike="noStrike">
                <a:solidFill>
                  <a:schemeClr val="dk1"/>
                </a:solidFill>
                <a:latin typeface="Arial"/>
              </a:rPr>
              <a:t>пригодности;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c00000"/>
              </a:buClr>
              <a:buSzPct val="150000"/>
              <a:buFont typeface="Wingdings" charset="2"/>
              <a:buChar char=""/>
            </a:pPr>
            <a:r>
              <a:rPr b="1" lang="ru-RU" sz="1200" spc="-21" strike="noStrike">
                <a:solidFill>
                  <a:schemeClr val="dk1"/>
                </a:solidFill>
                <a:latin typeface="Arial"/>
              </a:rPr>
              <a:t>физическая выносливость.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69" name="Прямоугольник 13"/>
          <p:cNvSpPr/>
          <p:nvPr/>
        </p:nvSpPr>
        <p:spPr>
          <a:xfrm>
            <a:off x="-2880" y="6994440"/>
            <a:ext cx="5327640" cy="713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 algn="ctr" defTabSz="584640">
              <a:lnSpc>
                <a:spcPct val="85000"/>
              </a:lnSpc>
            </a:pPr>
            <a:r>
              <a:rPr b="1" lang="ru-RU" sz="1400" spc="-1" strike="noStrike">
                <a:solidFill>
                  <a:schemeClr val="dk1"/>
                </a:solidFill>
                <a:latin typeface="Arial Black"/>
              </a:rPr>
              <a:t>Срок контракта - </a:t>
            </a:r>
            <a:r>
              <a:rPr b="1" lang="ru-RU" sz="1400" spc="-1" strike="noStrike">
                <a:solidFill>
                  <a:srgbClr val="ff0000"/>
                </a:solidFill>
                <a:latin typeface="Arial Black"/>
              </a:rPr>
              <a:t>6</a:t>
            </a:r>
            <a:r>
              <a:rPr b="1" lang="ru-RU" sz="1400" spc="-1" strike="noStrike">
                <a:solidFill>
                  <a:schemeClr val="dk1"/>
                </a:solidFill>
                <a:latin typeface="Arial Black"/>
              </a:rPr>
              <a:t>, </a:t>
            </a:r>
            <a:r>
              <a:rPr b="1" lang="ru-RU" sz="1400" spc="-1" strike="noStrike">
                <a:solidFill>
                  <a:srgbClr val="ff0000"/>
                </a:solidFill>
                <a:latin typeface="Arial Black"/>
              </a:rPr>
              <a:t>8</a:t>
            </a:r>
            <a:r>
              <a:rPr b="1" lang="ru-RU" sz="1400" spc="-1" strike="noStrike">
                <a:solidFill>
                  <a:schemeClr val="dk1"/>
                </a:solidFill>
                <a:latin typeface="Arial Black"/>
              </a:rPr>
              <a:t> или </a:t>
            </a:r>
            <a:r>
              <a:rPr b="1" lang="ru-RU" sz="1400" spc="-1" strike="noStrike">
                <a:solidFill>
                  <a:srgbClr val="ff0000"/>
                </a:solidFill>
                <a:latin typeface="Arial Black"/>
              </a:rPr>
              <a:t>12 </a:t>
            </a:r>
            <a:r>
              <a:rPr b="1" lang="ru-RU" sz="1400" spc="-1" strike="noStrike">
                <a:solidFill>
                  <a:schemeClr val="dk1"/>
                </a:solidFill>
                <a:latin typeface="Arial Black"/>
              </a:rPr>
              <a:t>месяцев </a:t>
            </a:r>
            <a:endParaRPr b="0" lang="ru-RU" sz="1400" spc="-1" strike="noStrike">
              <a:solidFill>
                <a:srgbClr val="000000"/>
              </a:solidFill>
              <a:latin typeface="XO Oriel"/>
            </a:endParaRPr>
          </a:p>
          <a:p>
            <a:pPr algn="ctr" defTabSz="584640">
              <a:lnSpc>
                <a:spcPct val="85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 Black"/>
              </a:rPr>
              <a:t>(по решению гражданина)</a:t>
            </a:r>
            <a:endParaRPr b="0" lang="ru-RU" sz="1400" spc="-1" strike="noStrike">
              <a:solidFill>
                <a:srgbClr val="000000"/>
              </a:solidFill>
              <a:latin typeface="XO Oriel"/>
            </a:endParaRPr>
          </a:p>
          <a:p>
            <a:pPr algn="ctr" defTabSz="584640">
              <a:lnSpc>
                <a:spcPct val="85000"/>
              </a:lnSpc>
            </a:pPr>
            <a:r>
              <a:rPr b="1" lang="ru-RU" sz="1300" spc="-1" strike="noStrike">
                <a:solidFill>
                  <a:schemeClr val="dk1"/>
                </a:solidFill>
                <a:latin typeface="Arial Black"/>
              </a:rPr>
              <a:t>Для специалистов БПС срок контракта - </a:t>
            </a:r>
            <a:r>
              <a:rPr b="1" lang="ru-RU" sz="1300" spc="-1" strike="noStrike">
                <a:solidFill>
                  <a:srgbClr val="ff0000"/>
                </a:solidFill>
                <a:latin typeface="Arial Black"/>
              </a:rPr>
              <a:t>12 </a:t>
            </a:r>
            <a:r>
              <a:rPr b="1" lang="ru-RU" sz="1300" spc="-1" strike="noStrike">
                <a:solidFill>
                  <a:schemeClr val="dk1"/>
                </a:solidFill>
                <a:latin typeface="Arial Black"/>
              </a:rPr>
              <a:t>месяцев </a:t>
            </a:r>
            <a:endParaRPr b="0" lang="ru-RU" sz="1300" spc="-1" strike="noStrike">
              <a:solidFill>
                <a:srgbClr val="000000"/>
              </a:solidFill>
              <a:latin typeface="XO Oriel"/>
            </a:endParaRPr>
          </a:p>
          <a:p>
            <a:pPr algn="ctr" defTabSz="584640">
              <a:lnSpc>
                <a:spcPct val="85000"/>
              </a:lnSpc>
            </a:pPr>
            <a:endParaRPr b="0" lang="ru-RU" sz="14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70" name="Рисунок 4"/>
          <p:cNvSpPr/>
          <p:nvPr/>
        </p:nvSpPr>
        <p:spPr>
          <a:xfrm>
            <a:off x="0" y="1192320"/>
            <a:ext cx="5327280" cy="2025720"/>
          </a:xfrm>
          <a:prstGeom prst="flowChartAlternateProcess">
            <a:avLst/>
          </a:prstGeom>
          <a:blipFill rotWithShape="0">
            <a:blip r:embed="rId4"/>
            <a:srcRect/>
            <a:stretch/>
          </a:blipFill>
          <a:ln w="0">
            <a:noFill/>
          </a:ln>
          <a:effectLst>
            <a:softEdge rad="317520"/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71" name="Прямоугольник 26"/>
          <p:cNvSpPr/>
          <p:nvPr/>
        </p:nvSpPr>
        <p:spPr>
          <a:xfrm>
            <a:off x="0" y="2980440"/>
            <a:ext cx="5327640" cy="2865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180000" rIns="180000" tIns="0" bIns="0" anchor="t">
            <a:spAutoFit/>
          </a:bodyPr>
          <a:p>
            <a:pPr algn="ctr" defTabSz="584640">
              <a:lnSpc>
                <a:spcPct val="85000"/>
              </a:lnSpc>
              <a:spcAft>
                <a:spcPts val="400"/>
              </a:spcAft>
            </a:pPr>
            <a:r>
              <a:rPr b="1" lang="ru-RU" sz="1600" spc="-21" strike="noStrike">
                <a:solidFill>
                  <a:schemeClr val="accent6">
                    <a:lumMod val="50000"/>
                  </a:schemeClr>
                </a:solidFill>
                <a:latin typeface="Arial"/>
              </a:rPr>
              <a:t>Гарантируем</a:t>
            </a:r>
            <a:endParaRPr b="0" lang="ru-RU" sz="16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385623"/>
              </a:buClr>
              <a:buSzPct val="150000"/>
              <a:buFont typeface="Wingdings" charset="2"/>
              <a:buChar char=""/>
            </a:pPr>
            <a:r>
              <a:rPr b="1" lang="ru-RU" sz="1100" spc="-32" strike="noStrike">
                <a:solidFill>
                  <a:schemeClr val="dk1"/>
                </a:solidFill>
                <a:latin typeface="Arial"/>
              </a:rPr>
              <a:t>денежное содержание за участие в СВО – от </a:t>
            </a:r>
            <a:r>
              <a:rPr b="1" lang="ru-RU" sz="1300" spc="-32" strike="noStrike">
                <a:solidFill>
                  <a:srgbClr val="ff0000"/>
                </a:solidFill>
                <a:latin typeface="Arial"/>
              </a:rPr>
              <a:t>209 000</a:t>
            </a:r>
            <a:r>
              <a:rPr b="1" lang="ru-RU" sz="1100" spc="-32" strike="noStrike">
                <a:solidFill>
                  <a:schemeClr val="dk1"/>
                </a:solidFill>
                <a:latin typeface="Arial"/>
              </a:rPr>
              <a:t> руб.;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385623"/>
              </a:buClr>
              <a:buSzPct val="150000"/>
              <a:buFont typeface="Wingdings" charset="2"/>
              <a:buChar char=""/>
            </a:pPr>
            <a:r>
              <a:rPr b="1" lang="ru-RU" sz="1100" spc="-32" strike="noStrike">
                <a:solidFill>
                  <a:schemeClr val="dk1"/>
                </a:solidFill>
                <a:latin typeface="Arial"/>
              </a:rPr>
              <a:t>единовременное поощрение при заключении контракта – </a:t>
            </a:r>
            <a:r>
              <a:rPr b="1" lang="ru-RU" sz="1300" spc="-32" strike="noStrike">
                <a:solidFill>
                  <a:srgbClr val="ff0000"/>
                </a:solidFill>
                <a:latin typeface="Arial"/>
              </a:rPr>
              <a:t>38 900 </a:t>
            </a:r>
            <a:r>
              <a:rPr b="1" lang="ru-RU" sz="1100" spc="-32" strike="noStrike">
                <a:solidFill>
                  <a:schemeClr val="dk1"/>
                </a:solidFill>
                <a:latin typeface="Arial"/>
              </a:rPr>
              <a:t>руб.; 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385623"/>
              </a:buClr>
              <a:buSzPct val="150000"/>
              <a:buFont typeface="Wingdings" charset="2"/>
              <a:buChar char=""/>
            </a:pP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выплата за участие в активных боевых действиях –</a:t>
            </a:r>
            <a:r>
              <a:rPr b="1" lang="ru-RU" sz="1100" spc="-21" strike="noStrike">
                <a:solidFill>
                  <a:srgbClr val="ff0000"/>
                </a:solidFill>
                <a:latin typeface="Arial"/>
              </a:rPr>
              <a:t> </a:t>
            </a:r>
            <a:r>
              <a:rPr b="1" lang="ru-RU" sz="1300" spc="-21" strike="noStrike">
                <a:solidFill>
                  <a:srgbClr val="ff0000"/>
                </a:solidFill>
                <a:latin typeface="Arial"/>
              </a:rPr>
              <a:t>10 000 </a:t>
            </a: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руб. </a:t>
            </a:r>
            <a:br>
              <a:rPr sz="1100"/>
            </a:b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в сутки;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385623"/>
              </a:buClr>
              <a:buSzPct val="150000"/>
              <a:buFont typeface="Wingdings" charset="2"/>
              <a:buChar char=""/>
            </a:pP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вознаграждение за уничтожение или захват военной техники противника – до </a:t>
            </a:r>
            <a:r>
              <a:rPr b="1" lang="ru-RU" sz="1300" spc="-21" strike="noStrike">
                <a:solidFill>
                  <a:srgbClr val="ff0000"/>
                </a:solidFill>
                <a:latin typeface="Arial"/>
              </a:rPr>
              <a:t>1 000 000 </a:t>
            </a: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руб.;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385623"/>
              </a:buClr>
              <a:buSzPct val="150000"/>
              <a:buFont typeface="Wingdings" charset="2"/>
              <a:buChar char=""/>
            </a:pP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единовременная выплата при награждении государственными наградами – от </a:t>
            </a:r>
            <a:r>
              <a:rPr b="1" lang="ru-RU" sz="1300" spc="-21" strike="noStrike">
                <a:solidFill>
                  <a:srgbClr val="ff0000"/>
                </a:solidFill>
                <a:latin typeface="Arial"/>
              </a:rPr>
              <a:t>50</a:t>
            </a: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% до </a:t>
            </a:r>
            <a:r>
              <a:rPr b="1" lang="ru-RU" sz="1300" spc="-21" strike="noStrike">
                <a:solidFill>
                  <a:srgbClr val="ff0000"/>
                </a:solidFill>
                <a:latin typeface="Arial"/>
              </a:rPr>
              <a:t>475</a:t>
            </a: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% денежного содержания);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385623"/>
              </a:buClr>
              <a:buSzPct val="150000"/>
              <a:buFont typeface="Wingdings" charset="2"/>
              <a:buChar char=""/>
            </a:pP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единовременная выплата в следствии увечья – </a:t>
            </a:r>
            <a:r>
              <a:rPr b="1" lang="ru-RU" sz="1300" spc="-21" strike="noStrike">
                <a:solidFill>
                  <a:srgbClr val="ff0000"/>
                </a:solidFill>
                <a:latin typeface="Arial"/>
              </a:rPr>
              <a:t>3 000 000 </a:t>
            </a: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руб.;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385623"/>
              </a:buClr>
              <a:buSzPct val="150000"/>
              <a:buFont typeface="Wingdings" charset="2"/>
              <a:buChar char=""/>
            </a:pP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сохранение пенсии за выслугу лет для военных пенсионеров;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385623"/>
              </a:buClr>
              <a:buSzPct val="150000"/>
              <a:buFont typeface="Wingdings" charset="2"/>
              <a:buChar char=""/>
            </a:pP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продовольственное, вещевое и медицинское обеспечение;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385623"/>
              </a:buClr>
              <a:buSzPct val="150000"/>
              <a:buFont typeface="Wingdings" charset="2"/>
              <a:buChar char=""/>
            </a:pP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статус ветерана боевых действий;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  <a:p>
            <a:pPr marL="266760" indent="-266760" algn="just" defTabSz="584640">
              <a:lnSpc>
                <a:spcPct val="85000"/>
              </a:lnSpc>
              <a:spcAft>
                <a:spcPts val="400"/>
              </a:spcAft>
              <a:buClr>
                <a:srgbClr val="385623"/>
              </a:buClr>
              <a:buSzPct val="150000"/>
              <a:buFont typeface="Wingdings" charset="2"/>
              <a:buChar char=""/>
            </a:pPr>
            <a:r>
              <a:rPr b="1" lang="ru-RU" sz="1100" spc="-21" strike="noStrike">
                <a:solidFill>
                  <a:schemeClr val="dk1"/>
                </a:solidFill>
                <a:latin typeface="Arial"/>
              </a:rPr>
              <a:t>кредитные и налоговые каникулы.</a:t>
            </a:r>
            <a:endParaRPr b="0" lang="ru-RU" sz="11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72" name="Прямоугольник 20"/>
          <p:cNvSpPr/>
          <p:nvPr/>
        </p:nvSpPr>
        <p:spPr>
          <a:xfrm>
            <a:off x="0" y="207720"/>
            <a:ext cx="5327640" cy="109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88000" rIns="0" tIns="0" bIns="0" anchor="t">
            <a:spAutoFit/>
          </a:bodyPr>
          <a:p>
            <a:pPr defTabSz="584640">
              <a:lnSpc>
                <a:spcPct val="100000"/>
              </a:lnSpc>
            </a:pPr>
            <a:r>
              <a:rPr b="1" lang="ru-RU" sz="1800" spc="-1" strike="noStrike">
                <a:solidFill>
                  <a:schemeClr val="dk1"/>
                </a:solidFill>
                <a:latin typeface="Arial Black"/>
              </a:rPr>
              <a:t>МИНИСТЕРСТВО ОБОРОНЫ 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defTabSz="584640">
              <a:lnSpc>
                <a:spcPct val="100000"/>
              </a:lnSpc>
            </a:pPr>
            <a:r>
              <a:rPr b="1" lang="ru-RU" sz="1800" spc="-1" strike="noStrike">
                <a:solidFill>
                  <a:schemeClr val="dk1"/>
                </a:solidFill>
                <a:latin typeface="Arial Black"/>
              </a:rPr>
              <a:t>РОССИЙСКОЙ ФЕДЕРАЦИИ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defTabSz="584640">
              <a:lnSpc>
                <a:spcPct val="100000"/>
              </a:lnSpc>
            </a:pPr>
            <a:r>
              <a:rPr b="1" lang="ru-RU" sz="1800" spc="-1" strike="noStrike">
                <a:solidFill>
                  <a:schemeClr val="dk1"/>
                </a:solidFill>
                <a:latin typeface="Arial Black"/>
              </a:rPr>
              <a:t>ведёт набор 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  <a:p>
            <a:pPr defTabSz="584640">
              <a:lnSpc>
                <a:spcPct val="100000"/>
              </a:lnSpc>
            </a:pPr>
            <a:r>
              <a:rPr b="1" lang="ru-RU" sz="1800" spc="97" strike="noStrike">
                <a:solidFill>
                  <a:schemeClr val="dk1"/>
                </a:solidFill>
                <a:latin typeface="Arial Black"/>
              </a:rPr>
              <a:t>в </a:t>
            </a:r>
            <a:r>
              <a:rPr b="1" lang="ru-RU" sz="1800" spc="-1" strike="noStrike">
                <a:solidFill>
                  <a:schemeClr val="dk1"/>
                </a:solidFill>
                <a:latin typeface="Arial Black"/>
              </a:rPr>
              <a:t>добровольческие отряды «Барс»</a:t>
            </a:r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Прямоугольник 21"/>
          <p:cNvSpPr/>
          <p:nvPr/>
        </p:nvSpPr>
        <p:spPr>
          <a:xfrm>
            <a:off x="0" y="0"/>
            <a:ext cx="5327640" cy="7559280"/>
          </a:xfrm>
          <a:prstGeom prst="rect">
            <a:avLst/>
          </a:prstGeom>
          <a:gradFill rotWithShape="0">
            <a:gsLst>
              <a:gs pos="0">
                <a:srgbClr val="f4b183"/>
              </a:gs>
              <a:gs pos="52000">
                <a:srgbClr val="e2f0d9"/>
              </a:gs>
              <a:gs pos="100000">
                <a:srgbClr val="548235"/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584640">
              <a:lnSpc>
                <a:spcPct val="100000"/>
              </a:lnSpc>
            </a:pPr>
            <a:endParaRPr b="0" lang="ru-RU" sz="1150" spc="-1" strike="noStrike">
              <a:solidFill>
                <a:schemeClr val="lt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1343</TotalTime>
  <Application>Редактор_презентаций/2.8.0.0$Linux_X86_64 LibreOffice_project/</Application>
  <AppVersion>15.0000</AppVersion>
  <Words>96</Words>
  <Paragraphs>23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2021-07-14T05:01:48Z</dcterms:created>
  <dc:creator>Мариничев Александр Николаевич</dc:creator>
  <dc:description/>
  <dc:language>ru-RU</dc:language>
  <cp:lastModifiedBy>Лисица</cp:lastModifiedBy>
  <cp:lastPrinted>2026-05-10T07:41:18Z</cp:lastPrinted>
  <dcterms:modified xsi:type="dcterms:W3CDTF">2026-05-10T07:42:24Z</dcterms:modified>
  <cp:revision>147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2</vt:i4>
  </property>
</Properties>
</file>