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12"/>
  </p:notesMasterIdLst>
  <p:handoutMasterIdLst>
    <p:handoutMasterId r:id="rId13"/>
  </p:handoutMasterIdLst>
  <p:sldIdLst>
    <p:sldId id="714" r:id="rId2"/>
    <p:sldId id="853" r:id="rId3"/>
    <p:sldId id="868" r:id="rId4"/>
    <p:sldId id="867" r:id="rId5"/>
    <p:sldId id="869" r:id="rId6"/>
    <p:sldId id="870" r:id="rId7"/>
    <p:sldId id="872" r:id="rId8"/>
    <p:sldId id="848" r:id="rId9"/>
    <p:sldId id="849" r:id="rId10"/>
    <p:sldId id="857" r:id="rId11"/>
  </p:sldIdLst>
  <p:sldSz cx="12195175" cy="6859588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1pPr>
    <a:lvl2pPr marL="544388" algn="l" rtl="0" fontAlgn="base">
      <a:spcBef>
        <a:spcPct val="0"/>
      </a:spcBef>
      <a:spcAft>
        <a:spcPct val="0"/>
      </a:spcAft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2pPr>
    <a:lvl3pPr marL="1088776" algn="l" rtl="0" fontAlgn="base">
      <a:spcBef>
        <a:spcPct val="0"/>
      </a:spcBef>
      <a:spcAft>
        <a:spcPct val="0"/>
      </a:spcAft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3pPr>
    <a:lvl4pPr marL="1633164" algn="l" rtl="0" fontAlgn="base">
      <a:spcBef>
        <a:spcPct val="0"/>
      </a:spcBef>
      <a:spcAft>
        <a:spcPct val="0"/>
      </a:spcAft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4pPr>
    <a:lvl5pPr marL="2177552" algn="l" rtl="0" fontAlgn="base">
      <a:spcBef>
        <a:spcPct val="0"/>
      </a:spcBef>
      <a:spcAft>
        <a:spcPct val="0"/>
      </a:spcAft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5pPr>
    <a:lvl6pPr marL="2721940" algn="l" defTabSz="1088776" rtl="0" eaLnBrk="1" latinLnBrk="0" hangingPunct="1"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6pPr>
    <a:lvl7pPr marL="3266328" algn="l" defTabSz="1088776" rtl="0" eaLnBrk="1" latinLnBrk="0" hangingPunct="1"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7pPr>
    <a:lvl8pPr marL="3810716" algn="l" defTabSz="1088776" rtl="0" eaLnBrk="1" latinLnBrk="0" hangingPunct="1"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8pPr>
    <a:lvl9pPr marL="4355104" algn="l" defTabSz="1088776" rtl="0" eaLnBrk="1" latinLnBrk="0" hangingPunct="1">
      <a:defRPr sz="2400" kern="1200">
        <a:solidFill>
          <a:srgbClr val="FF0000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0253F"/>
    <a:srgbClr val="C00000"/>
    <a:srgbClr val="002060"/>
    <a:srgbClr val="FFFF66"/>
    <a:srgbClr val="00B050"/>
    <a:srgbClr val="FFFFFF"/>
    <a:srgbClr val="FDE2BF"/>
    <a:srgbClr val="50FE9B"/>
    <a:srgbClr val="ED1C24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1EBBBCC-DAD2-459C-BE2E-F6DE35CF9A28}" styleName="Темный стиль 2 —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96" autoAdjust="0"/>
    <p:restoredTop sz="96947" autoAdjust="0"/>
  </p:normalViewPr>
  <p:slideViewPr>
    <p:cSldViewPr>
      <p:cViewPr varScale="1">
        <p:scale>
          <a:sx n="116" d="100"/>
          <a:sy n="116" d="100"/>
        </p:scale>
        <p:origin x="324" y="108"/>
      </p:cViewPr>
      <p:guideLst>
        <p:guide orient="horz" pos="2161"/>
        <p:guide pos="3841"/>
      </p:guideLst>
    </p:cSldViewPr>
  </p:slideViewPr>
  <p:outlineViewPr>
    <p:cViewPr>
      <p:scale>
        <a:sx n="33" d="100"/>
        <a:sy n="33" d="100"/>
      </p:scale>
      <p:origin x="0" y="189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6" y="4"/>
            <a:ext cx="2945839" cy="496331"/>
          </a:xfrm>
          <a:prstGeom prst="rect">
            <a:avLst/>
          </a:prstGeom>
        </p:spPr>
        <p:txBody>
          <a:bodyPr vert="horz" lIns="90890" tIns="45443" rIns="90890" bIns="4544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>
              <a:latin typeface="Arial" panose="020B0604020202020204" pitchFamily="34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758" y="4"/>
            <a:ext cx="2945838" cy="496331"/>
          </a:xfrm>
          <a:prstGeom prst="rect">
            <a:avLst/>
          </a:prstGeom>
        </p:spPr>
        <p:txBody>
          <a:bodyPr vert="horz" lIns="90890" tIns="45443" rIns="90890" bIns="4544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8AE029-F010-47F7-9DC1-E76188C4493E}" type="datetimeFigureOut">
              <a:rPr lang="ru-RU">
                <a:latin typeface="Arial" panose="020B0604020202020204" pitchFamily="34" charset="0"/>
              </a:rPr>
              <a:pPr>
                <a:defRPr/>
              </a:pPr>
              <a:t>08.06.2026</a:t>
            </a:fld>
            <a:endParaRPr lang="ru-RU" dirty="0">
              <a:latin typeface="Arial" panose="020B060402020202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6" y="9428014"/>
            <a:ext cx="2945839" cy="496331"/>
          </a:xfrm>
          <a:prstGeom prst="rect">
            <a:avLst/>
          </a:prstGeom>
        </p:spPr>
        <p:txBody>
          <a:bodyPr vert="horz" lIns="90890" tIns="45443" rIns="90890" bIns="4544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>
              <a:latin typeface="Arial" panose="020B0604020202020204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758" y="9428014"/>
            <a:ext cx="2945838" cy="496331"/>
          </a:xfrm>
          <a:prstGeom prst="rect">
            <a:avLst/>
          </a:prstGeom>
        </p:spPr>
        <p:txBody>
          <a:bodyPr vert="horz" lIns="90890" tIns="45443" rIns="90890" bIns="4544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FFB5F-C8A9-4B74-893F-FD3837F1F3F9}" type="slidenum">
              <a:rPr lang="ru-RU">
                <a:latin typeface="Arial" panose="020B0604020202020204" pitchFamily="34" charset="0"/>
              </a:rPr>
              <a:pPr>
                <a:defRPr/>
              </a:pPr>
              <a:t>‹#›</a:t>
            </a:fld>
            <a:endParaRPr lang="ru-RU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1577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6" y="4"/>
            <a:ext cx="2945839" cy="4963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890" tIns="45443" rIns="90890" bIns="4544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758" y="4"/>
            <a:ext cx="2945838" cy="4963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890" tIns="45443" rIns="90890" bIns="4544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97DBF17-2317-4324-A986-363D727113C5}" type="datetimeFigureOut">
              <a:rPr lang="ru-RU" smtClean="0"/>
              <a:pPr>
                <a:defRPr/>
              </a:pPr>
              <a:t>08.06.2026</a:t>
            </a:fld>
            <a:endParaRPr lang="ru-RU" dirty="0"/>
          </a:p>
        </p:txBody>
      </p:sp>
      <p:sp>
        <p:nvSpPr>
          <p:cNvPr id="1095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" y="742950"/>
            <a:ext cx="6619875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310" y="4715154"/>
            <a:ext cx="5438140" cy="446698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890" tIns="45443" rIns="90890" bIns="4544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dirty="0"/>
              <a:t>Образец текста</a:t>
            </a:r>
          </a:p>
          <a:p>
            <a:pPr lvl="1"/>
            <a:r>
              <a:rPr lang="ru-RU" noProof="0" dirty="0"/>
              <a:t>Второй уровень</a:t>
            </a:r>
          </a:p>
          <a:p>
            <a:pPr lvl="2"/>
            <a:r>
              <a:rPr lang="ru-RU" noProof="0" dirty="0"/>
              <a:t>Третий уровень</a:t>
            </a:r>
          </a:p>
          <a:p>
            <a:pPr lvl="3"/>
            <a:r>
              <a:rPr lang="ru-RU" noProof="0" dirty="0" err="1"/>
              <a:t>Четвертый</a:t>
            </a:r>
            <a:r>
              <a:rPr lang="ru-RU" noProof="0" dirty="0"/>
              <a:t> уровень</a:t>
            </a:r>
          </a:p>
          <a:p>
            <a:pPr lvl="4"/>
            <a:r>
              <a:rPr lang="ru-RU" noProof="0" dirty="0"/>
              <a:t>Пятый уровень</a:t>
            </a: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6" y="9428014"/>
            <a:ext cx="2945839" cy="4963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890" tIns="45443" rIns="90890" bIns="4544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758" y="9428014"/>
            <a:ext cx="2945838" cy="4963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890" tIns="45443" rIns="90890" bIns="4544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0EA824A-ECAA-4660-A371-1DD77E95C13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85930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544388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1088776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633164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2177552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721940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6328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0716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5104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638" y="2130919"/>
            <a:ext cx="10365899" cy="147036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9276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CEE65-621F-4EF8-B77D-5FED41D759F3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18DC8-D69B-4DD4-B705-BAB4D55822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204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6871-F77E-4CB8-B55F-2AD3DDC4D712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203EE-5A49-4316-A1E6-2B88028E4D4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7870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335" y="4407921"/>
            <a:ext cx="10365899" cy="1362390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335" y="2907387"/>
            <a:ext cx="10365899" cy="1500534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7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5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7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1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18735-6B57-43CA-B373-C0979C807F5E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28155-2C58-4376-9E9F-B37F8CBA56B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370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759" y="1600571"/>
            <a:ext cx="5386202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9214" y="1600571"/>
            <a:ext cx="5386202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95ACF-2C31-4448-AE4B-0FCAD45C79FA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A2EFB-B466-4B93-8DD8-6B8D17B459B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2306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8" indent="0">
              <a:buNone/>
              <a:defRPr sz="2400" b="1"/>
            </a:lvl2pPr>
            <a:lvl3pPr marL="1088776" indent="0">
              <a:buNone/>
              <a:defRPr sz="2100" b="1"/>
            </a:lvl3pPr>
            <a:lvl4pPr marL="1633164" indent="0">
              <a:buNone/>
              <a:defRPr sz="1900" b="1"/>
            </a:lvl4pPr>
            <a:lvl5pPr marL="2177552" indent="0">
              <a:buNone/>
              <a:defRPr sz="1900" b="1"/>
            </a:lvl5pPr>
            <a:lvl6pPr marL="2721940" indent="0">
              <a:buNone/>
              <a:defRPr sz="1900" b="1"/>
            </a:lvl6pPr>
            <a:lvl7pPr marL="3266328" indent="0">
              <a:buNone/>
              <a:defRPr sz="1900" b="1"/>
            </a:lvl7pPr>
            <a:lvl8pPr marL="3810716" indent="0">
              <a:buNone/>
              <a:defRPr sz="1900" b="1"/>
            </a:lvl8pPr>
            <a:lvl9pPr marL="4355104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759" y="2175379"/>
            <a:ext cx="5388320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4980" y="1535469"/>
            <a:ext cx="5390437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8" indent="0">
              <a:buNone/>
              <a:defRPr sz="2400" b="1"/>
            </a:lvl2pPr>
            <a:lvl3pPr marL="1088776" indent="0">
              <a:buNone/>
              <a:defRPr sz="2100" b="1"/>
            </a:lvl3pPr>
            <a:lvl4pPr marL="1633164" indent="0">
              <a:buNone/>
              <a:defRPr sz="1900" b="1"/>
            </a:lvl4pPr>
            <a:lvl5pPr marL="2177552" indent="0">
              <a:buNone/>
              <a:defRPr sz="1900" b="1"/>
            </a:lvl5pPr>
            <a:lvl6pPr marL="2721940" indent="0">
              <a:buNone/>
              <a:defRPr sz="1900" b="1"/>
            </a:lvl6pPr>
            <a:lvl7pPr marL="3266328" indent="0">
              <a:buNone/>
              <a:defRPr sz="1900" b="1"/>
            </a:lvl7pPr>
            <a:lvl8pPr marL="3810716" indent="0">
              <a:buNone/>
              <a:defRPr sz="1900" b="1"/>
            </a:lvl8pPr>
            <a:lvl9pPr marL="4355104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4980" y="2175379"/>
            <a:ext cx="5390437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C1F50-1008-4D5C-9C65-3FAA305BFEDC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2DFC3-A927-4FD5-998D-5FEF529FDCD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4818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2C438-C92D-47AC-BA48-ECDEB10B7C0E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66FA-4276-447F-A3C7-9121683CB1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5614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2573E-7C99-4836-8778-FA00ACDC14DE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ECE58-DD8F-41A7-82C0-941C977FA5B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445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759" y="273113"/>
            <a:ext cx="4012129" cy="116231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7974" y="273114"/>
            <a:ext cx="6817442" cy="58544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759" y="1435433"/>
            <a:ext cx="4012129" cy="4692149"/>
          </a:xfrm>
        </p:spPr>
        <p:txBody>
          <a:bodyPr/>
          <a:lstStyle>
            <a:lvl1pPr marL="0" indent="0">
              <a:buNone/>
              <a:defRPr sz="1700"/>
            </a:lvl1pPr>
            <a:lvl2pPr marL="544388" indent="0">
              <a:buNone/>
              <a:defRPr sz="1400"/>
            </a:lvl2pPr>
            <a:lvl3pPr marL="1088776" indent="0">
              <a:buNone/>
              <a:defRPr sz="1200"/>
            </a:lvl3pPr>
            <a:lvl4pPr marL="1633164" indent="0">
              <a:buNone/>
              <a:defRPr sz="1100"/>
            </a:lvl4pPr>
            <a:lvl5pPr marL="2177552" indent="0">
              <a:buNone/>
              <a:defRPr sz="1100"/>
            </a:lvl5pPr>
            <a:lvl6pPr marL="2721940" indent="0">
              <a:buNone/>
              <a:defRPr sz="1100"/>
            </a:lvl6pPr>
            <a:lvl7pPr marL="3266328" indent="0">
              <a:buNone/>
              <a:defRPr sz="1100"/>
            </a:lvl7pPr>
            <a:lvl8pPr marL="3810716" indent="0">
              <a:buNone/>
              <a:defRPr sz="1100"/>
            </a:lvl8pPr>
            <a:lvl9pPr marL="4355104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B356D-FF08-4207-AAC7-6E9388F1A241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671D5-AFD1-4600-87B8-EC0E16363B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057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0340" y="4801712"/>
            <a:ext cx="7317105" cy="56686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90340" y="612917"/>
            <a:ext cx="7317105" cy="4115753"/>
          </a:xfrm>
        </p:spPr>
        <p:txBody>
          <a:bodyPr rtlCol="0">
            <a:normAutofit/>
          </a:bodyPr>
          <a:lstStyle>
            <a:lvl1pPr marL="0" indent="0">
              <a:buNone/>
              <a:defRPr sz="3800"/>
            </a:lvl1pPr>
            <a:lvl2pPr marL="544388" indent="0">
              <a:buNone/>
              <a:defRPr sz="3300"/>
            </a:lvl2pPr>
            <a:lvl3pPr marL="1088776" indent="0">
              <a:buNone/>
              <a:defRPr sz="2900"/>
            </a:lvl3pPr>
            <a:lvl4pPr marL="1633164" indent="0">
              <a:buNone/>
              <a:defRPr sz="2400"/>
            </a:lvl4pPr>
            <a:lvl5pPr marL="2177552" indent="0">
              <a:buNone/>
              <a:defRPr sz="2400"/>
            </a:lvl5pPr>
            <a:lvl6pPr marL="2721940" indent="0">
              <a:buNone/>
              <a:defRPr sz="2400"/>
            </a:lvl6pPr>
            <a:lvl7pPr marL="3266328" indent="0">
              <a:buNone/>
              <a:defRPr sz="2400"/>
            </a:lvl7pPr>
            <a:lvl8pPr marL="3810716" indent="0">
              <a:buNone/>
              <a:defRPr sz="2400"/>
            </a:lvl8pPr>
            <a:lvl9pPr marL="4355104" indent="0">
              <a:buNone/>
              <a:defRPr sz="2400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90340" y="5368581"/>
            <a:ext cx="7317105" cy="805048"/>
          </a:xfrm>
        </p:spPr>
        <p:txBody>
          <a:bodyPr/>
          <a:lstStyle>
            <a:lvl1pPr marL="0" indent="0">
              <a:buNone/>
              <a:defRPr sz="1700"/>
            </a:lvl1pPr>
            <a:lvl2pPr marL="544388" indent="0">
              <a:buNone/>
              <a:defRPr sz="1400"/>
            </a:lvl2pPr>
            <a:lvl3pPr marL="1088776" indent="0">
              <a:buNone/>
              <a:defRPr sz="1200"/>
            </a:lvl3pPr>
            <a:lvl4pPr marL="1633164" indent="0">
              <a:buNone/>
              <a:defRPr sz="1100"/>
            </a:lvl4pPr>
            <a:lvl5pPr marL="2177552" indent="0">
              <a:buNone/>
              <a:defRPr sz="1100"/>
            </a:lvl5pPr>
            <a:lvl6pPr marL="2721940" indent="0">
              <a:buNone/>
              <a:defRPr sz="1100"/>
            </a:lvl6pPr>
            <a:lvl7pPr marL="3266328" indent="0">
              <a:buNone/>
              <a:defRPr sz="1100"/>
            </a:lvl7pPr>
            <a:lvl8pPr marL="3810716" indent="0">
              <a:buNone/>
              <a:defRPr sz="1100"/>
            </a:lvl8pPr>
            <a:lvl9pPr marL="4355104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E4512-BD63-4A21-8CCD-1ECDAA4F63E1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6B163-F42F-4558-B02B-D3FE9013614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2256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FB1FB-CEEF-4B7A-BA21-AB81D4E9C0A6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C4B0C-5B1C-4D2D-BC6C-401DA1BA2BE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0900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41502" y="274702"/>
            <a:ext cx="2743914" cy="58528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759" y="274702"/>
            <a:ext cx="8028490" cy="58528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06C30-A9A5-441B-ABDD-1E5284906069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BA8B8-A5A1-467E-AAA9-A273952E328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660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759" y="274701"/>
            <a:ext cx="10975658" cy="1143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8878" tIns="54439" rIns="108878" bIns="5443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759" y="1600571"/>
            <a:ext cx="10975658" cy="4527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8878" tIns="54439" rIns="108878" bIns="5443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 err="1"/>
              <a:t>Четвертый</a:t>
            </a:r>
            <a:r>
              <a:rPr lang="ru-RU" dirty="0"/>
              <a:t>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759" y="6357822"/>
            <a:ext cx="2845541" cy="365210"/>
          </a:xfrm>
          <a:prstGeom prst="rect">
            <a:avLst/>
          </a:prstGeom>
        </p:spPr>
        <p:txBody>
          <a:bodyPr vert="horz" lIns="108878" tIns="54439" rIns="108878" bIns="5443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489FD806-933B-429C-B377-496A3E825A98}" type="datetime1">
              <a:rPr lang="ru-RU" smtClean="0"/>
              <a:t>08.06.2026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6685" y="6357822"/>
            <a:ext cx="3861805" cy="365210"/>
          </a:xfrm>
          <a:prstGeom prst="rect">
            <a:avLst/>
          </a:prstGeom>
        </p:spPr>
        <p:txBody>
          <a:bodyPr vert="horz" lIns="108878" tIns="54439" rIns="108878" bIns="5443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b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9875" y="6357822"/>
            <a:ext cx="2845541" cy="365210"/>
          </a:xfrm>
          <a:prstGeom prst="rect">
            <a:avLst/>
          </a:prstGeom>
        </p:spPr>
        <p:txBody>
          <a:bodyPr vert="horz" lIns="108878" tIns="54439" rIns="108878" bIns="5443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b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CBC122BA-4C5C-4491-A08D-C4920A45C1F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  <p:sldLayoutId id="2147484113" r:id="rId2"/>
    <p:sldLayoutId id="2147484114" r:id="rId3"/>
    <p:sldLayoutId id="2147484115" r:id="rId4"/>
    <p:sldLayoutId id="2147484116" r:id="rId5"/>
    <p:sldLayoutId id="2147484117" r:id="rId6"/>
    <p:sldLayoutId id="2147484118" r:id="rId7"/>
    <p:sldLayoutId id="2147484119" r:id="rId8"/>
    <p:sldLayoutId id="2147484120" r:id="rId9"/>
    <p:sldLayoutId id="2147484121" r:id="rId10"/>
    <p:sldLayoutId id="2147484122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2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5pPr>
      <a:lvl6pPr marL="544388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6pPr>
      <a:lvl7pPr marL="1088776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7pPr>
      <a:lvl8pPr marL="1633164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8pPr>
      <a:lvl9pPr marL="2177552" algn="ctr" rtl="0" eaLnBrk="1" fontAlgn="base" hangingPunct="1">
        <a:spcBef>
          <a:spcPct val="0"/>
        </a:spcBef>
        <a:spcAft>
          <a:spcPct val="0"/>
        </a:spcAft>
        <a:defRPr sz="5200">
          <a:solidFill>
            <a:schemeClr val="tx1"/>
          </a:solidFill>
          <a:latin typeface="Calibri" pitchFamily="34" charset="0"/>
        </a:defRPr>
      </a:lvl9pPr>
    </p:titleStyle>
    <p:bodyStyle>
      <a:lvl1pPr marL="408291" indent="-408291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884631" indent="-34024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3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360970" indent="-27219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9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905358" indent="-27219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449746" indent="-27219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994134" indent="-272194" algn="l" defTabSz="108877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522" indent="-272194" algn="l" defTabSz="108877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910" indent="-272194" algn="l" defTabSz="108877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98" indent="-272194" algn="l" defTabSz="108877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8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76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64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52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40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328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716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104" algn="l" defTabSz="108877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0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razbizrb.ru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989" y="2965151"/>
            <a:ext cx="6210340" cy="3488979"/>
          </a:xfrm>
          <a:prstGeom prst="rect">
            <a:avLst/>
          </a:prstGeom>
        </p:spPr>
      </p:pic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5521523" y="4072297"/>
            <a:ext cx="4608040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ru-RU" sz="1800" b="1" dirty="0" smtClean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консалтинговой </a:t>
            </a:r>
            <a:r>
              <a:rPr lang="ru-RU" sz="18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компании «Развитие Бизнеса</a:t>
            </a:r>
            <a:r>
              <a:rPr lang="ru-RU" sz="1800" b="1" dirty="0" smtClean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eaLnBrk="1" hangingPunct="1"/>
            <a:endParaRPr lang="ru-RU" sz="1800" b="1" dirty="0" smtClean="0">
              <a:solidFill>
                <a:srgbClr val="1F497D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buFontTx/>
              <a:buChar char="-"/>
            </a:pPr>
            <a:r>
              <a:rPr lang="ru-RU" sz="1800" b="1" dirty="0" smtClean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Общественный помощник Уполномоченного по защите прав предпринимателей по РБ</a:t>
            </a:r>
          </a:p>
          <a:p>
            <a:pPr eaLnBrk="1" hangingPunct="1"/>
            <a:endParaRPr lang="ru-RU" sz="1600" b="1" dirty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5449515" y="3193879"/>
            <a:ext cx="57606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ВЛАСЮК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ВЕРА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АНАТОЛЬЕВНА</a:t>
            </a:r>
            <a:endParaRPr lang="ru-RU" sz="24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59966" y="1117237"/>
            <a:ext cx="115212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0000"/>
                </a:solidFill>
                <a:latin typeface="Verdan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АвтоУСН</a:t>
            </a:r>
            <a:r>
              <a:rPr lang="ru-R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781" y="1210263"/>
            <a:ext cx="1512168" cy="16669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181" y="1362663"/>
            <a:ext cx="1512168" cy="166695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075" y="2965151"/>
            <a:ext cx="2495844" cy="370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5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B78C0980-5649-4345-A8E5-5A888ACE6563}"/>
              </a:ext>
            </a:extLst>
          </p:cNvPr>
          <p:cNvSpPr txBox="1"/>
          <p:nvPr/>
        </p:nvSpPr>
        <p:spPr>
          <a:xfrm>
            <a:off x="624979" y="1557586"/>
            <a:ext cx="1108923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июля 2022 года - в городе федерального значения 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en-US" sz="2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Москве, в Московской и Калужской областях, а также в Республике </a:t>
            </a:r>
            <a:r>
              <a:rPr lang="en-US" sz="2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Татарстан (Татарстан)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200"/>
              </a:spcAft>
              <a:buNone/>
            </a:pPr>
            <a:endParaRPr lang="en-US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 января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 -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регионов РФ применяют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автоУСН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141850" y="6452288"/>
            <a:ext cx="960357" cy="365210"/>
          </a:xfrm>
        </p:spPr>
        <p:txBody>
          <a:bodyPr vert="horz" lIns="108878" tIns="54439" rIns="108878" bIns="54439" rtlCol="0" anchor="ctr"/>
          <a:lstStyle/>
          <a:p>
            <a:fld id="{148ECE58-DD8F-41A7-82C0-941C977FA5B8}" type="slidenum">
              <a:rPr lang="ru-RU" sz="1200" b="1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pPr/>
              <a:t>2</a:t>
            </a:fld>
            <a:endParaRPr lang="ru-RU" sz="1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94051" y="189434"/>
            <a:ext cx="35305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0"/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проекта</a:t>
            </a:r>
            <a:endParaRPr lang="ru-RU" sz="2800" b="1" cap="none" spc="0" dirty="0">
              <a:ln w="0"/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49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B78C0980-5649-4345-A8E5-5A888ACE6563}"/>
              </a:ext>
            </a:extLst>
          </p:cNvPr>
          <p:cNvSpPr txBox="1"/>
          <p:nvPr/>
        </p:nvSpPr>
        <p:spPr>
          <a:xfrm>
            <a:off x="624979" y="1053530"/>
            <a:ext cx="10873208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ставки: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«Доходы» -8%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«Доходы уменьшенные на величину расходов» – 20%, 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минимальный налог 3%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Фиксированные взносы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ИП –отсутствуют (но могут платить добровольно)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Страховой тариф у ИП и ООО за сотрудников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0%. Но остается взнос на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травматизм, в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составит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2970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НДФЛ за сотрудников: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и ИП остаются налоговыми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агентами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но исчисляет и формирует платежку банк,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работодатель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ее только подписывает.</a:t>
            </a:r>
          </a:p>
          <a:p>
            <a:pPr marL="342900" indent="-342900" algn="just">
              <a:buAutoNum type="arabicPeriod"/>
            </a:pP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141850" y="6452288"/>
            <a:ext cx="960357" cy="365210"/>
          </a:xfrm>
        </p:spPr>
        <p:txBody>
          <a:bodyPr vert="horz" lIns="108878" tIns="54439" rIns="108878" bIns="54439" rtlCol="0" anchor="ctr"/>
          <a:lstStyle/>
          <a:p>
            <a:fld id="{148ECE58-DD8F-41A7-82C0-941C977FA5B8}" type="slidenum">
              <a:rPr lang="ru-RU" sz="1200" b="1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ru-RU" sz="1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01441" y="189434"/>
            <a:ext cx="7115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особенности применения АУСН</a:t>
            </a:r>
            <a:endParaRPr lang="ru-RU" sz="2800" b="0" cap="none" spc="0" dirty="0">
              <a:ln w="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90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B78C0980-5649-4345-A8E5-5A888ACE6563}"/>
              </a:ext>
            </a:extLst>
          </p:cNvPr>
          <p:cNvSpPr txBox="1"/>
          <p:nvPr/>
        </p:nvSpPr>
        <p:spPr>
          <a:xfrm>
            <a:off x="913012" y="1110437"/>
            <a:ext cx="10009112" cy="70480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ru-RU" sz="28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момента регистрации ООО или ИП в течении 30 дней 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через сайт ФНС либо через банк-партнер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уже ООО или ИП на УСН/НПД, то перейти на АУСН 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можете с первого числа любого месяца, отказаться нужно 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последнего числа месяца предшествующего месяцу 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начала применения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АУСН (применяете данный тариф в течении 12 месяцев);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ООО или ИП на ОСНО, то перейти на АУСН 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 только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первого января года, текущего за отчетным.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141850" y="6452288"/>
            <a:ext cx="960357" cy="365210"/>
          </a:xfrm>
        </p:spPr>
        <p:txBody>
          <a:bodyPr vert="horz" lIns="108878" tIns="54439" rIns="108878" bIns="54439" rtlCol="0" anchor="ctr"/>
          <a:lstStyle/>
          <a:p>
            <a:fld id="{148ECE58-DD8F-41A7-82C0-941C977FA5B8}" type="slidenum">
              <a:rPr lang="ru-RU" sz="1200" b="1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ru-RU" sz="1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42851" y="189434"/>
            <a:ext cx="62329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и как можно перейти на АУСН</a:t>
            </a:r>
            <a:endParaRPr lang="ru-RU" sz="2800" b="0" cap="none" spc="0" dirty="0">
              <a:ln w="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33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B78C0980-5649-4345-A8E5-5A888ACE6563}"/>
              </a:ext>
            </a:extLst>
          </p:cNvPr>
          <p:cNvSpPr txBox="1"/>
          <p:nvPr/>
        </p:nvSpPr>
        <p:spPr>
          <a:xfrm>
            <a:off x="913011" y="1125538"/>
            <a:ext cx="10081119" cy="6709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>
              <a:spcBef>
                <a:spcPts val="0"/>
              </a:spcBef>
              <a:spcAft>
                <a:spcPts val="1200"/>
              </a:spcAft>
              <a:buAutoNum type="arabicPeriod"/>
            </a:pPr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Налоговый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месяц;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7-го числа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следующего месяца плательщику АУСН следует проверить правильность операций в банке, при необходимости скорректировать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их;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15-го числа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налогоплательщик получает уведомление по начисленному налогу их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ФНС;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25-го числа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оплатить налог.</a:t>
            </a:r>
            <a:b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n w="0"/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141850" y="6452288"/>
            <a:ext cx="960357" cy="365210"/>
          </a:xfrm>
        </p:spPr>
        <p:txBody>
          <a:bodyPr vert="horz" lIns="108878" tIns="54439" rIns="108878" bIns="54439" rtlCol="0" anchor="ctr"/>
          <a:lstStyle/>
          <a:p>
            <a:fld id="{148ECE58-DD8F-41A7-82C0-941C977FA5B8}" type="slidenum">
              <a:rPr lang="ru-RU" sz="1200" b="1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ru-RU" sz="1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44229" y="189434"/>
            <a:ext cx="48301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начисления налога</a:t>
            </a:r>
            <a:endParaRPr lang="ru-RU" sz="2800" b="0" cap="none" spc="0" dirty="0">
              <a:ln w="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B78C0980-5649-4345-A8E5-5A888ACE6563}"/>
              </a:ext>
            </a:extLst>
          </p:cNvPr>
          <p:cNvSpPr txBox="1"/>
          <p:nvPr/>
        </p:nvSpPr>
        <p:spPr>
          <a:xfrm>
            <a:off x="552971" y="1197546"/>
            <a:ext cx="11233248" cy="6217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ru-RU" sz="2800" b="1" i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предъявляемые к налогоплательщикам которые планируют </a:t>
            </a:r>
            <a:endParaRPr lang="en-US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применять АУСН: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работников – не более 5 человек;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Выручка – не более 60 млн. руб.;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Остаточная стоимость ОС – не более 150 млн. руб.;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Расчетный счет должен быть открыт в уполномоченном банке;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Заработная плата выплачивается в безналичной форме;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Запрещается совмещение АУСН с НПД, патент, УСН, ОСНО.</a:t>
            </a:r>
          </a:p>
          <a:p>
            <a:endParaRPr lang="ru-RU" sz="14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141850" y="6452288"/>
            <a:ext cx="960357" cy="365210"/>
          </a:xfrm>
        </p:spPr>
        <p:txBody>
          <a:bodyPr vert="horz" lIns="108878" tIns="54439" rIns="108878" bIns="54439" rtlCol="0" anchor="ctr"/>
          <a:lstStyle/>
          <a:p>
            <a:fld id="{148ECE58-DD8F-41A7-82C0-941C977FA5B8}" type="slidenum">
              <a:rPr lang="ru-RU" sz="1200" b="1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ru-RU" sz="1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09268" y="189434"/>
            <a:ext cx="53001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для перехода на АУСН</a:t>
            </a:r>
            <a:endParaRPr lang="ru-RU" sz="2800" b="0" cap="none" spc="0" dirty="0">
              <a:ln w="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77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B78C0980-5649-4345-A8E5-5A888ACE6563}"/>
              </a:ext>
            </a:extLst>
          </p:cNvPr>
          <p:cNvSpPr txBox="1"/>
          <p:nvPr/>
        </p:nvSpPr>
        <p:spPr>
          <a:xfrm>
            <a:off x="552971" y="1197546"/>
            <a:ext cx="9577064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ru-RU" sz="28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вести  и предоставлять в ФНС: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КУДиР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РСВ;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НДФЛ, ЕФС-1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Aft>
                <a:spcPts val="1200"/>
              </a:spcAft>
              <a:buNone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Осталась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отчетность к сдачи: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 по НДС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косвенным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налогам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ЕФС-1, подраздел 1.1 – при приеме, увольнение сотрудников;</a:t>
            </a: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ЕФС-1, подраздел 1.2 – стаж по сотрудникам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>
              <a:spcAft>
                <a:spcPts val="1200"/>
              </a:spcAft>
              <a:buAutoNum type="arabicPeriod"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ООО – бухгалтерская отчетность по итогам года.</a:t>
            </a:r>
          </a:p>
          <a:p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141850" y="6452288"/>
            <a:ext cx="960357" cy="365210"/>
          </a:xfrm>
        </p:spPr>
        <p:txBody>
          <a:bodyPr vert="horz" lIns="108878" tIns="54439" rIns="108878" bIns="54439" rtlCol="0" anchor="ctr"/>
          <a:lstStyle/>
          <a:p>
            <a:fld id="{148ECE58-DD8F-41A7-82C0-941C977FA5B8}" type="slidenum">
              <a:rPr lang="ru-RU" sz="1200" b="1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ru-RU" sz="1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17858" y="189434"/>
            <a:ext cx="36829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Отчетность на АУСН</a:t>
            </a:r>
            <a:endParaRPr lang="ru-RU" sz="2800" b="0" cap="none" spc="0" dirty="0">
              <a:ln w="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3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B78C0980-5649-4345-A8E5-5A888ACE6563}"/>
              </a:ext>
            </a:extLst>
          </p:cNvPr>
          <p:cNvSpPr txBox="1"/>
          <p:nvPr/>
        </p:nvSpPr>
        <p:spPr>
          <a:xfrm>
            <a:off x="264939" y="1197546"/>
            <a:ext cx="11521280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5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endParaRPr lang="ru-RU" sz="5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141850" y="6452288"/>
            <a:ext cx="960357" cy="365210"/>
          </a:xfrm>
        </p:spPr>
        <p:txBody>
          <a:bodyPr vert="horz" lIns="108878" tIns="54439" rIns="108878" bIns="54439" rtlCol="0" anchor="ctr"/>
          <a:lstStyle/>
          <a:p>
            <a:fld id="{148ECE58-DD8F-41A7-82C0-941C977FA5B8}" type="slidenum">
              <a:rPr lang="ru-RU" sz="1200" b="1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ru-RU" sz="1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40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B78C0980-5649-4345-A8E5-5A888ACE6563}"/>
              </a:ext>
            </a:extLst>
          </p:cNvPr>
          <p:cNvSpPr txBox="1"/>
          <p:nvPr/>
        </p:nvSpPr>
        <p:spPr>
          <a:xfrm>
            <a:off x="408955" y="1773610"/>
            <a:ext cx="5616624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СМОЖЕТЕ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СКАЧАТЬ В НАШЕМ </a:t>
            </a: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КАНАЛЕ МАХ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141850" y="6452288"/>
            <a:ext cx="960357" cy="365210"/>
          </a:xfrm>
        </p:spPr>
        <p:txBody>
          <a:bodyPr vert="horz" lIns="108878" tIns="54439" rIns="108878" bIns="54439" rtlCol="0" anchor="ctr"/>
          <a:lstStyle/>
          <a:p>
            <a:fld id="{148ECE58-DD8F-41A7-82C0-941C977FA5B8}" type="slidenum">
              <a:rPr lang="ru-RU" sz="1200" b="1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ru-RU" sz="1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747" y="2205658"/>
            <a:ext cx="3168352" cy="31683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067" y="3346146"/>
            <a:ext cx="931295" cy="93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4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79" y="1845619"/>
            <a:ext cx="4286237" cy="154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46" y="1845618"/>
            <a:ext cx="4711981" cy="152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638385" y="6202799"/>
            <a:ext cx="507874" cy="2604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781" y="1210263"/>
            <a:ext cx="1512168" cy="166695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" y="119167"/>
            <a:ext cx="121951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8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609759" y="274702"/>
            <a:ext cx="10975658" cy="597516"/>
          </a:xfr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ru-RU" dirty="0" smtClean="0"/>
              <a:t>КОНТАКТЫ:</a:t>
            </a:r>
            <a:endParaRPr lang="ru-RU" dirty="0"/>
          </a:p>
        </p:txBody>
      </p:sp>
      <p:sp>
        <p:nvSpPr>
          <p:cNvPr id="15" name="Объект 14"/>
          <p:cNvSpPr>
            <a:spLocks noGrp="1"/>
          </p:cNvSpPr>
          <p:nvPr>
            <p:ph sz="half" idx="1"/>
          </p:nvPr>
        </p:nvSpPr>
        <p:spPr>
          <a:xfrm>
            <a:off x="2170508" y="1674214"/>
            <a:ext cx="4362870" cy="4453368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https://razbizrb.ru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/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vk.com/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byhcom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Уфа, ул.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Р.Зорге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д. 17/4, 3 этаж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бъект 15"/>
          <p:cNvSpPr>
            <a:spLocks noGrp="1"/>
          </p:cNvSpPr>
          <p:nvPr>
            <p:ph sz="half" idx="2"/>
          </p:nvPr>
        </p:nvSpPr>
        <p:spPr>
          <a:xfrm>
            <a:off x="7106148" y="1767574"/>
            <a:ext cx="4765419" cy="4360008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+7 (347)246 37 96;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+7(937)317 05 25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vera.vlasyuck@yandex.ru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769" y="3801266"/>
            <a:ext cx="4970882" cy="2688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5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_1_Президиум Правительство_509_16x9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923C3016-3D58-41D6-A37A-30D04B84857C}" vid="{B88D34AE-C653-4EB4-B938-5138DCA6BC1B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Z_1_Президиум Правительство_509_16x9</Template>
  <TotalTime>19182</TotalTime>
  <Words>498</Words>
  <Application>Microsoft Office PowerPoint</Application>
  <PresentationFormat>Произвольный</PresentationFormat>
  <Paragraphs>101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Verdana</vt:lpstr>
      <vt:lpstr>Z_1_Президиум Правительство_509_16x9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КОНТАКТЫ: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Пестрецов Андрей Анатольевич</dc:creator>
  <cp:lastModifiedBy>Boss</cp:lastModifiedBy>
  <cp:revision>1208</cp:revision>
  <cp:lastPrinted>2023-04-24T12:46:46Z</cp:lastPrinted>
  <dcterms:created xsi:type="dcterms:W3CDTF">2020-10-09T12:16:46Z</dcterms:created>
  <dcterms:modified xsi:type="dcterms:W3CDTF">2026-06-08T08:33:15Z</dcterms:modified>
</cp:coreProperties>
</file>