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2"/>
  </p:sldMasterIdLst>
  <p:notesMasterIdLst>
    <p:notesMasterId r:id="rId3"/>
  </p:notesMasterIdLst>
  <p:sldIdLst>
    <p:sldId id="257" r:id="rId4"/>
    <p:sldId id="276" r:id="rId5"/>
    <p:sldId id="331" r:id="rId6"/>
    <p:sldId id="324" r:id="rId7"/>
    <p:sldId id="325" r:id="rId8"/>
    <p:sldId id="332" r:id="rId9"/>
    <p:sldId id="333" r:id="rId10"/>
    <p:sldId id="326" r:id="rId11"/>
    <p:sldId id="327" r:id="rId12"/>
    <p:sldId id="334" r:id="rId13"/>
    <p:sldId id="314" r:id="rId14"/>
    <p:sldId id="328" r:id="rId15"/>
    <p:sldId id="294" r:id="rId16"/>
    <p:sldId id="335" r:id="rId17"/>
    <p:sldId id="329" r:id="rId18"/>
    <p:sldId id="330" r:id="rId19"/>
    <p:sldId id="336" r:id="rId20"/>
    <p:sldId id="293" r:id="rId21"/>
    <p:sldId id="337" r:id="rId22"/>
    <p:sldId id="298" r:id="rId23"/>
    <p:sldId id="321" r:id="rId24"/>
    <p:sldId id="275" r:id="rId25"/>
    <p:sldId id="339" r:id="rId26"/>
    <p:sldId id="322" r:id="rId27"/>
    <p:sldId id="323" r:id="rId28"/>
    <p:sldId id="274" r:id="rId29"/>
  </p:sldIdLst>
  <p:sldSz cx="13442950" cy="7561263"/>
  <p:notesSz cx="6858000" cy="9144000"/>
  <p:custDataLst>
    <p:tags r:id="rId30"/>
  </p:custDataLst>
  <p:defaultTextStyle>
    <a:defPPr>
      <a:defRPr lang="ru-RU"/>
    </a:defPPr>
    <a:lvl1pPr marL="0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384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2769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154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5538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6923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8308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49692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1076" algn="l" defTabSz="10427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382" userDrawn="1">
          <p15:clr>
            <a:srgbClr val="A4A3A4"/>
          </p15:clr>
        </p15:guide>
        <p15:guide id="2" pos="423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p="http://schemas.openxmlformats.org/presentationml/2006/main">
  <p:cmAuthor id="1" name="Рушан Галимуллин" initials="РГ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B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09" autoAdjust="0"/>
    <p:restoredTop sz="94656" autoAdjust="0"/>
  </p:normalViewPr>
  <p:slideViewPr>
    <p:cSldViewPr>
      <p:cViewPr>
        <p:scale>
          <a:sx n="66" d="100"/>
          <a:sy n="66" d="100"/>
        </p:scale>
        <p:origin x="-2064" y="-834"/>
      </p:cViewPr>
      <p:guideLst>
        <p:guide orient="horz" pos="2382"/>
        <p:guide pos="42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a="http://schemas.openxmlformats.org/drawingml/2006/main" xmlns:dgm="http://schemas.openxmlformats.org/drawingml/2006/diagram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a="http://schemas.openxmlformats.org/drawingml/2006/main" xmlns:dgm="http://schemas.openxmlformats.org/drawingml/2006/diagram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855F8D6C-8076-4E86-8D3D-14B304D14B40}" type="doc">
      <dgm:prSet loTypeId="urn:microsoft.com/office/officeart/2005/8/layout/target3" loCatId="list" qsTypeId="urn:microsoft.com/office/officeart/2005/8/quickstyle/3d2#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F665078-1772-4DE3-80CB-E88FC0E48B11}" type="pres">
      <dgm:prSet presAssocID="{855F8D6C-8076-4E86-8D3D-14B304D14B40}" presName="Name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3D97E52-7B35-4412-A1F4-C9A18EB791E1}" type="presOf" srcId="{855F8D6C-8076-4E86-8D3D-14B304D14B40}" destId="{FF665078-1772-4DE3-80CB-E88FC0E48B11}" srcOrd="0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4" minVer="http://schemas.openxmlformats.org/drawingml/2006/main"/>
    </a:ext>
  </dgm:extLst>
</dgm:dataModel>
</file>

<file path=ppt/diagrams/data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0D2E57C-C321-453F-9AA3-EA1DE00DA9D1}" type="doc">
      <dgm:prSet loTypeId="urn:microsoft.com/office/officeart/2005/8/layout/hierarchy4" loCatId="hierarchy" qsTypeId="urn:microsoft.com/office/officeart/2005/8/quickstyle/3d1" qsCatId="3D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D61B7DC1-F627-4274-8E97-C29C968FB748}" type="pres">
      <dgm:prSet presAssocID="{40D2E57C-C321-453F-9AA3-EA1DE00DA9D1}" presName="Name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151CCF8-58C5-4F0D-8D4A-4061A6DE18BD}" type="presOf" srcId="{40D2E57C-C321-453F-9AA3-EA1DE00DA9D1}" destId="{D61B7DC1-F627-4274-8E97-C29C968FB748}" srcOrd="0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main"/>
    </a:ext>
  </dgm:extLst>
</dgm:dataModel>
</file>

<file path=ppt/diagrams/data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855F8D6C-8076-4E86-8D3D-14B304D14B40}" type="doc">
      <dgm:prSet loTypeId="urn:microsoft.com/office/officeart/2005/8/layout/target3" loCatId="list" qsTypeId="urn:microsoft.com/office/officeart/2005/8/quickstyle/3d2#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F665078-1772-4DE3-80CB-E88FC0E48B11}" type="pres">
      <dgm:prSet presAssocID="{855F8D6C-8076-4E86-8D3D-14B304D14B40}" presName="Name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162E8DB-CD22-4037-92AB-FD70B10F5D55}" type="presOf" srcId="{855F8D6C-8076-4E86-8D3D-14B304D14B40}" destId="{FF665078-1772-4DE3-80CB-E88FC0E48B11}" srcOrd="0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4" minVer="http://schemas.openxmlformats.org/drawingml/2006/main"/>
    </a:ext>
  </dgm:extLst>
</dgm:dataModel>
</file>

<file path=ppt/diagrams/data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0D2E57C-C321-453F-9AA3-EA1DE00DA9D1}" type="doc">
      <dgm:prSet loTypeId="urn:microsoft.com/office/officeart/2005/8/layout/hierarchy4" loCatId="hierarchy" qsTypeId="urn:microsoft.com/office/officeart/2005/8/quickstyle/3d1" qsCatId="3D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D61B7DC1-F627-4274-8E97-C29C968FB748}" type="pres">
      <dgm:prSet presAssocID="{40D2E57C-C321-453F-9AA3-EA1DE00DA9D1}" presName="Name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088EB30F-8D89-4FE2-B716-2AE61DC381C4}" type="presOf" srcId="{40D2E57C-C321-453F-9AA3-EA1DE00DA9D1}" destId="{D61B7DC1-F627-4274-8E97-C29C968FB748}" srcOrd="0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1267" name=""/>
      <dsp:cNvGrpSpPr/>
    </dsp:nvGrpSpPr>
    <dsp:grpSpPr/>
  </dsp:spTree>
</dsp:drawing>
</file>

<file path=ppt/diagrams/drawing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1268" name=""/>
      <dsp:cNvGrpSpPr/>
    </dsp:nvGrpSpPr>
    <dsp:grpSpPr/>
  </dsp:spTree>
</dsp:drawing>
</file>

<file path=ppt/diagrams/drawing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7" name=""/>
      <dsp:cNvGrpSpPr/>
    </dsp:nvGrpSpPr>
    <dsp:grpSpPr/>
  </dsp:spTree>
</dsp:drawing>
</file>

<file path=ppt/diagrams/drawing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8" name=""/>
      <dsp:cNvGrpSpPr/>
    </dsp:nvGrpSpPr>
    <dsp:grpSpPr/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25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r:blip="">
          <dgm:adjLst/>
        </dgm:shape>
        <dgm:presOf/>
        <dgm:constrLst/>
        <dgm:ruleLst/>
      </dgm:layoutNode>
      <dgm:layoutNode name="rect1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29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33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37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41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45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49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</dgm:layoutNode>
</dgm:layoutDef>
</file>

<file path=ppt/diagrams/layout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r:blip="">
            <dgm:adjLst/>
          </dgm:shape>
          <dgm:presOf/>
          <dgm:constrLst/>
          <dgm:ruleLst>
            <dgm:rule type="w" val="INF"/>
          </dgm:ruleLst>
          <dgm:forEach name="Name11" axis="ch" ptType="node">
            <dgm:layoutNode name="vertTwo">
              <dgm:alg type="lin">
                <dgm:param type="linDir" val="fromT"/>
              </dgm:alg>
              <dgm:shape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r:blip="">
                  <dgm:adjLst/>
                </dgm:shape>
                <dgm:presOf/>
                <dgm:constrLst/>
                <dgm:ruleLst>
                  <dgm:rule type="w" val="INF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r:blip="">
                        <dgm:adjLst/>
                      </dgm:shape>
                      <dgm:presOf/>
                      <dgm:constrLst/>
                      <dgm:ruleLst>
                        <dgm:rule type="w" val="INF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25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r:blip="">
          <dgm:adjLst/>
        </dgm:shape>
        <dgm:presOf/>
        <dgm:constrLst/>
        <dgm:ruleLst/>
      </dgm:layoutNode>
      <dgm:layoutNode name="rect1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29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33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37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41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45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type="pie" r:blip="">
              <dgm:adjLst>
                <dgm:adj idx="1" val="90"/>
                <dgm:adj idx="2" val="270"/>
              </dgm:adjLst>
            </dgm:shape>
          </dgm:if>
          <dgm:else name="Name49">
            <dgm:shape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/>
            </dgm:ruleLst>
          </dgm:layoutNode>
        </dgm:else>
      </dgm:choose>
    </dgm:forEach>
  </dgm:layoutNode>
</dgm:layoutDef>
</file>

<file path=ppt/diagrams/layout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r:blip="">
            <dgm:adjLst/>
          </dgm:shape>
          <dgm:presOf/>
          <dgm:constrLst/>
          <dgm:ruleLst>
            <dgm:rule type="w" val="INF"/>
          </dgm:ruleLst>
          <dgm:forEach name="Name11" axis="ch" ptType="node">
            <dgm:layoutNode name="vertTwo">
              <dgm:alg type="lin">
                <dgm:param type="linDir" val="fromT"/>
              </dgm:alg>
              <dgm:shape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r:blip="">
                  <dgm:adjLst/>
                </dgm:shape>
                <dgm:presOf/>
                <dgm:constrLst/>
                <dgm:ruleLst>
                  <dgm:rule type="w" val="INF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r:blip="">
                        <dgm:adjLst/>
                      </dgm:shape>
                      <dgm:presOf/>
                      <dgm:constrLst/>
                      <dgm:ruleLst>
                        <dgm:rule type="w" val="INF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a="http://schemas.openxmlformats.org/drawingml/2006/main" xmlns:dgm="http://schemas.openxmlformats.org/drawingml/2006/diagram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F690F9-DDE1-49BA-BE8B-85FAAD336C22}" type="datetimeFigureOut">
              <a:rPr lang="ru-RU" smtClean="0"/>
              <a:t>15.05.2026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60829E-60FF-4EE1-8DE7-B46941DECD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145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74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48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24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298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72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446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521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595" algn="l" defTabSz="91414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0829E-60FF-4EE1-8DE7-B46941DECDC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847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0829E-60FF-4EE1-8DE7-B46941DECDC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847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0829E-60FF-4EE1-8DE7-B46941DECDC6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847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0829E-60FF-4EE1-8DE7-B46941DECDC6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510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0829E-60FF-4EE1-8DE7-B46941DECDC6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5103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0829E-60FF-4EE1-8DE7-B46941DECDC6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002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0829E-60FF-4EE1-8DE7-B46941DECDC6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002676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ight Triangle 6"/>
          <p:cNvSpPr/>
          <p:nvPr/>
        </p:nvSpPr>
        <p:spPr>
          <a:xfrm>
            <a:off x="2" y="2919490"/>
            <a:ext cx="5251152" cy="4641775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981" tIns="59992" rIns="119981" bIns="59992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499" y="-1017"/>
            <a:ext cx="13446449" cy="7562283"/>
          </a:xfrm>
          <a:custGeom>
            <a:gdLst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981" tIns="59992" rIns="119981" bIns="59992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201269" y="1907852"/>
            <a:ext cx="8304260" cy="1327803"/>
          </a:xfrm>
        </p:spPr>
        <p:txBody>
          <a:bodyPr bIns="11999" anchor="b"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782219" y="2724312"/>
            <a:ext cx="9572267" cy="363023"/>
          </a:xfrm>
        </p:spPr>
        <p:txBody>
          <a:bodyPr tIns="11999">
            <a:normAutofit/>
          </a:bodyPr>
          <a:lstStyle>
            <a:lvl1pPr marL="0" indent="0" algn="l">
              <a:buNone/>
              <a:defRPr kumimoji="0" lang="en-US" sz="1800" b="0" i="0" u="none" strike="noStrike" kern="1200" cap="all" spc="525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599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998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99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996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99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99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99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99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119982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itchFamily="34" charset="0"/>
              <a:buNone/>
              <a:defRPr/>
            </a:pPr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27BAC-00BE-4ADB-8519-E1DDA63977ED}" type="datetimeFigureOut">
              <a:rPr lang="ru-RU" smtClean="0"/>
              <a:t>15.05.2026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38407-E38C-45FC-A917-DA991F9C3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Right Triangle 16"/>
          <p:cNvSpPr/>
          <p:nvPr/>
        </p:nvSpPr>
        <p:spPr>
          <a:xfrm>
            <a:off x="2" y="2919490"/>
            <a:ext cx="5251152" cy="4641775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981" tIns="59992" rIns="119981" bIns="59992"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1897617" y="-1897615"/>
            <a:ext cx="7561263" cy="11356497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981" tIns="59992" rIns="119981" bIns="59992" rtlCol="0" anchor="ctr"/>
          <a:lstStyle/>
          <a:p>
            <a:pPr marL="0" algn="ctr" defTabSz="1199821" rtl="0" eaLnBrk="1" latinLnBrk="0" hangingPunct="1"/>
            <a:endParaRPr lang="en-US" sz="24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153956" y="1737727"/>
            <a:ext cx="7662482" cy="1201144"/>
          </a:xfrm>
        </p:spPr>
        <p:txBody>
          <a:bodyPr bIns="0" anchor="b"/>
          <a:lstStyle>
            <a:lvl1pPr algn="l">
              <a:defRPr kumimoji="0" lang="en-US" sz="3700" b="0" i="0" u="none" strike="noStrike" kern="1200" cap="all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19982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82503" y="2887472"/>
            <a:ext cx="5597964" cy="3665622"/>
          </a:xfrm>
        </p:spPr>
        <p:txBody>
          <a:bodyPr/>
          <a:lstStyle>
            <a:lvl1pPr>
              <a:defRPr sz="4200"/>
            </a:lvl1pPr>
            <a:lvl2pPr>
              <a:defRPr sz="3700"/>
            </a:lvl2pPr>
            <a:lvl3pPr>
              <a:defRPr sz="32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908173" y="2484461"/>
            <a:ext cx="8519102" cy="687233"/>
          </a:xfrm>
        </p:spPr>
        <p:txBody>
          <a:bodyPr>
            <a:normAutofit/>
          </a:bodyPr>
          <a:lstStyle>
            <a:lvl1pPr marL="0" indent="0">
              <a:buNone/>
              <a:defRPr lang="en-US" sz="1800" b="1" kern="120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599910" indent="0">
              <a:buNone/>
              <a:defRPr sz="1600"/>
            </a:lvl2pPr>
            <a:lvl3pPr marL="1199821" indent="0">
              <a:buNone/>
              <a:defRPr sz="1300"/>
            </a:lvl3pPr>
            <a:lvl4pPr marL="1799729" indent="0">
              <a:buNone/>
              <a:defRPr sz="1200"/>
            </a:lvl4pPr>
            <a:lvl5pPr marL="2399641" indent="0">
              <a:buNone/>
              <a:defRPr sz="1200"/>
            </a:lvl5pPr>
            <a:lvl6pPr marL="2999551" indent="0">
              <a:buNone/>
              <a:defRPr sz="1200"/>
            </a:lvl6pPr>
            <a:lvl7pPr marL="3599460" indent="0">
              <a:buNone/>
              <a:defRPr sz="1200"/>
            </a:lvl7pPr>
            <a:lvl8pPr marL="4199370" indent="0">
              <a:buNone/>
              <a:defRPr sz="1200"/>
            </a:lvl8pPr>
            <a:lvl9pPr marL="4799280" indent="0">
              <a:buNone/>
              <a:defRPr sz="1200"/>
            </a:lvl9pPr>
          </a:lstStyle>
          <a:p>
            <a:pPr marL="0" marR="0" lvl="0" indent="0" algn="l" defTabSz="1199821" rtl="0" eaLnBrk="1" fontAlgn="auto" latinLnBrk="0" hangingPunct="1">
              <a:lnSpc>
                <a:spcPct val="100000"/>
              </a:lnSpc>
              <a:spcBef>
                <a:spcPts val="394"/>
              </a:spcBef>
              <a:spcAft>
                <a:spcPct val="0"/>
              </a:spcAft>
              <a:buClr>
                <a:schemeClr val="accent1"/>
              </a:buClr>
              <a:buSzTx/>
              <a:buFont typeface="Arial" pitchFamily="34" charset="0"/>
              <a:buNone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27BAC-00BE-4ADB-8519-E1DDA63977ED}" type="datetimeFigureOut">
              <a:rPr lang="ru-RU" smtClean="0"/>
              <a:t>15.05.2026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38407-E38C-45FC-A917-DA991F9C3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Freeform 6"/>
          <p:cNvSpPr/>
          <p:nvPr/>
        </p:nvSpPr>
        <p:spPr>
          <a:xfrm>
            <a:off x="-3500" y="5568557"/>
            <a:ext cx="5254654" cy="1992707"/>
          </a:xfrm>
          <a:custGeom>
            <a:gdLst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981" tIns="59992" rIns="119981" bIns="59992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499" y="5569284"/>
            <a:ext cx="13446449" cy="1991980"/>
          </a:xfrm>
          <a:custGeom>
            <a:gdLst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981" tIns="59992" rIns="119981" bIns="59992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9866" y="403267"/>
            <a:ext cx="11056826" cy="604901"/>
          </a:xfrm>
          <a:prstGeom prst="rect">
            <a:avLst/>
          </a:prstGeom>
        </p:spPr>
        <p:txBody>
          <a:bodyPr vert="horz" lIns="119981" tIns="59992" rIns="119981" bIns="59992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9866" y="1213496"/>
            <a:ext cx="11056826" cy="3946950"/>
          </a:xfrm>
          <a:prstGeom prst="rect">
            <a:avLst/>
          </a:prstGeom>
        </p:spPr>
        <p:txBody>
          <a:bodyPr vert="horz" lIns="119981" tIns="59992" rIns="119981" bIns="5999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95745" y="6472441"/>
            <a:ext cx="3199422" cy="221797"/>
          </a:xfrm>
          <a:prstGeom prst="rect">
            <a:avLst/>
          </a:prstGeom>
        </p:spPr>
        <p:txBody>
          <a:bodyPr vert="horz" lIns="119981" tIns="59992" rIns="119981" bIns="59992" rtlCol="0" anchor="ctr"/>
          <a:lstStyle>
            <a:lvl1pPr algn="l">
              <a:defRPr sz="1600">
                <a:solidFill>
                  <a:srgbClr val="FFFFFF"/>
                </a:solidFill>
              </a:defRPr>
            </a:lvl1pPr>
          </a:lstStyle>
          <a:p>
            <a:fld id="{0E127BAC-00BE-4ADB-8519-E1DDA63977ED}" type="datetimeFigureOut">
              <a:rPr lang="ru-RU" smtClean="0"/>
              <a:t>15.05.2026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71234" y="6929638"/>
            <a:ext cx="6945524" cy="302451"/>
          </a:xfrm>
          <a:prstGeom prst="rect">
            <a:avLst/>
          </a:prstGeom>
        </p:spPr>
        <p:txBody>
          <a:bodyPr vert="horz" lIns="119981" tIns="59992" rIns="119981" bIns="59992" rtlCol="0" anchor="ctr"/>
          <a:lstStyle>
            <a:lvl1pPr algn="r">
              <a:defRPr sz="1300" cap="all" spc="263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350693" y="6803617"/>
            <a:ext cx="739362" cy="554493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11999" tIns="11999" rIns="11999" bIns="11999" rtlCol="0" anchor="ctr">
            <a:normAutofit/>
          </a:bodyPr>
          <a:lstStyle>
            <a:lvl1pPr algn="ctr">
              <a:defRPr sz="2200">
                <a:solidFill>
                  <a:srgbClr val="FFFFFF"/>
                </a:solidFill>
              </a:defRPr>
            </a:lvl1pPr>
          </a:lstStyle>
          <a:p>
            <a:fld id="{0AA38407-E38C-45FC-A917-DA991F9C330C}" type="slidenum">
              <a:rPr lang="ru-RU" smtClean="0"/>
              <a:t>0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8" r:id="rId2"/>
  </p:sldLayoutIdLst>
  <p:transition/>
  <p:timing/>
  <p:txStyles>
    <p:titleStyle>
      <a:lvl1pPr algn="l" defTabSz="1199821" rtl="0" eaLnBrk="1" latinLnBrk="0" hangingPunct="1">
        <a:spcBef>
          <a:spcPct val="0"/>
        </a:spcBef>
        <a:buNone/>
        <a:defRPr sz="37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9933" indent="-449933" algn="l" defTabSz="1199821" rtl="0" eaLnBrk="1" latinLnBrk="0" hangingPunct="1">
        <a:spcBef>
          <a:spcPts val="1050"/>
        </a:spcBef>
        <a:buFont typeface="Arial" pitchFamily="34" charset="0"/>
        <a:buNone/>
        <a:defRPr sz="21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227966" indent="-227966" algn="l" defTabSz="1199821" rtl="0" eaLnBrk="1" latinLnBrk="0" hangingPunct="1">
        <a:spcBef>
          <a:spcPts val="394"/>
        </a:spcBef>
        <a:buClr>
          <a:schemeClr val="accent2"/>
        </a:buClr>
        <a:buFont typeface="Wingdings" pitchFamily="2" charset="2"/>
        <a:buChar char="§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527922" indent="-215968" algn="l" defTabSz="1199821" rtl="0" eaLnBrk="1" latinLnBrk="0" hangingPunct="1">
        <a:spcBef>
          <a:spcPts val="394"/>
        </a:spcBef>
        <a:buClr>
          <a:schemeClr val="accent2"/>
        </a:buClr>
        <a:buFont typeface="Wingdings" pitchFamily="2" charset="2"/>
        <a:buChar char="§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827878" indent="-215968" algn="l" defTabSz="1199821" rtl="0" eaLnBrk="1" latinLnBrk="0" hangingPunct="1">
        <a:spcBef>
          <a:spcPts val="394"/>
        </a:spcBef>
        <a:buClr>
          <a:schemeClr val="accent2"/>
        </a:buClr>
        <a:buFont typeface="Wingdings" pitchFamily="2" charset="2"/>
        <a:buChar char="§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127831" indent="-227966" algn="l" defTabSz="1199821" rtl="0" eaLnBrk="1" latinLnBrk="0" hangingPunct="1">
        <a:spcBef>
          <a:spcPts val="394"/>
        </a:spcBef>
        <a:buClr>
          <a:schemeClr val="accent2"/>
        </a:buClr>
        <a:buFont typeface="Wingdings" pitchFamily="2" charset="2"/>
        <a:buChar char="§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439784" indent="-227966" algn="l" defTabSz="1199821" rtl="0" eaLnBrk="1" latinLnBrk="0" hangingPunct="1">
        <a:spcBef>
          <a:spcPts val="394"/>
        </a:spcBef>
        <a:buClr>
          <a:schemeClr val="accent2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775734" indent="-215968" algn="l" defTabSz="1199821" rtl="0" eaLnBrk="1" latinLnBrk="0" hangingPunct="1">
        <a:spcBef>
          <a:spcPts val="394"/>
        </a:spcBef>
        <a:buClr>
          <a:schemeClr val="accent2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75690" indent="-215968" algn="l" defTabSz="1199821" rtl="0" eaLnBrk="1" latinLnBrk="0" hangingPunct="1">
        <a:spcBef>
          <a:spcPts val="394"/>
        </a:spcBef>
        <a:buClr>
          <a:schemeClr val="accent2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351648" indent="-215968" algn="l" defTabSz="1199821" rtl="0" eaLnBrk="1" latinLnBrk="0" hangingPunct="1">
        <a:spcBef>
          <a:spcPts val="394"/>
        </a:spcBef>
        <a:buClr>
          <a:schemeClr val="accent2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9910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99821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99729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9641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9551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99460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99370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99280" algn="l" defTabSz="119982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.png" /><Relationship Id="rId5" Type="http://schemas.openxmlformats.org/officeDocument/2006/relationships/image" Target="../media/image6.jpeg" /><Relationship Id="rId6" Type="http://schemas.openxmlformats.org/officeDocument/2006/relationships/image" Target="../media/image7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8.png" /><Relationship Id="rId4" Type="http://schemas.openxmlformats.org/officeDocument/2006/relationships/image" Target="../media/image12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8.png" /><Relationship Id="rId4" Type="http://schemas.openxmlformats.org/officeDocument/2006/relationships/image" Target="../media/image1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8.png" /><Relationship Id="rId4" Type="http://schemas.openxmlformats.org/officeDocument/2006/relationships/image" Target="../media/image1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15.jpeg" /><Relationship Id="rId4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8.png" /><Relationship Id="rId4" Type="http://schemas.openxmlformats.org/officeDocument/2006/relationships/image" Target="../media/image16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8.pn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8.png" /><Relationship Id="rId4" Type="http://schemas.openxmlformats.org/officeDocument/2006/relationships/image" Target="../media/image19.jpeg" /><Relationship Id="rId5" Type="http://schemas.openxmlformats.org/officeDocument/2006/relationships/image" Target="../media/image20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Relationship Id="rId4" Type="http://schemas.openxmlformats.org/officeDocument/2006/relationships/image" Target="../media/image21.jpeg" /><Relationship Id="rId5" Type="http://schemas.openxmlformats.org/officeDocument/2006/relationships/image" Target="../media/image22.jpeg" /><Relationship Id="rId6" Type="http://schemas.openxmlformats.org/officeDocument/2006/relationships/image" Target="../media/image23.jpeg" /><Relationship Id="rId7" Type="http://schemas.openxmlformats.org/officeDocument/2006/relationships/image" Target="../media/image2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25.png" /><Relationship Id="rId4" Type="http://schemas.openxmlformats.org/officeDocument/2006/relationships/image" Target="../media/image26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25.png" /><Relationship Id="rId4" Type="http://schemas.openxmlformats.org/officeDocument/2006/relationships/image" Target="../media/image27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28.jpeg" /><Relationship Id="rId4" Type="http://schemas.openxmlformats.org/officeDocument/2006/relationships/image" Target="../media/image29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8.png" /><Relationship Id="rId4" Type="http://schemas.openxmlformats.org/officeDocument/2006/relationships/image" Target="../media/image30.jpeg" /><Relationship Id="rId5" Type="http://schemas.openxmlformats.org/officeDocument/2006/relationships/image" Target="../media/image31.jpeg" /><Relationship Id="rId6" Type="http://schemas.openxmlformats.org/officeDocument/2006/relationships/image" Target="../media/image32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25.png" /><Relationship Id="rId4" Type="http://schemas.openxmlformats.org/officeDocument/2006/relationships/image" Target="../media/image33.jpeg" /><Relationship Id="rId5" Type="http://schemas.openxmlformats.org/officeDocument/2006/relationships/image" Target="../media/image34.jpeg" /><Relationship Id="rId6" Type="http://schemas.openxmlformats.org/officeDocument/2006/relationships/image" Target="../media/image3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25.png" /><Relationship Id="rId4" Type="http://schemas.openxmlformats.org/officeDocument/2006/relationships/image" Target="../media/image36.png" /><Relationship Id="rId5" Type="http://schemas.microsoft.com/office/2007/relationships/hdphoto" Target="../media/image37.wdp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8.png" /><Relationship Id="rId4" Type="http://schemas.openxmlformats.org/officeDocument/2006/relationships/image" Target="../media/image38.jpeg" /><Relationship Id="rId5" Type="http://schemas.openxmlformats.org/officeDocument/2006/relationships/image" Target="../media/image39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1.jpeg" /><Relationship Id="rId4" Type="http://schemas.openxmlformats.org/officeDocument/2006/relationships/image" Target="../media/image40.jpeg" /><Relationship Id="rId5" Type="http://schemas.openxmlformats.org/officeDocument/2006/relationships/image" Target="../media/image29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1.jpeg" /><Relationship Id="rId4" Type="http://schemas.openxmlformats.org/officeDocument/2006/relationships/image" Target="../media/image41.jpeg" /><Relationship Id="rId5" Type="http://schemas.openxmlformats.org/officeDocument/2006/relationships/image" Target="../media/image2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42.jpeg" /><Relationship Id="rId4" Type="http://schemas.openxmlformats.org/officeDocument/2006/relationships/image" Target="../media/image43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44.jpeg" /><Relationship Id="rId4" Type="http://schemas.openxmlformats.org/officeDocument/2006/relationships/image" Target="../media/image25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Data" Target="../diagrams/data2.xml" /><Relationship Id="rId11" Type="http://schemas.openxmlformats.org/officeDocument/2006/relationships/diagramLayout" Target="../diagrams/layout2.xml" /><Relationship Id="rId12" Type="http://schemas.openxmlformats.org/officeDocument/2006/relationships/diagramQuickStyle" Target="../diagrams/quickStyle2.xml" /><Relationship Id="rId13" Type="http://schemas.openxmlformats.org/officeDocument/2006/relationships/diagramColors" Target="../diagrams/colors2.xml" /><Relationship Id="rId14" Type="http://schemas.openxmlformats.org/officeDocument/2006/relationships/image" Target="../media/image45.jpeg" /><Relationship Id="rId15" Type="http://schemas.openxmlformats.org/officeDocument/2006/relationships/image" Target="../media/image29.png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1.jpeg" /><Relationship Id="rId4" Type="http://schemas.microsoft.com/office/2007/relationships/diagramDrawing" Target="../diagrams/drawing1.xml" /><Relationship Id="rId5" Type="http://schemas.openxmlformats.org/officeDocument/2006/relationships/diagramData" Target="../diagrams/data1.xml" /><Relationship Id="rId6" Type="http://schemas.openxmlformats.org/officeDocument/2006/relationships/diagramLayout" Target="../diagrams/layout1.xml" /><Relationship Id="rId7" Type="http://schemas.openxmlformats.org/officeDocument/2006/relationships/diagramQuickStyle" Target="../diagrams/quickStyle1.xml" /><Relationship Id="rId8" Type="http://schemas.openxmlformats.org/officeDocument/2006/relationships/diagramColors" Target="../diagrams/colors1.xml" /><Relationship Id="rId9" Type="http://schemas.microsoft.com/office/2007/relationships/diagramDrawing" Target="../diagrams/drawing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Data" Target="../diagrams/data4.xml" /><Relationship Id="rId11" Type="http://schemas.openxmlformats.org/officeDocument/2006/relationships/diagramLayout" Target="../diagrams/layout4.xml" /><Relationship Id="rId12" Type="http://schemas.openxmlformats.org/officeDocument/2006/relationships/diagramQuickStyle" Target="../diagrams/quickStyle4.xml" /><Relationship Id="rId13" Type="http://schemas.openxmlformats.org/officeDocument/2006/relationships/diagramColors" Target="../diagrams/colors4.xml" /><Relationship Id="rId14" Type="http://schemas.openxmlformats.org/officeDocument/2006/relationships/image" Target="../media/image46.jpeg" /><Relationship Id="rId15" Type="http://schemas.openxmlformats.org/officeDocument/2006/relationships/image" Target="../media/image29.png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1.jpeg" /><Relationship Id="rId4" Type="http://schemas.microsoft.com/office/2007/relationships/diagramDrawing" Target="../diagrams/drawing3.xml" /><Relationship Id="rId5" Type="http://schemas.openxmlformats.org/officeDocument/2006/relationships/diagramData" Target="../diagrams/data3.xml" /><Relationship Id="rId6" Type="http://schemas.openxmlformats.org/officeDocument/2006/relationships/diagramLayout" Target="../diagrams/layout3.xml" /><Relationship Id="rId7" Type="http://schemas.openxmlformats.org/officeDocument/2006/relationships/diagramQuickStyle" Target="../diagrams/quickStyle3.xml" /><Relationship Id="rId8" Type="http://schemas.openxmlformats.org/officeDocument/2006/relationships/diagramColors" Target="../diagrams/colors3.xml" /><Relationship Id="rId9" Type="http://schemas.microsoft.com/office/2007/relationships/diagramDrawing" Target="../diagrams/drawing4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29.png" /><Relationship Id="rId4" Type="http://schemas.openxmlformats.org/officeDocument/2006/relationships/image" Target="../media/image47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image" Target="../media/image48.jpeg" /><Relationship Id="rId4" Type="http://schemas.openxmlformats.org/officeDocument/2006/relationships/image" Target="../media/image49.png" /><Relationship Id="rId5" Type="http://schemas.openxmlformats.org/officeDocument/2006/relationships/image" Target="../media/image50.png" /><Relationship Id="rId6" Type="http://schemas.openxmlformats.org/officeDocument/2006/relationships/image" Target="../media/image51.png" /><Relationship Id="rId7" Type="http://schemas.openxmlformats.org/officeDocument/2006/relationships/image" Target="../media/image52.png" /><Relationship Id="rId8" Type="http://schemas.openxmlformats.org/officeDocument/2006/relationships/image" Target="../media/image29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3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`</a:t>
            </a:r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54182" y="3145999"/>
            <a:ext cx="12961440" cy="400083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algn="ctr"/>
            <a:r>
              <a:rPr lang="ru-RU" sz="200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i="1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4" t="4974"/>
          <a:stretch>
            <a:fillRect/>
          </a:stretch>
        </p:blipFill>
        <p:spPr>
          <a:xfrm>
            <a:off x="-47278" y="0"/>
            <a:ext cx="13490229" cy="75612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rcRect b="21376"/>
          <a:stretch>
            <a:fillRect/>
          </a:stretch>
        </p:blipFill>
        <p:spPr>
          <a:xfrm>
            <a:off x="5668686" y="5724848"/>
            <a:ext cx="7774266" cy="1836414"/>
          </a:xfrm>
          <a:prstGeom prst="rect">
            <a:avLst/>
          </a:prstGeom>
        </p:spPr>
      </p:pic>
      <p:pic>
        <p:nvPicPr>
          <p:cNvPr id="3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07260" y="9432"/>
            <a:ext cx="1610959" cy="161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8787" y="2628503"/>
            <a:ext cx="12529392" cy="2246743"/>
          </a:xfrm>
          <a:prstGeom prst="rect">
            <a:avLst/>
          </a:prstGeom>
        </p:spPr>
        <p:txBody>
          <a:bodyPr wrap="square" lIns="91414" tIns="45707" rIns="91414" bIns="45707" anchor="ctr">
            <a:spAutoFit/>
          </a:bodyPr>
          <a:lstStyle/>
          <a:p>
            <a:pPr algn="ctr"/>
            <a:endParaRPr lang="ru-RU" altLang="ru-RU" sz="3000" b="1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4000" b="1" cap="all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ВСЕРОССИЙСКАЯ АКЦИЯ </a:t>
            </a:r>
          </a:p>
          <a:p>
            <a:pPr algn="ctr"/>
            <a:r>
              <a:rPr lang="ru-RU" altLang="ru-RU" sz="4000" b="1" cap="all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«МОИ БЕЗОПАСНЫЕ КАНИКУЛЫ»</a:t>
            </a:r>
          </a:p>
          <a:p>
            <a:pPr algn="ctr"/>
            <a:endParaRPr lang="ru-RU" sz="30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2923" y="4500711"/>
            <a:ext cx="10227785" cy="707886"/>
          </a:xfrm>
          <a:prstGeom prst="rect">
            <a:avLst/>
          </a:prstGeom>
        </p:spPr>
        <p:txBody>
          <a:bodyPr wrap="none" anchor="ctr">
            <a:prstTxWarp prst="textArchDown">
              <a:avLst>
                <a:gd name="adj" fmla="val 21511838"/>
              </a:avLst>
            </a:prstTxWarp>
            <a:spAutoFit/>
          </a:bodyPr>
          <a:lstStyle/>
          <a:p>
            <a:pPr algn="ctr"/>
            <a:r>
              <a:rPr lang="ru-RU" sz="4000" b="1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«Каникулы классные, когда безОпасные!»</a:t>
            </a:r>
          </a:p>
        </p:txBody>
      </p:sp>
      <p:pic>
        <p:nvPicPr>
          <p:cNvPr id="12290" name="Picture 2" descr="C:\Users\moldobaeva\Downloads\IMG_831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" t="40098" b="5537"/>
          <a:stretch>
            <a:fillRect/>
          </a:stretch>
        </p:blipFill>
        <p:spPr bwMode="auto">
          <a:xfrm>
            <a:off x="-47278" y="5580831"/>
            <a:ext cx="5688633" cy="198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vorobieva\Downloads\Цветной логотип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4011" y="129410"/>
            <a:ext cx="1754926" cy="336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4665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978059" y="2"/>
            <a:ext cx="1464891" cy="146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76859" y="2844527"/>
            <a:ext cx="10801200" cy="1446524"/>
          </a:xfrm>
          <a:prstGeom prst="rect">
            <a:avLst/>
          </a:prstGeom>
          <a:noFill/>
        </p:spPr>
        <p:txBody>
          <a:bodyPr wrap="square" lIns="91414" tIns="45707" rIns="91414" bIns="45707" rtlCol="0" anchor="ctr">
            <a:spAutoFit/>
          </a:bodyPr>
          <a:lstStyle/>
          <a:p>
            <a:pPr algn="ctr"/>
            <a:r>
              <a:rPr lang="ru-RU" sz="4400" b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РАЗДЕЛ 1.</a:t>
            </a:r>
          </a:p>
          <a:p>
            <a:pPr algn="ctr"/>
            <a:r>
              <a:rPr lang="ru-RU" sz="4400" b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БЕЗОПАСНОСТЬ </a:t>
            </a:r>
            <a:r>
              <a:rPr lang="ru-RU" sz="4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ДОРОГАХ</a:t>
            </a:r>
          </a:p>
        </p:txBody>
      </p:sp>
      <p:pic>
        <p:nvPicPr>
          <p:cNvPr id="3074" name="Picture 2" descr="C:\Users\moldobaeva\Downloads\IMG_8307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746" y="180231"/>
            <a:ext cx="4547447" cy="303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oldobaeva\Downloads\IMG_8306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54579" y="4333031"/>
            <a:ext cx="4619624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95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844"/>
            <a:ext cx="13463471" cy="7562109"/>
          </a:xfrm>
          <a:prstGeom prst="rect">
            <a:avLst/>
          </a:prstGeom>
        </p:spPr>
      </p:pic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31069" y="2"/>
            <a:ext cx="1111881" cy="111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4"/>
          <a:stretch>
            <a:fillRect/>
          </a:stretch>
        </p:blipFill>
        <p:spPr bwMode="auto">
          <a:xfrm>
            <a:off x="0" y="1111881"/>
            <a:ext cx="7568872" cy="6449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64891" y="308859"/>
            <a:ext cx="10801200" cy="584749"/>
          </a:xfrm>
          <a:prstGeom prst="rect">
            <a:avLst/>
          </a:prstGeom>
          <a:noFill/>
        </p:spPr>
        <p:txBody>
          <a:bodyPr wrap="square" lIns="91414" tIns="45707" rIns="91414" bIns="45707" rtlCol="0" anchor="ctr">
            <a:spAutoFit/>
          </a:bodyPr>
          <a:lstStyle/>
          <a:p>
            <a:pPr algn="ctr"/>
            <a:r>
              <a:rPr lang="ru-RU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БЕЗОПАСНОСТЬ НА ДОРОГАХ</a:t>
            </a: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47762" y="1116335"/>
            <a:ext cx="6974513" cy="1512168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ru-RU" sz="2400" b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ПРАВИЛА</a:t>
            </a:r>
            <a:r>
              <a:rPr lang="ru-RU" sz="2400" b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>
                <a:solidFill>
                  <a:srgbClr val="FFC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ДОРОЖНОГО</a:t>
            </a:r>
            <a:r>
              <a:rPr lang="ru-RU" sz="2400" b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ДВИЖЕНИЯ</a:t>
            </a:r>
            <a:br>
              <a:rPr lang="ru-RU" sz="2400" b="1" smtClean="0">
                <a:solidFill>
                  <a:srgbClr val="00B05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400" b="1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br>
              <a:rPr lang="ru-RU" sz="2400" b="1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являются основополагающим документом.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7568873" y="2412481"/>
            <a:ext cx="5713363" cy="4973006"/>
          </a:xfrm>
        </p:spPr>
        <p:txBody>
          <a:bodyPr>
            <a:normAutofit/>
          </a:bodyPr>
          <a:lstStyle/>
          <a:p>
            <a:pPr>
              <a:lnSpc>
                <a:spcPct val="60000"/>
              </a:lnSpc>
              <a:buClr>
                <a:srgbClr val="FF0000"/>
              </a:buClr>
            </a:pPr>
            <a:endParaRPr lang="ru-RU" smtClean="0"/>
          </a:p>
          <a:p>
            <a:pPr marL="457200" indent="-457200">
              <a:lnSpc>
                <a:spcPct val="60000"/>
              </a:lnSpc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800">
                <a:solidFill>
                  <a:srgbClr val="0070C0"/>
                </a:solidFill>
                <a:latin typeface="Times New Roman"/>
                <a:ea typeface="Times New Roman"/>
              </a:rPr>
              <a:t>Все участники дорожного движения должны строго выполнять их требования.</a:t>
            </a:r>
          </a:p>
          <a:p>
            <a:pPr>
              <a:lnSpc>
                <a:spcPct val="60000"/>
              </a:lnSpc>
              <a:buClr>
                <a:srgbClr val="FF0000"/>
              </a:buClr>
            </a:pPr>
            <a:endParaRPr lang="ru-RU" sz="2800">
              <a:solidFill>
                <a:srgbClr val="0070C0"/>
              </a:solidFill>
              <a:latin typeface="Times New Roman"/>
              <a:ea typeface="Times New Roman"/>
            </a:endParaRPr>
          </a:p>
          <a:p>
            <a:pPr marL="457200" indent="-457200">
              <a:lnSpc>
                <a:spcPct val="60000"/>
              </a:lnSpc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800">
                <a:solidFill>
                  <a:srgbClr val="0070C0"/>
                </a:solidFill>
                <a:latin typeface="Times New Roman"/>
                <a:ea typeface="Times New Roman"/>
              </a:rPr>
              <a:t>Чаще всего школьники выступают в роли пешеходов.</a:t>
            </a:r>
          </a:p>
          <a:p>
            <a:pPr>
              <a:lnSpc>
                <a:spcPct val="60000"/>
              </a:lnSpc>
              <a:buClr>
                <a:srgbClr val="FF0000"/>
              </a:buClr>
            </a:pPr>
            <a:endParaRPr lang="ru-RU" sz="2800">
              <a:solidFill>
                <a:srgbClr val="0070C0"/>
              </a:solidFill>
              <a:latin typeface="Times New Roman"/>
              <a:ea typeface="Times New Roman"/>
            </a:endParaRPr>
          </a:p>
          <a:p>
            <a:pPr marL="457200" indent="-457200">
              <a:lnSpc>
                <a:spcPct val="60000"/>
              </a:lnSpc>
              <a:buClr>
                <a:srgbClr val="FF0000"/>
              </a:buClr>
              <a:buFont typeface="Arial" pitchFamily="34" charset="0"/>
              <a:buChar char="•"/>
            </a:pPr>
            <a:r>
              <a:rPr lang="ru-RU" sz="2800">
                <a:solidFill>
                  <a:srgbClr val="0070C0"/>
                </a:solidFill>
                <a:latin typeface="Times New Roman"/>
                <a:ea typeface="Times New Roman"/>
              </a:rPr>
              <a:t>Чтобы до минимума сократить число ДТП и травматизм среди пешеходов-школьников, необходимо выполнять правила безопасности поведения на дорогах.</a:t>
            </a:r>
          </a:p>
        </p:txBody>
      </p:sp>
    </p:spTree>
    <p:extLst>
      <p:ext uri="{BB962C8B-B14F-4D97-AF65-F5344CB8AC3E}">
        <p14:creationId xmlns:p14="http://schemas.microsoft.com/office/powerpoint/2010/main" val="126451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844"/>
            <a:ext cx="13463471" cy="7562109"/>
          </a:xfrm>
          <a:prstGeom prst="rect">
            <a:avLst/>
          </a:prstGeom>
        </p:spPr>
      </p:pic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18512" y="-35794"/>
            <a:ext cx="1171715" cy="117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1037553" y="2052438"/>
            <a:ext cx="11516573" cy="738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14" tIns="45707" rIns="91414" bIns="45707">
            <a:spAutoFit/>
          </a:bodyPr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 sz="3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Для обеспечения  движения  пешеходов и его регулирования используются светофоры</a:t>
            </a:r>
          </a:p>
        </p:txBody>
      </p:sp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1581151" y="1111882"/>
            <a:ext cx="1873250" cy="32385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14" tIns="45707" rIns="91414" bIns="45707" anchor="ctr" anchorCtr="1"/>
          <a:lstStyle/>
          <a:p>
            <a:pPr algn="ctr">
              <a:spcBef>
                <a:spcPct val="50000"/>
              </a:spcBef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светофоры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9601797" y="1116335"/>
            <a:ext cx="2376263" cy="32385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14" tIns="45707" rIns="91414" bIns="45707" anchor="ctr" anchorCtr="1"/>
          <a:lstStyle/>
          <a:p>
            <a:pPr algn="ctr">
              <a:spcBef>
                <a:spcPct val="50000"/>
              </a:spcBef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дорожные знаки</a:t>
            </a: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3841155" y="1135922"/>
            <a:ext cx="2231056" cy="27577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14" tIns="45707" rIns="91414" bIns="45707" anchor="ctr" anchorCtr="1"/>
          <a:lstStyle/>
          <a:p>
            <a:pPr algn="ctr">
              <a:spcBef>
                <a:spcPct val="50000"/>
              </a:spcBef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регулировщики</a:t>
            </a: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8292617" y="1592202"/>
            <a:ext cx="1873250" cy="32385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91414" tIns="45707" rIns="91414" bIns="45707" anchor="ctr" anchorCtr="1"/>
          <a:lstStyle/>
          <a:p>
            <a:pPr algn="ctr">
              <a:spcBef>
                <a:spcPct val="50000"/>
              </a:spcBef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ограждения</a:t>
            </a:r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2209803" y="1600962"/>
            <a:ext cx="2373841" cy="3603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91414" tIns="45707" rIns="91414" bIns="45707" anchor="ctr"/>
          <a:lstStyle/>
          <a:p>
            <a:pPr algn="ctr">
              <a:spcBef>
                <a:spcPct val="50000"/>
              </a:spcBef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дорожная разметка</a:t>
            </a: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4921870" y="1621429"/>
            <a:ext cx="3095749" cy="35900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91414" tIns="45707" rIns="91414" bIns="45707" anchor="ctr"/>
          <a:lstStyle/>
          <a:p>
            <a:pPr algn="ctr">
              <a:spcBef>
                <a:spcPct val="50000"/>
              </a:spcBef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посадочные площадки</a:t>
            </a: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6440038" y="1111882"/>
            <a:ext cx="2890386" cy="32385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14" tIns="45707" rIns="91414" bIns="45707" anchor="ctr"/>
          <a:lstStyle/>
          <a:p>
            <a:pPr algn="ctr">
              <a:spcBef>
                <a:spcPct val="50000"/>
              </a:spcBef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пешеходные дорожки</a:t>
            </a:r>
          </a:p>
        </p:txBody>
      </p:sp>
      <p:sp>
        <p:nvSpPr>
          <p:cNvPr id="22" name="Text Box 23"/>
          <p:cNvSpPr txBox="1">
            <a:spLocks noChangeArrowheads="1"/>
          </p:cNvSpPr>
          <p:nvPr/>
        </p:nvSpPr>
        <p:spPr bwMode="auto">
          <a:xfrm>
            <a:off x="260375" y="2844527"/>
            <a:ext cx="4372871" cy="12037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14" tIns="45707" rIns="91414" bIns="45707" anchor="ctr" anchorCtr="1"/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Красный силуэт стоящего человека запрещает проход, зеленый силуэт «идущего» человека разрешает проход</a:t>
            </a:r>
          </a:p>
        </p:txBody>
      </p:sp>
      <p:sp>
        <p:nvSpPr>
          <p:cNvPr id="23" name="Text Box 24"/>
          <p:cNvSpPr txBox="1">
            <a:spLocks noChangeArrowheads="1"/>
          </p:cNvSpPr>
          <p:nvPr/>
        </p:nvSpPr>
        <p:spPr bwMode="auto">
          <a:xfrm>
            <a:off x="8830294" y="2864912"/>
            <a:ext cx="4372871" cy="120375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14" tIns="45707" rIns="91414" bIns="45707" anchor="ctr" anchorCtr="1"/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Мигание зеленого сигнала светофора свидетельствует о </a:t>
            </a:r>
            <a:r>
              <a:rPr 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скором окончании разрешенного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 времени для </a:t>
            </a:r>
            <a:r>
              <a:rPr lang="ru-RU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перехода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pSp>
        <p:nvGrpSpPr>
          <p:cNvPr id="24" name="Group 45"/>
          <p:cNvGrpSpPr/>
          <p:nvPr/>
        </p:nvGrpSpPr>
        <p:grpSpPr>
          <a:xfrm>
            <a:off x="4821436" y="2844529"/>
            <a:ext cx="1323975" cy="1323975"/>
            <a:chOff x="930" y="2115"/>
            <a:chExt cx="834" cy="834"/>
          </a:xfrm>
        </p:grpSpPr>
        <p:sp>
          <p:nvSpPr>
            <p:cNvPr id="25" name="Oval 30"/>
            <p:cNvSpPr>
              <a:spLocks noChangeAspect="1" noChangeArrowheads="1"/>
            </p:cNvSpPr>
            <p:nvPr/>
          </p:nvSpPr>
          <p:spPr bwMode="auto">
            <a:xfrm>
              <a:off x="930" y="2115"/>
              <a:ext cx="834" cy="834"/>
            </a:xfrm>
            <a:prstGeom prst="ellipse">
              <a:avLst/>
            </a:prstGeom>
            <a:gradFill rotWithShape="1">
              <a:gsLst>
                <a:gs pos="0">
                  <a:srgbClr val="808080"/>
                </a:gs>
                <a:gs pos="100000">
                  <a:srgbClr val="3B3B3B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ru-RU">
                <a:latin typeface="Constantia" pitchFamily="18" charset="0"/>
              </a:endParaRPr>
            </a:p>
          </p:txBody>
        </p:sp>
        <p:grpSp>
          <p:nvGrpSpPr>
            <p:cNvPr id="26" name="Group 31"/>
            <p:cNvGrpSpPr/>
            <p:nvPr/>
          </p:nvGrpSpPr>
          <p:grpSpPr>
            <a:xfrm>
              <a:off x="1202" y="2240"/>
              <a:ext cx="273" cy="544"/>
              <a:chOff x="1927" y="1570"/>
              <a:chExt cx="772" cy="1905"/>
            </a:xfrm>
          </p:grpSpPr>
          <p:sp>
            <p:nvSpPr>
              <p:cNvPr id="27" name="Oval 32"/>
              <p:cNvSpPr>
                <a:spLocks noChangeArrowheads="1"/>
              </p:cNvSpPr>
              <p:nvPr/>
            </p:nvSpPr>
            <p:spPr bwMode="auto">
              <a:xfrm>
                <a:off x="2109" y="1570"/>
                <a:ext cx="408" cy="36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28" name="AutoShape 33"/>
              <p:cNvSpPr>
                <a:spLocks noChangeArrowheads="1"/>
              </p:cNvSpPr>
              <p:nvPr/>
            </p:nvSpPr>
            <p:spPr bwMode="auto">
              <a:xfrm>
                <a:off x="1997" y="1947"/>
                <a:ext cx="635" cy="771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29" name="AutoShape 34"/>
              <p:cNvSpPr>
                <a:spLocks noChangeArrowheads="1"/>
              </p:cNvSpPr>
              <p:nvPr/>
            </p:nvSpPr>
            <p:spPr bwMode="auto">
              <a:xfrm>
                <a:off x="2042" y="2704"/>
                <a:ext cx="248" cy="771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30" name="AutoShape 35"/>
              <p:cNvSpPr>
                <a:spLocks noChangeArrowheads="1"/>
              </p:cNvSpPr>
              <p:nvPr/>
            </p:nvSpPr>
            <p:spPr bwMode="auto">
              <a:xfrm>
                <a:off x="2336" y="2704"/>
                <a:ext cx="248" cy="771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31" name="AutoShape 36"/>
              <p:cNvSpPr>
                <a:spLocks noChangeArrowheads="1"/>
              </p:cNvSpPr>
              <p:nvPr/>
            </p:nvSpPr>
            <p:spPr bwMode="auto">
              <a:xfrm>
                <a:off x="1927" y="1947"/>
                <a:ext cx="182" cy="712"/>
              </a:xfrm>
              <a:prstGeom prst="roundRect">
                <a:avLst>
                  <a:gd name="adj" fmla="val 3481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32" name="AutoShape 37"/>
              <p:cNvSpPr>
                <a:spLocks noChangeArrowheads="1"/>
              </p:cNvSpPr>
              <p:nvPr/>
            </p:nvSpPr>
            <p:spPr bwMode="auto">
              <a:xfrm>
                <a:off x="2517" y="1940"/>
                <a:ext cx="182" cy="712"/>
              </a:xfrm>
              <a:prstGeom prst="roundRect">
                <a:avLst>
                  <a:gd name="adj" fmla="val 3481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</p:grpSp>
      </p:grpSp>
      <p:grpSp>
        <p:nvGrpSpPr>
          <p:cNvPr id="33" name="Group 46"/>
          <p:cNvGrpSpPr/>
          <p:nvPr/>
        </p:nvGrpSpPr>
        <p:grpSpPr>
          <a:xfrm>
            <a:off x="7199223" y="2816696"/>
            <a:ext cx="1323975" cy="1323975"/>
            <a:chOff x="1837" y="2115"/>
            <a:chExt cx="834" cy="834"/>
          </a:xfrm>
        </p:grpSpPr>
        <p:sp>
          <p:nvSpPr>
            <p:cNvPr id="34" name="Oval 29"/>
            <p:cNvSpPr>
              <a:spLocks noChangeAspect="1" noChangeArrowheads="1"/>
            </p:cNvSpPr>
            <p:nvPr/>
          </p:nvSpPr>
          <p:spPr bwMode="auto">
            <a:xfrm>
              <a:off x="1837" y="2115"/>
              <a:ext cx="834" cy="834"/>
            </a:xfrm>
            <a:prstGeom prst="ellipse">
              <a:avLst/>
            </a:prstGeom>
            <a:gradFill rotWithShape="1">
              <a:gsLst>
                <a:gs pos="0">
                  <a:srgbClr val="808080"/>
                </a:gs>
                <a:gs pos="100000">
                  <a:srgbClr val="3B3B3B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ru-RU">
                <a:latin typeface="Constantia" pitchFamily="18" charset="0"/>
              </a:endParaRPr>
            </a:p>
          </p:txBody>
        </p:sp>
        <p:grpSp>
          <p:nvGrpSpPr>
            <p:cNvPr id="35" name="Group 38"/>
            <p:cNvGrpSpPr/>
            <p:nvPr/>
          </p:nvGrpSpPr>
          <p:grpSpPr>
            <a:xfrm>
              <a:off x="2109" y="2251"/>
              <a:ext cx="273" cy="543"/>
              <a:chOff x="3114" y="3067"/>
              <a:chExt cx="273" cy="543"/>
            </a:xfrm>
          </p:grpSpPr>
          <p:sp>
            <p:nvSpPr>
              <p:cNvPr id="36" name="AutoShape 39"/>
              <p:cNvSpPr>
                <a:spLocks noChangeArrowheads="1"/>
              </p:cNvSpPr>
              <p:nvPr/>
            </p:nvSpPr>
            <p:spPr bwMode="auto">
              <a:xfrm rot="11446" flipH="1">
                <a:off x="3255" y="3367"/>
                <a:ext cx="87" cy="243"/>
              </a:xfrm>
              <a:prstGeom prst="roundRect">
                <a:avLst>
                  <a:gd name="adj" fmla="val 16667"/>
                </a:avLst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37" name="AutoShape 40"/>
              <p:cNvSpPr>
                <a:spLocks noChangeArrowheads="1"/>
              </p:cNvSpPr>
              <p:nvPr/>
            </p:nvSpPr>
            <p:spPr bwMode="auto">
              <a:xfrm rot="1792717">
                <a:off x="3114" y="3367"/>
                <a:ext cx="87" cy="243"/>
              </a:xfrm>
              <a:prstGeom prst="roundRect">
                <a:avLst>
                  <a:gd name="adj" fmla="val 16667"/>
                </a:avLst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38" name="Oval 41"/>
              <p:cNvSpPr>
                <a:spLocks noChangeArrowheads="1"/>
              </p:cNvSpPr>
              <p:nvPr/>
            </p:nvSpPr>
            <p:spPr bwMode="auto">
              <a:xfrm>
                <a:off x="3178" y="3067"/>
                <a:ext cx="145" cy="104"/>
              </a:xfrm>
              <a:prstGeom prst="ellipse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39" name="AutoShape 42"/>
              <p:cNvSpPr>
                <a:spLocks noChangeArrowheads="1"/>
              </p:cNvSpPr>
              <p:nvPr/>
            </p:nvSpPr>
            <p:spPr bwMode="auto">
              <a:xfrm>
                <a:off x="3139" y="3175"/>
                <a:ext cx="224" cy="220"/>
              </a:xfrm>
              <a:prstGeom prst="roundRect">
                <a:avLst>
                  <a:gd name="adj" fmla="val 16667"/>
                </a:avLst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40" name="AutoShape 43"/>
              <p:cNvSpPr>
                <a:spLocks noChangeArrowheads="1"/>
              </p:cNvSpPr>
              <p:nvPr/>
            </p:nvSpPr>
            <p:spPr bwMode="auto">
              <a:xfrm>
                <a:off x="3114" y="3175"/>
                <a:ext cx="64" cy="203"/>
              </a:xfrm>
              <a:prstGeom prst="roundRect">
                <a:avLst>
                  <a:gd name="adj" fmla="val 34810"/>
                </a:avLst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41" name="AutoShape 44"/>
              <p:cNvSpPr>
                <a:spLocks noChangeArrowheads="1"/>
              </p:cNvSpPr>
              <p:nvPr/>
            </p:nvSpPr>
            <p:spPr bwMode="auto">
              <a:xfrm>
                <a:off x="3323" y="3173"/>
                <a:ext cx="64" cy="203"/>
              </a:xfrm>
              <a:prstGeom prst="roundRect">
                <a:avLst>
                  <a:gd name="adj" fmla="val 34810"/>
                </a:avLst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</p:grpSp>
      </p:grpSp>
      <p:grpSp>
        <p:nvGrpSpPr>
          <p:cNvPr id="42" name="Group 12"/>
          <p:cNvGrpSpPr/>
          <p:nvPr/>
        </p:nvGrpSpPr>
        <p:grpSpPr>
          <a:xfrm>
            <a:off x="12122076" y="4494792"/>
            <a:ext cx="1081087" cy="2736850"/>
            <a:chOff x="3379" y="1616"/>
            <a:chExt cx="862" cy="2177"/>
          </a:xfrm>
        </p:grpSpPr>
        <p:sp>
          <p:nvSpPr>
            <p:cNvPr id="43" name="AutoShape 5"/>
            <p:cNvSpPr>
              <a:spLocks noChangeArrowheads="1"/>
            </p:cNvSpPr>
            <p:nvPr/>
          </p:nvSpPr>
          <p:spPr bwMode="auto">
            <a:xfrm>
              <a:off x="3379" y="1616"/>
              <a:ext cx="862" cy="217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round/>
            </a:ln>
            <a:scene3d>
              <a:camera prst="legacyPerspectiveTopRight"/>
              <a:lightRig rig="legacyFlat3" dir="b"/>
            </a:scene3d>
            <a:sp3d extrusionH="887400" prstMaterial="legacyMetal">
              <a:bevelT w="13500" h="13500" prst="angle"/>
              <a:bevelB w="13500" h="13500" prst="angle"/>
              <a:extrusionClr>
                <a:srgbClr val="B2B2B2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>
                <a:latin typeface="Constantia" pitchFamily="18" charset="0"/>
              </a:endParaRPr>
            </a:p>
          </p:txBody>
        </p:sp>
        <p:sp>
          <p:nvSpPr>
            <p:cNvPr id="44" name="Oval 6"/>
            <p:cNvSpPr>
              <a:spLocks noChangeArrowheads="1"/>
            </p:cNvSpPr>
            <p:nvPr/>
          </p:nvSpPr>
          <p:spPr bwMode="auto">
            <a:xfrm>
              <a:off x="3522" y="1755"/>
              <a:ext cx="544" cy="49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round/>
            </a:ln>
            <a:effectLst/>
            <a:scene3d>
              <a:camera prst="legacyPerspectiv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45" name="Oval 7"/>
            <p:cNvSpPr>
              <a:spLocks noChangeArrowheads="1"/>
            </p:cNvSpPr>
            <p:nvPr/>
          </p:nvSpPr>
          <p:spPr bwMode="auto">
            <a:xfrm>
              <a:off x="3514" y="2432"/>
              <a:ext cx="544" cy="49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round/>
            </a:ln>
            <a:effectLst/>
            <a:scene3d>
              <a:camera prst="legacyPerspectiv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46" name="Oval 8"/>
            <p:cNvSpPr>
              <a:spLocks noChangeArrowheads="1"/>
            </p:cNvSpPr>
            <p:nvPr/>
          </p:nvSpPr>
          <p:spPr bwMode="auto">
            <a:xfrm>
              <a:off x="3515" y="3120"/>
              <a:ext cx="544" cy="499"/>
            </a:xfrm>
            <a:prstGeom prst="ellipse">
              <a:avLst/>
            </a:prstGeom>
            <a:gradFill rotWithShape="1">
              <a:gsLst>
                <a:gs pos="0">
                  <a:srgbClr val="009900"/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round/>
            </a:ln>
            <a:scene3d>
              <a:camera prst="legacyPerspectiv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rgbClr val="009900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>
                <a:latin typeface="Constantia" pitchFamily="18" charset="0"/>
              </a:endParaRPr>
            </a:p>
          </p:txBody>
        </p:sp>
      </p:grpSp>
      <p:sp>
        <p:nvSpPr>
          <p:cNvPr id="47" name="Oval 26"/>
          <p:cNvSpPr>
            <a:spLocks noChangeAspect="1" noChangeArrowheads="1"/>
          </p:cNvSpPr>
          <p:nvPr/>
        </p:nvSpPr>
        <p:spPr bwMode="auto">
          <a:xfrm>
            <a:off x="12291388" y="4644885"/>
            <a:ext cx="766793" cy="719922"/>
          </a:xfrm>
          <a:prstGeom prst="ellipse">
            <a:avLst/>
          </a:prstGeom>
          <a:solidFill>
            <a:srgbClr val="FF0000"/>
          </a:solidFill>
          <a:ln w="9525">
            <a:noFill/>
            <a:round/>
          </a:ln>
        </p:spPr>
        <p:txBody>
          <a:bodyPr wrap="none" lIns="91414" tIns="45707" rIns="91414" bIns="45707" anchor="ctr"/>
          <a:lstStyle/>
          <a:p>
            <a:endParaRPr lang="ru-RU">
              <a:latin typeface="Constantia" pitchFamily="18" charset="0"/>
            </a:endParaRPr>
          </a:p>
        </p:txBody>
      </p:sp>
      <p:sp>
        <p:nvSpPr>
          <p:cNvPr id="48" name="Oval 27"/>
          <p:cNvSpPr>
            <a:spLocks noChangeAspect="1" noChangeArrowheads="1"/>
          </p:cNvSpPr>
          <p:nvPr/>
        </p:nvSpPr>
        <p:spPr bwMode="auto">
          <a:xfrm>
            <a:off x="12301421" y="5436817"/>
            <a:ext cx="756760" cy="778023"/>
          </a:xfrm>
          <a:prstGeom prst="ellipse">
            <a:avLst/>
          </a:prstGeom>
          <a:solidFill>
            <a:srgbClr val="FFFF00"/>
          </a:solidFill>
          <a:ln w="9525">
            <a:noFill/>
            <a:round/>
          </a:ln>
        </p:spPr>
        <p:txBody>
          <a:bodyPr wrap="none" lIns="91414" tIns="45707" rIns="91414" bIns="45707" anchor="ctr"/>
          <a:lstStyle/>
          <a:p>
            <a:endParaRPr lang="ru-RU">
              <a:latin typeface="Constantia" pitchFamily="18" charset="0"/>
            </a:endParaRPr>
          </a:p>
        </p:txBody>
      </p:sp>
      <p:sp>
        <p:nvSpPr>
          <p:cNvPr id="49" name="Oval 28"/>
          <p:cNvSpPr>
            <a:spLocks noChangeAspect="1" noChangeArrowheads="1"/>
          </p:cNvSpPr>
          <p:nvPr/>
        </p:nvSpPr>
        <p:spPr bwMode="auto">
          <a:xfrm>
            <a:off x="12291388" y="6348532"/>
            <a:ext cx="766791" cy="694673"/>
          </a:xfrm>
          <a:prstGeom prst="ellipse">
            <a:avLst/>
          </a:prstGeom>
          <a:solidFill>
            <a:srgbClr val="00FF00"/>
          </a:solidFill>
          <a:ln w="9525">
            <a:noFill/>
            <a:round/>
          </a:ln>
        </p:spPr>
        <p:txBody>
          <a:bodyPr wrap="none" lIns="91414" tIns="45707" rIns="91414" bIns="45707" anchor="ctr"/>
          <a:lstStyle/>
          <a:p>
            <a:endParaRPr lang="ru-RU">
              <a:latin typeface="Constantia" pitchFamily="18" charset="0"/>
            </a:endParaRPr>
          </a:p>
        </p:txBody>
      </p:sp>
      <p:sp>
        <p:nvSpPr>
          <p:cNvPr id="50" name="Text Box 9"/>
          <p:cNvSpPr txBox="1">
            <a:spLocks noChangeArrowheads="1"/>
          </p:cNvSpPr>
          <p:nvPr/>
        </p:nvSpPr>
        <p:spPr bwMode="auto">
          <a:xfrm>
            <a:off x="8358838" y="4820043"/>
            <a:ext cx="4195287" cy="5447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14" tIns="45707" rIns="91414" bIns="45707">
            <a:spAutoFit/>
          </a:bodyPr>
          <a:lstStyle/>
          <a:p>
            <a:pPr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 b="1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 pitchFamily="18" charset="0"/>
              </a:rPr>
              <a:t>Красный сигнал светофора        ЗАПРЕЩАЮЩИЙ</a:t>
            </a: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8377662" y="6476228"/>
            <a:ext cx="4022451" cy="5447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14" tIns="45707" rIns="91414" bIns="45707">
            <a:spAutoFit/>
          </a:bodyPr>
          <a:lstStyle/>
          <a:p>
            <a:pPr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 b="1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 pitchFamily="18" charset="0"/>
              </a:rPr>
              <a:t>Зеленый сигнал светофора         РАЗРЕШАЮЩИЙ</a:t>
            </a:r>
          </a:p>
        </p:txBody>
      </p:sp>
      <p:sp>
        <p:nvSpPr>
          <p:cNvPr id="53" name="Text Box 14"/>
          <p:cNvSpPr txBox="1">
            <a:spLocks noChangeArrowheads="1"/>
          </p:cNvSpPr>
          <p:nvPr/>
        </p:nvSpPr>
        <p:spPr bwMode="auto">
          <a:xfrm>
            <a:off x="555669" y="181928"/>
            <a:ext cx="11926447" cy="738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14" tIns="45707" rIns="91414" bIns="45707">
            <a:spAutoFit/>
          </a:bodyPr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 sz="30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ДЛЯ ОБЕСПЕЧЕНИЯ ДОРОЖНОГО ДВИЖЕНИЯ И ЕГО РЕГУЛИРОВАНИЯ ИСПОЛЬЗУЮТСЯ </a:t>
            </a:r>
            <a:endParaRPr lang="ru-RU" sz="30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60373" y="4168504"/>
            <a:ext cx="3796806" cy="3203237"/>
          </a:xfrm>
        </p:spPr>
      </p:pic>
      <p:sp>
        <p:nvSpPr>
          <p:cNvPr id="55" name="Текст 3"/>
          <p:cNvSpPr>
            <a:spLocks noGrp="1"/>
          </p:cNvSpPr>
          <p:nvPr>
            <p:ph type="body" sz="half" idx="2"/>
          </p:nvPr>
        </p:nvSpPr>
        <p:spPr>
          <a:xfrm>
            <a:off x="4279627" y="4393924"/>
            <a:ext cx="3810000" cy="283771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4437" algn="ctr">
              <a:spcBef>
                <a:spcPct val="0"/>
              </a:spcBef>
            </a:pPr>
            <a:r>
              <a:rPr 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Умный пешеход никогда не выбежит на дорогу, даже если это место для перехода. Он пойдет спокойно, потому что для водителя выскочивший на дорогу человек - всегда неожиданность, и неизвестно, сумеет ли водитель с этой неожиданностью справиться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6" name="Text Box 9"/>
          <p:cNvSpPr txBox="1">
            <a:spLocks noChangeArrowheads="1"/>
          </p:cNvSpPr>
          <p:nvPr/>
        </p:nvSpPr>
        <p:spPr bwMode="auto">
          <a:xfrm>
            <a:off x="8358839" y="5597601"/>
            <a:ext cx="4290388" cy="559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14" tIns="45707" rIns="91414" bIns="45707">
            <a:spAutoFit/>
          </a:bodyPr>
          <a:lstStyle/>
          <a:p>
            <a:pPr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 b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 pitchFamily="18" charset="0"/>
              </a:rPr>
              <a:t>Желтый сигнал светофора        ПРЕДУПРЕЖДАЮЩИЙ</a:t>
            </a:r>
          </a:p>
        </p:txBody>
      </p:sp>
    </p:spTree>
    <p:extLst>
      <p:ext uri="{BB962C8B-B14F-4D97-AF65-F5344CB8AC3E}">
        <p14:creationId xmlns:p14="http://schemas.microsoft.com/office/powerpoint/2010/main" val="264257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7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1"/>
      <p:bldP spid="16" grpId="2"/>
      <p:bldP spid="17" grpId="3"/>
      <p:bldP spid="18" grpId="4"/>
      <p:bldP spid="19" grpId="5"/>
      <p:bldP spid="20" grpId="6"/>
      <p:bldP spid="22" grpId="7"/>
      <p:bldP spid="23" grpId="8"/>
      <p:bldP spid="47" grpId="9"/>
      <p:bldP spid="48" grpId="10"/>
      <p:bldP spid="49" grpId="11"/>
      <p:bldP spid="50" grpId="12"/>
      <p:bldP spid="52" grpId="13"/>
      <p:bldP spid="56" grpId="1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4"/>
            <a:ext cx="13490228" cy="7562109"/>
          </a:xfrm>
          <a:prstGeom prst="rect">
            <a:avLst/>
          </a:prstGeom>
        </p:spPr>
      </p:pic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241360" y="-35793"/>
            <a:ext cx="1248867" cy="124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Rectangle 2"/>
          <p:cNvSpPr>
            <a:spLocks noGrp="1" noChangeArrowheads="1"/>
          </p:cNvSpPr>
          <p:nvPr>
            <p:ph type="title"/>
          </p:nvPr>
        </p:nvSpPr>
        <p:spPr>
          <a:xfrm>
            <a:off x="1051665" y="1111881"/>
            <a:ext cx="11358442" cy="133236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b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Чтобы до минимума сократить число ДТП и травматизм среди пешеходов – школьников, необходимо выполнять следующие правила безопасности поведения на дорогах.</a:t>
            </a:r>
          </a:p>
        </p:txBody>
      </p:sp>
      <p:sp>
        <p:nvSpPr>
          <p:cNvPr id="57" name="Text Box 4"/>
          <p:cNvSpPr txBox="1">
            <a:spLocks noChangeArrowheads="1"/>
          </p:cNvSpPr>
          <p:nvPr/>
        </p:nvSpPr>
        <p:spPr bwMode="auto">
          <a:xfrm>
            <a:off x="240757" y="2593752"/>
            <a:ext cx="3527425" cy="125888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14" tIns="45707" rIns="91414" bIns="45707" anchor="ctr" anchorCtr="1"/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>
                <a:latin typeface="Constantia" pitchFamily="18" charset="0"/>
              </a:rPr>
              <a:t>Прежде чем перейти дорогу, необходимо внимательно осмотреть проезжую часть.</a:t>
            </a:r>
          </a:p>
        </p:txBody>
      </p:sp>
      <p:sp>
        <p:nvSpPr>
          <p:cNvPr id="59" name="Text Box 5"/>
          <p:cNvSpPr txBox="1">
            <a:spLocks noChangeArrowheads="1"/>
          </p:cNvSpPr>
          <p:nvPr/>
        </p:nvSpPr>
        <p:spPr bwMode="auto">
          <a:xfrm>
            <a:off x="244663" y="4067596"/>
            <a:ext cx="3527425" cy="165725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14" tIns="45707" rIns="91414" bIns="45707" anchor="ctr" anchorCtr="1"/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defRPr/>
            </a:pPr>
            <a:r>
              <a:rPr lang="ru-RU">
                <a:latin typeface="Constantia" pitchFamily="18" charset="0"/>
              </a:rPr>
              <a:t>Недопустимо преодоление проезжей части бегом, поскольку во время бега взгляд направлен вперед и человек не может контролировать обстановку вокруг.</a:t>
            </a:r>
          </a:p>
        </p:txBody>
      </p:sp>
      <p:sp>
        <p:nvSpPr>
          <p:cNvPr id="60" name="Text Box 6"/>
          <p:cNvSpPr txBox="1">
            <a:spLocks noChangeArrowheads="1"/>
          </p:cNvSpPr>
          <p:nvPr/>
        </p:nvSpPr>
        <p:spPr bwMode="auto">
          <a:xfrm>
            <a:off x="240754" y="5906122"/>
            <a:ext cx="3527425" cy="125888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1414" tIns="45707" rIns="91414" bIns="45707" anchor="ctr" anchorCtr="1"/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defRPr/>
            </a:pPr>
            <a:r>
              <a:rPr lang="ru-RU">
                <a:latin typeface="Constantia" pitchFamily="18" charset="0"/>
              </a:rPr>
              <a:t>Нельзя отвлекаться разговорами при переходе через дорогу, оглядываться назад.</a:t>
            </a:r>
          </a:p>
        </p:txBody>
      </p:sp>
      <p:sp>
        <p:nvSpPr>
          <p:cNvPr id="61" name="Text Box 7"/>
          <p:cNvSpPr txBox="1">
            <a:spLocks noChangeArrowheads="1"/>
          </p:cNvSpPr>
          <p:nvPr/>
        </p:nvSpPr>
        <p:spPr bwMode="auto">
          <a:xfrm>
            <a:off x="3985173" y="2593752"/>
            <a:ext cx="3527425" cy="125888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14" tIns="45707" rIns="91414" bIns="45707" anchor="ctr" anchorCtr="1"/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</a:pPr>
            <a:r>
              <a:rPr lang="ru-RU">
                <a:latin typeface="Constantia" pitchFamily="18" charset="0"/>
              </a:rPr>
              <a:t>Нужно быть собранным и внимательным.</a:t>
            </a:r>
          </a:p>
        </p:txBody>
      </p:sp>
      <p:sp>
        <p:nvSpPr>
          <p:cNvPr id="62" name="Text Box 8"/>
          <p:cNvSpPr txBox="1">
            <a:spLocks noChangeArrowheads="1"/>
          </p:cNvSpPr>
          <p:nvPr/>
        </p:nvSpPr>
        <p:spPr bwMode="auto">
          <a:xfrm>
            <a:off x="3985173" y="4284688"/>
            <a:ext cx="3527425" cy="125888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14" tIns="45707" rIns="91414" bIns="45707" anchor="ctr" anchorCtr="1"/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defRPr/>
            </a:pPr>
            <a:r>
              <a:rPr lang="ru-RU">
                <a:latin typeface="Constantia" pitchFamily="18" charset="0"/>
              </a:rPr>
              <a:t>Оценивайте степень опасности до выхода на дорогу.</a:t>
            </a:r>
          </a:p>
        </p:txBody>
      </p:sp>
      <p:sp>
        <p:nvSpPr>
          <p:cNvPr id="63" name="Text Box 9"/>
          <p:cNvSpPr txBox="1">
            <a:spLocks noChangeArrowheads="1"/>
          </p:cNvSpPr>
          <p:nvPr/>
        </p:nvSpPr>
        <p:spPr bwMode="auto">
          <a:xfrm>
            <a:off x="3985173" y="5906120"/>
            <a:ext cx="3527425" cy="125888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414" tIns="45707" rIns="91414" bIns="45707" anchor="ctr" anchorCtr="1"/>
          <a:lstStyle/>
          <a:p>
            <a:pPr algn="ctr">
              <a:lnSpc>
                <a:spcPct val="70000"/>
              </a:lnSpc>
              <a:spcBef>
                <a:spcPct val="20000"/>
              </a:spcBef>
              <a:buClr>
                <a:schemeClr val="tx2"/>
              </a:buClr>
              <a:buSzPct val="75000"/>
              <a:defRPr/>
            </a:pPr>
            <a:r>
              <a:rPr lang="ru-RU">
                <a:latin typeface="Constantia" pitchFamily="18" charset="0"/>
              </a:rPr>
              <a:t>Будьте предельно внимательны на дороге в условиях неблагоприятной погоды и плохой видимости.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20874" y="180231"/>
            <a:ext cx="10225136" cy="584749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pPr marL="274244" indent="-274244" algn="ctr">
              <a:buClr>
                <a:schemeClr val="accent3"/>
              </a:buClr>
              <a:defRPr/>
            </a:pPr>
            <a:r>
              <a:rPr lang="ru-RU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ОБЯЗАННОСТИ ШКОЛЬНИКА-ПЕШЕХОДА</a:t>
            </a:r>
          </a:p>
        </p:txBody>
      </p:sp>
      <p:pic>
        <p:nvPicPr>
          <p:cNvPr id="4098" name="Picture 2" descr="C:\Users\moldobaeva\Downloads\IMG_8305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73603" y="3116803"/>
            <a:ext cx="5065960" cy="355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165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1"/>
      <p:bldP spid="59" grpId="2"/>
      <p:bldP spid="60" grpId="3"/>
      <p:bldP spid="61" grpId="4"/>
      <p:bldP spid="63" grpId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4"/>
            <a:ext cx="13490228" cy="75621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04851" y="180231"/>
            <a:ext cx="11017225" cy="584749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pPr marL="274244" indent="-274244" algn="ctr">
              <a:buClr>
                <a:schemeClr val="accent3"/>
              </a:buClr>
              <a:defRPr/>
            </a:pPr>
            <a:r>
              <a:rPr lang="ru-RU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ОБЯЗАННОСТИ </a:t>
            </a:r>
            <a:r>
              <a:rPr lang="ru-RU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ШКОЛЬНИКА-ВЕЛОСИПЕДИСТА</a:t>
            </a:r>
            <a:endParaRPr lang="ru-RU" sz="32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moldobaeva\Downloads\IMG_8296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8539" y="1764407"/>
            <a:ext cx="6691688" cy="522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241360" y="-35793"/>
            <a:ext cx="1248867" cy="124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888827" y="1107650"/>
            <a:ext cx="9289032" cy="800773"/>
          </a:xfrm>
        </p:spPr>
        <p:txBody>
          <a:bodyPr anchor="ctr"/>
          <a:lstStyle/>
          <a:p>
            <a:r>
              <a:rPr lang="ru-RU" sz="2000" b="1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Водителю велосипеда </a:t>
            </a:r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разрешается:</a:t>
            </a:r>
            <a:endParaRPr lang="ru-RU" sz="2000" b="1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8747" y="1692399"/>
            <a:ext cx="6721475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Водить велосипед только на закрытых площадках: во дворах, раках,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стадионах.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тротуарам только малышам на детских велосипедах.</a:t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r>
              <a:rPr lang="ru-RU">
                <a:latin typeface="Times New Roman" pitchFamily="18" charset="0"/>
                <a:cs typeface="Times New Roman" pitchFamily="18" charset="0"/>
              </a:rPr>
              <a:t>Ежедневно проверять техническое состояние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велосипеда.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Ездить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только по тем дорогам, где есть специальный знак в синем круге «Велосипедная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дорожка» - относится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к группе разрешающих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знаков.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Двигаясь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по дороге, велосипедист должен внимательно следить за всеми сигналами подаваемыми водителями других транспортных средств. Сам велосипедист сигнализирует руками. Перед торможением поднять руку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вверх.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надо пересечь дорогу, сойдите с велосипеда, держа его за руль, пройдите по пешеходному переходу.</a:t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50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4"/>
            <a:ext cx="13490228" cy="75621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04851" y="180231"/>
            <a:ext cx="11017225" cy="584749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pPr marL="274244" indent="-274244" algn="ctr">
              <a:buClr>
                <a:schemeClr val="accent3"/>
              </a:buClr>
              <a:defRPr/>
            </a:pPr>
            <a:r>
              <a:rPr lang="ru-RU" sz="32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ОБЯЗАННОСТИ </a:t>
            </a:r>
            <a:r>
              <a:rPr lang="ru-RU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ШКОЛЬНИКА-ВЕЛОСИПЕДИСТА</a:t>
            </a:r>
            <a:endParaRPr lang="ru-RU" sz="32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241360" y="-35793"/>
            <a:ext cx="1248867" cy="124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-1" y="1090201"/>
            <a:ext cx="7894291" cy="636588"/>
          </a:xfrm>
          <a:prstGeom prst="rect">
            <a:avLst/>
          </a:prstGeom>
        </p:spPr>
        <p:txBody>
          <a:bodyPr vert="horz" lIns="119981" tIns="59992" rIns="119981" bIns="0" rtlCol="0" anchor="ctr">
            <a:noAutofit/>
          </a:bodyPr>
          <a:lstStyle>
            <a:lvl1pPr algn="l" defTabSz="1199821" rtl="0" eaLnBrk="1" latinLnBrk="0" hangingPunct="1">
              <a:spcBef>
                <a:spcPct val="0"/>
              </a:spcBef>
              <a:buNone/>
              <a:defRPr kumimoji="0" lang="en-US" sz="3700" b="0" i="0" u="none" strike="noStrike" kern="1200" cap="all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b="1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Водителю велосипеда запрещается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6575" y="1726789"/>
            <a:ext cx="6721475" cy="46012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До 14 –летнего возраста нельзя ездить на велосипеде по дорогам и улицам.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Устраивать гонки на дороге, игру «вперегонки».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Эксплуатация велосипеда, если имеются технические неисправности.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Буксировка велосипедов или мопедов.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В любых местах  на улицах и дорогах водитель велосипеда обязан пропускать пешеходов.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Перевозить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груз,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который выступает на 0,5 метра по длине и ширине велосипеда.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Ездить не велосипеде держась одной рукой за руль или без рук.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КАТЕГОРИЧЕСКИ ЗАПРЕЩАЕТСЯ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цепляться за проезжающий мимо транспорт!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1" t="26756" r="25845" b="27281"/>
          <a:stretch>
            <a:fillRect/>
          </a:stretch>
        </p:blipFill>
        <p:spPr bwMode="auto">
          <a:xfrm>
            <a:off x="6968625" y="1692399"/>
            <a:ext cx="6377586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351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1" b="75173"/>
          <a:stretch>
            <a:fillRect/>
          </a:stretch>
        </p:blipFill>
        <p:spPr>
          <a:xfrm>
            <a:off x="3" y="-846"/>
            <a:ext cx="13442948" cy="1877445"/>
          </a:xfrm>
          <a:prstGeom prst="rect">
            <a:avLst/>
          </a:prstGeom>
        </p:spPr>
      </p:pic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231167" y="-35793"/>
            <a:ext cx="1211784" cy="121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20874" y="180231"/>
            <a:ext cx="10225136" cy="584749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pPr marL="274244" indent="-274244" algn="ctr">
              <a:buClr>
                <a:schemeClr val="accent3"/>
              </a:buClr>
              <a:defRPr/>
            </a:pPr>
            <a:r>
              <a:rPr lang="ru-RU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ПРАВИЛА ПОСАДКИ (ВЫСАДКИ) ПАССАЖИРОВ</a:t>
            </a:r>
            <a:endParaRPr lang="ru-RU" sz="32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6931" y="2052439"/>
            <a:ext cx="6416601" cy="4797350"/>
          </a:xfrm>
        </p:spPr>
        <p:txBody>
          <a:bodyPr>
            <a:noAutofit/>
          </a:bodyPr>
          <a:lstStyle/>
          <a:p>
            <a:pPr marL="342805" indent="-342805">
              <a:lnSpc>
                <a:spcPct val="70000"/>
              </a:lnSpc>
              <a:buClr>
                <a:srgbClr val="FF3300"/>
              </a:buClr>
              <a:buFont typeface="Wingdings" pitchFamily="2" charset="2"/>
              <a:buChar char="§"/>
            </a:pPr>
            <a:r>
              <a:rPr lang="ru-RU" sz="2400">
                <a:solidFill>
                  <a:schemeClr val="tx1"/>
                </a:solidFill>
                <a:latin typeface="Times New Roman"/>
                <a:ea typeface="Times New Roman"/>
              </a:rPr>
              <a:t>Ожидать маршрутное транспортное средство или такси разрешается только на приподнятых над проезжей частью посадочных площадках, а при их отсутствии - на тротуаре или обочине.</a:t>
            </a:r>
          </a:p>
          <a:p>
            <a:pPr>
              <a:lnSpc>
                <a:spcPct val="70000"/>
              </a:lnSpc>
              <a:buClr>
                <a:srgbClr val="FF3300"/>
              </a:buClr>
            </a:pPr>
            <a:endParaRPr lang="ru-RU" sz="240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805" indent="-342805">
              <a:lnSpc>
                <a:spcPct val="70000"/>
              </a:lnSpc>
              <a:buClr>
                <a:srgbClr val="FF3300"/>
              </a:buClr>
              <a:buFont typeface="Wingdings" pitchFamily="2" charset="2"/>
              <a:buChar char="§"/>
            </a:pPr>
            <a:r>
              <a:rPr lang="ru-RU" sz="2400">
                <a:solidFill>
                  <a:schemeClr val="tx1"/>
                </a:solidFill>
                <a:latin typeface="Times New Roman"/>
                <a:ea typeface="Times New Roman"/>
              </a:rPr>
              <a:t>На остановочных пунктах, не оборудованных приподнятыми площадками, разрешается выходить на проезжую часть для посадки в транспортное средство лишь после его остановки. </a:t>
            </a:r>
          </a:p>
          <a:p>
            <a:pPr marL="342805" indent="-342805">
              <a:lnSpc>
                <a:spcPct val="70000"/>
              </a:lnSpc>
              <a:buClr>
                <a:srgbClr val="FF3300"/>
              </a:buClr>
              <a:buFont typeface="Wingdings" pitchFamily="2" charset="2"/>
              <a:buChar char="§"/>
            </a:pPr>
            <a:endParaRPr lang="ru-RU" sz="240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805" indent="-342805">
              <a:lnSpc>
                <a:spcPct val="70000"/>
              </a:lnSpc>
              <a:buClr>
                <a:srgbClr val="FF3300"/>
              </a:buClr>
              <a:buFont typeface="Wingdings" pitchFamily="2" charset="2"/>
              <a:buChar char="§"/>
            </a:pPr>
            <a:r>
              <a:rPr lang="ru-RU" sz="2400">
                <a:solidFill>
                  <a:schemeClr val="tx1"/>
                </a:solidFill>
                <a:latin typeface="Times New Roman"/>
                <a:ea typeface="Times New Roman"/>
              </a:rPr>
              <a:t>После высадки необходимо, не задерживаясь, освободить проезжую часть.</a:t>
            </a:r>
            <a:r>
              <a:rPr lang="ru-RU" sz="2400">
                <a:latin typeface="Times New Roman"/>
                <a:ea typeface="Times New Roman"/>
              </a:rPr>
              <a:t> </a:t>
            </a:r>
          </a:p>
        </p:txBody>
      </p:sp>
      <p:grpSp>
        <p:nvGrpSpPr>
          <p:cNvPr id="15" name="Group 7"/>
          <p:cNvGrpSpPr/>
          <p:nvPr/>
        </p:nvGrpSpPr>
        <p:grpSpPr>
          <a:xfrm>
            <a:off x="7838555" y="1876599"/>
            <a:ext cx="4427536" cy="1246113"/>
            <a:chOff x="2971" y="935"/>
            <a:chExt cx="2789" cy="771"/>
          </a:xfrm>
        </p:grpSpPr>
        <p:sp>
          <p:nvSpPr>
            <p:cNvPr id="16" name="Rectangle 6" descr="8"/>
            <p:cNvSpPr>
              <a:spLocks noChangeArrowheads="1"/>
            </p:cNvSpPr>
            <p:nvPr/>
          </p:nvSpPr>
          <p:spPr bwMode="auto">
            <a:xfrm>
              <a:off x="3243" y="935"/>
              <a:ext cx="2517" cy="771"/>
            </a:xfrm>
            <a:prstGeom prst="rect">
              <a:avLst/>
            </a:prstGeom>
            <a:blipFill dpi="0" rotWithShape="1">
              <a:blip r:embed="rId4"/>
              <a:stretch>
                <a:fillRect/>
              </a:stretch>
            </a:blip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ru-RU">
                <a:latin typeface="Constantia" pitchFamily="18" charset="0"/>
              </a:endParaRPr>
            </a:p>
          </p:txBody>
        </p:sp>
        <p:sp>
          <p:nvSpPr>
            <p:cNvPr id="17" name="Freeform 4"/>
            <p:cNvSpPr/>
            <p:nvPr/>
          </p:nvSpPr>
          <p:spPr bwMode="auto">
            <a:xfrm>
              <a:off x="2971" y="935"/>
              <a:ext cx="2767" cy="771"/>
            </a:xfrm>
            <a:custGeom>
              <a:gdLst>
                <a:gd name="T0" fmla="*/ 0 w 2767"/>
                <a:gd name="T1" fmla="*/ 0 h 771"/>
                <a:gd name="T2" fmla="*/ 227 w 2767"/>
                <a:gd name="T3" fmla="*/ 0 h 771"/>
                <a:gd name="T4" fmla="*/ 2767 w 2767"/>
                <a:gd name="T5" fmla="*/ 771 h 771"/>
                <a:gd name="T6" fmla="*/ 0 w 2767"/>
                <a:gd name="T7" fmla="*/ 771 h 771"/>
                <a:gd name="T8" fmla="*/ 0 w 2767"/>
                <a:gd name="T9" fmla="*/ 0 h 7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67"/>
                <a:gd name="T16" fmla="*/ 0 h 771"/>
                <a:gd name="T17" fmla="*/ 2767 w 2767"/>
                <a:gd name="T18" fmla="*/ 771 h 771"/>
              </a:gdLst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67" h="771">
                  <a:moveTo>
                    <a:pt x="0" y="0"/>
                  </a:moveTo>
                  <a:lnTo>
                    <a:pt x="227" y="0"/>
                  </a:lnTo>
                  <a:lnTo>
                    <a:pt x="2767" y="771"/>
                  </a:lnTo>
                  <a:lnTo>
                    <a:pt x="0" y="771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B3B3B"/>
                </a:gs>
                <a:gs pos="100000">
                  <a:srgbClr val="808080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Rectangle 5" descr="Гранит"/>
            <p:cNvSpPr>
              <a:spLocks noChangeArrowheads="1"/>
            </p:cNvSpPr>
            <p:nvPr/>
          </p:nvSpPr>
          <p:spPr bwMode="auto">
            <a:xfrm>
              <a:off x="4734" y="1298"/>
              <a:ext cx="772" cy="91"/>
            </a:xfrm>
            <a:prstGeom prst="rect">
              <a:avLst/>
            </a:prstGeom>
            <a:blipFill dpi="0" rotWithShape="1">
              <a:blip r:embed="rId5"/>
              <a:tile tx="0" ty="0" sx="100000" sy="100000" flip="none" algn="tl"/>
            </a:blipFill>
            <a:ln w="9525">
              <a:miter lim="800000"/>
            </a:ln>
            <a:scene3d>
              <a:camera prst="legacyPerspectiveTopLeft">
                <a:rot lat="0" lon="20279996" rev="0"/>
              </a:camera>
              <a:lightRig rig="legacyFlat3" dir="b"/>
            </a:scene3d>
            <a:sp3d extrusionH="4341800" prstMaterial="legacyMatte">
              <a:bevelT w="13500" h="13500" prst="angle"/>
              <a:bevelB w="13500" h="13500" prst="angle"/>
              <a:extrusionClr>
                <a:srgbClr val="DDDDDD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>
                <a:latin typeface="Constantia" pitchFamily="18" charset="0"/>
              </a:endParaRPr>
            </a:p>
          </p:txBody>
        </p:sp>
      </p:grpSp>
      <p:grpSp>
        <p:nvGrpSpPr>
          <p:cNvPr id="19" name="Group 55"/>
          <p:cNvGrpSpPr/>
          <p:nvPr/>
        </p:nvGrpSpPr>
        <p:grpSpPr>
          <a:xfrm>
            <a:off x="7873606" y="3563286"/>
            <a:ext cx="4427536" cy="1369301"/>
            <a:chOff x="2971" y="2114"/>
            <a:chExt cx="2789" cy="771"/>
          </a:xfrm>
        </p:grpSpPr>
        <p:sp>
          <p:nvSpPr>
            <p:cNvPr id="20" name="Rectangle 20" descr="8"/>
            <p:cNvSpPr>
              <a:spLocks noChangeArrowheads="1"/>
            </p:cNvSpPr>
            <p:nvPr/>
          </p:nvSpPr>
          <p:spPr bwMode="auto">
            <a:xfrm>
              <a:off x="3243" y="2114"/>
              <a:ext cx="2517" cy="771"/>
            </a:xfrm>
            <a:prstGeom prst="rect">
              <a:avLst/>
            </a:prstGeom>
            <a:blipFill dpi="0" rotWithShape="1">
              <a:blip r:embed="rId4"/>
              <a:stretch>
                <a:fillRect/>
              </a:stretch>
            </a:blip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ru-RU">
                <a:latin typeface="Constantia" pitchFamily="18" charset="0"/>
              </a:endParaRPr>
            </a:p>
          </p:txBody>
        </p:sp>
        <p:sp>
          <p:nvSpPr>
            <p:cNvPr id="21" name="Freeform 21"/>
            <p:cNvSpPr/>
            <p:nvPr/>
          </p:nvSpPr>
          <p:spPr bwMode="auto">
            <a:xfrm>
              <a:off x="2971" y="2114"/>
              <a:ext cx="2767" cy="771"/>
            </a:xfrm>
            <a:custGeom>
              <a:gdLst>
                <a:gd name="T0" fmla="*/ 0 w 2767"/>
                <a:gd name="T1" fmla="*/ 0 h 771"/>
                <a:gd name="T2" fmla="*/ 227 w 2767"/>
                <a:gd name="T3" fmla="*/ 0 h 771"/>
                <a:gd name="T4" fmla="*/ 2767 w 2767"/>
                <a:gd name="T5" fmla="*/ 771 h 771"/>
                <a:gd name="T6" fmla="*/ 0 w 2767"/>
                <a:gd name="T7" fmla="*/ 771 h 771"/>
                <a:gd name="T8" fmla="*/ 0 w 2767"/>
                <a:gd name="T9" fmla="*/ 0 h 7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67"/>
                <a:gd name="T16" fmla="*/ 0 h 771"/>
                <a:gd name="T17" fmla="*/ 2767 w 2767"/>
                <a:gd name="T18" fmla="*/ 771 h 771"/>
              </a:gdLst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67" h="771">
                  <a:moveTo>
                    <a:pt x="0" y="0"/>
                  </a:moveTo>
                  <a:lnTo>
                    <a:pt x="227" y="0"/>
                  </a:lnTo>
                  <a:lnTo>
                    <a:pt x="2767" y="771"/>
                  </a:lnTo>
                  <a:lnTo>
                    <a:pt x="0" y="771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B3B3B"/>
                </a:gs>
                <a:gs pos="100000">
                  <a:srgbClr val="808080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2" name="Group 56"/>
          <p:cNvGrpSpPr/>
          <p:nvPr/>
        </p:nvGrpSpPr>
        <p:grpSpPr>
          <a:xfrm>
            <a:off x="7910565" y="5244845"/>
            <a:ext cx="4427536" cy="1415934"/>
            <a:chOff x="2971" y="3249"/>
            <a:chExt cx="2789" cy="771"/>
          </a:xfrm>
        </p:grpSpPr>
        <p:sp>
          <p:nvSpPr>
            <p:cNvPr id="23" name="Rectangle 34" descr="8"/>
            <p:cNvSpPr>
              <a:spLocks noChangeArrowheads="1"/>
            </p:cNvSpPr>
            <p:nvPr/>
          </p:nvSpPr>
          <p:spPr bwMode="auto">
            <a:xfrm>
              <a:off x="3243" y="3249"/>
              <a:ext cx="2517" cy="771"/>
            </a:xfrm>
            <a:prstGeom prst="rect">
              <a:avLst/>
            </a:prstGeom>
            <a:blipFill dpi="0" rotWithShape="1">
              <a:blip r:embed="rId4"/>
              <a:stretch>
                <a:fillRect/>
              </a:stretch>
            </a:blip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ru-RU">
                <a:latin typeface="Constantia" pitchFamily="18" charset="0"/>
              </a:endParaRPr>
            </a:p>
          </p:txBody>
        </p:sp>
        <p:sp>
          <p:nvSpPr>
            <p:cNvPr id="24" name="Freeform 35"/>
            <p:cNvSpPr/>
            <p:nvPr/>
          </p:nvSpPr>
          <p:spPr bwMode="auto">
            <a:xfrm>
              <a:off x="2971" y="3249"/>
              <a:ext cx="2767" cy="771"/>
            </a:xfrm>
            <a:custGeom>
              <a:gdLst>
                <a:gd name="T0" fmla="*/ 0 w 2767"/>
                <a:gd name="T1" fmla="*/ 0 h 771"/>
                <a:gd name="T2" fmla="*/ 227 w 2767"/>
                <a:gd name="T3" fmla="*/ 0 h 771"/>
                <a:gd name="T4" fmla="*/ 2767 w 2767"/>
                <a:gd name="T5" fmla="*/ 771 h 771"/>
                <a:gd name="T6" fmla="*/ 0 w 2767"/>
                <a:gd name="T7" fmla="*/ 771 h 771"/>
                <a:gd name="T8" fmla="*/ 0 w 2767"/>
                <a:gd name="T9" fmla="*/ 0 h 77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67"/>
                <a:gd name="T16" fmla="*/ 0 h 771"/>
                <a:gd name="T17" fmla="*/ 2767 w 2767"/>
                <a:gd name="T18" fmla="*/ 771 h 771"/>
              </a:gdLst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67" h="771">
                  <a:moveTo>
                    <a:pt x="0" y="0"/>
                  </a:moveTo>
                  <a:lnTo>
                    <a:pt x="227" y="0"/>
                  </a:lnTo>
                  <a:lnTo>
                    <a:pt x="2767" y="771"/>
                  </a:lnTo>
                  <a:lnTo>
                    <a:pt x="0" y="771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B3B3B"/>
                </a:gs>
                <a:gs pos="100000">
                  <a:srgbClr val="808080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5" name="Group 52"/>
          <p:cNvGrpSpPr/>
          <p:nvPr/>
        </p:nvGrpSpPr>
        <p:grpSpPr>
          <a:xfrm>
            <a:off x="9961885" y="1263867"/>
            <a:ext cx="1008062" cy="1247775"/>
            <a:chOff x="4364" y="482"/>
            <a:chExt cx="635" cy="786"/>
          </a:xfrm>
        </p:grpSpPr>
        <p:sp>
          <p:nvSpPr>
            <p:cNvPr id="26" name="AutoShape 49"/>
            <p:cNvSpPr>
              <a:spLocks noChangeArrowheads="1"/>
            </p:cNvSpPr>
            <p:nvPr/>
          </p:nvSpPr>
          <p:spPr bwMode="auto">
            <a:xfrm rot="-9939040">
              <a:off x="4364" y="1206"/>
              <a:ext cx="635" cy="62"/>
            </a:xfrm>
            <a:prstGeom prst="parallelogram">
              <a:avLst>
                <a:gd name="adj" fmla="val 253535"/>
              </a:avLst>
            </a:prstGeom>
            <a:solidFill>
              <a:srgbClr val="333333"/>
            </a:solid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ru-RU">
                <a:latin typeface="Constantia" pitchFamily="18" charset="0"/>
              </a:endParaRPr>
            </a:p>
          </p:txBody>
        </p:sp>
        <p:grpSp>
          <p:nvGrpSpPr>
            <p:cNvPr id="27" name="Group 18"/>
            <p:cNvGrpSpPr/>
            <p:nvPr/>
          </p:nvGrpSpPr>
          <p:grpSpPr>
            <a:xfrm>
              <a:off x="4423" y="482"/>
              <a:ext cx="317" cy="725"/>
              <a:chOff x="3243" y="2093"/>
              <a:chExt cx="589" cy="1745"/>
            </a:xfrm>
          </p:grpSpPr>
          <p:grpSp>
            <p:nvGrpSpPr>
              <p:cNvPr id="28" name="Group 15"/>
              <p:cNvGrpSpPr/>
              <p:nvPr/>
            </p:nvGrpSpPr>
            <p:grpSpPr>
              <a:xfrm>
                <a:off x="3243" y="3022"/>
                <a:ext cx="354" cy="771"/>
                <a:chOff x="3334" y="3067"/>
                <a:chExt cx="354" cy="771"/>
              </a:xfrm>
            </p:grpSpPr>
            <p:sp>
              <p:nvSpPr>
                <p:cNvPr id="36" name="AutoShape 16"/>
                <p:cNvSpPr>
                  <a:spLocks noChangeArrowheads="1"/>
                </p:cNvSpPr>
                <p:nvPr/>
              </p:nvSpPr>
              <p:spPr bwMode="auto">
                <a:xfrm>
                  <a:off x="3462" y="3067"/>
                  <a:ext cx="226" cy="6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  <p:sp>
              <p:nvSpPr>
                <p:cNvPr id="37" name="AutoShape 17"/>
                <p:cNvSpPr>
                  <a:spLocks noChangeArrowheads="1"/>
                </p:cNvSpPr>
                <p:nvPr/>
              </p:nvSpPr>
              <p:spPr bwMode="auto">
                <a:xfrm>
                  <a:off x="3334" y="3748"/>
                  <a:ext cx="346" cy="9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</p:grpSp>
          <p:sp>
            <p:nvSpPr>
              <p:cNvPr id="29" name="Oval 8"/>
              <p:cNvSpPr>
                <a:spLocks noChangeArrowheads="1"/>
              </p:cNvSpPr>
              <p:nvPr/>
            </p:nvSpPr>
            <p:spPr bwMode="auto">
              <a:xfrm>
                <a:off x="3334" y="2093"/>
                <a:ext cx="317" cy="318"/>
              </a:xfrm>
              <a:prstGeom prst="ellipse">
                <a:avLst/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grpSp>
            <p:nvGrpSpPr>
              <p:cNvPr id="30" name="Group 14"/>
              <p:cNvGrpSpPr/>
              <p:nvPr/>
            </p:nvGrpSpPr>
            <p:grpSpPr>
              <a:xfrm>
                <a:off x="3334" y="3067"/>
                <a:ext cx="354" cy="771"/>
                <a:chOff x="3334" y="3067"/>
                <a:chExt cx="354" cy="771"/>
              </a:xfrm>
            </p:grpSpPr>
            <p:sp>
              <p:nvSpPr>
                <p:cNvPr id="34" name="AutoShape 11"/>
                <p:cNvSpPr>
                  <a:spLocks noChangeArrowheads="1"/>
                </p:cNvSpPr>
                <p:nvPr/>
              </p:nvSpPr>
              <p:spPr bwMode="auto">
                <a:xfrm>
                  <a:off x="3462" y="3067"/>
                  <a:ext cx="226" cy="6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  <p:sp>
              <p:nvSpPr>
                <p:cNvPr id="35" name="AutoShape 12"/>
                <p:cNvSpPr>
                  <a:spLocks noChangeArrowheads="1"/>
                </p:cNvSpPr>
                <p:nvPr/>
              </p:nvSpPr>
              <p:spPr bwMode="auto">
                <a:xfrm>
                  <a:off x="3334" y="3748"/>
                  <a:ext cx="346" cy="9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</p:grpSp>
          <p:sp>
            <p:nvSpPr>
              <p:cNvPr id="31" name="AutoShape 13"/>
              <p:cNvSpPr>
                <a:spLocks noChangeArrowheads="1"/>
              </p:cNvSpPr>
              <p:nvPr/>
            </p:nvSpPr>
            <p:spPr bwMode="auto">
              <a:xfrm>
                <a:off x="3696" y="2478"/>
                <a:ext cx="136" cy="49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5E2F00"/>
                  </a:gs>
                  <a:gs pos="50000">
                    <a:srgbClr val="CC6600"/>
                  </a:gs>
                  <a:gs pos="100000">
                    <a:srgbClr val="5E2F00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32" name="AutoShape 9"/>
              <p:cNvSpPr>
                <a:spLocks noChangeArrowheads="1"/>
              </p:cNvSpPr>
              <p:nvPr/>
            </p:nvSpPr>
            <p:spPr bwMode="auto">
              <a:xfrm>
                <a:off x="3334" y="2433"/>
                <a:ext cx="363" cy="680"/>
              </a:xfrm>
              <a:prstGeom prst="roundRect">
                <a:avLst>
                  <a:gd name="adj" fmla="val 16667"/>
                </a:avLst>
              </a:prstGeom>
              <a:solidFill>
                <a:srgbClr val="00767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33" name="AutoShape 10"/>
              <p:cNvSpPr>
                <a:spLocks noChangeArrowheads="1"/>
              </p:cNvSpPr>
              <p:nvPr/>
            </p:nvSpPr>
            <p:spPr bwMode="auto">
              <a:xfrm>
                <a:off x="3515" y="2478"/>
                <a:ext cx="136" cy="680"/>
              </a:xfrm>
              <a:prstGeom prst="roundRect">
                <a:avLst>
                  <a:gd name="adj" fmla="val 16667"/>
                </a:avLst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</p:grpSp>
      </p:grpSp>
      <p:grpSp>
        <p:nvGrpSpPr>
          <p:cNvPr id="38" name="Group 53"/>
          <p:cNvGrpSpPr/>
          <p:nvPr/>
        </p:nvGrpSpPr>
        <p:grpSpPr>
          <a:xfrm>
            <a:off x="10969997" y="3353545"/>
            <a:ext cx="1008062" cy="1244600"/>
            <a:chOff x="3783" y="1797"/>
            <a:chExt cx="635" cy="784"/>
          </a:xfrm>
        </p:grpSpPr>
        <p:sp>
          <p:nvSpPr>
            <p:cNvPr id="39" name="AutoShape 50"/>
            <p:cNvSpPr>
              <a:spLocks noChangeArrowheads="1"/>
            </p:cNvSpPr>
            <p:nvPr/>
          </p:nvSpPr>
          <p:spPr bwMode="auto">
            <a:xfrm rot="-9939040">
              <a:off x="3783" y="2519"/>
              <a:ext cx="635" cy="62"/>
            </a:xfrm>
            <a:prstGeom prst="parallelogram">
              <a:avLst>
                <a:gd name="adj" fmla="val 253535"/>
              </a:avLst>
            </a:prstGeom>
            <a:solidFill>
              <a:srgbClr val="333333"/>
            </a:solid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ru-RU">
                <a:latin typeface="Constantia" pitchFamily="18" charset="0"/>
              </a:endParaRPr>
            </a:p>
          </p:txBody>
        </p:sp>
        <p:grpSp>
          <p:nvGrpSpPr>
            <p:cNvPr id="40" name="Group 23"/>
            <p:cNvGrpSpPr/>
            <p:nvPr/>
          </p:nvGrpSpPr>
          <p:grpSpPr>
            <a:xfrm>
              <a:off x="3810" y="1797"/>
              <a:ext cx="317" cy="725"/>
              <a:chOff x="3243" y="2093"/>
              <a:chExt cx="589" cy="1745"/>
            </a:xfrm>
          </p:grpSpPr>
          <p:grpSp>
            <p:nvGrpSpPr>
              <p:cNvPr id="41" name="Group 24"/>
              <p:cNvGrpSpPr/>
              <p:nvPr/>
            </p:nvGrpSpPr>
            <p:grpSpPr>
              <a:xfrm>
                <a:off x="3243" y="3022"/>
                <a:ext cx="354" cy="771"/>
                <a:chOff x="3334" y="3067"/>
                <a:chExt cx="354" cy="771"/>
              </a:xfrm>
            </p:grpSpPr>
            <p:sp>
              <p:nvSpPr>
                <p:cNvPr id="49" name="AutoShape 25"/>
                <p:cNvSpPr>
                  <a:spLocks noChangeArrowheads="1"/>
                </p:cNvSpPr>
                <p:nvPr/>
              </p:nvSpPr>
              <p:spPr bwMode="auto">
                <a:xfrm>
                  <a:off x="3462" y="3067"/>
                  <a:ext cx="226" cy="6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  <p:sp>
              <p:nvSpPr>
                <p:cNvPr id="50" name="AutoShape 26"/>
                <p:cNvSpPr>
                  <a:spLocks noChangeArrowheads="1"/>
                </p:cNvSpPr>
                <p:nvPr/>
              </p:nvSpPr>
              <p:spPr bwMode="auto">
                <a:xfrm>
                  <a:off x="3334" y="3748"/>
                  <a:ext cx="346" cy="9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</p:grpSp>
          <p:sp>
            <p:nvSpPr>
              <p:cNvPr id="42" name="Oval 27"/>
              <p:cNvSpPr>
                <a:spLocks noChangeArrowheads="1"/>
              </p:cNvSpPr>
              <p:nvPr/>
            </p:nvSpPr>
            <p:spPr bwMode="auto">
              <a:xfrm>
                <a:off x="3334" y="2093"/>
                <a:ext cx="317" cy="318"/>
              </a:xfrm>
              <a:prstGeom prst="ellipse">
                <a:avLst/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grpSp>
            <p:nvGrpSpPr>
              <p:cNvPr id="43" name="Group 28"/>
              <p:cNvGrpSpPr/>
              <p:nvPr/>
            </p:nvGrpSpPr>
            <p:grpSpPr>
              <a:xfrm>
                <a:off x="3334" y="3067"/>
                <a:ext cx="354" cy="771"/>
                <a:chOff x="3334" y="3067"/>
                <a:chExt cx="354" cy="771"/>
              </a:xfrm>
            </p:grpSpPr>
            <p:sp>
              <p:nvSpPr>
                <p:cNvPr id="47" name="AutoShape 29"/>
                <p:cNvSpPr>
                  <a:spLocks noChangeArrowheads="1"/>
                </p:cNvSpPr>
                <p:nvPr/>
              </p:nvSpPr>
              <p:spPr bwMode="auto">
                <a:xfrm>
                  <a:off x="3462" y="3067"/>
                  <a:ext cx="226" cy="6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  <p:sp>
              <p:nvSpPr>
                <p:cNvPr id="48" name="AutoShape 30"/>
                <p:cNvSpPr>
                  <a:spLocks noChangeArrowheads="1"/>
                </p:cNvSpPr>
                <p:nvPr/>
              </p:nvSpPr>
              <p:spPr bwMode="auto">
                <a:xfrm>
                  <a:off x="3334" y="3748"/>
                  <a:ext cx="346" cy="9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</p:grpSp>
          <p:sp>
            <p:nvSpPr>
              <p:cNvPr id="44" name="AutoShape 31"/>
              <p:cNvSpPr>
                <a:spLocks noChangeArrowheads="1"/>
              </p:cNvSpPr>
              <p:nvPr/>
            </p:nvSpPr>
            <p:spPr bwMode="auto">
              <a:xfrm>
                <a:off x="3696" y="2478"/>
                <a:ext cx="136" cy="49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5E2F00"/>
                  </a:gs>
                  <a:gs pos="50000">
                    <a:srgbClr val="CC6600"/>
                  </a:gs>
                  <a:gs pos="100000">
                    <a:srgbClr val="5E2F00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45" name="AutoShape 32"/>
              <p:cNvSpPr>
                <a:spLocks noChangeArrowheads="1"/>
              </p:cNvSpPr>
              <p:nvPr/>
            </p:nvSpPr>
            <p:spPr bwMode="auto">
              <a:xfrm>
                <a:off x="3334" y="2433"/>
                <a:ext cx="363" cy="680"/>
              </a:xfrm>
              <a:prstGeom prst="roundRect">
                <a:avLst>
                  <a:gd name="adj" fmla="val 16667"/>
                </a:avLst>
              </a:prstGeom>
              <a:solidFill>
                <a:srgbClr val="00767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46" name="AutoShape 33"/>
              <p:cNvSpPr>
                <a:spLocks noChangeArrowheads="1"/>
              </p:cNvSpPr>
              <p:nvPr/>
            </p:nvSpPr>
            <p:spPr bwMode="auto">
              <a:xfrm>
                <a:off x="3515" y="2478"/>
                <a:ext cx="136" cy="680"/>
              </a:xfrm>
              <a:prstGeom prst="roundRect">
                <a:avLst>
                  <a:gd name="adj" fmla="val 16667"/>
                </a:avLst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</p:grpSp>
      </p:grpSp>
      <p:grpSp>
        <p:nvGrpSpPr>
          <p:cNvPr id="72" name="Group 54"/>
          <p:cNvGrpSpPr/>
          <p:nvPr/>
        </p:nvGrpSpPr>
        <p:grpSpPr>
          <a:xfrm>
            <a:off x="8776265" y="5139975"/>
            <a:ext cx="1111250" cy="1247775"/>
            <a:chOff x="4695" y="2932"/>
            <a:chExt cx="700" cy="786"/>
          </a:xfrm>
        </p:grpSpPr>
        <p:sp>
          <p:nvSpPr>
            <p:cNvPr id="73" name="AutoShape 51"/>
            <p:cNvSpPr>
              <a:spLocks noChangeArrowheads="1"/>
            </p:cNvSpPr>
            <p:nvPr/>
          </p:nvSpPr>
          <p:spPr bwMode="auto">
            <a:xfrm rot="-9939040">
              <a:off x="4760" y="3656"/>
              <a:ext cx="635" cy="62"/>
            </a:xfrm>
            <a:prstGeom prst="parallelogram">
              <a:avLst>
                <a:gd name="adj" fmla="val 253535"/>
              </a:avLst>
            </a:prstGeom>
            <a:solidFill>
              <a:srgbClr val="333333"/>
            </a:solidFill>
            <a:ln w="9525">
              <a:noFill/>
              <a:miter lim="800000"/>
            </a:ln>
          </p:spPr>
          <p:txBody>
            <a:bodyPr wrap="none" anchor="ctr"/>
            <a:lstStyle/>
            <a:p>
              <a:endParaRPr lang="ru-RU">
                <a:latin typeface="Constantia" pitchFamily="18" charset="0"/>
              </a:endParaRPr>
            </a:p>
          </p:txBody>
        </p:sp>
        <p:grpSp>
          <p:nvGrpSpPr>
            <p:cNvPr id="74" name="Group 36"/>
            <p:cNvGrpSpPr/>
            <p:nvPr/>
          </p:nvGrpSpPr>
          <p:grpSpPr>
            <a:xfrm flipH="1">
              <a:off x="4695" y="2932"/>
              <a:ext cx="317" cy="725"/>
              <a:chOff x="3243" y="2093"/>
              <a:chExt cx="589" cy="1745"/>
            </a:xfrm>
          </p:grpSpPr>
          <p:grpSp>
            <p:nvGrpSpPr>
              <p:cNvPr id="75" name="Group 37"/>
              <p:cNvGrpSpPr/>
              <p:nvPr/>
            </p:nvGrpSpPr>
            <p:grpSpPr>
              <a:xfrm>
                <a:off x="3243" y="3022"/>
                <a:ext cx="354" cy="771"/>
                <a:chOff x="3334" y="3067"/>
                <a:chExt cx="354" cy="771"/>
              </a:xfrm>
            </p:grpSpPr>
            <p:sp>
              <p:nvSpPr>
                <p:cNvPr id="83" name="AutoShape 38"/>
                <p:cNvSpPr>
                  <a:spLocks noChangeArrowheads="1"/>
                </p:cNvSpPr>
                <p:nvPr/>
              </p:nvSpPr>
              <p:spPr bwMode="auto">
                <a:xfrm>
                  <a:off x="3462" y="3067"/>
                  <a:ext cx="226" cy="6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  <p:sp>
              <p:nvSpPr>
                <p:cNvPr id="84" name="AutoShape 39"/>
                <p:cNvSpPr>
                  <a:spLocks noChangeArrowheads="1"/>
                </p:cNvSpPr>
                <p:nvPr/>
              </p:nvSpPr>
              <p:spPr bwMode="auto">
                <a:xfrm>
                  <a:off x="3334" y="3748"/>
                  <a:ext cx="346" cy="9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</p:grpSp>
          <p:sp>
            <p:nvSpPr>
              <p:cNvPr id="76" name="Oval 40"/>
              <p:cNvSpPr>
                <a:spLocks noChangeArrowheads="1"/>
              </p:cNvSpPr>
              <p:nvPr/>
            </p:nvSpPr>
            <p:spPr bwMode="auto">
              <a:xfrm>
                <a:off x="3334" y="2093"/>
                <a:ext cx="317" cy="318"/>
              </a:xfrm>
              <a:prstGeom prst="ellipse">
                <a:avLst/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grpSp>
            <p:nvGrpSpPr>
              <p:cNvPr id="77" name="Group 41"/>
              <p:cNvGrpSpPr/>
              <p:nvPr/>
            </p:nvGrpSpPr>
            <p:grpSpPr>
              <a:xfrm>
                <a:off x="3334" y="3067"/>
                <a:ext cx="354" cy="771"/>
                <a:chOff x="3334" y="3067"/>
                <a:chExt cx="354" cy="771"/>
              </a:xfrm>
            </p:grpSpPr>
            <p:sp>
              <p:nvSpPr>
                <p:cNvPr id="81" name="AutoShape 42"/>
                <p:cNvSpPr>
                  <a:spLocks noChangeArrowheads="1"/>
                </p:cNvSpPr>
                <p:nvPr/>
              </p:nvSpPr>
              <p:spPr bwMode="auto">
                <a:xfrm>
                  <a:off x="3462" y="3067"/>
                  <a:ext cx="226" cy="6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  <p:sp>
              <p:nvSpPr>
                <p:cNvPr id="82" name="AutoShape 43"/>
                <p:cNvSpPr>
                  <a:spLocks noChangeArrowheads="1"/>
                </p:cNvSpPr>
                <p:nvPr/>
              </p:nvSpPr>
              <p:spPr bwMode="auto">
                <a:xfrm>
                  <a:off x="3334" y="3748"/>
                  <a:ext cx="346" cy="9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525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/>
                <a:p>
                  <a:endParaRPr lang="ru-RU">
                    <a:latin typeface="Constantia" pitchFamily="18" charset="0"/>
                  </a:endParaRPr>
                </a:p>
              </p:txBody>
            </p:sp>
          </p:grpSp>
          <p:sp>
            <p:nvSpPr>
              <p:cNvPr id="78" name="AutoShape 44"/>
              <p:cNvSpPr>
                <a:spLocks noChangeArrowheads="1"/>
              </p:cNvSpPr>
              <p:nvPr/>
            </p:nvSpPr>
            <p:spPr bwMode="auto">
              <a:xfrm>
                <a:off x="3696" y="2478"/>
                <a:ext cx="136" cy="498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5E2F00"/>
                  </a:gs>
                  <a:gs pos="50000">
                    <a:srgbClr val="CC6600"/>
                  </a:gs>
                  <a:gs pos="100000">
                    <a:srgbClr val="5E2F00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79" name="AutoShape 45"/>
              <p:cNvSpPr>
                <a:spLocks noChangeArrowheads="1"/>
              </p:cNvSpPr>
              <p:nvPr/>
            </p:nvSpPr>
            <p:spPr bwMode="auto">
              <a:xfrm>
                <a:off x="3334" y="2433"/>
                <a:ext cx="363" cy="680"/>
              </a:xfrm>
              <a:prstGeom prst="roundRect">
                <a:avLst>
                  <a:gd name="adj" fmla="val 16667"/>
                </a:avLst>
              </a:prstGeom>
              <a:solidFill>
                <a:srgbClr val="007670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  <p:sp>
            <p:nvSpPr>
              <p:cNvPr id="80" name="AutoShape 46"/>
              <p:cNvSpPr>
                <a:spLocks noChangeArrowheads="1"/>
              </p:cNvSpPr>
              <p:nvPr/>
            </p:nvSpPr>
            <p:spPr bwMode="auto">
              <a:xfrm>
                <a:off x="3515" y="2478"/>
                <a:ext cx="136" cy="680"/>
              </a:xfrm>
              <a:prstGeom prst="roundRect">
                <a:avLst>
                  <a:gd name="adj" fmla="val 16667"/>
                </a:avLst>
              </a:prstGeom>
              <a:solidFill>
                <a:srgbClr val="009999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ru-RU">
                  <a:latin typeface="Constantia" pitchFamily="18" charset="0"/>
                </a:endParaRPr>
              </a:p>
            </p:txBody>
          </p:sp>
        </p:grpSp>
      </p:grpSp>
      <p:sp>
        <p:nvSpPr>
          <p:cNvPr id="85" name="Text Box 57"/>
          <p:cNvSpPr txBox="1">
            <a:spLocks noChangeArrowheads="1"/>
          </p:cNvSpPr>
          <p:nvPr/>
        </p:nvSpPr>
        <p:spPr bwMode="auto">
          <a:xfrm>
            <a:off x="2257997" y="6849791"/>
            <a:ext cx="9144001" cy="609371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</a:ln>
          <a:effectLst/>
        </p:spPr>
        <p:txBody>
          <a:bodyPr lIns="91414" tIns="45707" rIns="91414" bIns="45707">
            <a:spAutoFit/>
          </a:bodyPr>
          <a:lstStyle/>
          <a:p>
            <a:pPr algn="ctr" defTabSz="914148">
              <a:lnSpc>
                <a:spcPct val="70000"/>
              </a:lnSpc>
              <a:spcBef>
                <a:spcPct val="20000"/>
              </a:spcBef>
              <a:buClr>
                <a:srgbClr val="DBF5F9"/>
              </a:buClr>
              <a:buSzPct val="75000"/>
              <a:defRPr/>
            </a:pPr>
            <a:r>
              <a:rPr lang="ru-RU" sz="24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  <a:cs typeface="Arial"/>
              </a:rPr>
              <a:t>Невыполнение перечисленных выше требований может стать причиной ДТП.</a:t>
            </a:r>
          </a:p>
        </p:txBody>
      </p:sp>
    </p:spTree>
    <p:extLst>
      <p:ext uri="{BB962C8B-B14F-4D97-AF65-F5344CB8AC3E}">
        <p14:creationId xmlns:p14="http://schemas.microsoft.com/office/powerpoint/2010/main" val="2795524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4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  <p:bldP spid="8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734"/>
          <a:stretch>
            <a:fillRect/>
          </a:stretch>
        </p:blipFill>
        <p:spPr>
          <a:xfrm>
            <a:off x="1" y="-844"/>
            <a:ext cx="13442950" cy="1835033"/>
          </a:xfrm>
          <a:prstGeom prst="rect">
            <a:avLst/>
          </a:prstGeom>
        </p:spPr>
      </p:pic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31069" y="2"/>
            <a:ext cx="1111881" cy="111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1"/>
          <p:cNvSpPr txBox="1"/>
          <p:nvPr/>
        </p:nvSpPr>
        <p:spPr>
          <a:xfrm>
            <a:off x="2473003" y="195579"/>
            <a:ext cx="8229600" cy="720725"/>
          </a:xfrm>
          <a:prstGeom prst="rect">
            <a:avLst/>
          </a:prstGeom>
        </p:spPr>
        <p:txBody>
          <a:bodyPr vert="horz" lIns="119981" tIns="59992" rIns="119981" bIns="0" rtlCol="0" anchor="ctr">
            <a:noAutofit/>
          </a:bodyPr>
          <a:lstStyle>
            <a:lvl1pPr algn="l" defTabSz="1199821" rtl="0" eaLnBrk="1" latinLnBrk="0" hangingPunct="1">
              <a:spcBef>
                <a:spcPct val="0"/>
              </a:spcBef>
              <a:buNone/>
              <a:defRPr kumimoji="0" lang="en-US" sz="3700" b="0" i="0" u="none" strike="noStrike" kern="1200" cap="all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Сел в машину – пристегнись!</a:t>
            </a:r>
          </a:p>
        </p:txBody>
      </p:sp>
      <p:pic>
        <p:nvPicPr>
          <p:cNvPr id="14" name="Содержимое 3" descr="0_319cf_ece6f87a_XL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657579" y="2124447"/>
            <a:ext cx="5305425" cy="3881438"/>
          </a:xfrm>
        </p:spPr>
      </p:pic>
      <p:sp>
        <p:nvSpPr>
          <p:cNvPr id="15" name="Прямоугольник 2"/>
          <p:cNvSpPr>
            <a:spLocks noChangeArrowheads="1"/>
          </p:cNvSpPr>
          <p:nvPr/>
        </p:nvSpPr>
        <p:spPr bwMode="auto">
          <a:xfrm>
            <a:off x="2844984" y="2772519"/>
            <a:ext cx="4464348" cy="41549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>
                <a:latin typeface="Constantia" pitchFamily="18" charset="0"/>
              </a:rPr>
              <a:t>Главная задача автокресла — обеспечить безопасность ребенка при дорожно-транспортном происшествии, экстренном торможении или резких маневрах. Его необходимость совершенно очевидна — детское автокресло снижает вероятность смертельной травмы.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77359" y="1044327"/>
            <a:ext cx="11863946" cy="1444612"/>
          </a:xfrm>
          <a:prstGeom prst="rect">
            <a:avLst/>
          </a:prstGeom>
          <a:noFill/>
        </p:spPr>
        <p:txBody>
          <a:bodyPr/>
          <a:lstStyle/>
          <a:p>
            <a:pPr algn="just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>
                <a:latin typeface="Constantia" pitchFamily="18" charset="0"/>
              </a:rPr>
              <a:t>Согласно законодательству Российской Федерации каждый ребёнок до 12 лет должен ездить в специальном  автокресле, позволяющем пристегнуть ребенка с помощью ремней безопасности.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739" y="2412479"/>
            <a:ext cx="2682369" cy="4028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056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978059" y="2"/>
            <a:ext cx="1464891" cy="146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76859" y="2844527"/>
            <a:ext cx="10801200" cy="1446524"/>
          </a:xfrm>
          <a:prstGeom prst="rect">
            <a:avLst/>
          </a:prstGeom>
          <a:noFill/>
        </p:spPr>
        <p:txBody>
          <a:bodyPr wrap="square" lIns="91414" tIns="45707" rIns="91414" bIns="45707" rtlCol="0" anchor="ctr">
            <a:spAutoFit/>
          </a:bodyPr>
          <a:lstStyle/>
          <a:p>
            <a:pPr algn="ctr"/>
            <a:r>
              <a:rPr lang="ru-RU" sz="4400" b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РАЗДЕЛ 2.</a:t>
            </a:r>
          </a:p>
          <a:p>
            <a:pPr algn="ctr"/>
            <a:r>
              <a:rPr lang="ru-RU" sz="4400" b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БЕЗОПАСНОСТЬ В ЛЕСУ</a:t>
            </a:r>
            <a:endParaRPr lang="ru-RU" sz="4400" b="1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moldobaeva\Downloads\IMG_8308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73603" y="4356695"/>
            <a:ext cx="5337352" cy="296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moldobaeva\Downloads\IMG_8309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" t="7497" r="2879" b="11196"/>
          <a:stretch>
            <a:fillRect/>
          </a:stretch>
        </p:blipFill>
        <p:spPr bwMode="auto">
          <a:xfrm>
            <a:off x="168747" y="180231"/>
            <a:ext cx="2592288" cy="313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0_65cb2_982f5546_X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747" y="5164579"/>
            <a:ext cx="2877145" cy="217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3803" y="180231"/>
            <a:ext cx="2057400" cy="1041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799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844"/>
            <a:ext cx="13463471" cy="756210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6013" y="3491397"/>
            <a:ext cx="13058918" cy="415472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fontAlgn="base"/>
            <a:r>
              <a:rPr lang="ru-RU" smtClean="0"/>
              <a:t>	</a:t>
            </a:r>
            <a:endParaRPr lang="ru-RU"/>
          </a:p>
        </p:txBody>
      </p:sp>
      <p:pic>
        <p:nvPicPr>
          <p:cNvPr id="13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29726" y="1393"/>
            <a:ext cx="1413224" cy="141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45011" y="243528"/>
            <a:ext cx="7920880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altLang="ru-RU" sz="32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ЕСЛИ ТЫ ЗАБЛУДИЛСЯ В ЛЕСУ </a:t>
            </a:r>
            <a:endParaRPr lang="ru-RU" sz="32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moldobaeva\Downloads\IMG_8281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044328"/>
            <a:ext cx="9457777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625131" y="1116335"/>
            <a:ext cx="6457080" cy="45243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80000"/>
              </a:lnSpc>
              <a:buFontTx/>
              <a:buNone/>
            </a:pP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Отправляясь в лес за грибами, на прогулку или поход, люди часто не задумываются о своей безопасности. Ежегодно спасательные службы регистрируют сотни случаев, когда люди теряются </a:t>
            </a: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в лесу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altLang="ru-RU" sz="240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Благоприятный исход подобных происшествий зависит от многих факторов: физического и психологического состояния, запасов пищи и воды, умения ориентироваться на местности, эффективности снаряжения и т.д. Известно немало случаев, когда люди, отправившись в лес и не имея достаточного опыта и знаний местных условий, легко сбивались с дороги и, потеряв ориентировку, оказывались в бедственном положении. </a:t>
            </a:r>
            <a:endParaRPr lang="en-US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77259" y="6012879"/>
            <a:ext cx="8424936" cy="1440159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>
              <a:buFontTx/>
              <a:buNone/>
            </a:pPr>
            <a:r>
              <a:rPr lang="ru-RU" altLang="ru-RU" sz="2000" b="1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2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ПОМНИТЕ, ЧТО ОТЧАЯНИЕ – ПЛОХОЙ ПОМОЩНИК. НИКОГДА НЕ ОПУСКАЙТЕ РУК. ВАША ЗАДАЧА – КАК МОЖНО ДОЛЬШЕ ПРОДЕРЖАТЬСЯ ДО ПРИХОДА ПОМОЩИ. </a:t>
            </a:r>
          </a:p>
          <a:p>
            <a:pPr algn="ctr">
              <a:buFontTx/>
              <a:buNone/>
            </a:pPr>
            <a:r>
              <a:rPr lang="ru-RU" altLang="ru-RU" sz="2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СОМНЕВАЙТЕСЬ – ВАС ОБЯЗАТЕЛЬНО НАЙДУТ! </a:t>
            </a:r>
            <a:endParaRPr lang="en-US" altLang="ru-RU" sz="200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667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844"/>
            <a:ext cx="13463471" cy="756210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6013" y="3491397"/>
            <a:ext cx="13058918" cy="415472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fontAlgn="base"/>
            <a:r>
              <a:rPr lang="ru-RU" smtClean="0"/>
              <a:t>	</a:t>
            </a:r>
            <a:endParaRPr lang="ru-RU"/>
          </a:p>
        </p:txBody>
      </p:sp>
      <p:pic>
        <p:nvPicPr>
          <p:cNvPr id="13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29726" y="1393"/>
            <a:ext cx="1413224" cy="141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moldobaeva\Downloads\IMG_828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71" y="1044867"/>
            <a:ext cx="9439808" cy="651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1464891" y="-179809"/>
            <a:ext cx="10369152" cy="1396826"/>
          </a:xfrm>
        </p:spPr>
        <p:txBody>
          <a:bodyPr anchor="ctr"/>
          <a:lstStyle/>
          <a:p>
            <a:pPr algn="ctr"/>
            <a:r>
              <a:rPr lang="ru-RU" altLang="ru-RU" sz="3200" b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Как же должен вести себя человек, заблудившийся в лесу? </a:t>
            </a:r>
            <a:endParaRPr lang="en-US" altLang="ru-RU" sz="3200" b="1">
              <a:solidFill>
                <a:srgbClr val="0070C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85171" y="1620391"/>
            <a:ext cx="8496944" cy="568863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600" b="0">
                <a:solidFill>
                  <a:srgbClr val="0070C0"/>
                </a:solidFill>
                <a:latin typeface="Times New Roman"/>
                <a:ea typeface="Times New Roman"/>
              </a:rPr>
              <a:t>Прекратить движение и попытаться восстановить ориентировку с помощью компаса или пользуясь различными природными признаками;</a:t>
            </a:r>
          </a:p>
          <a:p>
            <a:pPr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600" b="0">
                <a:solidFill>
                  <a:srgbClr val="0070C0"/>
                </a:solidFill>
                <a:latin typeface="Times New Roman"/>
                <a:ea typeface="Times New Roman"/>
              </a:rPr>
              <a:t>организовать временную стоянку на сухом месте, чтобы успокоиться и продумать дальнейшие действия;</a:t>
            </a:r>
          </a:p>
          <a:p>
            <a:pPr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600" b="0">
                <a:solidFill>
                  <a:srgbClr val="0070C0"/>
                </a:solidFill>
                <a:latin typeface="Times New Roman"/>
                <a:ea typeface="Times New Roman"/>
              </a:rPr>
              <a:t>если «прогулка» затянулась, следует поискать пищу вокруг себя;</a:t>
            </a:r>
          </a:p>
          <a:p>
            <a:pPr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600" b="0">
                <a:solidFill>
                  <a:srgbClr val="0070C0"/>
                </a:solidFill>
                <a:latin typeface="Times New Roman"/>
                <a:ea typeface="Times New Roman"/>
              </a:rPr>
              <a:t>попытаться обозначить свое местонахождение поисковым группам (солнечный зайчик, сигнальный флаг, электрический фонарик, костер);</a:t>
            </a:r>
          </a:p>
          <a:p>
            <a:pPr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600" b="0">
                <a:solidFill>
                  <a:srgbClr val="0070C0"/>
                </a:solidFill>
                <a:latin typeface="Times New Roman"/>
                <a:ea typeface="Times New Roman"/>
              </a:rPr>
              <a:t>если вы решили не дожидаться помощи спасателей и отправились в путь, оставляйте метки по ходу своего движения. Помните, часто поставленные метки облегчают поиск спасателям;</a:t>
            </a:r>
          </a:p>
          <a:p>
            <a:pPr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600" b="0">
                <a:solidFill>
                  <a:srgbClr val="0070C0"/>
                </a:solidFill>
                <a:latin typeface="Times New Roman"/>
                <a:ea typeface="Times New Roman"/>
              </a:rPr>
              <a:t>ориентируйтесь по звукам: гудкам, стуку колес поезда, сигналу автомобиля, лаю собак; </a:t>
            </a:r>
          </a:p>
          <a:p>
            <a:pPr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600" b="0">
                <a:solidFill>
                  <a:srgbClr val="0070C0"/>
                </a:solidFill>
                <a:latin typeface="Times New Roman"/>
                <a:ea typeface="Times New Roman"/>
              </a:rPr>
              <a:t>если идти вниз по течению реки, ручья, можно выйти к морю, а там – и к жилью.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ru-RU" sz="1800"/>
          </a:p>
        </p:txBody>
      </p:sp>
    </p:spTree>
    <p:extLst>
      <p:ext uri="{BB962C8B-B14F-4D97-AF65-F5344CB8AC3E}">
        <p14:creationId xmlns:p14="http://schemas.microsoft.com/office/powerpoint/2010/main" val="1692741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" y="3"/>
            <a:ext cx="13444672" cy="7562109"/>
          </a:xfrm>
          <a:prstGeom prst="rect">
            <a:avLst/>
          </a:prstGeom>
        </p:spPr>
      </p:pic>
      <p:pic>
        <p:nvPicPr>
          <p:cNvPr id="1027" name="Picture 3" descr="C:\Users\pavluchenko\Desktop\Рисунок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1"/>
            <a:ext cx="13442950" cy="761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208415" y="0"/>
            <a:ext cx="1230378" cy="123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302895"/>
      </p:ext>
    </p:extLst>
  </p:cSld>
  <p:clrMapOvr>
    <a:masterClrMapping/>
  </p:clrMapOvr>
  <p:transition spd="slow">
    <p:push dir="u"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978059" y="2"/>
            <a:ext cx="1464891" cy="146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76859" y="2844527"/>
            <a:ext cx="10801200" cy="1446524"/>
          </a:xfrm>
          <a:prstGeom prst="rect">
            <a:avLst/>
          </a:prstGeom>
          <a:noFill/>
        </p:spPr>
        <p:txBody>
          <a:bodyPr wrap="square" lIns="91414" tIns="45707" rIns="91414" bIns="45707" rtlCol="0" anchor="ctr">
            <a:spAutoFit/>
          </a:bodyPr>
          <a:lstStyle/>
          <a:p>
            <a:pPr algn="ctr"/>
            <a:r>
              <a:rPr lang="ru-RU" sz="4400" b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РАЗДЕЛ 3.</a:t>
            </a:r>
          </a:p>
          <a:p>
            <a:pPr algn="ctr"/>
            <a:r>
              <a:rPr lang="ru-RU" sz="4400" b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БЕЗОПАСНОСТЬ НА ВОДЕ</a:t>
            </a:r>
            <a:endParaRPr lang="ru-RU" sz="4400" b="1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http://ddu4.gancevichi.edu.by/sm_full.aspx?guid=34553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68747" y="236170"/>
            <a:ext cx="3900702" cy="2457443"/>
          </a:xfrm>
          <a:prstGeom prst="rect">
            <a:avLst/>
          </a:prstGeom>
          <a:noFill/>
        </p:spPr>
      </p:pic>
      <p:pic>
        <p:nvPicPr>
          <p:cNvPr id="13" name="Picture 4" descr="http://loft36.de/wp-content/uploads/2016/10/75a197e5f6d30d2a9045ca19a72e2a34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68747" y="4757882"/>
            <a:ext cx="3672408" cy="2623149"/>
          </a:xfrm>
          <a:prstGeom prst="rect">
            <a:avLst/>
          </a:prstGeom>
          <a:noFill/>
        </p:spPr>
      </p:pic>
      <p:pic>
        <p:nvPicPr>
          <p:cNvPr id="14" name="Picture 2" descr="http://mognovse.ru/mogno/761/760664/760664_html_m67bf4bea.pn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8953723" y="4369568"/>
            <a:ext cx="4313169" cy="30445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423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14372"/>
            <a:ext cx="13463471" cy="756210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6013" y="3491397"/>
            <a:ext cx="13058918" cy="415472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fontAlgn="base"/>
            <a:r>
              <a:rPr lang="ru-RU" smtClean="0"/>
              <a:t>	</a:t>
            </a:r>
            <a:endParaRPr lang="ru-RU"/>
          </a:p>
        </p:txBody>
      </p:sp>
      <p:pic>
        <p:nvPicPr>
          <p:cNvPr id="13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29726" y="1393"/>
            <a:ext cx="1413224" cy="141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84971" y="-844"/>
            <a:ext cx="8568952" cy="1008062"/>
          </a:xfrm>
          <a:prstGeom prst="rect">
            <a:avLst/>
          </a:prstGeom>
        </p:spPr>
        <p:txBody>
          <a:bodyPr vert="horz" lIns="119981" tIns="59992" rIns="119981" bIns="0" rtlCol="0" anchor="ctr">
            <a:noAutofit/>
          </a:bodyPr>
          <a:lstStyle>
            <a:lvl1pPr algn="l" defTabSz="1199821" rtl="0" eaLnBrk="1" latinLnBrk="0" hangingPunct="1">
              <a:spcBef>
                <a:spcPct val="0"/>
              </a:spcBef>
              <a:buNone/>
              <a:defRPr kumimoji="0" lang="en-US" sz="3700" b="0" i="0" u="none" strike="noStrike" kern="1200" cap="all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3200" b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Безопасность на воде </a:t>
            </a:r>
          </a:p>
        </p:txBody>
      </p:sp>
      <p:sp>
        <p:nvSpPr>
          <p:cNvPr id="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4771" y="686249"/>
            <a:ext cx="12351567" cy="2518318"/>
          </a:xfrm>
        </p:spPr>
        <p:txBody>
          <a:bodyPr anchor="ctr">
            <a:norm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altLang="ru-RU" sz="2400" smtClean="0"/>
              <a:t>      </a:t>
            </a:r>
            <a:r>
              <a:rPr lang="ru-RU" altLang="ru-RU" sz="2200" cap="all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Как известно, купание не только доставляют удовольствие, но и служит хорошим средством закаливания организма. Но необходимо помнить, что небрежность, лихачество, излишняя шалость на воде нередко приводят к беде. Из-за несоблюдения техники безопасности в водоемах ежегодно гибнут тысячи людей. </a:t>
            </a:r>
          </a:p>
        </p:txBody>
      </p:sp>
      <p:pic>
        <p:nvPicPr>
          <p:cNvPr id="19" name="Picture 10" descr="D:\Семейная\Ирина\Анимашки\прав купан 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013" y="3003134"/>
            <a:ext cx="3829158" cy="257769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Содержимое 2"/>
          <p:cNvSpPr txBox="1"/>
          <p:nvPr/>
        </p:nvSpPr>
        <p:spPr bwMode="auto">
          <a:xfrm>
            <a:off x="165262" y="5004767"/>
            <a:ext cx="3819909" cy="756084"/>
          </a:xfrm>
          <a:prstGeom prst="rect">
            <a:avLst/>
          </a:prstGeom>
          <a:solidFill>
            <a:srgbClr val="6EDEE4"/>
          </a:solidFill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000" kern="0">
                <a:latin typeface="Times New Roman" pitchFamily="18" charset="0"/>
                <a:cs typeface="Times New Roman" pitchFamily="18" charset="0"/>
              </a:rPr>
              <a:t>Входите в воду не сразу,</a:t>
            </a:r>
          </a:p>
          <a:p>
            <a:pPr marL="342900" indent="-342900" algn="ctr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000" kern="0">
                <a:latin typeface="Times New Roman" pitchFamily="18" charset="0"/>
                <a:cs typeface="Times New Roman" pitchFamily="18" charset="0"/>
              </a:rPr>
              <a:t>а постепенно.</a:t>
            </a:r>
          </a:p>
        </p:txBody>
      </p:sp>
      <p:pic>
        <p:nvPicPr>
          <p:cNvPr id="21" name="Picture 11" descr="D:\Семейная\Ирина\Анимашки\прав купан 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45211" y="3003135"/>
            <a:ext cx="4104456" cy="260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Содержимое 2"/>
          <p:cNvSpPr txBox="1"/>
          <p:nvPr/>
        </p:nvSpPr>
        <p:spPr bwMode="auto">
          <a:xfrm>
            <a:off x="4345211" y="5076775"/>
            <a:ext cx="4104456" cy="792088"/>
          </a:xfrm>
          <a:prstGeom prst="rect">
            <a:avLst/>
          </a:prstGeom>
          <a:solidFill>
            <a:srgbClr val="6EDEE4"/>
          </a:solidFill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000" kern="0">
                <a:latin typeface="Times New Roman" pitchFamily="18" charset="0"/>
                <a:cs typeface="Times New Roman" pitchFamily="18" charset="0"/>
              </a:rPr>
              <a:t> Перед купанием   </a:t>
            </a:r>
            <a:r>
              <a:rPr lang="ru-RU" sz="2000" kern="0" smtClean="0">
                <a:latin typeface="Times New Roman" pitchFamily="18" charset="0"/>
                <a:cs typeface="Times New Roman" pitchFamily="18" charset="0"/>
              </a:rPr>
              <a:t>проверьте</a:t>
            </a:r>
          </a:p>
          <a:p>
            <a:pPr marL="342900" indent="-342900" algn="ctr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000" kern="0" smtClean="0">
                <a:latin typeface="Times New Roman" pitchFamily="18" charset="0"/>
                <a:cs typeface="Times New Roman" pitchFamily="18" charset="0"/>
              </a:rPr>
              <a:t>дно</a:t>
            </a:r>
            <a:endParaRPr lang="ru-RU" sz="2000" ker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Picture 7" descr="D:\Семейная\Ирина\Анимашки\прав купан 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09707" y="2896168"/>
            <a:ext cx="4277516" cy="2828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Содержимое 2"/>
          <p:cNvSpPr txBox="1"/>
          <p:nvPr/>
        </p:nvSpPr>
        <p:spPr bwMode="auto">
          <a:xfrm>
            <a:off x="8665690" y="4212679"/>
            <a:ext cx="4636361" cy="1656184"/>
          </a:xfrm>
          <a:prstGeom prst="rect">
            <a:avLst/>
          </a:prstGeom>
          <a:solidFill>
            <a:srgbClr val="64EEEE"/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 algn="ctr" eaLnBrk="0" hangingPunct="0"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000" kern="0">
                <a:latin typeface="Times New Roman" pitchFamily="18" charset="0"/>
                <a:cs typeface="Times New Roman" pitchFamily="18" charset="0"/>
              </a:rPr>
              <a:t>Если в воде вам стало плохо,</a:t>
            </a:r>
          </a:p>
          <a:p>
            <a:pPr algn="ctr" eaLnBrk="0" hangingPunct="0"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000" kern="0">
                <a:latin typeface="Times New Roman" pitchFamily="18" charset="0"/>
                <a:cs typeface="Times New Roman" pitchFamily="18" charset="0"/>
              </a:rPr>
              <a:t>сохраняйте  спокойствие.   </a:t>
            </a:r>
            <a:endParaRPr lang="ru-RU" sz="2000" kern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000" kern="0" smtClean="0">
                <a:latin typeface="Times New Roman" pitchFamily="18" charset="0"/>
                <a:cs typeface="Times New Roman" pitchFamily="18" charset="0"/>
              </a:rPr>
              <a:t>В положении  </a:t>
            </a:r>
            <a:r>
              <a:rPr lang="ru-RU" sz="2000" kern="0">
                <a:latin typeface="Times New Roman" pitchFamily="18" charset="0"/>
                <a:cs typeface="Times New Roman" pitchFamily="18" charset="0"/>
              </a:rPr>
              <a:t>на  спине  вы  доплывёте  до  берега   с  </a:t>
            </a:r>
            <a:r>
              <a:rPr lang="ru-RU" sz="2000" kern="0" smtClean="0">
                <a:latin typeface="Times New Roman" pitchFamily="18" charset="0"/>
                <a:cs typeface="Times New Roman" pitchFamily="18" charset="0"/>
              </a:rPr>
              <a:t>минимальными</a:t>
            </a:r>
          </a:p>
          <a:p>
            <a:pPr algn="ctr" eaLnBrk="0" hangingPunct="0"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000" kern="0" smtClean="0">
                <a:latin typeface="Times New Roman" pitchFamily="18" charset="0"/>
                <a:cs typeface="Times New Roman" pitchFamily="18" charset="0"/>
              </a:rPr>
              <a:t>затратами</a:t>
            </a:r>
            <a:r>
              <a:rPr lang="ru-RU" sz="2000" ker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120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14372"/>
            <a:ext cx="13463471" cy="757563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6013" y="3491397"/>
            <a:ext cx="13058918" cy="415472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fontAlgn="base"/>
            <a:r>
              <a:rPr lang="ru-RU" smtClean="0"/>
              <a:t>	</a:t>
            </a:r>
            <a:endParaRPr lang="ru-RU"/>
          </a:p>
        </p:txBody>
      </p:sp>
      <p:pic>
        <p:nvPicPr>
          <p:cNvPr id="13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29726" y="1393"/>
            <a:ext cx="1413224" cy="141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2763" y="1548383"/>
            <a:ext cx="10441159" cy="575542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купаться и загорать лучше на оборудованном пляже;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если вы не умеете плавать, не следует заходить в воду выше пояса;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находится в воде не более 15–20 минут, при переохлаждении могут возникнуть судороги;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нельзя </a:t>
            </a: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входить в воду или нырять после длительного пребывания на солнце, сразу после приема пищи, в состоянии утомления; 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нельзя нырять с мостов, пристаней даже в тех местах, где ныряли прошлым летом, так как за год мог понизиться уровень воды или было что-то брошено в воду;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прыгать с берега в незнакомых местах категорически запрещается;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нельзя заплывать за буйки, так как они ограничивают акваторию с проверенным дном – там нет водоворотов;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если вы оказались в водовороте, не теряйтесь, наберите больше воздуха в легкие и погрузитесь на глубину, сделав сильный рывок в сторону, всплывите на поверхность воды;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нельзя заплывать далеко, так как можно не рассчитать своих сил, чтобы вернуться к берегу;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если вы почувствовали усталость, не стремитесь как можно быстрее доплыть до берега, «отдохните» на воде, лежа на спине или спокойно расправив руки и ноги, закрыть глаза, лечь головой на воду и расслабиться;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опасно подныривать друг под друга, хватать за ноги, пугать, сталкивать в воду и заводить на глубину не умеющих плавать;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если вас захватило сильное течение, не стоит пытаться бороться с ним, надо плыть вниз по течению под углом, приближаясь к берегу;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опасно купаться в воде ниже +17–19 градусов; 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не следует купаться в шторм и в грозу;</a:t>
            </a:r>
          </a:p>
          <a:p>
            <a:pPr marL="285750" indent="-285750" algn="just">
              <a:lnSpc>
                <a:spcPct val="80000"/>
              </a:lnSpc>
              <a:buFont typeface="Arial" pitchFamily="34" charset="0"/>
              <a:buChar char="•"/>
            </a:pP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не следует купаться ночью.</a:t>
            </a:r>
          </a:p>
        </p:txBody>
      </p:sp>
      <p:sp>
        <p:nvSpPr>
          <p:cNvPr id="17" name="Rectangle 2"/>
          <p:cNvSpPr>
            <a:spLocks noGrp="1" noChangeArrowheads="1"/>
          </p:cNvSpPr>
          <p:nvPr>
            <p:ph type="title"/>
          </p:nvPr>
        </p:nvSpPr>
        <p:spPr>
          <a:xfrm>
            <a:off x="1431117" y="2382"/>
            <a:ext cx="9682845" cy="1052513"/>
          </a:xfrm>
        </p:spPr>
        <p:txBody>
          <a:bodyPr anchor="ctr"/>
          <a:lstStyle/>
          <a:p>
            <a:pPr algn="ctr"/>
            <a:r>
              <a:rPr lang="ru-RU" altLang="ru-RU" sz="2800" b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Правила безопасного поведения на </a:t>
            </a:r>
            <a:r>
              <a:rPr lang="ru-RU" altLang="ru-RU" sz="2800" b="1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воде</a:t>
            </a:r>
            <a:endParaRPr lang="ru-RU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94" descr="http://www.mambulus.ru/card/92/92_6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50" b="95000" l="5224" r="944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3923" y="3425861"/>
            <a:ext cx="2689028" cy="4135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7456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978059" y="2"/>
            <a:ext cx="1464891" cy="146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76859" y="2844527"/>
            <a:ext cx="10801200" cy="1446524"/>
          </a:xfrm>
          <a:prstGeom prst="rect">
            <a:avLst/>
          </a:prstGeom>
          <a:noFill/>
        </p:spPr>
        <p:txBody>
          <a:bodyPr wrap="square" lIns="91414" tIns="45707" rIns="91414" bIns="45707" rtlCol="0" anchor="ctr">
            <a:spAutoFit/>
          </a:bodyPr>
          <a:lstStyle/>
          <a:p>
            <a:pPr algn="ctr"/>
            <a:r>
              <a:rPr lang="ru-RU" sz="4400" b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РАЗДЕЛ 4.</a:t>
            </a:r>
          </a:p>
          <a:p>
            <a:pPr algn="ctr"/>
            <a:r>
              <a:rPr lang="ru-RU" sz="4400" b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БЕЗОПАСНОСТЬ В БЫТУ</a:t>
            </a:r>
            <a:endParaRPr lang="ru-RU" sz="4400" b="1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moldobaeva\Downloads\IMG_8297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12" t="11795" r="2597" b="61817"/>
          <a:stretch>
            <a:fillRect/>
          </a:stretch>
        </p:blipFill>
        <p:spPr bwMode="auto">
          <a:xfrm>
            <a:off x="168747" y="300944"/>
            <a:ext cx="2257677" cy="232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moldobaeva\Downloads\IMG_8297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" t="11795" r="78817" b="61817"/>
          <a:stretch>
            <a:fillRect/>
          </a:stretch>
        </p:blipFill>
        <p:spPr bwMode="auto">
          <a:xfrm>
            <a:off x="2905051" y="300944"/>
            <a:ext cx="2394857" cy="232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moldobaeva\Downloads\IMG_831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263" b="10771"/>
          <a:stretch>
            <a:fillRect/>
          </a:stretch>
        </p:blipFill>
        <p:spPr bwMode="auto">
          <a:xfrm>
            <a:off x="2316246" y="5220791"/>
            <a:ext cx="8869725" cy="204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507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56" y="-137725"/>
            <a:ext cx="13444672" cy="75621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20016" y="324247"/>
            <a:ext cx="10801200" cy="523194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algn="ctr"/>
            <a:endParaRPr lang="ru-RU" sz="2800" b="1">
              <a:latin typeface="Franklin Gothic Book" panose="020b0503020102020204" pitchFamily="34" charset="0"/>
            </a:endParaRPr>
          </a:p>
        </p:txBody>
      </p:sp>
      <p:pic>
        <p:nvPicPr>
          <p:cNvPr id="8194" name="Picture 2" descr="C:\Users\moldobaeva\Downloads\IMG_8298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7278" y="-72009"/>
            <a:ext cx="13469293" cy="766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87841" y="-107801"/>
            <a:ext cx="1230378" cy="123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536323"/>
      </p:ext>
    </p:extLst>
  </p:cSld>
  <p:clrMapOvr>
    <a:masterClrMapping/>
  </p:clrMapOvr>
  <p:transition spd="slow">
    <p:push dir="u"/>
  </p:transition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56" y="-137725"/>
            <a:ext cx="13444672" cy="75621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20016" y="324247"/>
            <a:ext cx="10801200" cy="523194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algn="ctr"/>
            <a:endParaRPr lang="ru-RU" sz="2800" b="1">
              <a:latin typeface="Franklin Gothic Book" panose="020b0503020102020204" pitchFamily="34" charset="0"/>
            </a:endParaRPr>
          </a:p>
        </p:txBody>
      </p:sp>
      <p:pic>
        <p:nvPicPr>
          <p:cNvPr id="2" name="Picture 2" descr="C:\Users\Павлюченко\Desktop\пдействия при пожаре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20725"/>
            <a:ext cx="13442952" cy="7698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72755" y="-107801"/>
            <a:ext cx="1230378" cy="123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22828"/>
      </p:ext>
    </p:extLst>
  </p:cSld>
  <p:clrMapOvr>
    <a:masterClrMapping/>
  </p:clrMapOvr>
  <p:transition spd="slow">
    <p:push dir="u"/>
  </p:transition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29001"/>
            <a:ext cx="13471125" cy="7562109"/>
          </a:xfrm>
          <a:prstGeom prst="rect">
            <a:avLst/>
          </a:prstGeom>
        </p:spPr>
      </p:pic>
      <p:pic>
        <p:nvPicPr>
          <p:cNvPr id="2" name="Picture 2" descr="C:\Users\Павлюченко\Desktop\т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" y="-29002"/>
            <a:ext cx="13471127" cy="764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747" y="612281"/>
            <a:ext cx="1098228" cy="109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547978"/>
      </p:ext>
    </p:extLst>
  </p:cSld>
  <p:clrMapOvr>
    <a:masterClrMapping/>
  </p:clrMapOvr>
  <p:transition spd="slow">
    <p:push dir="u"/>
  </p:transition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9" y="-844"/>
            <a:ext cx="13444672" cy="756210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6013" y="3491397"/>
            <a:ext cx="13058918" cy="415472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fontAlgn="base"/>
            <a:r>
              <a:rPr lang="ru-RU" smtClean="0"/>
              <a:t>	</a:t>
            </a:r>
            <a:endParaRPr lang="ru-RU"/>
          </a:p>
        </p:txBody>
      </p:sp>
      <p:pic>
        <p:nvPicPr>
          <p:cNvPr id="2050" name="Picture 2" descr="C:\Users\Павлюченко\Desktop\градусни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-845"/>
            <a:ext cx="13463471" cy="756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29726" y="1393"/>
            <a:ext cx="1413224" cy="141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445164"/>
      </p:ext>
    </p:extLst>
  </p:cSld>
  <p:clrMapOvr>
    <a:masterClrMapping/>
  </p:clrMapOvr>
  <p:transition spd="slow">
    <p:push dir="u"/>
  </p:transition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" y="-844"/>
            <a:ext cx="13444672" cy="7562109"/>
          </a:xfrm>
          <a:prstGeom prst="rect">
            <a:avLst/>
          </a:prstGeom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957628365"/>
              </p:ext>
            </p:extLst>
          </p:nvPr>
        </p:nvGraphicFramePr>
        <p:xfrm>
          <a:off x="960836" y="1177899"/>
          <a:ext cx="11809313" cy="1504322"/>
        </p:xfrm>
        <a:graphic>
          <a:graphicData uri="http://schemas.openxmlformats.org/drawingml/2006/diagram">
            <dgm:relIds xmlns:dgm="http://schemas.openxmlformats.org/drawingml/2006/diagram" r:dm="rId5" r:lo="rId6" r:qs="rId7" r:cs="rId8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80907119"/>
              </p:ext>
            </p:extLst>
          </p:nvPr>
        </p:nvGraphicFramePr>
        <p:xfrm>
          <a:off x="168749" y="3348585"/>
          <a:ext cx="13274204" cy="4239299"/>
        </p:xfrm>
        <a:graphic>
          <a:graphicData uri="http://schemas.openxmlformats.org/drawingml/2006/diagram">
            <dgm:relIds xmlns:dgm="http://schemas.openxmlformats.org/drawingml/2006/diagram" r:dm="rId10" r:lo="rId11" r:qs="rId12" r:cs="rId13"/>
          </a:graphicData>
        </a:graphic>
      </p:graphicFrame>
      <p:pic>
        <p:nvPicPr>
          <p:cNvPr id="11266" name="Picture 2" descr="C:\Users\moldobaeva\Downloads\IMG_8310.jpe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2" r="6756" b="6064"/>
          <a:stretch>
            <a:fillRect/>
          </a:stretch>
        </p:blipFill>
        <p:spPr bwMode="auto">
          <a:xfrm>
            <a:off x="10106" y="-844"/>
            <a:ext cx="13432844" cy="7586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90027" y="42457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248831"/>
      </p:ext>
    </p:extLst>
  </p:cSld>
  <p:clrMapOvr>
    <a:masterClrMapping/>
  </p:clrMapOvr>
  <p:transition spd="slow">
    <p:push dir="u"/>
  </p:transition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" y="-844"/>
            <a:ext cx="13444672" cy="7562109"/>
          </a:xfrm>
          <a:prstGeom prst="rect">
            <a:avLst/>
          </a:prstGeom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737746741"/>
              </p:ext>
            </p:extLst>
          </p:nvPr>
        </p:nvGraphicFramePr>
        <p:xfrm>
          <a:off x="960836" y="1177899"/>
          <a:ext cx="11809313" cy="1504322"/>
        </p:xfrm>
        <a:graphic>
          <a:graphicData uri="http://schemas.openxmlformats.org/drawingml/2006/diagram">
            <dgm:relIds xmlns:dgm="http://schemas.openxmlformats.org/drawingml/2006/diagram" r:dm="rId5" r:lo="rId6" r:qs="rId7" r:cs="rId8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726639700"/>
              </p:ext>
            </p:extLst>
          </p:nvPr>
        </p:nvGraphicFramePr>
        <p:xfrm>
          <a:off x="168749" y="3348585"/>
          <a:ext cx="13274204" cy="4239299"/>
        </p:xfrm>
        <a:graphic>
          <a:graphicData uri="http://schemas.openxmlformats.org/drawingml/2006/diagram">
            <dgm:relIds xmlns:dgm="http://schemas.openxmlformats.org/drawingml/2006/diagram" r:dm="rId10" r:lo="rId11" r:qs="rId12" r:cs="rId13"/>
          </a:graphicData>
        </a:graphic>
      </p:graphicFrame>
      <p:pic>
        <p:nvPicPr>
          <p:cNvPr id="1026" name="Picture 2" descr="C:\Users\Павлюченко\Desktop\памятки по адаптации\селфи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846"/>
            <a:ext cx="13442950" cy="7562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93856" y="58469"/>
            <a:ext cx="1230378" cy="123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190625"/>
      </p:ext>
    </p:extLst>
  </p:cSld>
  <p:clrMapOvr>
    <a:masterClrMapping/>
  </p:clrMapOvr>
  <p:transition spd="slow">
    <p:push dir="u"/>
  </p:transition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" y="3"/>
            <a:ext cx="13444672" cy="7562109"/>
          </a:xfrm>
          <a:prstGeom prst="rect">
            <a:avLst/>
          </a:prstGeom>
        </p:spPr>
      </p:pic>
      <p:pic>
        <p:nvPicPr>
          <p:cNvPr id="4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51964" y="3"/>
            <a:ext cx="1338598" cy="133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93553" y="1620393"/>
            <a:ext cx="12961440" cy="1400357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r>
              <a:rPr lang="ru-RU"/>
              <a:t> </a:t>
            </a:r>
            <a:endParaRPr lang="ru-RU" smtClean="0">
              <a:solidFill>
                <a:srgbClr val="002B8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>
                <a:solidFill>
                  <a:srgbClr val="002B82"/>
                </a:solidFill>
                <a:latin typeface="Times New Roman" pitchFamily="18" charset="0"/>
                <a:cs typeface="Times New Roman" pitchFamily="18" charset="0"/>
              </a:rPr>
              <a:t>РЕБЯТА БУДЬТЕ ОСТОРОЖНЫ, </a:t>
            </a:r>
          </a:p>
          <a:p>
            <a:pPr algn="ctr"/>
            <a:r>
              <a:rPr lang="ru-RU" sz="3200" b="1">
                <a:solidFill>
                  <a:srgbClr val="002B82"/>
                </a:solidFill>
                <a:latin typeface="Times New Roman" pitchFamily="18" charset="0"/>
                <a:cs typeface="Times New Roman" pitchFamily="18" charset="0"/>
              </a:rPr>
              <a:t>ЕСЛИ СЛУЧИЛАСЬ БЕДА-ЗВОНИ В СЛУЖБУ СПАСЕНИЯ!</a:t>
            </a:r>
          </a:p>
        </p:txBody>
      </p:sp>
      <p:pic>
        <p:nvPicPr>
          <p:cNvPr id="2050" name="Picture 2" descr="C:\Users\Павлюченко\Desktop\54155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740" y="3020776"/>
            <a:ext cx="13293823" cy="4792305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517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" y="3"/>
            <a:ext cx="13444672" cy="7562109"/>
          </a:xfrm>
          <a:prstGeom prst="rect">
            <a:avLst/>
          </a:prstGeom>
        </p:spPr>
      </p:pic>
      <p:pic>
        <p:nvPicPr>
          <p:cNvPr id="1026" name="Picture 2" descr="C:\Users\Павлюченко\Desktop\e7ec88591637a8e6fa804e2cae0db2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37099" y="1069571"/>
            <a:ext cx="10125805" cy="648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авлюченко\Desktop\номера экстренных служб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4529" y="1719257"/>
            <a:ext cx="2415595" cy="202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авлюченко\Desktop\ооо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0763" y="3413404"/>
            <a:ext cx="2239360" cy="163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Павлюченко\Desktop\вввв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1761" y="4568083"/>
            <a:ext cx="2141128" cy="1887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Павлюченко\Desktop\ddd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4527" y="5868863"/>
            <a:ext cx="2634482" cy="195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84469" y="0"/>
            <a:ext cx="1230378" cy="123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526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42950" cy="756126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64891" y="3525725"/>
            <a:ext cx="10945216" cy="830970"/>
          </a:xfrm>
          <a:prstGeom prst="rect">
            <a:avLst/>
          </a:prstGeom>
        </p:spPr>
        <p:txBody>
          <a:bodyPr wrap="square" lIns="91414" tIns="45707" rIns="91414" bIns="45707">
            <a:spAutoFit/>
          </a:bodyPr>
          <a:lstStyle/>
          <a:p>
            <a:pPr lvl="0" algn="ctr"/>
            <a:r>
              <a:rPr lang="ru-RU" sz="4800" b="1" cap="all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r>
              <a:rPr lang="en-US" sz="4800" b="1" cap="all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!</a:t>
            </a:r>
            <a:endParaRPr lang="ru-RU" sz="4800" b="1" cap="all">
              <a:ln w="90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rcRect b="21376"/>
          <a:stretch>
            <a:fillRect/>
          </a:stretch>
        </p:blipFill>
        <p:spPr>
          <a:xfrm>
            <a:off x="5641356" y="5166998"/>
            <a:ext cx="7774266" cy="2394267"/>
          </a:xfrm>
          <a:prstGeom prst="rect">
            <a:avLst/>
          </a:prstGeom>
        </p:spPr>
      </p:pic>
      <p:pic>
        <p:nvPicPr>
          <p:cNvPr id="8" name="Picture 2" descr="C:\Users\Павлюченко\Desktop\2022 ГОД\эмблема и подпись\эмблема МЧС Хабаровск на прозрачном фоне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23235" y="87182"/>
            <a:ext cx="2198216" cy="219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23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jpeg" /></Relationships>
</file>

<file path=ppt/theme/theme1.xml><?xml version="1.0" encoding="utf-8"?>
<a:theme xmlns:r="http://schemas.openxmlformats.org/officeDocument/2006/relationships"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Arial"/>
        <a:cs typeface="Arial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Произвольный</PresentationFormat>
  <Paragraphs>113</Paragraphs>
  <Slides>26</Slides>
  <Notes>7</Notes>
  <TotalTime>5142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7">
      <vt:lpstr>Arial</vt:lpstr>
      <vt:lpstr>Franklin Gothic Medium</vt:lpstr>
      <vt:lpstr>Franklin Gothic Book</vt:lpstr>
      <vt:lpstr>Wingdings</vt:lpstr>
      <vt:lpstr>Tunga</vt:lpstr>
      <vt:lpstr>Calibri Light</vt:lpstr>
      <vt:lpstr>Calibri</vt:lpstr>
      <vt:lpstr>Times New Roman</vt:lpstr>
      <vt:lpstr>Constantia</vt:lpstr>
      <vt:lpstr>Bookman Old Style</vt:lpstr>
      <vt:lpstr>Углы</vt:lpstr>
      <vt:lpstr>`</vt:lpstr>
      <vt:lpstr>PowerPoint Presentation</vt:lpstr>
      <vt:lpstr>ПРАВИЛА ДОРОЖНОГО ДВИЖЕНИЯ являются основополагающим документом. </vt:lpstr>
      <vt:lpstr>PowerPoint Presentation</vt:lpstr>
      <vt:lpstr>Чтобы до минимума сократить число ДТП и травматизм среди пешеходов – школьников, необходимо выполнять следующие правила безопасности поведения на дорогах.</vt:lpstr>
      <vt:lpstr>Водителю велосипеда разрешается: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Как же должен вести себя человек, заблудившийся в лесу? </vt:lpstr>
      <vt:lpstr>PowerPoint Presentation</vt:lpstr>
      <vt:lpstr>PowerPoint Presentation</vt:lpstr>
      <vt:lpstr>PowerPoint Presentation</vt:lpstr>
      <vt:lpstr>Правила безопасного поведения на воде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Анна Андреевна Красильникова</dc:creator>
  <cp:lastModifiedBy>Воробьева</cp:lastModifiedBy>
  <cp:revision>329</cp:revision>
  <dcterms:created xsi:type="dcterms:W3CDTF">2016-10-04T09:48:33Z</dcterms:created>
  <dcterms:modified xsi:type="dcterms:W3CDTF">2026-05-19T01:10:20Z</dcterms:modified>
</cp:coreProperties>
</file>