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08" r:id="rId2"/>
    <p:sldId id="307" r:id="rId3"/>
    <p:sldId id="331" r:id="rId4"/>
    <p:sldId id="260" r:id="rId5"/>
    <p:sldId id="310" r:id="rId6"/>
    <p:sldId id="311" r:id="rId7"/>
    <p:sldId id="324" r:id="rId8"/>
    <p:sldId id="322" r:id="rId9"/>
    <p:sldId id="323" r:id="rId10"/>
    <p:sldId id="314" r:id="rId11"/>
    <p:sldId id="315" r:id="rId12"/>
    <p:sldId id="313" r:id="rId13"/>
    <p:sldId id="320" r:id="rId14"/>
    <p:sldId id="312" r:id="rId15"/>
    <p:sldId id="303" r:id="rId16"/>
    <p:sldId id="316" r:id="rId17"/>
    <p:sldId id="330" r:id="rId18"/>
    <p:sldId id="328" r:id="rId19"/>
  </p:sldIdLst>
  <p:sldSz cx="6858000" cy="9906000" type="A4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00"/>
    <a:srgbClr val="2D3037"/>
    <a:srgbClr val="E9FFFF"/>
    <a:srgbClr val="9CA1A5"/>
    <a:srgbClr val="435058"/>
    <a:srgbClr val="A9A99E"/>
    <a:srgbClr val="BCE6BD"/>
    <a:srgbClr val="7D866F"/>
    <a:srgbClr val="FFFFE1"/>
    <a:srgbClr val="FF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25" autoAdjust="0"/>
    <p:restoredTop sz="96412" autoAdjust="0"/>
  </p:normalViewPr>
  <p:slideViewPr>
    <p:cSldViewPr>
      <p:cViewPr>
        <p:scale>
          <a:sx n="75" d="100"/>
          <a:sy n="75" d="100"/>
        </p:scale>
        <p:origin x="3324" y="27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701FDD40-B463-4AE6-8074-F91CE49B2F70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1" y="4716464"/>
            <a:ext cx="5438775" cy="4467225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21EE2145-B48C-424F-8C3F-479724AFE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715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E2145-B48C-424F-8C3F-479724AFEEA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428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microsoft.com/office/2007/relationships/hdphoto" Target="../media/hdphoto3.wdp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tiff"/><Relationship Id="rId18" Type="http://schemas.openxmlformats.org/officeDocument/2006/relationships/image" Target="../media/image22.tiff"/><Relationship Id="rId26" Type="http://schemas.openxmlformats.org/officeDocument/2006/relationships/image" Target="../media/image30.tiff"/><Relationship Id="rId39" Type="http://schemas.openxmlformats.org/officeDocument/2006/relationships/image" Target="../media/image43.tiff"/><Relationship Id="rId21" Type="http://schemas.openxmlformats.org/officeDocument/2006/relationships/image" Target="../media/image25.tiff"/><Relationship Id="rId34" Type="http://schemas.openxmlformats.org/officeDocument/2006/relationships/image" Target="../media/image38.tiff"/><Relationship Id="rId42" Type="http://schemas.openxmlformats.org/officeDocument/2006/relationships/image" Target="../media/image46.png"/><Relationship Id="rId47" Type="http://schemas.openxmlformats.org/officeDocument/2006/relationships/image" Target="../media/image51.png"/><Relationship Id="rId7" Type="http://schemas.openxmlformats.org/officeDocument/2006/relationships/image" Target="../media/image11.tiff"/><Relationship Id="rId2" Type="http://schemas.openxmlformats.org/officeDocument/2006/relationships/image" Target="../media/image8.jpeg"/><Relationship Id="rId16" Type="http://schemas.openxmlformats.org/officeDocument/2006/relationships/image" Target="../media/image20.tiff"/><Relationship Id="rId29" Type="http://schemas.openxmlformats.org/officeDocument/2006/relationships/image" Target="../media/image33.tiff"/><Relationship Id="rId11" Type="http://schemas.openxmlformats.org/officeDocument/2006/relationships/image" Target="../media/image15.tiff"/><Relationship Id="rId24" Type="http://schemas.openxmlformats.org/officeDocument/2006/relationships/image" Target="../media/image28.tiff"/><Relationship Id="rId32" Type="http://schemas.openxmlformats.org/officeDocument/2006/relationships/image" Target="../media/image36.tiff"/><Relationship Id="rId37" Type="http://schemas.openxmlformats.org/officeDocument/2006/relationships/image" Target="../media/image41.tiff"/><Relationship Id="rId40" Type="http://schemas.openxmlformats.org/officeDocument/2006/relationships/image" Target="../media/image44.tiff"/><Relationship Id="rId45" Type="http://schemas.openxmlformats.org/officeDocument/2006/relationships/image" Target="../media/image49.tiff"/><Relationship Id="rId5" Type="http://schemas.microsoft.com/office/2007/relationships/hdphoto" Target="../media/hdphoto2.wdp"/><Relationship Id="rId15" Type="http://schemas.openxmlformats.org/officeDocument/2006/relationships/image" Target="../media/image19.tiff"/><Relationship Id="rId23" Type="http://schemas.openxmlformats.org/officeDocument/2006/relationships/image" Target="../media/image27.tiff"/><Relationship Id="rId28" Type="http://schemas.openxmlformats.org/officeDocument/2006/relationships/image" Target="../media/image32.tiff"/><Relationship Id="rId36" Type="http://schemas.openxmlformats.org/officeDocument/2006/relationships/image" Target="../media/image40.tiff"/><Relationship Id="rId49" Type="http://schemas.microsoft.com/office/2007/relationships/hdphoto" Target="../media/hdphoto5.wdp"/><Relationship Id="rId10" Type="http://schemas.openxmlformats.org/officeDocument/2006/relationships/image" Target="../media/image14.tiff"/><Relationship Id="rId19" Type="http://schemas.openxmlformats.org/officeDocument/2006/relationships/image" Target="../media/image23.tiff"/><Relationship Id="rId31" Type="http://schemas.openxmlformats.org/officeDocument/2006/relationships/image" Target="../media/image35.tiff"/><Relationship Id="rId44" Type="http://schemas.openxmlformats.org/officeDocument/2006/relationships/image" Target="../media/image48.tiff"/><Relationship Id="rId4" Type="http://schemas.openxmlformats.org/officeDocument/2006/relationships/image" Target="../media/image3.png"/><Relationship Id="rId9" Type="http://schemas.openxmlformats.org/officeDocument/2006/relationships/image" Target="../media/image13.tiff"/><Relationship Id="rId14" Type="http://schemas.openxmlformats.org/officeDocument/2006/relationships/image" Target="../media/image18.tiff"/><Relationship Id="rId22" Type="http://schemas.openxmlformats.org/officeDocument/2006/relationships/image" Target="../media/image26.tiff"/><Relationship Id="rId27" Type="http://schemas.openxmlformats.org/officeDocument/2006/relationships/image" Target="../media/image31.tiff"/><Relationship Id="rId30" Type="http://schemas.openxmlformats.org/officeDocument/2006/relationships/image" Target="../media/image34.tiff"/><Relationship Id="rId35" Type="http://schemas.openxmlformats.org/officeDocument/2006/relationships/image" Target="../media/image39.tiff"/><Relationship Id="rId43" Type="http://schemas.openxmlformats.org/officeDocument/2006/relationships/image" Target="../media/image47.tiff"/><Relationship Id="rId48" Type="http://schemas.openxmlformats.org/officeDocument/2006/relationships/image" Target="../media/image52.png"/><Relationship Id="rId8" Type="http://schemas.openxmlformats.org/officeDocument/2006/relationships/image" Target="../media/image12.tiff"/><Relationship Id="rId3" Type="http://schemas.openxmlformats.org/officeDocument/2006/relationships/image" Target="../media/image9.tif"/><Relationship Id="rId12" Type="http://schemas.openxmlformats.org/officeDocument/2006/relationships/image" Target="../media/image16.tiff"/><Relationship Id="rId17" Type="http://schemas.openxmlformats.org/officeDocument/2006/relationships/image" Target="../media/image21.tiff"/><Relationship Id="rId25" Type="http://schemas.openxmlformats.org/officeDocument/2006/relationships/image" Target="../media/image29.tiff"/><Relationship Id="rId33" Type="http://schemas.openxmlformats.org/officeDocument/2006/relationships/image" Target="../media/image37.tiff"/><Relationship Id="rId38" Type="http://schemas.openxmlformats.org/officeDocument/2006/relationships/image" Target="../media/image42.tiff"/><Relationship Id="rId46" Type="http://schemas.openxmlformats.org/officeDocument/2006/relationships/image" Target="../media/image50.tiff"/><Relationship Id="rId20" Type="http://schemas.openxmlformats.org/officeDocument/2006/relationships/image" Target="../media/image24.tiff"/><Relationship Id="rId41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tif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microsoft.com/office/2007/relationships/hdphoto" Target="../media/hdphoto2.wdp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6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microsoft.com/office/2007/relationships/hdphoto" Target="../media/hdphoto2.wdp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7" Type="http://schemas.microsoft.com/office/2007/relationships/hdphoto" Target="../media/hdphoto2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2.jpe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0.png"/><Relationship Id="rId18" Type="http://schemas.microsoft.com/office/2007/relationships/hdphoto" Target="../media/hdphoto2.wdp"/><Relationship Id="rId3" Type="http://schemas.openxmlformats.org/officeDocument/2006/relationships/image" Target="../media/image73.png"/><Relationship Id="rId7" Type="http://schemas.microsoft.com/office/2007/relationships/hdphoto" Target="../media/hdphoto8.wdp"/><Relationship Id="rId12" Type="http://schemas.openxmlformats.org/officeDocument/2006/relationships/image" Target="../media/image79.png"/><Relationship Id="rId17" Type="http://schemas.openxmlformats.org/officeDocument/2006/relationships/image" Target="../media/image3.png"/><Relationship Id="rId2" Type="http://schemas.openxmlformats.org/officeDocument/2006/relationships/image" Target="../media/image70.jpg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microsoft.com/office/2007/relationships/hdphoto" Target="../media/hdphoto9.wdp"/><Relationship Id="rId5" Type="http://schemas.openxmlformats.org/officeDocument/2006/relationships/image" Target="../media/image75.png"/><Relationship Id="rId15" Type="http://schemas.openxmlformats.org/officeDocument/2006/relationships/image" Target="../media/image81.png"/><Relationship Id="rId10" Type="http://schemas.openxmlformats.org/officeDocument/2006/relationships/image" Target="../media/image78.png"/><Relationship Id="rId4" Type="http://schemas.openxmlformats.org/officeDocument/2006/relationships/image" Target="../media/image74.jpg"/><Relationship Id="rId9" Type="http://schemas.openxmlformats.org/officeDocument/2006/relationships/image" Target="../media/image77.png"/><Relationship Id="rId14" Type="http://schemas.microsoft.com/office/2007/relationships/hdphoto" Target="../media/hdphoto10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89.png"/><Relationship Id="rId3" Type="http://schemas.openxmlformats.org/officeDocument/2006/relationships/image" Target="../media/image3.png"/><Relationship Id="rId7" Type="http://schemas.microsoft.com/office/2007/relationships/hdphoto" Target="../media/hdphoto11.wdp"/><Relationship Id="rId12" Type="http://schemas.openxmlformats.org/officeDocument/2006/relationships/image" Target="../media/image88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microsoft.com/office/2007/relationships/hdphoto" Target="../media/hdphoto13.wdp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microsoft.com/office/2007/relationships/hdphoto" Target="../media/hdphoto2.wdp"/><Relationship Id="rId9" Type="http://schemas.microsoft.com/office/2007/relationships/hdphoto" Target="../media/hdphoto12.wdp"/><Relationship Id="rId14" Type="http://schemas.openxmlformats.org/officeDocument/2006/relationships/image" Target="../media/image90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95.png"/><Relationship Id="rId18" Type="http://schemas.openxmlformats.org/officeDocument/2006/relationships/image" Target="../media/image98.png"/><Relationship Id="rId26" Type="http://schemas.openxmlformats.org/officeDocument/2006/relationships/image" Target="../media/image102.png"/><Relationship Id="rId3" Type="http://schemas.openxmlformats.org/officeDocument/2006/relationships/image" Target="../media/image3.png"/><Relationship Id="rId21" Type="http://schemas.microsoft.com/office/2007/relationships/hdphoto" Target="../media/hdphoto21.wdp"/><Relationship Id="rId7" Type="http://schemas.openxmlformats.org/officeDocument/2006/relationships/image" Target="../media/image92.png"/><Relationship Id="rId12" Type="http://schemas.microsoft.com/office/2007/relationships/hdphoto" Target="../media/hdphoto17.wdp"/><Relationship Id="rId17" Type="http://schemas.microsoft.com/office/2007/relationships/hdphoto" Target="../media/hdphoto19.wdp"/><Relationship Id="rId25" Type="http://schemas.microsoft.com/office/2007/relationships/hdphoto" Target="../media/hdphoto23.wdp"/><Relationship Id="rId2" Type="http://schemas.openxmlformats.org/officeDocument/2006/relationships/image" Target="../media/image83.jpg"/><Relationship Id="rId16" Type="http://schemas.openxmlformats.org/officeDocument/2006/relationships/image" Target="../media/image97.png"/><Relationship Id="rId20" Type="http://schemas.openxmlformats.org/officeDocument/2006/relationships/image" Target="../media/image99.png"/><Relationship Id="rId29" Type="http://schemas.microsoft.com/office/2007/relationships/hdphoto" Target="../media/hdphoto25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4.wdp"/><Relationship Id="rId11" Type="http://schemas.openxmlformats.org/officeDocument/2006/relationships/image" Target="../media/image94.png"/><Relationship Id="rId24" Type="http://schemas.openxmlformats.org/officeDocument/2006/relationships/image" Target="../media/image101.png"/><Relationship Id="rId5" Type="http://schemas.openxmlformats.org/officeDocument/2006/relationships/image" Target="../media/image91.png"/><Relationship Id="rId15" Type="http://schemas.microsoft.com/office/2007/relationships/hdphoto" Target="../media/hdphoto18.wdp"/><Relationship Id="rId23" Type="http://schemas.microsoft.com/office/2007/relationships/hdphoto" Target="../media/hdphoto22.wdp"/><Relationship Id="rId28" Type="http://schemas.openxmlformats.org/officeDocument/2006/relationships/image" Target="../media/image103.png"/><Relationship Id="rId10" Type="http://schemas.microsoft.com/office/2007/relationships/hdphoto" Target="../media/hdphoto16.wdp"/><Relationship Id="rId19" Type="http://schemas.microsoft.com/office/2007/relationships/hdphoto" Target="../media/hdphoto20.wdp"/><Relationship Id="rId31" Type="http://schemas.microsoft.com/office/2007/relationships/hdphoto" Target="../media/hdphoto26.wdp"/><Relationship Id="rId4" Type="http://schemas.microsoft.com/office/2007/relationships/hdphoto" Target="../media/hdphoto2.wdp"/><Relationship Id="rId9" Type="http://schemas.openxmlformats.org/officeDocument/2006/relationships/image" Target="../media/image93.png"/><Relationship Id="rId14" Type="http://schemas.openxmlformats.org/officeDocument/2006/relationships/image" Target="../media/image96.png"/><Relationship Id="rId22" Type="http://schemas.openxmlformats.org/officeDocument/2006/relationships/image" Target="../media/image100.png"/><Relationship Id="rId27" Type="http://schemas.microsoft.com/office/2007/relationships/hdphoto" Target="../media/hdphoto24.wdp"/><Relationship Id="rId30" Type="http://schemas.openxmlformats.org/officeDocument/2006/relationships/image" Target="../media/image10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1.png"/><Relationship Id="rId3" Type="http://schemas.openxmlformats.org/officeDocument/2006/relationships/image" Target="../media/image105.png"/><Relationship Id="rId7" Type="http://schemas.microsoft.com/office/2007/relationships/hdphoto" Target="../media/hdphoto28.wdp"/><Relationship Id="rId12" Type="http://schemas.microsoft.com/office/2007/relationships/hdphoto" Target="../media/hdphoto30.wdp"/><Relationship Id="rId2" Type="http://schemas.openxmlformats.org/officeDocument/2006/relationships/image" Target="../media/image54.jpg"/><Relationship Id="rId16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image" Target="../media/image106.jpeg"/><Relationship Id="rId15" Type="http://schemas.openxmlformats.org/officeDocument/2006/relationships/image" Target="../media/image3.png"/><Relationship Id="rId10" Type="http://schemas.openxmlformats.org/officeDocument/2006/relationships/image" Target="../media/image109.png"/><Relationship Id="rId4" Type="http://schemas.microsoft.com/office/2007/relationships/hdphoto" Target="../media/hdphoto27.wdp"/><Relationship Id="rId9" Type="http://schemas.microsoft.com/office/2007/relationships/hdphoto" Target="../media/hdphoto29.wdp"/><Relationship Id="rId14" Type="http://schemas.microsoft.com/office/2007/relationships/hdphoto" Target="../media/hdphoto3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74392"/>
            <a:ext cx="6858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81240" y="1280592"/>
            <a:ext cx="4320481" cy="397918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295548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ДОБРОВОЛЬЧЕСКОЕ ДВИЖЕНИЕ «Барс»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6388" y="164537"/>
            <a:ext cx="537321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 cmpd="sng">
                  <a:noFill/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ВСТУПАЙ В РЯДЫ ДОБРОВОЛЬЦЕВ!</a:t>
            </a:r>
          </a:p>
          <a:p>
            <a:pPr algn="ctr"/>
            <a:r>
              <a:rPr lang="ru-RU" sz="2400" b="1" dirty="0" smtClean="0">
                <a:ln w="0" cmpd="sng">
                  <a:noFill/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ЗАЩИТИ Родину!!!</a:t>
            </a:r>
            <a:endParaRPr lang="ru-RU" sz="2400" b="1" dirty="0">
              <a:ln w="0" cmpd="sng">
                <a:noFill/>
                <a:prstDash val="solid"/>
                <a:miter lim="800000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45159" y="9417496"/>
            <a:ext cx="1367683" cy="6001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300" dirty="0" smtClean="0">
                <a:ln w="3175">
                  <a:gradFill>
                    <a:gsLst>
                      <a:gs pos="0">
                        <a:srgbClr val="374F63">
                          <a:lumMod val="41000"/>
                          <a:lumOff val="59000"/>
                        </a:srgbClr>
                      </a:gs>
                      <a:gs pos="100000">
                        <a:srgbClr val="374F63">
                          <a:lumMod val="29000"/>
                        </a:srgbClr>
                      </a:gs>
                    </a:gsLst>
                    <a:lin ang="5400000" scaled="1"/>
                  </a:gradFill>
                </a:ln>
                <a:gradFill flip="none" rotWithShape="1">
                  <a:gsLst>
                    <a:gs pos="0">
                      <a:prstClr val="white">
                        <a:lumMod val="85000"/>
                      </a:prstClr>
                    </a:gs>
                    <a:gs pos="50000">
                      <a:prstClr val="white">
                        <a:lumMod val="95000"/>
                      </a:prstClr>
                    </a:gs>
                    <a:gs pos="100000">
                      <a:prstClr val="white"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68000"/>
                    </a:prstClr>
                  </a:outerShdw>
                </a:effectLst>
                <a:latin typeface="Impact" panose="020B0806030902050204" pitchFamily="34" charset="0"/>
                <a:cs typeface="Arial" pitchFamily="34" charset="0"/>
              </a:rPr>
              <a:t>2026 г.</a:t>
            </a:r>
            <a:endParaRPr lang="ru-RU" sz="3300" dirty="0">
              <a:ln w="3175">
                <a:gradFill>
                  <a:gsLst>
                    <a:gs pos="0">
                      <a:srgbClr val="374F63">
                        <a:lumMod val="41000"/>
                        <a:lumOff val="59000"/>
                      </a:srgbClr>
                    </a:gs>
                    <a:gs pos="100000">
                      <a:srgbClr val="374F63">
                        <a:lumMod val="29000"/>
                      </a:srgbClr>
                    </a:gs>
                  </a:gsLst>
                  <a:lin ang="5400000" scaled="1"/>
                </a:gradFill>
              </a:ln>
              <a:gradFill flip="none" rotWithShape="1">
                <a:gsLst>
                  <a:gs pos="0">
                    <a:prstClr val="white">
                      <a:lumMod val="85000"/>
                    </a:prstClr>
                  </a:gs>
                  <a:gs pos="50000">
                    <a:prstClr val="white">
                      <a:lumMod val="95000"/>
                    </a:prstClr>
                  </a:gs>
                  <a:gs pos="100000">
                    <a:prstClr val="white">
                      <a:shade val="100000"/>
                      <a:satMod val="115000"/>
                    </a:prst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68000"/>
                  </a:prstClr>
                </a:outerShdw>
              </a:effectLst>
              <a:latin typeface="Impact" panose="020B0806030902050204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1700808" y="1784648"/>
            <a:ext cx="3384376" cy="3066910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7188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3" b="100000" l="0" r="90000">
                        <a14:foregroundMark x1="22295" y1="15278" x2="38689" y2="8565"/>
                        <a14:foregroundMark x1="45410" y1="7407" x2="49180" y2="11111"/>
                        <a14:foregroundMark x1="45738" y1="12731" x2="52787" y2="13426"/>
                        <a14:foregroundMark x1="49016" y1="20370" x2="49016" y2="20370"/>
                        <a14:foregroundMark x1="34918" y1="69444" x2="34918" y2="69444"/>
                        <a14:foregroundMark x1="65902" y1="76620" x2="65902" y2="76620"/>
                        <a14:foregroundMark x1="67541" y1="76620" x2="67541" y2="76620"/>
                        <a14:foregroundMark x1="63279" y1="71296" x2="63279" y2="71296"/>
                        <a14:backgroundMark x1="5082" y1="38657" x2="5082" y2="38657"/>
                        <a14:backgroundMark x1="26885" y1="1620" x2="26885" y2="16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" y="6634176"/>
            <a:ext cx="4648200" cy="329184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3602718" y="3989731"/>
            <a:ext cx="2919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latin typeface="a_StamperRg&amp;Bt" panose="040F0703050807070607" pitchFamily="82" charset="-52"/>
              </a:rPr>
              <a:t>Внеси свой вклад </a:t>
            </a:r>
          </a:p>
          <a:p>
            <a:pPr algn="ctr"/>
            <a:r>
              <a:rPr lang="ru-RU" sz="1600" dirty="0" smtClean="0">
                <a:latin typeface="a_StamperRg&amp;Bt" panose="040F0703050807070607" pitchFamily="82" charset="-52"/>
              </a:rPr>
              <a:t>в борьбу с нацизмом</a:t>
            </a:r>
            <a:endParaRPr lang="ru-RU" sz="1600" dirty="0">
              <a:latin typeface="a_StamperRg&amp;Bt" panose="040F0703050807070607" pitchFamily="82" charset="-5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329343" y="4953000"/>
            <a:ext cx="3158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i="1" dirty="0" smtClean="0">
                <a:latin typeface="a_StamperRg&amp;Bt" panose="040F0703050807070607" pitchFamily="82" charset="-52"/>
              </a:rPr>
              <a:t>Мы ждем тебя!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71" b="97436" l="12545" r="85455">
                        <a14:foregroundMark x1="76727" y1="54558" x2="76727" y2="54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924" y="5639076"/>
            <a:ext cx="2725084" cy="3478198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176" y="8662975"/>
            <a:ext cx="1988840" cy="12430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24938" y="-15552"/>
            <a:ext cx="1669620" cy="1584000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598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2137">
            <a:off x="-32287" y="2397548"/>
            <a:ext cx="7049023" cy="488009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26044" y="0"/>
            <a:ext cx="6903548" cy="9906000"/>
          </a:xfrm>
          <a:prstGeom prst="rect">
            <a:avLst/>
          </a:prstGeom>
          <a:solidFill>
            <a:schemeClr val="bg1">
              <a:lumMod val="95000"/>
              <a:alpha val="44000"/>
            </a:schemeClr>
          </a:solidFill>
          <a:ln>
            <a:solidFill>
              <a:schemeClr val="tx1"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0" y="440303"/>
            <a:ext cx="5959624" cy="12618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За время проведения СВО сформировано более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40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 добровольческих отрядов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14501" y="1601723"/>
            <a:ext cx="6554860" cy="8925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свыше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77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 тыс. добровольцев встали на защиту интересов нашей родины</a:t>
            </a:r>
            <a:endParaRPr lang="ru-RU" sz="2400" b="1" dirty="0">
              <a:solidFill>
                <a:srgbClr val="00206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a_StamperRg&amp;Bt" panose="040F0703050807070607" pitchFamily="82" charset="-52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03605" y="8822016"/>
            <a:ext cx="6270319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_StamperRg&amp;Bt" panose="040F0703050807070607" pitchFamily="82" charset="-52"/>
              </a:rPr>
              <a:t>И каждый из них оставил свой след в мировой истории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411287" y="0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2627403"/>
            <a:ext cx="865501" cy="9470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6" y="2632082"/>
            <a:ext cx="917370" cy="9423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4520">
            <a:off x="2018382" y="2632570"/>
            <a:ext cx="825560" cy="91109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6979">
            <a:off x="2921964" y="2608652"/>
            <a:ext cx="1011092" cy="9657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172" y="2634151"/>
            <a:ext cx="804980" cy="93610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159" y="2662441"/>
            <a:ext cx="832227" cy="90781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073">
            <a:off x="5753400" y="2640091"/>
            <a:ext cx="983788" cy="95666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01" y="3663623"/>
            <a:ext cx="863399" cy="90040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6" y="3641494"/>
            <a:ext cx="917370" cy="91719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6895">
            <a:off x="1970107" y="3645098"/>
            <a:ext cx="925258" cy="88306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181" y="3663624"/>
            <a:ext cx="930279" cy="89375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055" y="3583985"/>
            <a:ext cx="936103" cy="94418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3398">
            <a:off x="4969579" y="3674676"/>
            <a:ext cx="807393" cy="81554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393" y="3641494"/>
            <a:ext cx="793412" cy="819729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4" y="4630022"/>
            <a:ext cx="782503" cy="785399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70">
            <a:off x="2009781" y="4574899"/>
            <a:ext cx="949786" cy="905265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243" y="4630022"/>
            <a:ext cx="840518" cy="758373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896" y="4566750"/>
            <a:ext cx="995216" cy="864663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476" y="4487659"/>
            <a:ext cx="1059012" cy="103049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645" y="4578986"/>
            <a:ext cx="719723" cy="836435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9" y="5619641"/>
            <a:ext cx="837242" cy="838163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944" y="5619641"/>
            <a:ext cx="954027" cy="861013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140" y="5619641"/>
            <a:ext cx="805667" cy="85786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064" y="5619641"/>
            <a:ext cx="804980" cy="838163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211">
            <a:off x="4987357" y="5530199"/>
            <a:ext cx="890807" cy="97389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393" y="5508221"/>
            <a:ext cx="947109" cy="879432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971">
            <a:off x="143404" y="6639401"/>
            <a:ext cx="813285" cy="859754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7587">
            <a:off x="-1200698" y="7503624"/>
            <a:ext cx="1051826" cy="918942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856" y="6542530"/>
            <a:ext cx="774959" cy="997554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239" y="6620390"/>
            <a:ext cx="842809" cy="901486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5478">
            <a:off x="3956881" y="6587933"/>
            <a:ext cx="923275" cy="935055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89" y="6616268"/>
            <a:ext cx="901290" cy="842201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02">
            <a:off x="5959488" y="6551084"/>
            <a:ext cx="831377" cy="843181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7650">
            <a:off x="449969" y="7590462"/>
            <a:ext cx="846515" cy="965613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888" y="7413781"/>
            <a:ext cx="1056149" cy="1251639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448" y="7355333"/>
            <a:ext cx="859401" cy="859401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952" y="5619641"/>
            <a:ext cx="906074" cy="838163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461">
            <a:off x="5437460" y="7625310"/>
            <a:ext cx="923087" cy="906920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545">
            <a:off x="3569968" y="7569003"/>
            <a:ext cx="954933" cy="9411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97" y="7616760"/>
            <a:ext cx="858731" cy="8810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82" y="7630340"/>
            <a:ext cx="650826" cy="8810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69" y="6593115"/>
            <a:ext cx="948487" cy="90147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50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71" y="4639015"/>
            <a:ext cx="801385" cy="82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1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 contrast="-2000"/>
                    </a14:imgEffect>
                  </a14:imgLayer>
                </a14:imgProps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Прямоугольник 204"/>
          <p:cNvSpPr/>
          <p:nvPr/>
        </p:nvSpPr>
        <p:spPr>
          <a:xfrm>
            <a:off x="72007" y="2504728"/>
            <a:ext cx="6720550" cy="4881045"/>
          </a:xfrm>
          <a:prstGeom prst="rect">
            <a:avLst/>
          </a:prstGeom>
          <a:noFill/>
        </p:spPr>
        <p:txBody>
          <a:bodyPr wrap="square" lIns="18000" tIns="45720" rIns="18000" bIns="1800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hardEdge"/>
              <a:contourClr>
                <a:schemeClr val="bg2"/>
              </a:contourClr>
            </a:sp3d>
          </a:bodyPr>
          <a:lstStyle/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гражданство Российской Федерации;</a:t>
            </a:r>
            <a:endParaRPr lang="ru-RU" b="1" i="1" spc="-30" dirty="0">
              <a:ln w="5080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соответствующий уровень состояния здоровья;</a:t>
            </a:r>
            <a:endParaRPr lang="ru-RU" b="1" i="1" spc="-30" dirty="0">
              <a:ln w="5080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выносливость и хорошая физическая подготовка;</a:t>
            </a: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приветствуются технические навыки и умение работать с беспилотными летательными аппаратами;</a:t>
            </a: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отсутствие административных наказаний </a:t>
            </a:r>
            <a:r>
              <a:rPr lang="ru-RU" b="1" i="1" spc="-30" dirty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за </a:t>
            </a: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употребление </a:t>
            </a:r>
            <a:r>
              <a:rPr lang="ru-RU" b="1" i="1" spc="-30" dirty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наркотических средств или психотропных веществ без назначения </a:t>
            </a: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врача;</a:t>
            </a: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отсутствие неснятой </a:t>
            </a:r>
            <a:r>
              <a:rPr lang="ru-RU" b="1" i="1" spc="-30" dirty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или </a:t>
            </a: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непогашенной судимости </a:t>
            </a:r>
            <a:r>
              <a:rPr lang="ru-RU" b="1" i="1" spc="-30" dirty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за совершение преступлений против </a:t>
            </a: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половой неприкосновенности </a:t>
            </a:r>
            <a:r>
              <a:rPr lang="ru-RU" b="1" i="1" spc="-30" dirty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несовершеннолетнего либо преступлений, предусмотренных статьями 205–205.5, 206, 208, 211, 220, 221, 275, 275.1, 276–280, 282.1–282.3, 360, 361 Уголовного кодекса Российской </a:t>
            </a:r>
            <a:r>
              <a:rPr lang="ru-RU" b="1" i="1" spc="-30" dirty="0" smtClean="0">
                <a:ln w="5080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Федерации</a:t>
            </a: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b="1" i="1" spc="-30" dirty="0" smtClean="0">
              <a:ln w="5080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</p:txBody>
      </p:sp>
      <p:sp>
        <p:nvSpPr>
          <p:cNvPr id="209" name="Прямоугольник 208"/>
          <p:cNvSpPr/>
          <p:nvPr/>
        </p:nvSpPr>
        <p:spPr>
          <a:xfrm>
            <a:off x="987292" y="515349"/>
            <a:ext cx="580526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2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Основные требования, предъявляемые к гражданам, </a:t>
            </a:r>
          </a:p>
          <a:p>
            <a:pPr algn="ctr"/>
            <a:r>
              <a:rPr lang="ru-RU" sz="22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для зачисления </a:t>
            </a:r>
            <a:br>
              <a:rPr lang="ru-RU" sz="22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</a:br>
            <a:r>
              <a:rPr lang="ru-RU" sz="22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добровольцы:</a:t>
            </a:r>
            <a:endParaRPr lang="ru-RU" sz="2200" b="1" dirty="0">
              <a:ln w="5080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213" name="Прямоугольник 212"/>
          <p:cNvSpPr/>
          <p:nvPr/>
        </p:nvSpPr>
        <p:spPr>
          <a:xfrm>
            <a:off x="94928" y="8936504"/>
            <a:ext cx="6741367" cy="9694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19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Если ты готов встать на защиту Родины и соответствуешь нашим требованиям, </a:t>
            </a:r>
            <a:br>
              <a:rPr lang="ru-RU" sz="1900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</a:br>
            <a:r>
              <a:rPr lang="ru-RU" sz="1900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обращайся в военный комиссариат </a:t>
            </a:r>
            <a:endParaRPr lang="ru-RU" sz="1900" b="1" dirty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6628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l="-71000" r="-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4" b="100000" l="9944" r="89869">
                        <a14:foregroundMark x1="42777" y1="25891" x2="42683" y2="26548"/>
                        <a14:foregroundMark x1="31614" y1="67730" x2="33865" y2="70263"/>
                        <a14:foregroundMark x1="30675" y1="69137" x2="32458" y2="69794"/>
                        <a14:foregroundMark x1="38274" y1="78424" x2="34428" y2="94653"/>
                        <a14:foregroundMark x1="39400" y1="84991" x2="39118" y2="87899"/>
                        <a14:foregroundMark x1="38649" y1="91463" x2="37992" y2="94465"/>
                        <a14:foregroundMark x1="32739" y1="94465" x2="34803" y2="95122"/>
                        <a14:foregroundMark x1="51407" y1="84615" x2="54409" y2="95779"/>
                        <a14:foregroundMark x1="48499" y1="84991" x2="50469" y2="89681"/>
                        <a14:foregroundMark x1="52533" y1="39869" x2="55159" y2="44559"/>
                        <a14:foregroundMark x1="50938" y1="37899" x2="51220" y2="38368"/>
                        <a14:foregroundMark x1="56942" y1="51970" x2="57598" y2="53377"/>
                        <a14:foregroundMark x1="54034" y1="96529" x2="55722" y2="96435"/>
                        <a14:backgroundMark x1="25797" y1="33114" x2="25141" y2="98968"/>
                        <a14:backgroundMark x1="19887" y1="68386" x2="29644" y2="97749"/>
                        <a14:backgroundMark x1="29550" y1="45497" x2="29268" y2="74203"/>
                        <a14:backgroundMark x1="33302" y1="46248" x2="32270" y2="50563"/>
                        <a14:backgroundMark x1="32270" y1="53377" x2="32833" y2="57974"/>
                        <a14:backgroundMark x1="28987" y1="71388" x2="34146" y2="74484"/>
                        <a14:backgroundMark x1="43058" y1="74390" x2="41932" y2="81895"/>
                        <a14:backgroundMark x1="35647" y1="68574" x2="34522" y2="72983"/>
                        <a14:backgroundMark x1="42402" y1="81051" x2="42871" y2="87711"/>
                        <a14:backgroundMark x1="44841" y1="69418" x2="44841" y2="97467"/>
                        <a14:backgroundMark x1="44559" y1="67355" x2="44653" y2="69043"/>
                        <a14:backgroundMark x1="33208" y1="78143" x2="32927" y2="92589"/>
                        <a14:backgroundMark x1="46248" y1="76266" x2="47280" y2="97280"/>
                        <a14:backgroundMark x1="41651" y1="81707" x2="42120" y2="98218"/>
                        <a14:backgroundMark x1="37430" y1="98968" x2="41463" y2="91370"/>
                        <a14:backgroundMark x1="47092" y1="91088" x2="51501" y2="98124"/>
                        <a14:backgroundMark x1="62946" y1="95872" x2="64259" y2="30113"/>
                        <a14:backgroundMark x1="56848" y1="41182" x2="74109" y2="57880"/>
                        <a14:backgroundMark x1="60788" y1="49812" x2="59099" y2="94184"/>
                        <a14:backgroundMark x1="70075" y1="62008" x2="74390" y2="95403"/>
                        <a14:backgroundMark x1="71951" y1="77205" x2="78893" y2="65666"/>
                        <a14:backgroundMark x1="81895" y1="64353" x2="75141" y2="77767"/>
                        <a14:backgroundMark x1="78143" y1="64071" x2="83114" y2="75422"/>
                        <a14:backgroundMark x1="34897" y1="73734" x2="29925" y2="78049"/>
                        <a14:backgroundMark x1="54409" y1="77580" x2="58443" y2="95122"/>
                        <a14:backgroundMark x1="54128" y1="66229" x2="55066" y2="71670"/>
                        <a14:backgroundMark x1="57786" y1="49531" x2="58068" y2="51313"/>
                        <a14:backgroundMark x1="55629" y1="42777" x2="57317" y2="45310"/>
                        <a14:backgroundMark x1="56942" y1="45779" x2="57223" y2="46435"/>
                        <a14:backgroundMark x1="54597" y1="83677" x2="54784" y2="86304"/>
                        <a14:backgroundMark x1="47842" y1="86398" x2="47749" y2="88462"/>
                        <a14:backgroundMark x1="30957" y1="95403" x2="36773" y2="99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491" t="25209" r="41160"/>
          <a:stretch/>
        </p:blipFill>
        <p:spPr>
          <a:xfrm>
            <a:off x="509404" y="4238104"/>
            <a:ext cx="2160240" cy="5521303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8713" y="1920211"/>
            <a:ext cx="6828529" cy="2347018"/>
          </a:xfrm>
          <a:prstGeom prst="rect">
            <a:avLst/>
          </a:prstGeom>
          <a:noFill/>
        </p:spPr>
        <p:txBody>
          <a:bodyPr wrap="square" lIns="18000" tIns="45720" rIns="18000" bIns="1800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hardEdge"/>
              <a:contourClr>
                <a:schemeClr val="bg2"/>
              </a:contourClr>
            </a:sp3d>
          </a:bodyPr>
          <a:lstStyle/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паспорт (военный билет);</a:t>
            </a:r>
          </a:p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заполненная анкета;</a:t>
            </a:r>
          </a:p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автобиография;</a:t>
            </a:r>
          </a:p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50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копии документов, подтверждающих </a:t>
            </a:r>
            <a:r>
              <a:rPr lang="ru-RU" sz="1700" b="1" i="1" spc="-5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уровень образования;</a:t>
            </a:r>
          </a:p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копии свидетельств о браке и о рождении детей;</a:t>
            </a:r>
          </a:p>
          <a:p>
            <a:pPr marL="285750" indent="-285750">
              <a:lnSpc>
                <a:spcPct val="125000"/>
              </a:lnSpc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фотография размером </a:t>
            </a:r>
            <a:r>
              <a:rPr lang="ru-RU" sz="1700" b="1" i="1" spc="-30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3×4 </a:t>
            </a:r>
            <a:r>
              <a:rPr lang="ru-RU" sz="1700" b="1" i="1" spc="-3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см – 2 шт.</a:t>
            </a:r>
            <a:endParaRPr lang="ru-RU" sz="1700" b="1" i="1" spc="-30" dirty="0">
              <a:ln w="50800"/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48680" y="925959"/>
            <a:ext cx="53637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Список документов, необходимых </a:t>
            </a:r>
          </a:p>
          <a:p>
            <a:pPr algn="ctr"/>
            <a:r>
              <a:rPr lang="ru-RU" b="1" dirty="0" smtClean="0">
                <a:ln w="5080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для заключения контракта о пребывании в добровольческих формированиях:</a:t>
            </a:r>
            <a:endParaRPr lang="ru-RU" b="1" dirty="0">
              <a:ln w="5080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pic>
        <p:nvPicPr>
          <p:cNvPr id="1026" name="Picture 2" descr="C:\Users\ab2601\Desktop\анкета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8543" r="6003" b="12290"/>
          <a:stretch/>
        </p:blipFill>
        <p:spPr bwMode="auto">
          <a:xfrm>
            <a:off x="2996952" y="4452316"/>
            <a:ext cx="3670440" cy="48211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04167" y="-46998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7120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64704" y="272480"/>
            <a:ext cx="50064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Образец контракта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 пребывании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добровольческом формировании</a:t>
            </a:r>
            <a:endParaRPr lang="ru-RU" b="1" dirty="0">
              <a:ln w="5080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9544" y="1509819"/>
            <a:ext cx="6378910" cy="8402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добровольцы в </a:t>
            </a:r>
          </a:p>
          <a:p>
            <a:pPr algn="ctr">
              <a:lnSpc>
                <a:spcPct val="90000"/>
              </a:lnSpc>
            </a:pPr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ОБЯЗАТЕЛЬНОМ</a:t>
            </a:r>
            <a:r>
              <a:rPr lang="ru-RU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порядке заключают с Минобороны России </a:t>
            </a:r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КОНТРАКТ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,</a:t>
            </a:r>
            <a:r>
              <a:rPr lang="ru-RU" b="1" dirty="0" smtClean="0">
                <a:ln w="50800"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котором</a:t>
            </a:r>
            <a:endParaRPr lang="ru-RU" b="1" dirty="0">
              <a:ln w="5080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4923" t="15700" r="34123" b="11501"/>
          <a:stretch/>
        </p:blipFill>
        <p:spPr>
          <a:xfrm>
            <a:off x="404664" y="2432720"/>
            <a:ext cx="6213789" cy="726214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61213" y="-10014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4519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04055" y="285254"/>
            <a:ext cx="59492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Образец контракта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 пребывании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добровольческом формировании</a:t>
            </a:r>
            <a:endParaRPr lang="ru-RU" b="1" dirty="0">
              <a:ln w="5080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79800" y="1509819"/>
            <a:ext cx="69378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установлены</a:t>
            </a:r>
            <a:r>
              <a:rPr lang="ru-RU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ПРАВА</a:t>
            </a:r>
            <a:r>
              <a:rPr lang="ru-RU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и</a:t>
            </a:r>
            <a:r>
              <a:rPr lang="ru-RU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ОБЯЗАННОСТИ</a:t>
            </a:r>
            <a:r>
              <a:rPr lang="ru-RU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добровольца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3069" t="15726" r="33069" b="5901"/>
          <a:stretch/>
        </p:blipFill>
        <p:spPr>
          <a:xfrm>
            <a:off x="332656" y="2000672"/>
            <a:ext cx="6192688" cy="763284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253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52767" y="344488"/>
            <a:ext cx="59492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Образец контракта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 пребывании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добровольческом формировании</a:t>
            </a:r>
            <a:endParaRPr lang="ru-RU" b="1" dirty="0">
              <a:ln w="5080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524262"/>
            <a:ext cx="69378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установлено</a:t>
            </a:r>
            <a:r>
              <a:rPr lang="ru-RU" b="1" dirty="0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</a:t>
            </a:r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ДЕНЕЖНОЕ СОДЕРЖАНИЕ </a:t>
            </a:r>
            <a:r>
              <a:rPr lang="ru-RU" b="1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и</a:t>
            </a:r>
          </a:p>
          <a:p>
            <a:pPr algn="ctr"/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ОТВЕТСТВЕННОСТЬ 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добровольца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33856" t="20600" r="33463" b="9401"/>
          <a:stretch/>
        </p:blipFill>
        <p:spPr>
          <a:xfrm>
            <a:off x="370608" y="2170593"/>
            <a:ext cx="6196584" cy="75669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63561" y="9069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3074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76063" y="285254"/>
            <a:ext cx="59492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Образец контракта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 пребывании </a:t>
            </a:r>
          </a:p>
          <a:p>
            <a:pPr algn="ctr"/>
            <a:r>
              <a:rPr lang="ru-RU" b="1" dirty="0" smtClean="0">
                <a:ln w="50800"/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добровольческом формировании</a:t>
            </a:r>
            <a:endParaRPr lang="ru-RU" b="1" dirty="0">
              <a:ln w="5080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519791"/>
            <a:ext cx="6937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КОНТРАКТ </a:t>
            </a:r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заключается добровольцем </a:t>
            </a:r>
          </a:p>
          <a:p>
            <a:pPr algn="ctr"/>
            <a:r>
              <a:rPr lang="ru-RU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 военном комиссариате </a:t>
            </a:r>
            <a:r>
              <a:rPr lang="ru-RU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ПО МЕСТУ ОБРАЩЕНИЯ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7950" t="16401" r="27951" b="23401"/>
          <a:stretch/>
        </p:blipFill>
        <p:spPr>
          <a:xfrm>
            <a:off x="332656" y="2678879"/>
            <a:ext cx="6048672" cy="619268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0819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27174" y="526518"/>
            <a:ext cx="5245395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4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ДЕНЕЖНЫЕ </a:t>
            </a:r>
          </a:p>
          <a:p>
            <a:pPr algn="ctr"/>
            <a:r>
              <a:rPr lang="ru-RU" sz="24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ВЫПЛАТЫ ДОБРОВОЛЬЦАМ</a:t>
            </a:r>
            <a:r>
              <a:rPr lang="ru-RU" sz="28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:</a:t>
            </a:r>
            <a:endParaRPr lang="ru-RU" sz="2800" b="1" dirty="0">
              <a:ln w="5080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6632" y="1695994"/>
            <a:ext cx="6741367" cy="7753627"/>
          </a:xfrm>
          <a:prstGeom prst="rect">
            <a:avLst/>
          </a:prstGeom>
          <a:noFill/>
        </p:spPr>
        <p:txBody>
          <a:bodyPr wrap="square" lIns="18000" tIns="45720" rIns="18000" bIns="1800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hardEdge"/>
              <a:contourClr>
                <a:schemeClr val="bg2"/>
              </a:contourClr>
            </a:sp3d>
          </a:bodyPr>
          <a:lstStyle/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ежемесячные денежные выплаты </a:t>
            </a: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 зависимости от должности </a:t>
            </a:r>
            <a:r>
              <a:rPr lang="ru-RU" sz="17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– </a:t>
            </a:r>
            <a:r>
              <a:rPr lang="ru-RU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от</a:t>
            </a:r>
            <a:r>
              <a:rPr lang="ru-RU" b="1" i="1" spc="-30" dirty="0" smtClean="0">
                <a:ln w="50800"/>
                <a:solidFill>
                  <a:srgbClr val="2D30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 </a:t>
            </a:r>
            <a:r>
              <a:rPr lang="ru-RU" sz="2400" b="1" i="1" spc="-3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38 978 </a:t>
            </a:r>
            <a:r>
              <a:rPr lang="ru-RU" sz="2400" b="1" i="1" spc="-30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руб</a:t>
            </a:r>
            <a:r>
              <a:rPr lang="ru-RU" sz="2400" b="1" i="1" spc="-3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.</a:t>
            </a:r>
            <a:r>
              <a:rPr lang="ru-RU" sz="17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;</a:t>
            </a:r>
          </a:p>
          <a:p>
            <a:pPr>
              <a:spcBef>
                <a:spcPts val="500"/>
              </a:spcBef>
              <a:buClr>
                <a:srgbClr val="C00000"/>
              </a:buClr>
              <a:buSzPct val="120000"/>
            </a:pPr>
            <a:endParaRPr lang="ru-RU" sz="1100" b="1" i="1" spc="-30" dirty="0">
              <a:ln w="50800"/>
              <a:solidFill>
                <a:srgbClr val="2D30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ежемесячная надбавка </a:t>
            </a: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за специальность </a:t>
            </a:r>
            <a:r>
              <a:rPr lang="ru-RU" sz="24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– </a:t>
            </a:r>
            <a:r>
              <a:rPr lang="ru-RU" sz="2400" b="1" i="1" spc="-3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20%</a:t>
            </a:r>
            <a:r>
              <a:rPr lang="ru-RU" sz="1700" b="1" i="1" spc="-3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от оклада денежного </a:t>
            </a:r>
            <a:r>
              <a:rPr lang="ru-RU" sz="17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содержания;</a:t>
            </a:r>
          </a:p>
          <a:p>
            <a:pPr>
              <a:spcBef>
                <a:spcPts val="500"/>
              </a:spcBef>
              <a:buClr>
                <a:srgbClr val="C00000"/>
              </a:buClr>
              <a:buSzPct val="120000"/>
            </a:pPr>
            <a:endParaRPr lang="ru-RU" sz="1100" b="1" i="1" spc="-30" dirty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6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денежное вознаграждение за выполнение задач, возложенных на добровольческие </a:t>
            </a:r>
            <a:r>
              <a:rPr lang="ru-RU" sz="17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формирования, </a:t>
            </a:r>
            <a:r>
              <a:rPr lang="ru-RU" sz="1700" b="1" i="1" spc="-6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– </a:t>
            </a:r>
            <a:r>
              <a:rPr lang="ru-RU" b="1" i="1" spc="-6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от</a:t>
            </a:r>
            <a:r>
              <a:rPr lang="ru-RU" sz="1700" b="1" i="1" spc="-6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2400" b="1" i="1" spc="-6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170 868 </a:t>
            </a:r>
            <a:r>
              <a:rPr lang="ru-RU" sz="1700" b="1" i="1" spc="-6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руб.</a:t>
            </a:r>
          </a:p>
          <a:p>
            <a:pPr marL="285750" indent="-285750" algn="just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1700" b="1" i="1" spc="-30" dirty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1700" b="1" i="1" spc="-30" dirty="0" smtClean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1700" b="1" i="1" spc="-30" dirty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денежное вознаграждение за активные наступательные </a:t>
            </a:r>
            <a:br>
              <a:rPr lang="ru-RU" sz="17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</a:br>
            <a:r>
              <a:rPr lang="ru-RU" sz="17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или оборонительные действия </a:t>
            </a:r>
            <a:r>
              <a:rPr lang="ru-RU" sz="16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– от</a:t>
            </a:r>
            <a:r>
              <a:rPr lang="ru-RU" sz="1600" b="1" i="1" spc="-60" dirty="0" smtClean="0">
                <a:ln w="50800"/>
                <a:solidFill>
                  <a:srgbClr val="2D30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 </a:t>
            </a:r>
            <a:r>
              <a:rPr lang="ru-RU" sz="2400" b="1" i="1" spc="-6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10 </a:t>
            </a:r>
            <a:r>
              <a:rPr lang="ru-RU" sz="2400" b="1" i="1" spc="-60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000 руб.</a:t>
            </a:r>
            <a:r>
              <a:rPr lang="ru-RU" sz="1700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в </a:t>
            </a:r>
            <a:r>
              <a:rPr lang="ru-RU" sz="1700" b="1" i="1" spc="-6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сутки</a:t>
            </a:r>
            <a:endParaRPr lang="ru-RU" sz="1700" b="1" i="1" spc="-30" dirty="0" smtClean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>
              <a:spcBef>
                <a:spcPts val="500"/>
              </a:spcBef>
              <a:buClr>
                <a:srgbClr val="C00000"/>
              </a:buClr>
              <a:buSzPct val="120000"/>
            </a:pPr>
            <a:endParaRPr lang="ru-RU" sz="1400" b="1" i="1" spc="-30" dirty="0" smtClean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1700" b="1" i="1" spc="-7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уничтожение </a:t>
            </a:r>
            <a:r>
              <a:rPr lang="ru-RU" sz="1700" b="1" i="1" spc="-7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танка «</a:t>
            </a:r>
            <a:r>
              <a:rPr lang="ru-RU" sz="1700" b="1" i="1" spc="-70" dirty="0" err="1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Абрамс</a:t>
            </a:r>
            <a:r>
              <a:rPr lang="ru-RU" sz="1700" b="1" i="1" spc="-7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» («Леопард</a:t>
            </a:r>
            <a:r>
              <a:rPr lang="ru-RU" sz="1700" b="1" i="1" spc="-7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»)</a:t>
            </a: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–</a:t>
            </a:r>
            <a:r>
              <a:rPr lang="ru-RU" sz="1700" b="1" i="1" spc="-7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2400" b="1" i="1" spc="-90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500 000 </a:t>
            </a:r>
            <a:r>
              <a:rPr lang="ru-RU" sz="2400" b="1" i="1" spc="-9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руб.</a:t>
            </a:r>
          </a:p>
          <a:p>
            <a:pPr>
              <a:spcBef>
                <a:spcPts val="500"/>
              </a:spcBef>
              <a:buClr>
                <a:srgbClr val="C00000"/>
              </a:buClr>
              <a:buSzPct val="120000"/>
            </a:pPr>
            <a:endParaRPr lang="ru-RU" sz="1100" b="1" i="1" spc="-30" dirty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10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уничтожение </a:t>
            </a:r>
            <a:r>
              <a:rPr lang="ru-RU" sz="1700" b="1" i="1" spc="-10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боевой </a:t>
            </a:r>
            <a:r>
              <a:rPr lang="ru-RU" sz="1700" b="1" i="1" spc="-10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бронированной машины </a:t>
            </a:r>
            <a:r>
              <a:rPr lang="ru-RU" sz="1700" b="1" i="1" spc="-10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2400" b="1" i="1" spc="-3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– </a:t>
            </a:r>
            <a:r>
              <a:rPr lang="ru-RU" sz="2400" b="1" i="1" spc="-17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50 </a:t>
            </a:r>
            <a:r>
              <a:rPr lang="ru-RU" sz="2400" b="1" i="1" spc="-170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000 руб</a:t>
            </a:r>
            <a:r>
              <a:rPr lang="ru-RU" sz="2400" b="1" i="1" spc="-17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.</a:t>
            </a: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2400" b="1" i="1" spc="-100" dirty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r>
              <a:rPr lang="ru-RU" sz="1700" b="1" i="1" spc="-7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захват </a:t>
            </a:r>
            <a:r>
              <a:rPr lang="ru-RU" sz="1700" b="1" i="1" spc="-7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образца вооружения и военной техники </a:t>
            </a:r>
            <a:r>
              <a:rPr lang="ru-RU" sz="1700" b="1" i="1" spc="-3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иностранного производства – до </a:t>
            </a:r>
            <a:r>
              <a:rPr lang="ru-RU" sz="2400" b="1" i="1" spc="-3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1 000 000 руб</a:t>
            </a:r>
            <a:r>
              <a:rPr lang="ru-RU" sz="2400" b="1" i="1" spc="-30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. </a:t>
            </a:r>
            <a:endParaRPr lang="ru-RU" sz="2400" b="1" i="1" spc="-30" dirty="0" smtClean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2400" b="1" i="1" spc="-30" dirty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marL="285750" indent="-285750">
              <a:spcBef>
                <a:spcPts val="500"/>
              </a:spcBef>
              <a:buClr>
                <a:srgbClr val="C00000"/>
              </a:buClr>
              <a:buSzPct val="120000"/>
              <a:buFont typeface="Wingdings" panose="05000000000000000000" pitchFamily="2" charset="2"/>
              <a:buChar char="v"/>
            </a:pPr>
            <a:endParaRPr lang="ru-RU" sz="1700" b="1" i="1" spc="-30" dirty="0" smtClean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64617" y="4376936"/>
            <a:ext cx="524539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4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ДОПОЛНИТЕЛЬНЫЕ ВЫПЛАТЫ</a:t>
            </a:r>
            <a:endParaRPr lang="ru-RU" sz="2400" b="1" dirty="0">
              <a:ln w="5080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340940" y="8895623"/>
            <a:ext cx="7072624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ru-RU" sz="1500" b="1" dirty="0" smtClean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Кроме того, установлены дополнительные </a:t>
            </a:r>
          </a:p>
          <a:p>
            <a:pPr algn="r"/>
            <a:r>
              <a:rPr lang="ru-RU" sz="1500" b="1" dirty="0" smtClean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выплаты от глав субъектов Российской Федерации</a:t>
            </a:r>
            <a:endParaRPr lang="ru-RU" sz="1500" b="1" dirty="0">
              <a:ln w="3175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68827" y="-10014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6431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082104" y="297753"/>
            <a:ext cx="5589241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000" b="1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Финансовое стимулирование добровольцев при награждении государственными наградами,</a:t>
            </a:r>
          </a:p>
          <a:p>
            <a:pPr algn="ctr"/>
            <a:r>
              <a:rPr lang="ru-RU" sz="2000" b="1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 поощрении Президентом Российской Федерации и Правительством Российской Федерации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970" y="8795676"/>
            <a:ext cx="1019369" cy="9409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2104" y="3193562"/>
            <a:ext cx="1137929" cy="19792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439" y="5670483"/>
            <a:ext cx="3116924" cy="234838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84862" y="8121352"/>
            <a:ext cx="6386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600" b="1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Присвоение почетных званий Российской Федерации и награждение знаками отличия Российской Федерации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5727" y="5172775"/>
            <a:ext cx="6305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600" b="1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Награждение орденами и медалями Российской Федерации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79851" y="8815917"/>
            <a:ext cx="29488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+ 145%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денежного содержания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74680" y="6174910"/>
            <a:ext cx="30084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+ 240%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денежного содержания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08212" y="3716315"/>
            <a:ext cx="353037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</a:rPr>
              <a:t>+ 475% </a:t>
            </a:r>
            <a:endParaRPr lang="ru-RU" sz="3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</a:endParaRPr>
          </a:p>
          <a:p>
            <a:pPr algn="ctr"/>
            <a:r>
              <a:rPr lang="ru-RU" b="1" dirty="0" smtClean="0">
                <a:latin typeface="a_StamperRg&amp;Bt" panose="040F0703050807070607" pitchFamily="82" charset="-52"/>
              </a:rPr>
              <a:t>денежного содержания</a:t>
            </a:r>
            <a:endParaRPr lang="ru-RU" b="1" dirty="0">
              <a:latin typeface="a_StamperRg&amp;Bt" panose="040F0703050807070607" pitchFamily="82" charset="-5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4861" y="2350831"/>
            <a:ext cx="62247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600" b="1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Награждение знаком особого отличия </a:t>
            </a:r>
            <a:r>
              <a:rPr 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br>
              <a:rPr 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медалью </a:t>
            </a:r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«Золотая Звезда» </a:t>
            </a:r>
            <a:r>
              <a:rPr 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Героя </a:t>
            </a:r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Российской Федерации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7132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4931" y="29566"/>
            <a:ext cx="49975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_StamperRg&amp;Bt" panose="040F0703050807070607" pitchFamily="82" charset="-52"/>
              </a:rPr>
              <a:t>СОЦИАЛЬНЫЕ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_StamperRg&amp;Bt" panose="040F0703050807070607" pitchFamily="82" charset="-52"/>
              </a:rPr>
              <a:t>ГАРАНТИИ   ДОБРОВОЛЬЦЕВ</a:t>
            </a:r>
            <a:endParaRPr lang="ru-RU" sz="2800" b="1" dirty="0">
              <a:solidFill>
                <a:srgbClr val="002060"/>
              </a:solidFill>
              <a:latin typeface="a_StamperRg&amp;Bt" panose="040F0703050807070607" pitchFamily="82" charset="-5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2326" y="1532373"/>
            <a:ext cx="6650028" cy="110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получение статуса ветерана боевых действий и соответствующих с ним льгот и социальных гарантий</a:t>
            </a:r>
          </a:p>
          <a:p>
            <a:pPr algn="r"/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ст. 3, 16 Федерального закона </a:t>
            </a:r>
          </a:p>
          <a:p>
            <a:pPr algn="r"/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«О ветеранах»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5214" y="2736368"/>
            <a:ext cx="6650028" cy="129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приостановление действия трудового договора </a:t>
            </a:r>
            <a:b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</a:b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 случае заключения контракта о пребывании в добровольческом формировании с сохранением рабочего места</a:t>
            </a:r>
          </a:p>
          <a:p>
            <a:pPr algn="r"/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ст. 351.7 Трудового кодекса </a:t>
            </a:r>
          </a:p>
          <a:p>
            <a:pPr algn="r"/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Российской Федерации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2982" y="4328161"/>
            <a:ext cx="6650028" cy="790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приостановление </a:t>
            </a: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судебного и исполнительного </a:t>
            </a: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производства</a:t>
            </a:r>
            <a:endParaRPr lang="ru-RU" i="1" spc="-30" dirty="0" smtClean="0">
              <a:ln w="50800"/>
              <a:solidFill>
                <a:srgbClr val="7030A0"/>
              </a:solidFill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ст. 40 Федерального закона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«Об исполнительном производстве»</a:t>
            </a:r>
            <a:endParaRPr lang="ru-RU" sz="1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8690" y="5411161"/>
            <a:ext cx="6650028" cy="97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приоритетное право для поступления добровольца или его детей на обучение в ВУЗ за счет федерального бюджета по специальной квоте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ст. 71 Федерального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закона </a:t>
            </a:r>
            <a:endParaRPr lang="ru-RU" sz="1400" b="1" i="1" spc="-30" dirty="0" smtClean="0">
              <a:ln w="50800"/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Об образовании в Российской Федерации»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982" y="6679789"/>
            <a:ext cx="66500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3175"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приостановление действия кредитного договора на время участия в специальной военной </a:t>
            </a:r>
            <a:r>
              <a:rPr lang="ru-RU" b="1" i="1" spc="-30" dirty="0" smtClean="0">
                <a:ln w="3175">
                  <a:noFill/>
                </a:ln>
                <a:solidFill>
                  <a:srgbClr val="7030A0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операции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3175">
                  <a:noFill/>
                </a:ln>
                <a:latin typeface="Arial" panose="020B0604020202020204" pitchFamily="34" charset="0"/>
                <a:cs typeface="Courier New" panose="02070309020205020404" pitchFamily="49" charset="0"/>
              </a:rPr>
              <a:t>Федеральный </a:t>
            </a: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закон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«Об особенностях исполнения обязательств </a:t>
            </a:r>
            <a:endParaRPr lang="ru-RU" sz="1400" b="1" i="1" spc="-30" dirty="0" smtClean="0">
              <a:ln w="50800"/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по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кредитным договорам (договорам </a:t>
            </a: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займа)….»</a:t>
            </a:r>
            <a:endParaRPr lang="ru-RU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3854" y="7905328"/>
            <a:ext cx="6650028" cy="1363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6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предоставление детям добровольцев в приоритетном </a:t>
            </a:r>
            <a:r>
              <a:rPr lang="ru-RU" b="1" i="1" spc="-6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порядке </a:t>
            </a:r>
            <a:r>
              <a:rPr lang="ru-RU" b="1" i="1" spc="-6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мест </a:t>
            </a:r>
            <a:r>
              <a:rPr lang="ru-RU" b="1" i="1" spc="-6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 государственных и муниципальных общеобразовательных и дошкольных образовательных организациях по месту жительства их семей, а также места в летних оздоровительных лагерях </a:t>
            </a:r>
            <a:endParaRPr lang="ru-RU" b="1" i="1" spc="-60" dirty="0" smtClean="0">
              <a:ln w="50800"/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Ст. 24 Федерального закона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«О статусе военнослужащих»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73216" y="-10014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3086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214" y="6065746"/>
            <a:ext cx="6650028" cy="1363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оказание </a:t>
            </a: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добровольцам бесплатной медицинской помощи в военно-медицинских подразделениях, частях и организациях, а также </a:t>
            </a: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получение бесплатных лекарств и медицинских изделий </a:t>
            </a: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по назначению врача из военно-медицинской </a:t>
            </a: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организации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постановление </a:t>
            </a: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Правительства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Российской Федерации </a:t>
            </a:r>
            <a:endParaRPr lang="ru-RU" sz="1400" b="1" i="1" spc="-30" dirty="0" smtClean="0">
              <a:ln w="50800"/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от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16 февраля 2023 г. № 245 </a:t>
            </a:r>
            <a:endParaRPr lang="ru-RU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5214" y="4409729"/>
            <a:ext cx="6650028" cy="1363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выплата </a:t>
            </a: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ежемесячной денежной компенсации добровольцам, которым установлена инвалидность вследствие увечья (ранения, травмы, контузии) и выплата ежемесячной компенсации членам семьи погибшего (пропавшего без вести) </a:t>
            </a:r>
            <a:r>
              <a:rPr lang="ru-RU" b="1" i="1" spc="-3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добровольца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постановление Правительства Российской Федерации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от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30 марта 2023 г. № 509 </a:t>
            </a:r>
            <a:endParaRPr lang="ru-RU" sz="1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5213" y="7721764"/>
            <a:ext cx="6601393" cy="97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9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п</a:t>
            </a:r>
            <a:r>
              <a:rPr lang="ru-RU" b="1" i="1" spc="-9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раво добровольцев на проезд </a:t>
            </a:r>
            <a:r>
              <a:rPr lang="ru-RU" b="1" i="1" spc="-9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на безвозмездной основе железнодорожным, воздушным, водным и автомобильным (за исключением такси) транспортом </a:t>
            </a:r>
            <a:endParaRPr lang="ru-RU" b="1" i="1" spc="-90" dirty="0" smtClean="0">
              <a:ln w="50800"/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приказ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Министра обороны Российской </a:t>
            </a: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Федерации</a:t>
            </a:r>
            <a:b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</a:b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от 10 февраля 2023 г. № 50</a:t>
            </a:r>
            <a:endParaRPr lang="ru-RU"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5214" y="1614759"/>
            <a:ext cx="6650028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3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выплата страховых гарантий добровольцам при наступлении таких случаев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Указ Президента Российской Федерации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«О мерах по обеспечению обязательного </a:t>
            </a: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страхования жизни и здоровья граждан Российской Федерации, пребывающих в добровольческих формированиях»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5214" y="2990700"/>
            <a:ext cx="6650028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70000"/>
              </a:lnSpc>
            </a:pPr>
            <a:r>
              <a:rPr lang="ru-RU" b="1" i="1" spc="-60" dirty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выплата компенсации семьям погибших добровольцев по расходам на оплату жилья, на его содержание, на капремонт и оплату коммунальных и других видов </a:t>
            </a:r>
            <a:r>
              <a:rPr lang="ru-RU" b="1" i="1" spc="-60" dirty="0" smtClean="0">
                <a:ln w="5080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услуг</a:t>
            </a:r>
          </a:p>
          <a:p>
            <a:pPr algn="r">
              <a:lnSpc>
                <a:spcPct val="70000"/>
              </a:lnSpc>
            </a:pPr>
            <a:endParaRPr lang="ru-RU" sz="1400" b="1" i="1" spc="-60" dirty="0">
              <a:ln w="50800"/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постановление Правительства  </a:t>
            </a: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Российской Федерации </a:t>
            </a:r>
            <a:endParaRPr lang="ru-RU" sz="1400" b="1" i="1" spc="-30" dirty="0">
              <a:ln w="50800"/>
              <a:latin typeface="Arial" panose="020B0604020202020204" pitchFamily="34" charset="0"/>
              <a:cs typeface="Courier New" panose="02070309020205020404" pitchFamily="49" charset="0"/>
            </a:endParaRPr>
          </a:p>
          <a:p>
            <a:pPr algn="r">
              <a:lnSpc>
                <a:spcPct val="70000"/>
              </a:lnSpc>
            </a:pPr>
            <a:r>
              <a:rPr lang="ru-RU" sz="1400" b="1" i="1" spc="-30" dirty="0" smtClean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от </a:t>
            </a:r>
            <a:r>
              <a:rPr lang="ru-RU" sz="1400" b="1" i="1" spc="-30" dirty="0">
                <a:ln w="50800"/>
                <a:latin typeface="Arial" panose="020B0604020202020204" pitchFamily="34" charset="0"/>
                <a:cs typeface="Courier New" panose="02070309020205020404" pitchFamily="49" charset="0"/>
              </a:rPr>
              <a:t>27 февраля 2023 г. № 306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35596" y="8932523"/>
            <a:ext cx="609633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Установлены дополнительные </a:t>
            </a:r>
            <a:r>
              <a:rPr lang="ru-RU" b="1" i="1" spc="-6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меры социальной поддержки в субъектах </a:t>
            </a:r>
            <a:r>
              <a:rPr lang="ru-RU" b="1" i="1" spc="-60" dirty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Courier New" panose="02070309020205020404" pitchFamily="49" charset="0"/>
              </a:rPr>
              <a:t>Российской Федерации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882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7939A8CC-0B17-4284-BC9A-E64F5384B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957" y="-30198"/>
            <a:ext cx="1469263" cy="14692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37"/>
          <a:stretch/>
        </p:blipFill>
        <p:spPr>
          <a:xfrm>
            <a:off x="-27384" y="0"/>
            <a:ext cx="6885384" cy="9906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54" y="5361199"/>
            <a:ext cx="4854736" cy="3288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endPos="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6" t="7702" r="3932" b="7702"/>
          <a:stretch/>
        </p:blipFill>
        <p:spPr>
          <a:xfrm>
            <a:off x="716554" y="1319387"/>
            <a:ext cx="4824536" cy="3024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endPos="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167995" y="4358538"/>
            <a:ext cx="62859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indent="355600" algn="just">
              <a:defRPr sz="1200" b="1" spc="100">
                <a:ln w="0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_TypeWriterRussian" panose="020B7200000000000000" pitchFamily="34" charset="0"/>
                <a:cs typeface="Cordia New" panose="020B0304020202020204" pitchFamily="34" charset="-34"/>
              </a:defRPr>
            </a:lvl1pPr>
          </a:lstStyle>
          <a:p>
            <a:r>
              <a:rPr lang="ru-RU" sz="1400" dirty="0"/>
              <a:t>КОЛЕСОВУ Александру </a:t>
            </a:r>
            <a:r>
              <a:rPr lang="ru-RU" sz="1400" dirty="0" err="1" smtClean="0"/>
              <a:t>Гаврильевичу</a:t>
            </a:r>
            <a:r>
              <a:rPr lang="ru-RU" sz="1400" dirty="0" smtClean="0"/>
              <a:t>, </a:t>
            </a:r>
            <a:r>
              <a:rPr lang="ru-RU" sz="1400" dirty="0"/>
              <a:t>заместителю командира </a:t>
            </a:r>
            <a:r>
              <a:rPr lang="ru-RU" sz="1400" dirty="0" smtClean="0"/>
              <a:t>2 отряда </a:t>
            </a:r>
            <a:r>
              <a:rPr lang="ru-RU" sz="1400" dirty="0"/>
              <a:t>«Барс</a:t>
            </a:r>
            <a:r>
              <a:rPr lang="ru-RU" sz="1400" dirty="0" smtClean="0"/>
              <a:t>», Указом </a:t>
            </a:r>
            <a:r>
              <a:rPr lang="ru-RU" sz="1400" dirty="0"/>
              <a:t>Президента Российской Федерации от 17 апреля 2023 г. присвоено звание Героя Российской Федерации </a:t>
            </a:r>
          </a:p>
          <a:p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151103" y="8679993"/>
            <a:ext cx="62859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indent="355600" algn="just">
              <a:defRPr sz="1200" b="1" spc="1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_TypeWriterRussian" panose="020B7200000000000000" pitchFamily="34" charset="0"/>
                <a:cs typeface="Cordia New" panose="020B0304020202020204" pitchFamily="34" charset="-34"/>
              </a:defRPr>
            </a:lvl1pPr>
          </a:lstStyle>
          <a:p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ЛИКОНЦЕВУ Олегу Валерьевичу, команд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иру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 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34 отряда 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«Барс», Указом Президента Росс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ийской Федера</a:t>
            </a:r>
            <a:r>
              <a:rPr lang="ru-RU" sz="1400" dirty="0">
                <a:ln w="0">
                  <a:noFill/>
                </a:ln>
                <a:solidFill>
                  <a:schemeClr val="bg1"/>
                </a:solidFill>
              </a:rPr>
              <a:t>ции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/>
            </a:r>
            <a:br>
              <a:rPr lang="ru-RU" sz="1400" dirty="0" smtClean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</a:br>
            <a:r>
              <a:rPr lang="ru-RU" sz="1400" dirty="0" smtClean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от 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12 июля 2023 г. при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своено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 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звание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 </a:t>
            </a:r>
            <a:r>
              <a:rPr lang="ru-RU" sz="1400" dirty="0">
                <a:ln w="0">
                  <a:noFill/>
                </a:ln>
                <a:solidFill>
                  <a:schemeClr val="bg1"/>
                </a:solidFill>
              </a:rPr>
              <a:t>Героя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 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Российской</a:t>
            </a:r>
            <a:r>
              <a:rPr lang="ru-RU" sz="1400" dirty="0">
                <a:ln w="0">
                  <a:noFill/>
                </a:ln>
                <a:solidFill>
                  <a:schemeClr val="tx1"/>
                </a:solidFill>
              </a:rPr>
              <a:t> </a:t>
            </a:r>
            <a:r>
              <a:rPr lang="ru-RU" sz="1400" dirty="0">
                <a:ln w="0">
                  <a:solidFill>
                    <a:schemeClr val="bg1">
                      <a:lumMod val="65000"/>
                    </a:schemeClr>
                  </a:solidFill>
                </a:ln>
              </a:rPr>
              <a:t>Федерации </a:t>
            </a:r>
          </a:p>
          <a:p>
            <a:endParaRPr lang="ru-RU" sz="1400" dirty="0">
              <a:ln w="0">
                <a:noFill/>
              </a:ln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34741" y="243139"/>
            <a:ext cx="5376742" cy="1068472"/>
          </a:xfrm>
          <a:prstGeom prst="rect">
            <a:avLst/>
          </a:prstGeom>
        </p:spPr>
        <p:txBody>
          <a:bodyPr vert="horz" lIns="125776" tIns="62888" rIns="125776" bIns="6288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900" spc="-5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З</a:t>
            </a:r>
            <a:r>
              <a:rPr lang="ru-RU" sz="1900" spc="-50" dirty="0" smtClean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а </a:t>
            </a:r>
            <a:r>
              <a:rPr lang="ru-RU" sz="1900" spc="-5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заслуги перед государством </a:t>
            </a:r>
            <a:endParaRPr lang="ru-RU" sz="1900" spc="-50" dirty="0" smtClean="0">
              <a:solidFill>
                <a:schemeClr val="bg1">
                  <a:lumMod val="95000"/>
                </a:schemeClr>
              </a:solidFill>
              <a:latin typeface="a_StamperRg&amp;Bt" panose="040F0703050807070607" pitchFamily="82" charset="-52"/>
            </a:endParaRPr>
          </a:p>
          <a:p>
            <a:r>
              <a:rPr lang="ru-RU" sz="1900" spc="-50" dirty="0" smtClean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и </a:t>
            </a:r>
            <a:r>
              <a:rPr lang="ru-RU" sz="1900" spc="-5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народом, связанные </a:t>
            </a:r>
            <a:endParaRPr lang="ru-RU" sz="1900" spc="-50" dirty="0" smtClean="0">
              <a:solidFill>
                <a:schemeClr val="bg1">
                  <a:lumMod val="95000"/>
                </a:schemeClr>
              </a:solidFill>
              <a:latin typeface="a_StamperRg&amp;Bt" panose="040F0703050807070607" pitchFamily="82" charset="-52"/>
            </a:endParaRPr>
          </a:p>
          <a:p>
            <a:r>
              <a:rPr lang="ru-RU" sz="1900" spc="-50" dirty="0" smtClean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с совершением </a:t>
            </a:r>
            <a:r>
              <a:rPr lang="ru-RU" sz="1900" spc="-5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геройского подвига</a:t>
            </a:r>
          </a:p>
        </p:txBody>
      </p:sp>
    </p:spTree>
    <p:extLst>
      <p:ext uri="{BB962C8B-B14F-4D97-AF65-F5344CB8AC3E}">
        <p14:creationId xmlns:p14="http://schemas.microsoft.com/office/powerpoint/2010/main" val="37430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02"/>
          <a:stretch/>
        </p:blipFill>
        <p:spPr>
          <a:xfrm>
            <a:off x="-27384" y="0"/>
            <a:ext cx="6885384" cy="9923636"/>
          </a:xfrm>
          <a:prstGeom prst="rect">
            <a:avLst/>
          </a:prstGeom>
        </p:spPr>
      </p:pic>
      <p:sp>
        <p:nvSpPr>
          <p:cNvPr id="23" name="Заголовок 1"/>
          <p:cNvSpPr txBox="1">
            <a:spLocks/>
          </p:cNvSpPr>
          <p:nvPr/>
        </p:nvSpPr>
        <p:spPr>
          <a:xfrm>
            <a:off x="332656" y="356136"/>
            <a:ext cx="5904655" cy="1068472"/>
          </a:xfrm>
          <a:prstGeom prst="rect">
            <a:avLst/>
          </a:prstGeom>
        </p:spPr>
        <p:txBody>
          <a:bodyPr vert="horz" lIns="125776" tIns="62888" rIns="125776" bIns="6288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900" dirty="0" smtClean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Награждение добровольцев Государственными </a:t>
            </a:r>
            <a:r>
              <a:rPr lang="ru-RU" sz="190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/>
            </a:r>
            <a:br>
              <a:rPr lang="ru-RU" sz="1900" dirty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</a:br>
            <a:r>
              <a:rPr lang="ru-RU" sz="1900" dirty="0" smtClean="0">
                <a:solidFill>
                  <a:schemeClr val="bg1">
                    <a:lumMod val="95000"/>
                  </a:schemeClr>
                </a:solidFill>
                <a:latin typeface="a_StamperRg&amp;Bt" panose="040F0703050807070607" pitchFamily="82" charset="-52"/>
              </a:rPr>
              <a:t>наградами российской федерации</a:t>
            </a:r>
            <a:endParaRPr lang="ru-RU" sz="1900" dirty="0">
              <a:solidFill>
                <a:schemeClr val="bg1">
                  <a:lumMod val="95000"/>
                </a:schemeClr>
              </a:solidFill>
              <a:latin typeface="a_StamperRg&amp;Bt" panose="040F0703050807070607" pitchFamily="8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0689" y="1448415"/>
            <a:ext cx="6223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indent="355600" algn="just">
              <a:defRPr sz="1200" b="1" spc="1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_TypeWriterRussian" panose="020B7200000000000000" pitchFamily="34" charset="0"/>
                <a:cs typeface="Cordia New" panose="020B0304020202020204" pitchFamily="34" charset="-34"/>
              </a:defRPr>
            </a:lvl1pPr>
          </a:lstStyle>
          <a:p>
            <a:pPr>
              <a:lnSpc>
                <a:spcPct val="90000"/>
              </a:lnSpc>
            </a:pPr>
            <a:r>
              <a:rPr lang="ru-RU" sz="1600" dirty="0"/>
              <a:t>За мужество, отвагу и самоотверженность, проявленные при исполнении гражданского долга </a:t>
            </a:r>
            <a:r>
              <a:rPr lang="ru-RU" sz="1600" dirty="0" smtClean="0"/>
              <a:t>Указами </a:t>
            </a:r>
            <a:r>
              <a:rPr lang="ru-RU" sz="1600" dirty="0"/>
              <a:t>Президента Российской </a:t>
            </a:r>
            <a:r>
              <a:rPr lang="ru-RU" sz="1600" dirty="0" smtClean="0"/>
              <a:t>Федерации награждено более 15 тыс. добровольцев, в том числе:</a:t>
            </a:r>
            <a:endParaRPr lang="ru-RU" sz="16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782742" y="9019830"/>
            <a:ext cx="1975423" cy="451389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lnSpc>
                <a:spcPts val="1400"/>
              </a:lnSpc>
            </a:pP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Медалью  </a:t>
            </a:r>
            <a:endParaRPr lang="ru-RU" sz="1100" b="1" cap="all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  <a:p>
            <a:pPr algn="ctr" defTabSz="914378" eaLnBrk="0" hangingPunct="0">
              <a:lnSpc>
                <a:spcPts val="14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луки </a:t>
            </a: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крымского</a:t>
            </a:r>
            <a:endParaRPr lang="ru-RU" sz="1100" b="1" cap="all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347255" y="4656768"/>
            <a:ext cx="2279863" cy="260055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lnSpc>
                <a:spcPts val="1400"/>
              </a:lnSpc>
              <a:defRPr/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Орденом </a:t>
            </a: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мужества</a:t>
            </a:r>
            <a:endParaRPr lang="ru-RU" sz="1100" b="1" cap="all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687" y="2774282"/>
            <a:ext cx="994654" cy="1664363"/>
          </a:xfrm>
          <a:prstGeom prst="rect">
            <a:avLst/>
          </a:prstGeom>
        </p:spPr>
      </p:pic>
      <p:sp>
        <p:nvSpPr>
          <p:cNvPr id="29" name="Блок-схема: узел 28"/>
          <p:cNvSpPr/>
          <p:nvPr/>
        </p:nvSpPr>
        <p:spPr>
          <a:xfrm>
            <a:off x="5854057" y="3183593"/>
            <a:ext cx="647094" cy="547252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734765" y="3229201"/>
            <a:ext cx="885678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2834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406190" y="6669460"/>
            <a:ext cx="2396059" cy="27185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lnSpc>
                <a:spcPts val="1400"/>
              </a:lnSpc>
            </a:pP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Медалью «За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отвагу»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735377" y="4891848"/>
            <a:ext cx="1060367" cy="1715402"/>
          </a:xfrm>
          <a:prstGeom prst="rect">
            <a:avLst/>
          </a:prstGeom>
        </p:spPr>
      </p:pic>
      <p:sp>
        <p:nvSpPr>
          <p:cNvPr id="39" name="Блок-схема: узел 38"/>
          <p:cNvSpPr/>
          <p:nvPr/>
        </p:nvSpPr>
        <p:spPr>
          <a:xfrm>
            <a:off x="5753914" y="5469327"/>
            <a:ext cx="828016" cy="572063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635788" y="5551272"/>
            <a:ext cx="1076870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4224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7273" y1="87895" x2="51872" y2="50263"/>
                        <a14:foregroundMark x1="86631" y1="70526" x2="41711" y2="66053"/>
                        <a14:foregroundMark x1="73262" y1="95526" x2="44385" y2="67632"/>
                        <a14:foregroundMark x1="31016" y1="88421" x2="77540" y2="74211"/>
                        <a14:foregroundMark x1="53476" y1="52895" x2="65241" y2="66842"/>
                        <a14:foregroundMark x1="48663" y1="39474" x2="47594" y2="48684"/>
                      </a14:backgroundRemoval>
                    </a14:imgEffect>
                    <a14:imgEffect>
                      <a14:brightnessContrast bright="-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7670" y="2720752"/>
            <a:ext cx="1068691" cy="1801733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-136406" y="4453924"/>
            <a:ext cx="2495516" cy="439591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lnSpc>
                <a:spcPts val="1400"/>
              </a:lnSpc>
              <a:defRPr/>
            </a:pP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Медалью </a:t>
            </a:r>
          </a:p>
          <a:p>
            <a:pPr algn="ctr" defTabSz="914378" eaLnBrk="0" hangingPunct="0">
              <a:lnSpc>
                <a:spcPts val="1400"/>
              </a:lnSpc>
              <a:defRPr/>
            </a:pP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«Золотая Звезда»</a:t>
            </a:r>
            <a:endParaRPr lang="ru-RU" sz="1100" b="1" cap="all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3" name="Блок-схема: узел 42"/>
          <p:cNvSpPr/>
          <p:nvPr/>
        </p:nvSpPr>
        <p:spPr>
          <a:xfrm>
            <a:off x="1750009" y="3187206"/>
            <a:ext cx="641218" cy="553688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1542713" y="3231858"/>
            <a:ext cx="1016200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10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863" y="7306469"/>
            <a:ext cx="979788" cy="17123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96806" y="7387362"/>
            <a:ext cx="1032892" cy="1646646"/>
          </a:xfrm>
          <a:prstGeom prst="rect">
            <a:avLst/>
          </a:prstGeom>
        </p:spPr>
      </p:pic>
      <p:sp>
        <p:nvSpPr>
          <p:cNvPr id="52" name="Блок-схема: узел 51"/>
          <p:cNvSpPr/>
          <p:nvPr/>
        </p:nvSpPr>
        <p:spPr>
          <a:xfrm>
            <a:off x="1217877" y="7698560"/>
            <a:ext cx="567384" cy="531451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220225" y="7749434"/>
            <a:ext cx="576064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241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418817" y="8977439"/>
            <a:ext cx="1388870" cy="630926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lnSpc>
                <a:spcPts val="14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 </a:t>
            </a:r>
            <a:endParaRPr lang="ru-RU" sz="1100" b="1" cap="all" dirty="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  <a:p>
            <a:pPr algn="ctr" defTabSz="914378" eaLnBrk="0" hangingPunct="0">
              <a:lnSpc>
                <a:spcPts val="1400"/>
              </a:lnSpc>
            </a:pP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"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За спасение погибавших"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88639" y="8975757"/>
            <a:ext cx="2679441" cy="351059"/>
          </a:xfrm>
          <a:prstGeom prst="rect">
            <a:avLst/>
          </a:prstGeom>
        </p:spPr>
        <p:txBody>
          <a:bodyPr wrap="square" lIns="68251" tIns="34132" rIns="68251" bIns="34132">
            <a:spAutoFit/>
          </a:bodyPr>
          <a:lstStyle/>
          <a:p>
            <a:pPr algn="ctr" defTabSz="685140" eaLnBrk="0" hangingPunct="0">
              <a:lnSpc>
                <a:spcPts val="105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Медалью  «За храбрость» </a:t>
            </a:r>
          </a:p>
          <a:p>
            <a:pPr algn="ctr" defTabSz="685140" eaLnBrk="0" hangingPunct="0">
              <a:lnSpc>
                <a:spcPts val="1050"/>
              </a:lnSpc>
            </a:pPr>
            <a:r>
              <a:rPr lang="en-US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I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степени </a:t>
            </a:r>
            <a:r>
              <a:rPr lang="en-US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   </a:t>
            </a: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            </a:t>
            </a:r>
            <a:r>
              <a:rPr lang="en-US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</a:t>
            </a:r>
            <a:r>
              <a:rPr lang="ru-RU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</a:t>
            </a:r>
            <a:r>
              <a:rPr lang="en-US" sz="1100" b="1" cap="all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    </a:t>
            </a:r>
            <a:r>
              <a:rPr lang="en-US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II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степени</a:t>
            </a: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1" y="7372600"/>
            <a:ext cx="875212" cy="152615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824" y="7373409"/>
            <a:ext cx="875212" cy="1517006"/>
          </a:xfrm>
          <a:prstGeom prst="rect">
            <a:avLst/>
          </a:prstGeom>
        </p:spPr>
      </p:pic>
      <p:sp>
        <p:nvSpPr>
          <p:cNvPr id="42" name="Блок-схема: узел 41"/>
          <p:cNvSpPr/>
          <p:nvPr/>
        </p:nvSpPr>
        <p:spPr>
          <a:xfrm>
            <a:off x="2735659" y="7693228"/>
            <a:ext cx="828016" cy="572063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611232" y="7750323"/>
            <a:ext cx="1076870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6206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9" name="Блок-схема: узел 48"/>
          <p:cNvSpPr/>
          <p:nvPr/>
        </p:nvSpPr>
        <p:spPr>
          <a:xfrm>
            <a:off x="4630164" y="7693228"/>
            <a:ext cx="567384" cy="531451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621484" y="7749433"/>
            <a:ext cx="576064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438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2353498" y="4474251"/>
            <a:ext cx="2028332" cy="415179"/>
          </a:xfrm>
          <a:prstGeom prst="rect">
            <a:avLst/>
          </a:prstGeom>
        </p:spPr>
        <p:txBody>
          <a:bodyPr wrap="square" lIns="68251" tIns="34132" rIns="68251" bIns="34132">
            <a:spAutoFit/>
          </a:bodyPr>
          <a:lstStyle/>
          <a:p>
            <a:pPr algn="ctr" defTabSz="685140">
              <a:lnSpc>
                <a:spcPct val="900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Орденом</a:t>
            </a:r>
          </a:p>
          <a:p>
            <a:pPr algn="ctr" defTabSz="685140">
              <a:lnSpc>
                <a:spcPct val="900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Александра</a:t>
            </a:r>
            <a:r>
              <a:rPr lang="ru-RU" sz="1400" b="1" cap="all" dirty="0" smtClean="0">
                <a:solidFill>
                  <a:srgbClr val="CC3300"/>
                </a:solidFill>
                <a:latin typeface="Arial Narrow" pitchFamily="34" charset="0"/>
              </a:rPr>
              <a:t>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невского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396" b="100000" l="0" r="996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081" y="2733401"/>
            <a:ext cx="894830" cy="1705244"/>
          </a:xfrm>
          <a:prstGeom prst="rect">
            <a:avLst/>
          </a:prstGeom>
        </p:spPr>
      </p:pic>
      <p:sp>
        <p:nvSpPr>
          <p:cNvPr id="58" name="Блок-схема: узел 57"/>
          <p:cNvSpPr/>
          <p:nvPr/>
        </p:nvSpPr>
        <p:spPr>
          <a:xfrm>
            <a:off x="3867423" y="3197281"/>
            <a:ext cx="567384" cy="531451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3858743" y="3231857"/>
            <a:ext cx="576064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1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-19424" y="6597532"/>
            <a:ext cx="3855602" cy="525979"/>
          </a:xfrm>
          <a:prstGeom prst="rect">
            <a:avLst/>
          </a:prstGeom>
        </p:spPr>
        <p:txBody>
          <a:bodyPr wrap="square" lIns="68251" tIns="34132" rIns="68251" bIns="34132">
            <a:spAutoFit/>
          </a:bodyPr>
          <a:lstStyle/>
          <a:p>
            <a:pPr algn="ctr" defTabSz="685140">
              <a:lnSpc>
                <a:spcPct val="900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Медалью ордена </a:t>
            </a:r>
          </a:p>
          <a:p>
            <a:pPr algn="ctr" defTabSz="685140">
              <a:lnSpc>
                <a:spcPct val="90000"/>
              </a:lnSpc>
            </a:pP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«За ЗАСЛУГИ ПЕРЕД ОТЕЧЕСТВОМ» </a:t>
            </a:r>
          </a:p>
          <a:p>
            <a:pPr algn="ctr" defTabSz="685140">
              <a:lnSpc>
                <a:spcPct val="90000"/>
              </a:lnSpc>
            </a:pPr>
            <a:r>
              <a:rPr lang="en-US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I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СТЕПЕНИ                                                   </a:t>
            </a:r>
            <a:r>
              <a:rPr lang="en-US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II </a:t>
            </a:r>
            <a:r>
              <a:rPr lang="ru-RU" sz="1100" b="1" cap="all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СТЕПЕНИ</a:t>
            </a:r>
          </a:p>
        </p:txBody>
      </p:sp>
      <p:pic>
        <p:nvPicPr>
          <p:cNvPr id="72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355" y="4902838"/>
            <a:ext cx="976385" cy="1660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" name="Блок-схема: узел 72"/>
          <p:cNvSpPr/>
          <p:nvPr/>
        </p:nvSpPr>
        <p:spPr>
          <a:xfrm>
            <a:off x="3758223" y="5536965"/>
            <a:ext cx="840893" cy="527879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821324" y="5570452"/>
            <a:ext cx="704372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1298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75" name="Блок-схема: узел 74"/>
          <p:cNvSpPr/>
          <p:nvPr/>
        </p:nvSpPr>
        <p:spPr>
          <a:xfrm>
            <a:off x="1478527" y="5501938"/>
            <a:ext cx="709380" cy="527879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1478527" y="5549502"/>
            <a:ext cx="704372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35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77" name="Блок-схема: узел 76"/>
          <p:cNvSpPr/>
          <p:nvPr/>
        </p:nvSpPr>
        <p:spPr>
          <a:xfrm>
            <a:off x="6234865" y="7702666"/>
            <a:ext cx="567384" cy="531451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 defTabSz="914378"/>
            <a:endParaRPr lang="ru-RU" sz="2400">
              <a:solidFill>
                <a:prstClr val="whit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234865" y="7745536"/>
            <a:ext cx="576064" cy="400093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 defTabSz="914378" eaLnBrk="0" hangingPunct="0">
              <a:defRPr/>
            </a:pPr>
            <a:r>
              <a:rPr lang="ru-RU" sz="2000" b="1" cap="all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83</a:t>
            </a:r>
            <a:endParaRPr lang="ru-RU" sz="2000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pic>
        <p:nvPicPr>
          <p:cNvPr id="78" name="Рисунок 7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8640" y="4845635"/>
            <a:ext cx="1059391" cy="1774211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73216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9121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01208" y="-33158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-243408" y="110038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8602">
              <a:defRPr/>
            </a:pPr>
            <a:r>
              <a:rPr lang="ru-RU" sz="2800" b="1" kern="0" spc="-83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ОБЕСПЕЧЕНИЕ </a:t>
            </a:r>
          </a:p>
          <a:p>
            <a:pPr algn="ctr" defTabSz="848602">
              <a:defRPr/>
            </a:pPr>
            <a:r>
              <a:rPr lang="ru-RU" sz="2800" b="1" kern="0" spc="-83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п</a:t>
            </a:r>
            <a:r>
              <a:rPr lang="ru-RU" sz="2800" b="1" kern="0" spc="-83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о </a:t>
            </a:r>
            <a:r>
              <a:rPr lang="ru-RU" sz="2800" b="1" kern="0" spc="-83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линии Минобороны России </a:t>
            </a:r>
            <a:endParaRPr lang="ru-RU" sz="2800" b="1" kern="0" spc="-83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ahoma" pitchFamily="34" charset="0"/>
            </a:endParaRPr>
          </a:p>
        </p:txBody>
      </p:sp>
      <p:pic>
        <p:nvPicPr>
          <p:cNvPr id="19" name="Picture 2" descr="http://3gomu/catalog_vvt_25-34/objects/class_9243301/obj_40755/photo_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2124750"/>
            <a:ext cx="2620263" cy="1006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FE4DBDD1-2146-4184-9511-12EF09A017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0688" y="1720097"/>
            <a:ext cx="2678412" cy="907881"/>
          </a:xfrm>
          <a:prstGeom prst="rect">
            <a:avLst/>
          </a:prstGeom>
        </p:spPr>
      </p:pic>
      <p:pic>
        <p:nvPicPr>
          <p:cNvPr id="21" name="Picture 10" descr="D:\#Келли\Справочные данные по СО\Кокон Колпак 102\IMG_20240906_120333_153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44165" y="4309180"/>
            <a:ext cx="1680349" cy="140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7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515" l="0" r="987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89814" y="4327745"/>
            <a:ext cx="1080763" cy="832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http://3gomu/catalog_vvt_25-34/objects/class_9243430/obj_908575/photo_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0704">
            <a:off x="4896108" y="6534365"/>
            <a:ext cx="1481558" cy="760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 descr="http://3gomu/catalog_vvt_25-34/objects/class_9243438/obj_34983/photo_2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853" y="7060476"/>
            <a:ext cx="1180357" cy="7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5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40" y="6391760"/>
            <a:ext cx="1615103" cy="126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82263" y="10569624"/>
            <a:ext cx="3429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911659">
              <a:defRPr/>
            </a:pPr>
            <a:r>
              <a:rPr lang="ru-RU" b="1" kern="0" dirty="0" smtClean="0">
                <a:ln w="3175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ВЕЩЕВОЕ ИМУЩЕСТВО</a:t>
            </a:r>
          </a:p>
          <a:p>
            <a:pPr algn="ctr" defTabSz="1911659">
              <a:defRPr/>
            </a:pPr>
            <a:r>
              <a:rPr lang="ru-RU" b="1" kern="0" dirty="0" smtClean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выдается </a:t>
            </a:r>
            <a:r>
              <a:rPr lang="ru-RU" b="1" kern="0" dirty="0">
                <a:ln w="3175">
                  <a:noFill/>
                  <a:prstDash val="solid"/>
                </a:ln>
                <a:solidFill>
                  <a:srgbClr val="8E220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резервистам в пользование в день зачисления в списки воинской части (инвентарное имущество)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511180" y="1091897"/>
            <a:ext cx="4219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СТРЕЛКОВОЕ ОРУЖИЕ</a:t>
            </a:r>
            <a:endParaRPr lang="ru-RU" sz="2800" b="1" u="sng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12262" y="3209194"/>
            <a:ext cx="65570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СРЕДСТВА ИНДИВИДУАЛЬНОЙ БРОНЕЗАЩИТЫ</a:t>
            </a:r>
            <a:endParaRPr lang="ru-RU" sz="2800" b="1" u="sng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7413" y="5816076"/>
            <a:ext cx="6557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БИНОКЛИ И ПРИЦЕЛЫ</a:t>
            </a:r>
            <a:endParaRPr lang="ru-RU" sz="2800" b="1" u="sng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2262" y="8231736"/>
            <a:ext cx="65570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ВЕЩЕВОЕ ИМУЩЕСТВО</a:t>
            </a:r>
          </a:p>
          <a:p>
            <a:pPr algn="ctr" defTabSz="1911659">
              <a:defRPr/>
            </a:pPr>
            <a:r>
              <a:rPr lang="ru-RU" sz="2800" b="1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выдается в день зачисления в списки добровольческих формирований</a:t>
            </a:r>
            <a:endParaRPr lang="ru-RU" sz="2800" b="1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7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5301208" y="-33158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-387424" y="207099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8602">
              <a:defRPr/>
            </a:pPr>
            <a:r>
              <a:rPr lang="ru-RU" sz="2800" b="1" kern="0" spc="-83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ОБЕСПЕЧЕНИЕ </a:t>
            </a:r>
          </a:p>
          <a:p>
            <a:pPr algn="ctr" defTabSz="848602">
              <a:defRPr/>
            </a:pPr>
            <a:r>
              <a:rPr lang="ru-RU" sz="2800" b="1" kern="0" spc="-83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п</a:t>
            </a:r>
            <a:r>
              <a:rPr lang="ru-RU" sz="2800" b="1" kern="0" spc="-83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о </a:t>
            </a:r>
            <a:r>
              <a:rPr lang="ru-RU" sz="2800" b="1" kern="0" spc="-83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линии </a:t>
            </a:r>
            <a:r>
              <a:rPr lang="ru-RU" sz="2800" b="1" kern="0" spc="-83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ahoma" pitchFamily="34" charset="0"/>
              </a:rPr>
              <a:t>субъектов РФ</a:t>
            </a:r>
            <a:endParaRPr lang="ru-RU" sz="2800" b="1" kern="0" spc="-83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Tahoma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38598" y="1161206"/>
            <a:ext cx="4219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ДЛЯ ОХРАНЫ ОБЪЕКТА </a:t>
            </a:r>
            <a:endParaRPr lang="ru-RU" sz="2800" b="1" u="sng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332656" y="1684426"/>
            <a:ext cx="3922680" cy="45117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2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Комплекс РЭБ – </a:t>
            </a:r>
            <a:r>
              <a:rPr lang="ru-RU" sz="22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1 </a:t>
            </a:r>
            <a:r>
              <a:rPr lang="ru-RU" sz="22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 на объект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101974" y="3179872"/>
            <a:ext cx="4844676" cy="825749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2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Радиолокационные станции – </a:t>
            </a:r>
            <a:r>
              <a:rPr lang="ru-RU" sz="22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4 ед. на объект</a:t>
            </a:r>
          </a:p>
        </p:txBody>
      </p:sp>
      <p:grpSp>
        <p:nvGrpSpPr>
          <p:cNvPr id="57" name="Группа 56"/>
          <p:cNvGrpSpPr/>
          <p:nvPr/>
        </p:nvGrpSpPr>
        <p:grpSpPr>
          <a:xfrm>
            <a:off x="-38567" y="3928711"/>
            <a:ext cx="2121933" cy="939641"/>
            <a:chOff x="5779862" y="6415886"/>
            <a:chExt cx="2582548" cy="1112978"/>
          </a:xfrm>
        </p:grpSpPr>
        <p:pic>
          <p:nvPicPr>
            <p:cNvPr id="58" name="Рисунок 5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5968" b="86427" l="15762" r="90698">
                          <a14:foregroundMark x1="59432" y1="63673" x2="72610" y2="69261"/>
                          <a14:foregroundMark x1="75452" y1="69860" x2="87080" y2="85828"/>
                          <a14:foregroundMark x1="50904" y1="61078" x2="47028" y2="6347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84" t="13703" b="29387"/>
            <a:stretch/>
          </p:blipFill>
          <p:spPr bwMode="auto">
            <a:xfrm>
              <a:off x="5779862" y="6415886"/>
              <a:ext cx="1537999" cy="1112978"/>
            </a:xfrm>
            <a:prstGeom prst="rect">
              <a:avLst/>
            </a:prstGeom>
            <a:noFill/>
          </p:spPr>
        </p:pic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6998661" y="6487976"/>
              <a:ext cx="1363749" cy="215444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200" b="1"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sz="1400" dirty="0">
                  <a:solidFill>
                    <a:prstClr val="black"/>
                  </a:solidFill>
                </a:rPr>
                <a:t>РЛС ОВП БЗ</a:t>
              </a: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7175552" y="6766013"/>
              <a:ext cx="1009969" cy="29164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АО «ЦКБА»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Тула)</a:t>
              </a:r>
            </a:p>
          </p:txBody>
        </p:sp>
      </p:grpSp>
      <p:pic>
        <p:nvPicPr>
          <p:cNvPr id="61" name="Рисунок 6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086" y1="36283" x2="6086" y2="36283"/>
                        <a14:foregroundMark x1="7072" y1="32566" x2="7072" y2="32566"/>
                        <a14:foregroundMark x1="7401" y1="9912" x2="7401" y2="9912"/>
                        <a14:foregroundMark x1="7237" y1="49558" x2="7237" y2="49558"/>
                        <a14:foregroundMark x1="97533" y1="30442" x2="97533" y2="304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36452" y="4039547"/>
            <a:ext cx="902082" cy="881530"/>
          </a:xfrm>
          <a:prstGeom prst="rect">
            <a:avLst/>
          </a:prstGeom>
        </p:spPr>
      </p:pic>
      <p:grpSp>
        <p:nvGrpSpPr>
          <p:cNvPr id="62" name="Группа 61"/>
          <p:cNvGrpSpPr/>
          <p:nvPr/>
        </p:nvGrpSpPr>
        <p:grpSpPr>
          <a:xfrm>
            <a:off x="5413100" y="3971636"/>
            <a:ext cx="1400276" cy="711336"/>
            <a:chOff x="9251850" y="5366306"/>
            <a:chExt cx="1704238" cy="842559"/>
          </a:xfrm>
        </p:grpSpPr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9251850" y="5917223"/>
              <a:ext cx="1704238" cy="29164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defRPr sz="1200" b="1" i="1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altLang="ru-RU" sz="800" dirty="0"/>
                <a:t>ООО «УК Орбита»</a:t>
              </a:r>
            </a:p>
            <a:p>
              <a:r>
                <a:rPr lang="ru-RU" altLang="ru-RU" sz="800" dirty="0"/>
                <a:t>(г. </a:t>
              </a:r>
              <a:r>
                <a:rPr lang="ru-RU" altLang="ru-RU" sz="800" dirty="0" smtClean="0"/>
                <a:t>Ростов-на-Дону</a:t>
              </a:r>
              <a:r>
                <a:rPr lang="ru-RU" altLang="ru-RU" sz="800" dirty="0"/>
                <a:t>)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9482655" y="5366306"/>
              <a:ext cx="1176034" cy="215444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400" b="1"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dirty="0">
                  <a:solidFill>
                    <a:prstClr val="black"/>
                  </a:solidFill>
                </a:rPr>
                <a:t>РЛС «</a:t>
              </a:r>
              <a:r>
                <a:rPr lang="en-US" dirty="0">
                  <a:solidFill>
                    <a:prstClr val="black"/>
                  </a:solidFill>
                </a:rPr>
                <a:t>AU80»</a:t>
              </a:r>
            </a:p>
          </p:txBody>
        </p:sp>
      </p:grpSp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457" l="41432" r="89770">
                        <a14:backgroundMark x1="44757" y1="4153" x2="52174" y2="7348"/>
                        <a14:backgroundMark x1="44501" y1="12780" x2="52174" y2="13738"/>
                      </a14:backgroundRemoval>
                    </a14:imgEffect>
                  </a14:imgLayer>
                </a14:imgProps>
              </a:ext>
            </a:extLst>
          </a:blip>
          <a:srcRect l="37584" t="-1" r="8899" b="27854"/>
          <a:stretch/>
        </p:blipFill>
        <p:spPr>
          <a:xfrm>
            <a:off x="2157446" y="3997753"/>
            <a:ext cx="777965" cy="839620"/>
          </a:xfrm>
          <a:prstGeom prst="rect">
            <a:avLst/>
          </a:prstGeom>
        </p:spPr>
      </p:pic>
      <p:grpSp>
        <p:nvGrpSpPr>
          <p:cNvPr id="66" name="Группа 65"/>
          <p:cNvGrpSpPr/>
          <p:nvPr/>
        </p:nvGrpSpPr>
        <p:grpSpPr>
          <a:xfrm>
            <a:off x="2293996" y="4019331"/>
            <a:ext cx="2242456" cy="706973"/>
            <a:chOff x="10542124" y="5328838"/>
            <a:chExt cx="2474622" cy="373782"/>
          </a:xfrm>
        </p:grpSpPr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11137934" y="5328838"/>
              <a:ext cx="1568590" cy="11390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400" b="1"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dirty="0">
                  <a:solidFill>
                    <a:prstClr val="black"/>
                  </a:solidFill>
                </a:rPr>
                <a:t>РЛС МСЛ-20045</a:t>
              </a: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10542124" y="5572441"/>
              <a:ext cx="2474622" cy="13017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ООО «СТЦ»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(г. </a:t>
              </a:r>
              <a:r>
                <a:rPr lang="ru-RU" altLang="ru-RU" sz="800" b="1" i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С. Петербург</a:t>
              </a:r>
              <a:r>
                <a: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ru-RU" sz="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-110172" y="2025891"/>
            <a:ext cx="4681048" cy="1165095"/>
            <a:chOff x="3877100" y="5832242"/>
            <a:chExt cx="5697178" cy="1380022"/>
          </a:xfrm>
        </p:grpSpPr>
        <p:grpSp>
          <p:nvGrpSpPr>
            <p:cNvPr id="70" name="Группа 69"/>
            <p:cNvGrpSpPr/>
            <p:nvPr/>
          </p:nvGrpSpPr>
          <p:grpSpPr>
            <a:xfrm>
              <a:off x="6663563" y="5832242"/>
              <a:ext cx="2910715" cy="1380022"/>
              <a:chOff x="6663563" y="5832242"/>
              <a:chExt cx="2910715" cy="1380022"/>
            </a:xfrm>
          </p:grpSpPr>
          <p:sp>
            <p:nvSpPr>
              <p:cNvPr id="75" name="Прямоугольник 74"/>
              <p:cNvSpPr/>
              <p:nvPr/>
            </p:nvSpPr>
            <p:spPr>
              <a:xfrm>
                <a:off x="7857084" y="6609721"/>
                <a:ext cx="1717194" cy="291642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АО </a:t>
                </a:r>
                <a:r>
                  <a:rPr lang="ru-RU" altLang="ru-RU" sz="800" b="1" i="1" dirty="0" smtClean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«Русский купол»</a:t>
                </a:r>
                <a:endPara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(г. </a:t>
                </a:r>
                <a:r>
                  <a:rPr lang="ru-RU" altLang="ru-RU" sz="800" b="1" i="1" dirty="0" smtClean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Симферополь)</a:t>
                </a:r>
                <a:endPara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76" name="Рисунок 75"/>
              <p:cNvPicPr/>
              <p:nvPr/>
            </p:nvPicPr>
            <p:blipFill>
              <a:blip r:embed="rId11" cstate="screen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63563" y="5832242"/>
                <a:ext cx="1406991" cy="138002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77" name="Прямоугольник 76"/>
              <p:cNvSpPr/>
              <p:nvPr/>
            </p:nvSpPr>
            <p:spPr>
              <a:xfrm>
                <a:off x="7957849" y="6047483"/>
                <a:ext cx="145584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400" b="1" dirty="0" smtClean="0">
                    <a:ln w="9525">
                      <a:noFill/>
                      <a:prstDash val="solid"/>
                    </a:ln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«Волна-2»</a:t>
                </a:r>
              </a:p>
              <a:p>
                <a:pPr algn="ctr"/>
                <a:r>
                  <a:rPr lang="ru-RU" sz="1400" b="1" dirty="0" smtClean="0">
                    <a:ln w="9525">
                      <a:noFill/>
                      <a:prstDash val="solid"/>
                    </a:ln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(3, 3М, 3М-200)</a:t>
                </a:r>
                <a:endParaRPr lang="ru-RU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1" name="Группа 70"/>
            <p:cNvGrpSpPr/>
            <p:nvPr/>
          </p:nvGrpSpPr>
          <p:grpSpPr>
            <a:xfrm>
              <a:off x="3877100" y="5997194"/>
              <a:ext cx="2839604" cy="1139313"/>
              <a:chOff x="3877100" y="5997194"/>
              <a:chExt cx="2839604" cy="1139313"/>
            </a:xfrm>
          </p:grpSpPr>
          <p:pic>
            <p:nvPicPr>
              <p:cNvPr id="72" name="Рисунок 71"/>
              <p:cNvPicPr>
                <a:picLocks noChangeAspect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7189"/>
              <a:stretch/>
            </p:blipFill>
            <p:spPr>
              <a:xfrm>
                <a:off x="3877100" y="5997194"/>
                <a:ext cx="1257734" cy="1139313"/>
              </a:xfrm>
              <a:prstGeom prst="rect">
                <a:avLst/>
              </a:prstGeom>
            </p:spPr>
          </p:pic>
          <p:sp>
            <p:nvSpPr>
              <p:cNvPr id="73" name="Прямоугольник 72"/>
              <p:cNvSpPr/>
              <p:nvPr/>
            </p:nvSpPr>
            <p:spPr>
              <a:xfrm>
                <a:off x="4949929" y="6610759"/>
                <a:ext cx="1766567" cy="291642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1" i="1" dirty="0" smtClean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ООО «Электроком-В»</a:t>
                </a:r>
                <a:endPara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1" i="1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(г. </a:t>
                </a:r>
                <a:r>
                  <a:rPr lang="ru-RU" altLang="ru-RU" sz="800" b="1" i="1" dirty="0" smtClean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Воронеж)</a:t>
                </a:r>
                <a:endParaRPr lang="ru-RU" altLang="ru-RU" sz="800" b="1" i="1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4925508" y="6213051"/>
                <a:ext cx="1791196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400" b="1" dirty="0" smtClean="0">
                    <a:ln w="9525">
                      <a:noFill/>
                      <a:prstDash val="solid"/>
                    </a:ln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«Пероед-МС (АС)»</a:t>
                </a:r>
                <a:endParaRPr lang="ru-RU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78" name="Прямоугольник 77"/>
          <p:cNvSpPr/>
          <p:nvPr/>
        </p:nvSpPr>
        <p:spPr>
          <a:xfrm>
            <a:off x="4946650" y="2750473"/>
            <a:ext cx="1911350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АО </a:t>
            </a:r>
            <a:r>
              <a:rPr lang="ru-RU" altLang="ru-RU" sz="8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«Научно-внедренческое предприятие ПРОТЕК»</a:t>
            </a:r>
            <a:endParaRPr lang="ru-RU" altLang="ru-RU" sz="800" b="1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(г. </a:t>
            </a:r>
            <a:r>
              <a:rPr lang="ru-RU" altLang="ru-RU" sz="8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Воронеж)</a:t>
            </a:r>
            <a:endParaRPr lang="ru-RU" altLang="ru-RU" sz="800" b="1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9" name="Picture 2" descr="C:\Users\Администратор\Desktop\Рисунок11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79120" y="2006152"/>
            <a:ext cx="859534" cy="110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Прямоугольник 79"/>
          <p:cNvSpPr/>
          <p:nvPr/>
        </p:nvSpPr>
        <p:spPr>
          <a:xfrm>
            <a:off x="5082076" y="2150842"/>
            <a:ext cx="15395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n w="9525">
                  <a:noFill/>
                  <a:prstDash val="solid"/>
                </a:ln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РБ-441П «Поле-21»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-38567" y="4851083"/>
            <a:ext cx="6858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911659">
              <a:defRPr/>
            </a:pPr>
            <a:r>
              <a:rPr lang="ru-RU" sz="2800" b="1" kern="0" dirty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ДЛЯ ОБЕСПЕЧЕНИЯ </a:t>
            </a:r>
          </a:p>
          <a:p>
            <a:pPr algn="ctr" defTabSz="1911659">
              <a:defRPr/>
            </a:pPr>
            <a:r>
              <a:rPr lang="ru-RU" sz="2800" b="1" u="sng" kern="0" dirty="0" smtClean="0">
                <a:ln w="3175">
                  <a:noFill/>
                  <a:prstDash val="solid"/>
                </a:ln>
                <a:solidFill>
                  <a:srgbClr val="008A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МОБИЛЬНОЙ ОГНЕВОЙ ГРУППЫ</a:t>
            </a:r>
            <a:endParaRPr lang="ru-RU" sz="2800" b="1" u="sng" kern="0" dirty="0">
              <a:ln w="3175">
                <a:noFill/>
                <a:prstDash val="solid"/>
              </a:ln>
              <a:solidFill>
                <a:srgbClr val="008A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82" name="Picture 2" descr="C:\САВ\1. диск D копия\СВИНАРЕВ-март\Заключения\2025\10. моктябрь\ТЭК\НГОМУ На совбез\24.10\1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99287" l="3736" r="100000">
                        <a14:foregroundMark x1="65230" y1="13302" x2="66092" y2="44181"/>
                        <a14:foregroundMark x1="65517" y1="0" x2="60345" y2="24228"/>
                        <a14:foregroundMark x1="64080" y1="12114" x2="66954" y2="2613"/>
                        <a14:foregroundMark x1="60776" y1="19002" x2="59626" y2="23515"/>
                        <a14:foregroundMark x1="47701" y1="79572" x2="46983" y2="85986"/>
                        <a14:foregroundMark x1="47557" y1="88599" x2="50000" y2="91449"/>
                        <a14:foregroundMark x1="41092" y1="46793" x2="93247" y2="50594"/>
                        <a14:foregroundMark x1="95259" y1="69834" x2="96121" y2="59145"/>
                        <a14:foregroundMark x1="95115" y1="71496" x2="95833" y2="85511"/>
                        <a14:foregroundMark x1="19397" y1="28741" x2="23851" y2="23990"/>
                        <a14:foregroundMark x1="25862" y1="24466" x2="37069" y2="23990"/>
                        <a14:foregroundMark x1="24282" y1="23753" x2="37931" y2="21615"/>
                        <a14:foregroundMark x1="59195" y1="28266" x2="57471" y2="32067"/>
                        <a14:foregroundMark x1="58764" y1="32779" x2="58764" y2="32779"/>
                        <a14:foregroundMark x1="53448" y1="33254" x2="53305" y2="47506"/>
                        <a14:backgroundMark x1="66092" y1="25891" x2="66379" y2="43468"/>
                        <a14:backgroundMark x1="67241" y1="46081" x2="97270" y2="46081"/>
                        <a14:backgroundMark x1="54598" y1="33729" x2="54598" y2="43943"/>
                        <a14:backgroundMark x1="56322" y1="33729" x2="63506" y2="33967"/>
                        <a14:backgroundMark x1="63937" y1="33967" x2="63937" y2="43943"/>
                        <a14:backgroundMark x1="53305" y1="29454" x2="53305" y2="30879"/>
                        <a14:backgroundMark x1="61638" y1="29454" x2="61351" y2="31354"/>
                        <a14:backgroundMark x1="7471" y1="36817" x2="14655" y2="33967"/>
                        <a14:backgroundMark x1="15517" y1="32067" x2="18103" y2="28266"/>
                        <a14:backgroundMark x1="91810" y1="70546" x2="94109" y2="70071"/>
                        <a14:backgroundMark x1="91810" y1="71259" x2="88362" y2="79335"/>
                        <a14:backgroundMark x1="60201" y1="29691" x2="60057" y2="339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204" y="5808009"/>
            <a:ext cx="1682066" cy="103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Скругленный прямоугольник 82"/>
          <p:cNvSpPr/>
          <p:nvPr/>
        </p:nvSpPr>
        <p:spPr>
          <a:xfrm>
            <a:off x="1229683" y="5711196"/>
            <a:ext cx="2837646" cy="893853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Автомобили повышенной проходимости пикап с 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турелями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1</a:t>
            </a:r>
            <a:r>
              <a:rPr lang="ru-RU" sz="16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</a:t>
            </a:r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4732006" y="5812780"/>
            <a:ext cx="2239720" cy="893853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Портативные радиостанции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TYT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en-US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MD-UV390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</a:t>
            </a:r>
            <a:r>
              <a:rPr lang="ru-RU" sz="16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4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</a:t>
            </a:r>
          </a:p>
        </p:txBody>
      </p:sp>
      <p:grpSp>
        <p:nvGrpSpPr>
          <p:cNvPr id="85" name="Группа 84"/>
          <p:cNvGrpSpPr/>
          <p:nvPr/>
        </p:nvGrpSpPr>
        <p:grpSpPr>
          <a:xfrm>
            <a:off x="3577243" y="6146156"/>
            <a:ext cx="1154763" cy="905074"/>
            <a:chOff x="8879909" y="5302133"/>
            <a:chExt cx="2118793" cy="1732652"/>
          </a:xfrm>
        </p:grpSpPr>
        <p:grpSp>
          <p:nvGrpSpPr>
            <p:cNvPr id="86" name="Группа 85"/>
            <p:cNvGrpSpPr/>
            <p:nvPr/>
          </p:nvGrpSpPr>
          <p:grpSpPr>
            <a:xfrm>
              <a:off x="8879909" y="5302133"/>
              <a:ext cx="1612417" cy="1718912"/>
              <a:chOff x="610027" y="5519243"/>
              <a:chExt cx="1818189" cy="1935451"/>
            </a:xfrm>
          </p:grpSpPr>
          <p:pic>
            <p:nvPicPr>
              <p:cNvPr id="88" name="Picture 7" descr="C:\САВ\1. диск D копия\СВИНАРЕВ-март\Заключения\2025\10. моктябрь\ТЭК\НГОМУ На совбез\фото\рст3.jpg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493" b="98643" l="9769" r="9267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729" r="33636"/>
              <a:stretch/>
            </p:blipFill>
            <p:spPr bwMode="auto">
              <a:xfrm>
                <a:off x="610027" y="5519243"/>
                <a:ext cx="692827" cy="19052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9" name="Picture 7" descr="C:\САВ\1. диск D копия\СВИНАРЕВ-март\Заключения\2025\10. моктябрь\ТЭК\НГОМУ На совбез\фото\рст3.jpg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493" b="98643" l="9769" r="9267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729" r="33636"/>
              <a:stretch/>
            </p:blipFill>
            <p:spPr bwMode="auto">
              <a:xfrm>
                <a:off x="1148688" y="5530982"/>
                <a:ext cx="692827" cy="19052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0" name="Picture 7" descr="C:\САВ\1. диск D копия\СВИНАРЕВ-март\Заключения\2025\10. моктябрь\ТЭК\НГОМУ На совбез\фото\рст3.jpg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493" b="98643" l="9769" r="9267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729" r="33636"/>
              <a:stretch/>
            </p:blipFill>
            <p:spPr bwMode="auto">
              <a:xfrm>
                <a:off x="1735389" y="5549493"/>
                <a:ext cx="692827" cy="19052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7" name="Picture 7" descr="C:\САВ\1. диск D копия\СВИНАРЕВ-март\Заключения\2025\10. моктябрь\ТЭК\НГОМУ На совбез\фото\рст3.jpg"/>
            <p:cNvPicPr>
              <a:picLocks noChangeAspect="1" noChangeArrowheads="1"/>
            </p:cNvPicPr>
            <p:nvPr/>
          </p:nvPicPr>
          <p:blipFill rotWithShape="1"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493" b="98643" l="9769" r="926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29" r="33636"/>
            <a:stretch/>
          </p:blipFill>
          <p:spPr bwMode="auto">
            <a:xfrm>
              <a:off x="10384285" y="5342739"/>
              <a:ext cx="614417" cy="1692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1" name="Скругленный прямоугольник 90"/>
          <p:cNvSpPr/>
          <p:nvPr/>
        </p:nvSpPr>
        <p:spPr>
          <a:xfrm>
            <a:off x="2222799" y="7074953"/>
            <a:ext cx="4700422" cy="723593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Планшетные компьютеры для </a:t>
            </a:r>
            <a:r>
              <a:rPr lang="ru-RU" sz="1600" u="sng" dirty="0" err="1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целеуказания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стрельбы  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МОГ</a:t>
            </a: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</a:t>
            </a:r>
            <a:r>
              <a:rPr lang="ru-RU" sz="22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1 </a:t>
            </a:r>
            <a:r>
              <a:rPr lang="ru-RU" sz="22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</a:t>
            </a:r>
          </a:p>
        </p:txBody>
      </p:sp>
      <p:pic>
        <p:nvPicPr>
          <p:cNvPr id="92" name="Рисунок 91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colorTemperature colorTemp="72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14" y="7052598"/>
            <a:ext cx="2095582" cy="1397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3" name="Группа 92"/>
          <p:cNvGrpSpPr/>
          <p:nvPr/>
        </p:nvGrpSpPr>
        <p:grpSpPr>
          <a:xfrm>
            <a:off x="2970942" y="7742520"/>
            <a:ext cx="2330266" cy="810879"/>
            <a:chOff x="9221062" y="5366306"/>
            <a:chExt cx="1704238" cy="948425"/>
          </a:xfrm>
        </p:grpSpPr>
        <p:sp>
          <p:nvSpPr>
            <p:cNvPr id="94" name="TextBox 93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9221062" y="5607690"/>
              <a:ext cx="1704238" cy="70704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defRPr sz="1200" b="1" i="1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altLang="ru-RU" sz="800" dirty="0">
                  <a:latin typeface="Arial" charset="0"/>
                </a:rPr>
                <a:t>АО «НПО Высокоточные технологии» </a:t>
              </a:r>
              <a:endParaRPr lang="ru-RU" altLang="ru-RU" sz="800" dirty="0" smtClean="0">
                <a:latin typeface="Arial" charset="0"/>
              </a:endParaRPr>
            </a:p>
            <a:p>
              <a:r>
                <a:rPr lang="ru-RU" altLang="ru-RU" sz="800" dirty="0" smtClean="0">
                  <a:latin typeface="Arial" charset="0"/>
                </a:rPr>
                <a:t>и </a:t>
              </a:r>
              <a:r>
                <a:rPr lang="ru-RU" altLang="ru-RU" sz="800" dirty="0">
                  <a:latin typeface="Arial" charset="0"/>
                </a:rPr>
                <a:t>АО «ВНИИ Сигнал» (Владимирская обл., </a:t>
              </a:r>
              <a:endParaRPr lang="ru-RU" altLang="ru-RU" sz="800" dirty="0" smtClean="0">
                <a:latin typeface="Arial" charset="0"/>
              </a:endParaRPr>
            </a:p>
            <a:p>
              <a:r>
                <a:rPr lang="ru-RU" altLang="ru-RU" sz="800" dirty="0" smtClean="0">
                  <a:latin typeface="Arial" charset="0"/>
                </a:rPr>
                <a:t>г</a:t>
              </a:r>
              <a:r>
                <a:rPr lang="ru-RU" altLang="ru-RU" sz="800" dirty="0">
                  <a:latin typeface="Arial" charset="0"/>
                </a:rPr>
                <a:t>. Ковров)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="" xmlns:a16="http://schemas.microsoft.com/office/drawing/2014/main" id="{20B1840E-51BB-4B18-91C7-C0E44D5D3FFA}"/>
                </a:ext>
              </a:extLst>
            </p:cNvPr>
            <p:cNvSpPr txBox="1"/>
            <p:nvPr/>
          </p:nvSpPr>
          <p:spPr bwMode="auto">
            <a:xfrm>
              <a:off x="9349958" y="5366306"/>
              <a:ext cx="1572813" cy="215444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0" tIns="0" rIns="0" bIns="0">
              <a:spAutoFit/>
            </a:bodyPr>
            <a:lstStyle>
              <a:defPPr>
                <a:defRPr lang="ru-RU"/>
              </a:defPPr>
              <a:lvl1pPr fontAlgn="base">
                <a:spcBef>
                  <a:spcPct val="0"/>
                </a:spcBef>
                <a:spcAft>
                  <a:spcPct val="0"/>
                </a:spcAft>
                <a:defRPr sz="1400" b="1"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ru-RU" dirty="0" smtClean="0">
                  <a:solidFill>
                    <a:prstClr val="black"/>
                  </a:solidFill>
                </a:rPr>
                <a:t>«Планшет-ПВО»</a:t>
              </a:r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96" name="Скругленный прямоугольник 95"/>
          <p:cNvSpPr/>
          <p:nvPr/>
        </p:nvSpPr>
        <p:spPr>
          <a:xfrm>
            <a:off x="-228414" y="8466811"/>
            <a:ext cx="3218034" cy="62143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 err="1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Тепловизионный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комплекс «Грань-3»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–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1  к-т</a:t>
            </a:r>
          </a:p>
        </p:txBody>
      </p:sp>
      <p:grpSp>
        <p:nvGrpSpPr>
          <p:cNvPr id="97" name="Группа 96"/>
          <p:cNvGrpSpPr/>
          <p:nvPr/>
        </p:nvGrpSpPr>
        <p:grpSpPr>
          <a:xfrm>
            <a:off x="507097" y="9189614"/>
            <a:ext cx="1478215" cy="615158"/>
            <a:chOff x="8882303" y="5585118"/>
            <a:chExt cx="3793173" cy="1675597"/>
          </a:xfrm>
        </p:grpSpPr>
        <p:pic>
          <p:nvPicPr>
            <p:cNvPr id="98" name="Picture 5" descr="C:\САВ\1. диск D копия\СВИНАРЕВ-март\Заключения\2025\10. моктябрь\ТЭК\НГОМУ На совбез\фото\Грань-3.jpg"/>
            <p:cNvPicPr>
              <a:picLocks noChangeAspect="1" noChangeArrowheads="1"/>
            </p:cNvPicPr>
            <p:nvPr/>
          </p:nvPicPr>
          <p:blipFill rotWithShape="1">
            <a:blip r:embed="rId22" cstate="print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100000" l="1772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882303" y="5779884"/>
              <a:ext cx="1658739" cy="10246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9" name="Picture 10" descr="C:\САВ\1. диск D копия\СВИНАРЕВ-март\Заключения\2025\10. моктябрь\ТЭК\НГОМУ На совбез\фото\Грань-3й.jpg"/>
            <p:cNvPicPr>
              <a:picLocks noChangeAspect="1" noChangeArrowheads="1"/>
            </p:cNvPicPr>
            <p:nvPr/>
          </p:nvPicPr>
          <p:blipFill rotWithShape="1"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0" b="100000" l="0" r="97917">
                          <a14:foregroundMark x1="2652" y1="88861" x2="38636" y2="73020"/>
                          <a14:foregroundMark x1="48485" y1="80446" x2="48485" y2="80446"/>
                          <a14:foregroundMark x1="47727" y1="83663" x2="47727" y2="83663"/>
                          <a14:foregroundMark x1="46023" y1="83416" x2="46023" y2="83416"/>
                          <a14:foregroundMark x1="45833" y1="81436" x2="45833" y2="81436"/>
                          <a14:foregroundMark x1="44697" y1="80446" x2="44697" y2="80446"/>
                          <a14:foregroundMark x1="79924" y1="73267" x2="81061" y2="73267"/>
                          <a14:foregroundMark x1="77273" y1="71287" x2="77273" y2="71287"/>
                          <a14:foregroundMark x1="85985" y1="69059" x2="85985" y2="69059"/>
                          <a14:foregroundMark x1="34659" y1="32178" x2="34659" y2="32178"/>
                          <a14:foregroundMark x1="32576" y1="29703" x2="32576" y2="29703"/>
                          <a14:foregroundMark x1="31439" y1="29208" x2="32955" y2="29703"/>
                          <a14:foregroundMark x1="28788" y1="29703" x2="28788" y2="29703"/>
                          <a14:foregroundMark x1="33523" y1="32673" x2="33712" y2="34901"/>
                          <a14:foregroundMark x1="37121" y1="36634" x2="68371" y2="2599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483461" y="5585118"/>
              <a:ext cx="2192015" cy="1675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Скругленный прямоугольник 99"/>
          <p:cNvSpPr/>
          <p:nvPr/>
        </p:nvSpPr>
        <p:spPr>
          <a:xfrm>
            <a:off x="1637968" y="8187446"/>
            <a:ext cx="3564094" cy="62143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 err="1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Тепловизионные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прицелы  </a:t>
            </a:r>
            <a:r>
              <a:rPr lang="en-US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HR50L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</a:t>
            </a:r>
            <a:r>
              <a:rPr lang="ru-RU" sz="1600" u="sng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4</a:t>
            </a:r>
            <a:r>
              <a:rPr lang="ru-RU" sz="16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</a:t>
            </a:r>
            <a:endParaRPr lang="ru-RU" sz="1600" u="sng" dirty="0">
              <a:ln w="9525">
                <a:noFill/>
                <a:prstDash val="solid"/>
              </a:ln>
              <a:solidFill>
                <a:srgbClr val="FF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3739564" y="8147359"/>
            <a:ext cx="4009203" cy="893853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68561" tIns="34286" rIns="68561" bIns="34286">
            <a:spAutoFit/>
          </a:bodyPr>
          <a:lstStyle/>
          <a:p>
            <a:pPr algn="ctr" defTabSz="1280160">
              <a:defRPr/>
            </a:pP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Бинокли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1 ед.</a:t>
            </a:r>
          </a:p>
          <a:p>
            <a:pPr algn="ctr" defTabSz="1280160">
              <a:defRPr/>
            </a:pP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Коллиматоры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– </a:t>
            </a:r>
            <a:r>
              <a:rPr lang="ru-RU" sz="1600" dirty="0" smtClean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4 </a:t>
            </a:r>
            <a:r>
              <a:rPr lang="ru-RU" sz="1600" dirty="0">
                <a:ln w="9525">
                  <a:noFill/>
                  <a:prstDash val="solid"/>
                </a:ln>
                <a:solidFill>
                  <a:srgbClr val="00B05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ед.</a:t>
            </a:r>
          </a:p>
          <a:p>
            <a:pPr lvl="0" algn="ctr" defTabSz="1280160">
              <a:defRPr/>
            </a:pPr>
            <a:r>
              <a:rPr lang="ru-RU" sz="1600" u="sng" dirty="0" smtClean="0">
                <a:ln w="9525">
                  <a:noFill/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endParaRPr lang="ru-RU" sz="1600" u="sng" dirty="0">
              <a:ln w="9525">
                <a:noFill/>
                <a:prstDash val="solid"/>
              </a:ln>
              <a:solidFill>
                <a:prstClr val="black">
                  <a:lumMod val="65000"/>
                  <a:lumOff val="35000"/>
                </a:prstClr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pic>
        <p:nvPicPr>
          <p:cNvPr id="103" name="Picture 4" descr="C:\САВ\1. диск D копия\СВИНАРЕВ-март\Заключения\2025\10. моктябрь\ТЭК\НГОМУ На совбез\фото\колим.jpg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2083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12320" y="8949285"/>
            <a:ext cx="955529" cy="80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8" descr="C:\САВ\1. диск D копия\СВИНАРЕВ-март\Заключения\2025\10. моктябрь\ТЭК\НГОМУ На совбез\фото\жиде.jpg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100000" l="1525" r="962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82203" y="8885573"/>
            <a:ext cx="1236082" cy="86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9" descr="C:\САВ\1. диск D копия\СВИНАРЕВ-март\Заключения\2025\10. моктябрь\ТЭК\НГОМУ На совбез\фото\прицелi.jpg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57329" y="8774245"/>
            <a:ext cx="1170190" cy="113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52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71000" r="-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688" r="100000">
                        <a14:backgroundMark x1="66354" y1="2220" x2="85313" y2="6568"/>
                        <a14:backgroundMark x1="88438" y1="4533" x2="93698" y2="38575"/>
                        <a14:backgroundMark x1="95573" y1="69288" x2="97708" y2="843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6747" y="715425"/>
            <a:ext cx="7394140" cy="4575869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24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0151"/>
            <a:ext cx="6858000" cy="45679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59000" y1="58078" x2="59000" y2="58078"/>
                        <a14:foregroundMark x1="58778" y1="24234" x2="58778" y2="24234"/>
                        <a14:foregroundMark x1="62778" y1="18942" x2="62778" y2="18942"/>
                        <a14:foregroundMark x1="49333" y1="7103" x2="49333" y2="7103"/>
                        <a14:foregroundMark x1="49667" y1="2228" x2="49667" y2="2228"/>
                        <a14:foregroundMark x1="42000" y1="5432" x2="42000" y2="5432"/>
                        <a14:foregroundMark x1="38556" y1="14903" x2="38556" y2="14903"/>
                        <a14:foregroundMark x1="33111" y1="23398" x2="33111" y2="23398"/>
                        <a14:foregroundMark x1="21556" y1="28830" x2="21556" y2="28830"/>
                        <a14:foregroundMark x1="22667" y1="46936" x2="22667" y2="46936"/>
                        <a14:foregroundMark x1="58444" y1="78969" x2="58444" y2="78969"/>
                        <a14:foregroundMark x1="59222" y1="69081" x2="59222" y2="69081"/>
                        <a14:foregroundMark x1="67444" y1="72563" x2="67444" y2="72563"/>
                        <a14:foregroundMark x1="72556" y1="66574" x2="72556" y2="66574"/>
                        <a14:foregroundMark x1="72111" y1="54875" x2="72111" y2="54875"/>
                        <a14:foregroundMark x1="68111" y1="33148" x2="68111" y2="33148"/>
                        <a14:foregroundMark x1="44333" y1="27437" x2="44333" y2="27437"/>
                        <a14:foregroundMark x1="50222" y1="16295" x2="50222" y2="16295"/>
                        <a14:foregroundMark x1="83111" y1="58635" x2="83111" y2="58635"/>
                        <a14:foregroundMark x1="86444" y1="58078" x2="86444" y2="58078"/>
                        <a14:foregroundMark x1="87889" y1="49861" x2="87889" y2="49861"/>
                        <a14:foregroundMark x1="88222" y1="23816" x2="88222" y2="23816"/>
                        <a14:foregroundMark x1="76000" y1="34123" x2="76000" y2="34123"/>
                        <a14:foregroundMark x1="73556" y1="35237" x2="73556" y2="35237"/>
                        <a14:foregroundMark x1="45667" y1="43733" x2="45667" y2="43733"/>
                        <a14:foregroundMark x1="51889" y1="61142" x2="51889" y2="61142"/>
                        <a14:foregroundMark x1="50556" y1="45543" x2="50556" y2="45543"/>
                        <a14:foregroundMark x1="46222" y1="53064" x2="46222" y2="53064"/>
                        <a14:foregroundMark x1="49111" y1="54735" x2="49111" y2="54735"/>
                        <a14:foregroundMark x1="50778" y1="78273" x2="50778" y2="78273"/>
                        <a14:foregroundMark x1="53667" y1="76045" x2="53667" y2="76045"/>
                        <a14:foregroundMark x1="45889" y1="80362" x2="45889" y2="80362"/>
                        <a14:foregroundMark x1="46889" y1="74234" x2="46889" y2="74234"/>
                        <a14:foregroundMark x1="43333" y1="73955" x2="43333" y2="739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087">
            <a:off x="2322685" y="8417264"/>
            <a:ext cx="1728192" cy="13787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91" b="89918" l="9994" r="100000">
                        <a14:foregroundMark x1="72380" y1="70845" x2="76136" y2="71117"/>
                        <a14:foregroundMark x1="85342" y1="38329" x2="99637" y2="33333"/>
                        <a14:foregroundMark x1="43307" y1="49228" x2="43307" y2="49228"/>
                        <a14:foregroundMark x1="80549" y1="67620" x2="80549" y2="67620"/>
                        <a14:foregroundMark x1="77422" y1="51373" x2="80854" y2="71854"/>
                        <a14:backgroundMark x1="63901" y1="33878" x2="909" y2="18074"/>
                        <a14:backgroundMark x1="46093" y1="35604" x2="9994" y2="41417"/>
                        <a14:backgroundMark x1="29073" y1="51953" x2="31496" y2="56676"/>
                        <a14:backgroundMark x1="82980" y1="52498" x2="99455" y2="62489"/>
                        <a14:backgroundMark x1="91641" y1="25886" x2="93156" y2="31971"/>
                        <a14:backgroundMark x1="93337" y1="40872" x2="94064" y2="52770"/>
                        <a14:backgroundMark x1="92974" y1="33878" x2="92974" y2="33878"/>
                        <a14:backgroundMark x1="52816" y1="48865" x2="52574" y2="44687"/>
                        <a14:backgroundMark x1="85812" y1="65789" x2="99085" y2="66819"/>
                        <a14:backgroundMark x1="65141" y1="65561" x2="67277" y2="65789"/>
                        <a14:backgroundMark x1="77193" y1="65561" x2="77193" y2="65561"/>
                        <a14:backgroundMark x1="57513" y1="64188" x2="57513" y2="64188"/>
                        <a14:backgroundMark x1="49962" y1="63730" x2="49962" y2="63730"/>
                        <a14:backgroundMark x1="53089" y1="63959" x2="53089" y2="63959"/>
                        <a14:backgroundMark x1="67811" y1="58238" x2="67811" y2="58238"/>
                        <a14:backgroundMark x1="66590" y1="60297" x2="66590" y2="60297"/>
                        <a14:backgroundMark x1="68650" y1="58696" x2="65523" y2="62357"/>
                        <a14:backgroundMark x1="76735" y1="58238" x2="76888" y2="629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1560" y="6465168"/>
            <a:ext cx="5454240" cy="36371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" y="9222508"/>
            <a:ext cx="913854" cy="683492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7891" l="10000" r="90000">
                        <a14:foregroundMark x1="51196" y1="8438" x2="54022" y2="26016"/>
                      </a14:backgroundRemoval>
                    </a14:imgEffect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99" y="2885808"/>
            <a:ext cx="3920756" cy="408352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9800" l="0" r="100000">
                        <a14:foregroundMark x1="38600" y1="23400" x2="33400" y2="32900"/>
                        <a14:foregroundMark x1="30000" y1="23700" x2="30000" y2="23700"/>
                        <a14:foregroundMark x1="30000" y1="23700" x2="30000" y2="23700"/>
                        <a14:foregroundMark x1="43200" y1="22300" x2="43200" y2="22300"/>
                        <a14:foregroundMark x1="50100" y1="12100" x2="50100" y2="12100"/>
                        <a14:foregroundMark x1="50100" y1="12100" x2="50100" y2="12100"/>
                        <a14:foregroundMark x1="51200" y1="12300" x2="63100" y2="13300"/>
                        <a14:foregroundMark x1="61300" y1="15500" x2="60500" y2="25300"/>
                        <a14:foregroundMark x1="67800" y1="20800" x2="64100" y2="30900"/>
                        <a14:foregroundMark x1="69700" y1="31800" x2="64700" y2="37000"/>
                        <a14:foregroundMark x1="53100" y1="18500" x2="54100" y2="13100"/>
                        <a14:foregroundMark x1="42300" y1="17000" x2="48000" y2="12400"/>
                        <a14:foregroundMark x1="40200" y1="19600" x2="40400" y2="47700"/>
                        <a14:foregroundMark x1="50500" y1="25300" x2="41700" y2="51300"/>
                        <a14:foregroundMark x1="53400" y1="26100" x2="52100" y2="29800"/>
                        <a14:foregroundMark x1="58800" y1="40500" x2="51300" y2="34500"/>
                        <a14:foregroundMark x1="54200" y1="42700" x2="51900" y2="51400"/>
                        <a14:foregroundMark x1="30600" y1="41500" x2="17900" y2="63600"/>
                        <a14:foregroundMark x1="38000" y1="48800" x2="22500" y2="67700"/>
                        <a14:foregroundMark x1="25400" y1="55600" x2="33000" y2="53600"/>
                        <a14:backgroundMark x1="33700" y1="14600" x2="20200" y2="36500"/>
                        <a14:backgroundMark x1="41800" y1="7100" x2="6500" y2="41500"/>
                        <a14:backgroundMark x1="78200" y1="15100" x2="77800" y2="47000"/>
                        <a14:backgroundMark x1="87600" y1="50800" x2="63100" y2="89800"/>
                        <a14:backgroundMark x1="84300" y1="44900" x2="53500" y2="65300"/>
                        <a14:backgroundMark x1="60500" y1="46200" x2="60500" y2="60800"/>
                        <a14:backgroundMark x1="62600" y1="41900" x2="75500" y2="36600"/>
                        <a14:backgroundMark x1="5200" y1="70500" x2="47700" y2="78700"/>
                        <a14:backgroundMark x1="32100" y1="79100" x2="39700" y2="54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71" y="3221603"/>
            <a:ext cx="4811568" cy="4811568"/>
          </a:xfrm>
          <a:prstGeom prst="rect">
            <a:avLst/>
          </a:prstGeom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2689" y="6610221"/>
            <a:ext cx="6855311" cy="7848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defPPr>
              <a:defRPr lang="ru-RU"/>
            </a:defPPr>
            <a:lvl1pPr algn="ctr">
              <a:defRPr sz="2500" b="1">
                <a:ln w="50800"/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ru-RU" sz="4500" dirty="0" smtClean="0">
                <a:solidFill>
                  <a:srgbClr val="FF0000"/>
                </a:solidFill>
                <a:latin typeface="a_StamperRg&amp;Bt" panose="040F0703050807070607" pitchFamily="82" charset="-52"/>
              </a:rPr>
              <a:t>МЫ ЖДЕМ</a:t>
            </a:r>
            <a:r>
              <a:rPr lang="ru-RU" sz="4500" b="0" dirty="0" smtClean="0">
                <a:ln>
                  <a:noFill/>
                </a:ln>
                <a:solidFill>
                  <a:srgbClr val="FF0000"/>
                </a:solidFill>
                <a:effectLst/>
                <a:latin typeface="a_StamperRg&amp;Bt" panose="040F0703050807070607" pitchFamily="82" charset="-52"/>
                <a:cs typeface="+mn-cs"/>
              </a:rPr>
              <a:t> </a:t>
            </a:r>
            <a:r>
              <a:rPr lang="ru-RU" sz="4500" dirty="0" smtClean="0">
                <a:solidFill>
                  <a:srgbClr val="FF0000"/>
                </a:solidFill>
                <a:latin typeface="a_StamperRg&amp;Bt" panose="040F0703050807070607" pitchFamily="82" charset="-52"/>
              </a:rPr>
              <a:t>ТЕБЯ!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7417" y="9371893"/>
            <a:ext cx="6741367" cy="3847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1900" b="1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StamperRg&amp;Bt" panose="040F0703050807070607" pitchFamily="82" charset="-52"/>
                <a:cs typeface="Courier New" panose="02070309020205020404" pitchFamily="49" charset="0"/>
              </a:rPr>
              <a:t>обращайся в военный комиссариат </a:t>
            </a:r>
            <a:endParaRPr lang="ru-RU" sz="1900" b="1" dirty="0">
              <a:ln w="5080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StamperRg&amp;Bt" panose="040F0703050807070607" pitchFamily="82" charset="-52"/>
              <a:cs typeface="Courier New" panose="02070309020205020404" pitchFamily="49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backgroundMark x1="46250" y1="60938" x2="46250" y2="60938"/>
                        <a14:backgroundMark x1="46875" y1="53984" x2="46875" y2="53984"/>
                        <a14:backgroundMark x1="47604" y1="54219" x2="47604" y2="54219"/>
                        <a14:backgroundMark x1="58229" y1="55313" x2="58229" y2="55313"/>
                        <a14:backgroundMark x1="59167" y1="54297" x2="59167" y2="54297"/>
                        <a14:backgroundMark x1="62083" y1="62109" x2="62083" y2="62109"/>
                        <a14:backgroundMark x1="61979" y1="62344" x2="61979" y2="62344"/>
                        <a14:backgroundMark x1="66563" y1="63203" x2="66563" y2="63203"/>
                        <a14:backgroundMark x1="68438" y1="63750" x2="68438" y2="63750"/>
                        <a14:backgroundMark x1="60521" y1="70703" x2="60521" y2="70703"/>
                      </a14:backgroundRemoval>
                    </a14:imgEffect>
                    <a14:imgEffect>
                      <a14:colorTemperature colorTemp="8583"/>
                    </a14:imgEffect>
                    <a14:imgEffect>
                      <a14:saturation sat="400000"/>
                    </a14:imgEffect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39700" r="21279" b="22636"/>
          <a:stretch/>
        </p:blipFill>
        <p:spPr>
          <a:xfrm>
            <a:off x="-27384" y="-15552"/>
            <a:ext cx="1512168" cy="1434622"/>
          </a:xfrm>
          <a:prstGeom prst="rect">
            <a:avLst/>
          </a:prstGeom>
          <a:effectLst>
            <a:glow>
              <a:schemeClr val="accent1">
                <a:alpha val="97000"/>
              </a:schemeClr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1210780" y="477033"/>
            <a:ext cx="47385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defPPr>
              <a:defRPr lang="ru-RU"/>
            </a:defPPr>
            <a:lvl1pPr algn="ctr">
              <a:defRPr sz="2500" b="1">
                <a:ln w="50800"/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ru-RU" sz="3300" dirty="0" smtClean="0">
                <a:solidFill>
                  <a:srgbClr val="FF0000"/>
                </a:solidFill>
                <a:latin typeface="a_StamperRg&amp;Bt" panose="040F0703050807070607" pitchFamily="82" charset="-52"/>
              </a:rPr>
              <a:t>Вернем детям веру в светлое будущее!</a:t>
            </a:r>
          </a:p>
        </p:txBody>
      </p:sp>
    </p:spTree>
    <p:extLst>
      <p:ext uri="{BB962C8B-B14F-4D97-AF65-F5344CB8AC3E}">
        <p14:creationId xmlns:p14="http://schemas.microsoft.com/office/powerpoint/2010/main" val="289314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4429</TotalTime>
  <Words>1084</Words>
  <Application>Microsoft Office PowerPoint</Application>
  <PresentationFormat>Лист A4 (210x297 мм)</PresentationFormat>
  <Paragraphs>200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30" baseType="lpstr">
      <vt:lpstr>a_StamperRg&amp;Bt</vt:lpstr>
      <vt:lpstr>ABC_TypeWriterRussian</vt:lpstr>
      <vt:lpstr>Arial</vt:lpstr>
      <vt:lpstr>Arial Narrow</vt:lpstr>
      <vt:lpstr>Calibri</vt:lpstr>
      <vt:lpstr>Cordia New</vt:lpstr>
      <vt:lpstr>Courier New</vt:lpstr>
      <vt:lpstr>Impact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Баталин Данила Сергеевич</dc:creator>
  <cp:lastModifiedBy>Лисица</cp:lastModifiedBy>
  <cp:revision>281</cp:revision>
  <cp:lastPrinted>2026-05-11T08:35:43Z</cp:lastPrinted>
  <dcterms:created xsi:type="dcterms:W3CDTF">2021-07-14T06:27:50Z</dcterms:created>
  <dcterms:modified xsi:type="dcterms:W3CDTF">2026-05-11T08:41:52Z</dcterms:modified>
</cp:coreProperties>
</file>