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6" roundtripDataSignature="AMtx7minXkRNwmHNaPB51xB6d+Vgn9Mv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6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" name="Google Shape;5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d05897532a_0_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" name="Google Shape;62;g3d05897532a_0_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e5297c3fb2_0_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1" name="Google Shape;71;g3e5297c3fb2_0_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e5297c3fb2_0_1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0" name="Google Shape;80;g3e5297c3fb2_0_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932a5dc25c_0_3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9" name="Google Shape;89;g3932a5dc25c_0_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e5297c3fb2_0_5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8" name="Google Shape;98;g3e5297c3fb2_0_5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e5297c3fb2_0_3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7" name="Google Shape;107;g3e5297c3fb2_0_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e5297c3fb2_0_2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6" name="Google Shape;116;g3e5297c3fb2_0_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e5297c3fb2_0_2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5" name="Google Shape;125;g3e5297c3fb2_0_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c6e2a317a7_0_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g3c6e2a317a7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e5297c3fb2_0_4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3" name="Google Shape;143;g3e5297c3fb2_0_4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 txBox="1"/>
          <p:nvPr>
            <p:ph type="title"/>
          </p:nvPr>
        </p:nvSpPr>
        <p:spPr>
          <a:xfrm>
            <a:off x="311708" y="744574"/>
            <a:ext cx="8520601" cy="2052601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1" name="Google Shape;11;p12"/>
          <p:cNvSpPr txBox="1"/>
          <p:nvPr>
            <p:ph idx="1" type="body"/>
          </p:nvPr>
        </p:nvSpPr>
        <p:spPr>
          <a:xfrm>
            <a:off x="311699" y="2834125"/>
            <a:ext cx="8520602" cy="7926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800"/>
              <a:buFont typeface="Arial"/>
              <a:buNone/>
              <a:defRPr sz="2800"/>
            </a:lvl1pPr>
            <a:lvl2pPr indent="-228600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800"/>
              <a:buFont typeface="Arial"/>
              <a:buNone/>
              <a:defRPr sz="2800"/>
            </a:lvl2pPr>
            <a:lvl3pPr indent="-228600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800"/>
              <a:buFont typeface="Arial"/>
              <a:buNone/>
              <a:defRPr sz="2800"/>
            </a:lvl3pPr>
            <a:lvl4pPr indent="-228600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800"/>
              <a:buFont typeface="Arial"/>
              <a:buNone/>
              <a:defRPr sz="2800"/>
            </a:lvl4pPr>
            <a:lvl5pPr indent="-228600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800"/>
              <a:buFont typeface="Arial"/>
              <a:buNone/>
              <a:defRPr sz="2800"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2" name="Google Shape;12;p12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_HEADER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3"/>
          <p:cNvSpPr txBox="1"/>
          <p:nvPr>
            <p:ph type="title"/>
          </p:nvPr>
        </p:nvSpPr>
        <p:spPr>
          <a:xfrm>
            <a:off x="311699" y="2150849"/>
            <a:ext cx="8520602" cy="841801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5" name="Google Shape;15;p13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_AND_BODY">
  <p:cSld name="TITLE_AND_BODY 2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4"/>
          <p:cNvSpPr txBox="1"/>
          <p:nvPr>
            <p:ph type="title"/>
          </p:nvPr>
        </p:nvSpPr>
        <p:spPr>
          <a:xfrm>
            <a:off x="311699" y="445025"/>
            <a:ext cx="8520602" cy="5727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8" name="Google Shape;18;p14"/>
          <p:cNvSpPr txBox="1"/>
          <p:nvPr>
            <p:ph idx="1" type="body"/>
          </p:nvPr>
        </p:nvSpPr>
        <p:spPr>
          <a:xfrm>
            <a:off x="311699" y="1152475"/>
            <a:ext cx="8520602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_AND_TWO_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5"/>
          <p:cNvSpPr txBox="1"/>
          <p:nvPr>
            <p:ph type="title"/>
          </p:nvPr>
        </p:nvSpPr>
        <p:spPr>
          <a:xfrm>
            <a:off x="311699" y="445025"/>
            <a:ext cx="8520602" cy="5727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" type="body"/>
          </p:nvPr>
        </p:nvSpPr>
        <p:spPr>
          <a:xfrm>
            <a:off x="311699" y="1152475"/>
            <a:ext cx="3999902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23" name="Google Shape;23;p15"/>
          <p:cNvSpPr txBox="1"/>
          <p:nvPr>
            <p:ph idx="2" type="body"/>
          </p:nvPr>
        </p:nvSpPr>
        <p:spPr>
          <a:xfrm>
            <a:off x="4832399" y="1152475"/>
            <a:ext cx="3999902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24" name="Google Shape;24;p15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_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6"/>
          <p:cNvSpPr txBox="1"/>
          <p:nvPr>
            <p:ph type="title"/>
          </p:nvPr>
        </p:nvSpPr>
        <p:spPr>
          <a:xfrm>
            <a:off x="311699" y="445025"/>
            <a:ext cx="8520602" cy="5727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_COLUMN_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7"/>
          <p:cNvSpPr txBox="1"/>
          <p:nvPr>
            <p:ph type="title"/>
          </p:nvPr>
        </p:nvSpPr>
        <p:spPr>
          <a:xfrm>
            <a:off x="311699" y="555600"/>
            <a:ext cx="2808001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0" name="Google Shape;30;p17"/>
          <p:cNvSpPr txBox="1"/>
          <p:nvPr>
            <p:ph idx="1" type="body"/>
          </p:nvPr>
        </p:nvSpPr>
        <p:spPr>
          <a:xfrm>
            <a:off x="311699" y="1389599"/>
            <a:ext cx="2808001" cy="31794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_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8"/>
          <p:cNvSpPr txBox="1"/>
          <p:nvPr>
            <p:ph type="title"/>
          </p:nvPr>
        </p:nvSpPr>
        <p:spPr>
          <a:xfrm>
            <a:off x="490250" y="450149"/>
            <a:ext cx="6367801" cy="4090801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4" name="Google Shape;34;p18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_TITLE_AND_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9"/>
          <p:cNvSpPr/>
          <p:nvPr/>
        </p:nvSpPr>
        <p:spPr>
          <a:xfrm>
            <a:off x="4572000" y="-125"/>
            <a:ext cx="4572000" cy="5143501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9"/>
          <p:cNvSpPr txBox="1"/>
          <p:nvPr>
            <p:ph type="title"/>
          </p:nvPr>
        </p:nvSpPr>
        <p:spPr>
          <a:xfrm>
            <a:off x="265500" y="1233175"/>
            <a:ext cx="4045200" cy="1482301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8" name="Google Shape;38;p19"/>
          <p:cNvSpPr txBox="1"/>
          <p:nvPr>
            <p:ph idx="1" type="body"/>
          </p:nvPr>
        </p:nvSpPr>
        <p:spPr>
          <a:xfrm>
            <a:off x="265500" y="2803075"/>
            <a:ext cx="4045200" cy="12351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100"/>
              <a:buFont typeface="Arial"/>
              <a:buNone/>
              <a:defRPr sz="2100"/>
            </a:lvl1pPr>
            <a:lvl2pPr indent="-228600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100"/>
              <a:buFont typeface="Arial"/>
              <a:buNone/>
              <a:defRPr sz="2100"/>
            </a:lvl2pPr>
            <a:lvl3pPr indent="-228600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100"/>
              <a:buFont typeface="Arial"/>
              <a:buNone/>
              <a:defRPr sz="2100"/>
            </a:lvl3pPr>
            <a:lvl4pPr indent="-228600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100"/>
              <a:buFont typeface="Arial"/>
              <a:buNone/>
              <a:defRPr sz="2100"/>
            </a:lvl4pPr>
            <a:lvl5pPr indent="-228600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100"/>
              <a:buFont typeface="Arial"/>
              <a:buNone/>
              <a:defRPr sz="2100"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39" name="Google Shape;39;p19"/>
          <p:cNvSpPr txBox="1"/>
          <p:nvPr>
            <p:ph idx="2" type="body"/>
          </p:nvPr>
        </p:nvSpPr>
        <p:spPr>
          <a:xfrm>
            <a:off x="4939500" y="724074"/>
            <a:ext cx="3837000" cy="369510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19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_ONLY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/>
          <p:nvPr>
            <p:ph idx="1" type="body"/>
          </p:nvPr>
        </p:nvSpPr>
        <p:spPr>
          <a:xfrm>
            <a:off x="311699" y="4230575"/>
            <a:ext cx="5998802" cy="605101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None/>
              <a:defRPr/>
            </a:lvl1pPr>
          </a:lstStyle>
          <a:p/>
        </p:txBody>
      </p:sp>
      <p:sp>
        <p:nvSpPr>
          <p:cNvPr id="43" name="Google Shape;43;p20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_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1"/>
          <p:cNvSpPr txBox="1"/>
          <p:nvPr>
            <p:ph hasCustomPrompt="1" type="title"/>
          </p:nvPr>
        </p:nvSpPr>
        <p:spPr>
          <a:xfrm>
            <a:off x="311699" y="1106125"/>
            <a:ext cx="8520602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  <a:defRPr sz="1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r>
              <a:t>xx%</a:t>
            </a:r>
          </a:p>
        </p:txBody>
      </p:sp>
      <p:sp>
        <p:nvSpPr>
          <p:cNvPr id="46" name="Google Shape;46;p21"/>
          <p:cNvSpPr txBox="1"/>
          <p:nvPr>
            <p:ph idx="1" type="body"/>
          </p:nvPr>
        </p:nvSpPr>
        <p:spPr>
          <a:xfrm>
            <a:off x="311699" y="3152225"/>
            <a:ext cx="8520602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21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2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>
  <p:cSld name="TITLE 2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3"/>
          <p:cNvSpPr txBox="1"/>
          <p:nvPr>
            <p:ph type="title"/>
          </p:nvPr>
        </p:nvSpPr>
        <p:spPr>
          <a:xfrm>
            <a:off x="311707" y="744574"/>
            <a:ext cx="8520601" cy="2052601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  <a:defRPr sz="5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52" name="Google Shape;52;p23"/>
          <p:cNvSpPr txBox="1"/>
          <p:nvPr>
            <p:ph idx="1" type="body"/>
          </p:nvPr>
        </p:nvSpPr>
        <p:spPr>
          <a:xfrm>
            <a:off x="311699" y="2834125"/>
            <a:ext cx="8520601" cy="7926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600"/>
              <a:buFont typeface="Arial"/>
              <a:buNone/>
              <a:defRPr sz="2600"/>
            </a:lvl1pPr>
            <a:lvl2pPr indent="-228600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600"/>
              <a:buFont typeface="Arial"/>
              <a:buNone/>
              <a:defRPr sz="2600"/>
            </a:lvl2pPr>
            <a:lvl3pPr indent="-228600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600"/>
              <a:buFont typeface="Arial"/>
              <a:buNone/>
              <a:defRPr sz="2600"/>
            </a:lvl3pPr>
            <a:lvl4pPr indent="-228600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600"/>
              <a:buFont typeface="Arial"/>
              <a:buNone/>
              <a:defRPr sz="2600"/>
            </a:lvl4pPr>
            <a:lvl5pPr indent="-228600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600"/>
              <a:buFont typeface="Arial"/>
              <a:buNone/>
              <a:defRPr sz="2600"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3" name="Google Shape;53;p23"/>
          <p:cNvSpPr txBox="1"/>
          <p:nvPr>
            <p:ph idx="12" type="sldNum"/>
          </p:nvPr>
        </p:nvSpPr>
        <p:spPr>
          <a:xfrm>
            <a:off x="8698471" y="4706961"/>
            <a:ext cx="322687" cy="306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BA24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311699" y="445025"/>
            <a:ext cx="8520602" cy="5727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311699" y="1152475"/>
            <a:ext cx="8520602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2" type="sldNum"/>
          </p:nvPr>
        </p:nvSpPr>
        <p:spPr>
          <a:xfrm>
            <a:off x="8684345" y="4700819"/>
            <a:ext cx="336813" cy="318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"/>
          <p:cNvSpPr txBox="1"/>
          <p:nvPr/>
        </p:nvSpPr>
        <p:spPr>
          <a:xfrm>
            <a:off x="686500" y="1995050"/>
            <a:ext cx="7878600" cy="22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5500"/>
              <a:buFont typeface="Arial"/>
              <a:buNone/>
            </a:pPr>
            <a:r>
              <a:rPr lang="ru-RU" sz="4200">
                <a:solidFill>
                  <a:srgbClr val="C8EB1E"/>
                </a:solidFill>
              </a:rPr>
              <a:t>Продукт </a:t>
            </a:r>
            <a:r>
              <a:rPr lang="ru-RU" sz="4200">
                <a:solidFill>
                  <a:srgbClr val="C8EB1E"/>
                </a:solidFill>
              </a:rPr>
              <a:t>Backoffice</a:t>
            </a:r>
            <a:r>
              <a:rPr lang="ru-RU" sz="4200">
                <a:solidFill>
                  <a:srgbClr val="C8EB1E"/>
                </a:solidFill>
              </a:rPr>
              <a:t> </a:t>
            </a:r>
            <a:endParaRPr sz="4200">
              <a:solidFill>
                <a:srgbClr val="C8EB1E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5500"/>
              <a:buFont typeface="Arial"/>
              <a:buNone/>
            </a:pPr>
            <a:r>
              <a:t/>
            </a:r>
            <a:endParaRPr sz="4200">
              <a:solidFill>
                <a:srgbClr val="C8EB1E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5500"/>
              <a:buFont typeface="Arial"/>
              <a:buNone/>
            </a:pPr>
            <a:r>
              <a:rPr lang="ru-RU" sz="4200">
                <a:solidFill>
                  <a:srgbClr val="0F4128"/>
                </a:solidFill>
              </a:rPr>
              <a:t>1С Бухгалтерия + БИТ.Финанс</a:t>
            </a:r>
            <a:endParaRPr sz="4200">
              <a:solidFill>
                <a:srgbClr val="C8EB1E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5500"/>
              <a:buFont typeface="Arial"/>
              <a:buNone/>
            </a:pPr>
            <a:r>
              <a:t/>
            </a:r>
            <a:endParaRPr sz="4200">
              <a:solidFill>
                <a:srgbClr val="C8EB1E"/>
              </a:solidFill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F4128"/>
              </a:buClr>
              <a:buSzPts val="5500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0" id="59" name="Google Shape;5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617" y="719848"/>
            <a:ext cx="1179657" cy="9729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d05897532a_0_5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65" name="Google Shape;65;g3d05897532a_0_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66" name="Google Shape;66;g3d05897532a_0_5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g3d05897532a_0_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4650" y="597693"/>
            <a:ext cx="7133201" cy="3763556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g3d05897532a_0_5"/>
          <p:cNvSpPr txBox="1"/>
          <p:nvPr/>
        </p:nvSpPr>
        <p:spPr>
          <a:xfrm>
            <a:off x="1382850" y="113250"/>
            <a:ext cx="55368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20">
                <a:solidFill>
                  <a:srgbClr val="595959"/>
                </a:solidFill>
              </a:rPr>
              <a:t>2021 - Простые версии. Процессы на костылях</a:t>
            </a:r>
            <a:endParaRPr sz="1920">
              <a:solidFill>
                <a:srgbClr val="59595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2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e5297c3fb2_0_2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74" name="Google Shape;74;g3e5297c3fb2_0_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75" name="Google Shape;75;g3e5297c3fb2_0_2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g3e5297c3fb2_0_2"/>
          <p:cNvSpPr txBox="1"/>
          <p:nvPr/>
        </p:nvSpPr>
        <p:spPr>
          <a:xfrm>
            <a:off x="1382850" y="113250"/>
            <a:ext cx="67287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ru-RU" sz="1920">
                <a:solidFill>
                  <a:srgbClr val="595959"/>
                </a:solidFill>
              </a:rPr>
              <a:t>2023 - КОРП версии. Процессы далеки от прозрачных</a:t>
            </a:r>
            <a:endParaRPr sz="1920">
              <a:solidFill>
                <a:srgbClr val="59595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t/>
            </a:r>
            <a:endParaRPr sz="282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20">
              <a:solidFill>
                <a:srgbClr val="595959"/>
              </a:solidFill>
            </a:endParaRPr>
          </a:p>
        </p:txBody>
      </p:sp>
      <p:pic>
        <p:nvPicPr>
          <p:cNvPr id="77" name="Google Shape;77;g3e5297c3fb2_0_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1050" y="590025"/>
            <a:ext cx="7228974" cy="3650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e5297c3fb2_0_10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83" name="Google Shape;83;g3e5297c3fb2_0_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84" name="Google Shape;84;g3e5297c3fb2_0_10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g3e5297c3fb2_0_10"/>
          <p:cNvSpPr txBox="1"/>
          <p:nvPr/>
        </p:nvSpPr>
        <p:spPr>
          <a:xfrm>
            <a:off x="1187800" y="113250"/>
            <a:ext cx="72867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ru-RU" sz="1920">
                <a:solidFill>
                  <a:srgbClr val="595959"/>
                </a:solidFill>
              </a:rPr>
              <a:t>2025 - Холдинг. Высокий % автоматизации процессов</a:t>
            </a:r>
            <a:endParaRPr sz="1920">
              <a:solidFill>
                <a:srgbClr val="59595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t/>
            </a:r>
            <a:endParaRPr sz="282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20">
              <a:solidFill>
                <a:srgbClr val="595959"/>
              </a:solidFill>
            </a:endParaRPr>
          </a:p>
        </p:txBody>
      </p:sp>
      <p:pic>
        <p:nvPicPr>
          <p:cNvPr id="86" name="Google Shape;86;g3e5297c3fb2_0_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4250" y="726375"/>
            <a:ext cx="7133125" cy="359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932a5dc25c_0_35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92" name="Google Shape;92;g3932a5dc25c_0_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93" name="Google Shape;93;g3932a5dc25c_0_35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g3932a5dc25c_0_35"/>
          <p:cNvSpPr txBox="1"/>
          <p:nvPr/>
        </p:nvSpPr>
        <p:spPr>
          <a:xfrm>
            <a:off x="1446324" y="-8"/>
            <a:ext cx="5243100" cy="6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4800"/>
              <a:buFont typeface="Arial"/>
              <a:buNone/>
            </a:pPr>
            <a:r>
              <a:rPr lang="ru-RU" sz="3800">
                <a:solidFill>
                  <a:srgbClr val="00BA24"/>
                </a:solidFill>
              </a:rPr>
              <a:t>Интересные тезисы</a:t>
            </a: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g3932a5dc25c_0_35"/>
          <p:cNvSpPr txBox="1"/>
          <p:nvPr/>
        </p:nvSpPr>
        <p:spPr>
          <a:xfrm>
            <a:off x="1187800" y="1160775"/>
            <a:ext cx="7802700" cy="26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-RU" sz="1800">
                <a:solidFill>
                  <a:srgbClr val="595959"/>
                </a:solidFill>
              </a:rPr>
              <a:t>Трансляции эволюционируют</a:t>
            </a:r>
            <a:r>
              <a:rPr lang="ru-RU" sz="1800">
                <a:solidFill>
                  <a:srgbClr val="595959"/>
                </a:solidFill>
              </a:rPr>
              <a:t> 5 лет. Есть случаи доработок.</a:t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800">
                <a:solidFill>
                  <a:srgbClr val="595959"/>
                </a:solidFill>
              </a:rPr>
              <a:t>Сделали сложную схему </a:t>
            </a:r>
            <a:r>
              <a:rPr b="1" lang="ru-RU" sz="1800">
                <a:solidFill>
                  <a:srgbClr val="595959"/>
                </a:solidFill>
              </a:rPr>
              <a:t>учета себестоимости без ВГО</a:t>
            </a:r>
            <a:r>
              <a:rPr lang="ru-RU" sz="1800">
                <a:solidFill>
                  <a:srgbClr val="595959"/>
                </a:solidFill>
              </a:rPr>
              <a:t>, доработки.</a:t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595959"/>
                </a:solidFill>
              </a:rPr>
              <a:t>Получали </a:t>
            </a:r>
            <a:r>
              <a:rPr b="1" lang="ru-RU" sz="1800">
                <a:solidFill>
                  <a:srgbClr val="595959"/>
                </a:solidFill>
              </a:rPr>
              <a:t>внешние </a:t>
            </a:r>
            <a:r>
              <a:rPr b="1" lang="ru-RU" sz="1800">
                <a:solidFill>
                  <a:srgbClr val="595959"/>
                </a:solidFill>
              </a:rPr>
              <a:t>данные</a:t>
            </a:r>
            <a:r>
              <a:rPr lang="ru-RU" sz="1800">
                <a:solidFill>
                  <a:srgbClr val="595959"/>
                </a:solidFill>
              </a:rPr>
              <a:t> из Минска (проводки).</a:t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e5297c3fb2_0_53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101" name="Google Shape;101;g3e5297c3fb2_0_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102" name="Google Shape;102;g3e5297c3fb2_0_53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g3e5297c3fb2_0_53"/>
          <p:cNvSpPr txBox="1"/>
          <p:nvPr/>
        </p:nvSpPr>
        <p:spPr>
          <a:xfrm>
            <a:off x="1446324" y="-8"/>
            <a:ext cx="5243100" cy="77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4800"/>
              <a:buFont typeface="Arial"/>
              <a:buNone/>
            </a:pPr>
            <a:r>
              <a:rPr b="1" lang="ru-RU" sz="2400">
                <a:solidFill>
                  <a:srgbClr val="00BA24"/>
                </a:solidFill>
              </a:rPr>
              <a:t>Распределяем затраты - по регионам, по проектам, по SKU!</a:t>
            </a:r>
            <a:endParaRPr b="1" i="0" sz="2400" u="none" cap="none" strike="noStrike">
              <a:solidFill>
                <a:srgbClr val="000000"/>
              </a:solidFill>
            </a:endParaRPr>
          </a:p>
        </p:txBody>
      </p:sp>
      <p:pic>
        <p:nvPicPr>
          <p:cNvPr id="104" name="Google Shape;104;g3e5297c3fb2_0_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87800" y="896188"/>
            <a:ext cx="6495199" cy="3221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e5297c3fb2_0_37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110" name="Google Shape;110;g3e5297c3fb2_0_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111" name="Google Shape;111;g3e5297c3fb2_0_37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g3e5297c3fb2_0_37"/>
          <p:cNvSpPr txBox="1"/>
          <p:nvPr/>
        </p:nvSpPr>
        <p:spPr>
          <a:xfrm>
            <a:off x="1446324" y="-8"/>
            <a:ext cx="5243100" cy="6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4800"/>
              <a:buFont typeface="Arial"/>
              <a:buNone/>
            </a:pPr>
            <a:r>
              <a:rPr lang="ru-RU" sz="3800">
                <a:solidFill>
                  <a:srgbClr val="00BA24"/>
                </a:solidFill>
              </a:rPr>
              <a:t>Интересные тезисы</a:t>
            </a: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g3e5297c3fb2_0_37"/>
          <p:cNvSpPr txBox="1"/>
          <p:nvPr/>
        </p:nvSpPr>
        <p:spPr>
          <a:xfrm>
            <a:off x="1267050" y="1157575"/>
            <a:ext cx="7462500" cy="23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rgbClr val="595959"/>
                </a:solidFill>
              </a:rPr>
              <a:t>Telegram</a:t>
            </a:r>
            <a:r>
              <a:rPr lang="ru-RU" sz="1800">
                <a:solidFill>
                  <a:srgbClr val="595959"/>
                </a:solidFill>
              </a:rPr>
              <a:t> - доработки, т.к. не все </a:t>
            </a:r>
            <a:r>
              <a:rPr lang="ru-RU" sz="1800">
                <a:solidFill>
                  <a:srgbClr val="595959"/>
                </a:solidFill>
              </a:rPr>
              <a:t>ходят в </a:t>
            </a:r>
            <a:r>
              <a:rPr lang="ru-RU" sz="1800">
                <a:solidFill>
                  <a:srgbClr val="595959"/>
                </a:solidFill>
              </a:rPr>
              <a:t>1С.</a:t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rgbClr val="595959"/>
                </a:solidFill>
              </a:rPr>
              <a:t>ИИ</a:t>
            </a:r>
            <a:r>
              <a:rPr lang="ru-RU" sz="1800">
                <a:solidFill>
                  <a:srgbClr val="595959"/>
                </a:solidFill>
              </a:rPr>
              <a:t> - для заявок на расходы, вычитки договоров, анализ отчетов.</a:t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rgbClr val="595959"/>
                </a:solidFill>
              </a:rPr>
              <a:t>Мобильное приложение БИТ.Финанс</a:t>
            </a:r>
            <a:r>
              <a:rPr lang="ru-RU" sz="1800">
                <a:solidFill>
                  <a:srgbClr val="595959"/>
                </a:solidFill>
              </a:rPr>
              <a:t> для руководителей.</a:t>
            </a:r>
            <a:endParaRPr sz="1800">
              <a:solidFill>
                <a:srgbClr val="595959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e5297c3fb2_0_20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119" name="Google Shape;119;g3e5297c3fb2_0_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6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120" name="Google Shape;120;g3e5297c3fb2_0_20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g3e5297c3fb2_0_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0500" y="700763"/>
            <a:ext cx="6814751" cy="3527174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g3e5297c3fb2_0_20"/>
          <p:cNvSpPr txBox="1"/>
          <p:nvPr/>
        </p:nvSpPr>
        <p:spPr>
          <a:xfrm>
            <a:off x="1446324" y="-8"/>
            <a:ext cx="5243100" cy="6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4800"/>
              <a:buFont typeface="Arial"/>
              <a:buNone/>
            </a:pPr>
            <a:r>
              <a:rPr b="0" i="0" lang="ru-RU" sz="3800" u="none" cap="none" strike="noStrike">
                <a:solidFill>
                  <a:srgbClr val="00BA24"/>
                </a:solidFill>
                <a:latin typeface="Arial"/>
                <a:ea typeface="Arial"/>
                <a:cs typeface="Arial"/>
                <a:sym typeface="Arial"/>
              </a:rPr>
              <a:t>Анализ заявок с ИИ</a:t>
            </a: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e5297c3fb2_0_29"/>
          <p:cNvSpPr/>
          <p:nvPr/>
        </p:nvSpPr>
        <p:spPr>
          <a:xfrm>
            <a:off x="1187800" y="0"/>
            <a:ext cx="795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128" name="Google Shape;128;g3e5297c3fb2_0_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604" y="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129" name="Google Shape;129;g3e5297c3fb2_0_29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g3e5297c3fb2_0_29"/>
          <p:cNvSpPr txBox="1"/>
          <p:nvPr/>
        </p:nvSpPr>
        <p:spPr>
          <a:xfrm>
            <a:off x="1446324" y="-8"/>
            <a:ext cx="5243100" cy="6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4800"/>
              <a:buFont typeface="Arial"/>
              <a:buNone/>
            </a:pPr>
            <a:r>
              <a:rPr lang="ru-RU" sz="3800">
                <a:solidFill>
                  <a:srgbClr val="00BA24"/>
                </a:solidFill>
              </a:rPr>
              <a:t>Чего нет</a:t>
            </a: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g3e5297c3fb2_0_29"/>
          <p:cNvSpPr txBox="1"/>
          <p:nvPr/>
        </p:nvSpPr>
        <p:spPr>
          <a:xfrm>
            <a:off x="1187800" y="1006825"/>
            <a:ext cx="7462500" cy="300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rgbClr val="595959"/>
                </a:solidFill>
              </a:rPr>
              <a:t>ManagmentPack - в Excel - CEO нужна своя кастомная форма</a:t>
            </a:r>
            <a:endParaRPr sz="1800" u="sng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595959"/>
                </a:solidFill>
              </a:rPr>
              <a:t>Платежный календарь - не в 1С, инвестбюджеты меняют в Excel.</a:t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rgbClr val="595959"/>
                </a:solidFill>
              </a:rPr>
              <a:t>Бюджетирование - сложное поэтому в Excel.</a:t>
            </a:r>
            <a:endParaRPr sz="1800" u="sng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595959"/>
                </a:solidFill>
              </a:rPr>
              <a:t>Управленческий баланс - не дошли еще.</a:t>
            </a:r>
            <a:endParaRPr sz="18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rgbClr val="595959"/>
                </a:solidFill>
              </a:rPr>
              <a:t>BI - был свой, сейчас нет, пишем прямую интеграцию с ИИ.</a:t>
            </a:r>
            <a:endParaRPr sz="1800" u="sng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c6e2a317a7_0_0"/>
          <p:cNvSpPr/>
          <p:nvPr/>
        </p:nvSpPr>
        <p:spPr>
          <a:xfrm>
            <a:off x="988500" y="100"/>
            <a:ext cx="81555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137" name="Google Shape;137;g3c6e2a317a7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10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138" name="Google Shape;138;g3c6e2a317a7_0_0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g3c6e2a317a7_0_0"/>
          <p:cNvSpPr txBox="1"/>
          <p:nvPr/>
        </p:nvSpPr>
        <p:spPr>
          <a:xfrm>
            <a:off x="2004049" y="359417"/>
            <a:ext cx="5243100" cy="6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4800"/>
              <a:buFont typeface="Arial"/>
              <a:buNone/>
            </a:pPr>
            <a:r>
              <a:rPr lang="ru-RU" sz="3800">
                <a:solidFill>
                  <a:srgbClr val="00BA24"/>
                </a:solidFill>
              </a:rPr>
              <a:t>Команда</a:t>
            </a: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g3c6e2a317a7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88488" y="1143538"/>
            <a:ext cx="6276975" cy="308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e5297c3fb2_0_45"/>
          <p:cNvSpPr/>
          <p:nvPr/>
        </p:nvSpPr>
        <p:spPr>
          <a:xfrm>
            <a:off x="988500" y="100"/>
            <a:ext cx="81555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/>
              <a:t>Тимофей Блинов, менеджер продукта backoffice.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/>
              <a:t>GrowFood.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/>
              <a:t>i@tblinov.ru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/>
              <a:t>+7-963-243-37-03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Рисунок 1" id="146" name="Google Shape;146;g3e5297c3fb2_0_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2504" y="106"/>
            <a:ext cx="1561499" cy="15614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ок 9" id="147" name="Google Shape;147;g3e5297c3fb2_0_45"/>
          <p:cNvPicPr preferRelativeResize="0"/>
          <p:nvPr/>
        </p:nvPicPr>
        <p:blipFill rotWithShape="1">
          <a:blip r:embed="rId4">
            <a:alphaModFix/>
          </a:blip>
          <a:srcRect b="32755" l="10957" r="2493" t="0"/>
          <a:stretch/>
        </p:blipFill>
        <p:spPr>
          <a:xfrm>
            <a:off x="0" y="4361255"/>
            <a:ext cx="9144000" cy="788307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g3e5297c3fb2_0_45"/>
          <p:cNvSpPr txBox="1"/>
          <p:nvPr/>
        </p:nvSpPr>
        <p:spPr>
          <a:xfrm>
            <a:off x="2004049" y="359417"/>
            <a:ext cx="5243100" cy="6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C8EB1E"/>
              </a:buClr>
              <a:buSzPts val="4800"/>
              <a:buFont typeface="Arial"/>
              <a:buNone/>
            </a:pPr>
            <a:r>
              <a:rPr lang="ru-RU" sz="3800">
                <a:solidFill>
                  <a:srgbClr val="00BA24"/>
                </a:solidFill>
              </a:rPr>
              <a:t>Спасибо за внимание</a:t>
            </a:r>
            <a:endParaRPr b="0" i="0" sz="3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9" name="Google Shape;149;g3e5297c3fb2_0_45" title="IMG_2303 (1)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16735" y="1118125"/>
            <a:ext cx="2365766" cy="3154299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00BA24"/>
      </a:lt1>
      <a:dk2>
        <a:srgbClr val="A7A7A7"/>
      </a:dk2>
      <a:lt2>
        <a:srgbClr val="535353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t.blinov</dc:creator>
</cp:coreProperties>
</file>