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8.xml" ContentType="application/vnd.openxmlformats-officedocument.presentationml.slide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s/slide4.xml" ContentType="application/vnd.openxmlformats-officedocument.presentationml.slide+xml"/>
  <Override PartName="/ppt/viewProps.xml" ContentType="application/vnd.openxmlformats-officedocument.presentationml.viewProps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 type="screen4x3"/>
  <p:notesSz cx="12192000" cy="6858000"/>
  <p:defaultTextStyle>
    <a:lvl1pPr marL="0" indent="0" algn="l" defTabSz="914400">
      <a:lnSpc>
        <a:spcPct val="100000"/>
      </a:lnSpc>
      <a:spcBef>
        <a:spcPts val="0"/>
      </a:spcBef>
      <a:spcAft>
        <a:spcPts val="0"/>
      </a:spcAft>
      <a:buNone/>
      <a:defRPr lang="en-US" sz="2000" b="0" i="0">
        <a:solidFill>
          <a:schemeClr val="dk1"/>
        </a:solidFill>
        <a:latin typeface="Arial"/>
      </a:defRPr>
    </a:lvl1pPr>
    <a:lvl2pPr marL="457200" indent="457200" algn="l" defTabSz="914400">
      <a:lnSpc>
        <a:spcPct val="100000"/>
      </a:lnSpc>
      <a:spcBef>
        <a:spcPts val="0"/>
      </a:spcBef>
      <a:spcAft>
        <a:spcPts val="0"/>
      </a:spcAft>
      <a:buNone/>
      <a:defRPr lang="en-US" sz="2000" b="0" i="0">
        <a:solidFill>
          <a:schemeClr val="dk1"/>
        </a:solidFill>
        <a:latin typeface="Arial"/>
      </a:defRPr>
    </a:lvl2pPr>
    <a:lvl3pPr marL="914400" indent="914400" algn="l" defTabSz="914400">
      <a:lnSpc>
        <a:spcPct val="100000"/>
      </a:lnSpc>
      <a:spcBef>
        <a:spcPts val="0"/>
      </a:spcBef>
      <a:spcAft>
        <a:spcPts val="0"/>
      </a:spcAft>
      <a:buNone/>
      <a:defRPr lang="en-US" sz="2000" b="0" i="0">
        <a:solidFill>
          <a:schemeClr val="dk1"/>
        </a:solidFill>
        <a:latin typeface="Arial"/>
      </a:defRPr>
    </a:lvl3pPr>
    <a:lvl4pPr marL="1371600" indent="1371600" algn="l" defTabSz="914400">
      <a:lnSpc>
        <a:spcPct val="100000"/>
      </a:lnSpc>
      <a:spcBef>
        <a:spcPts val="0"/>
      </a:spcBef>
      <a:spcAft>
        <a:spcPts val="0"/>
      </a:spcAft>
      <a:buNone/>
      <a:defRPr lang="en-US" sz="2000" b="0" i="0">
        <a:solidFill>
          <a:schemeClr val="dk1"/>
        </a:solidFill>
        <a:latin typeface="Arial"/>
      </a:defRPr>
    </a:lvl4pPr>
    <a:lvl5pPr marL="1828800" indent="1828800" algn="l" defTabSz="914400">
      <a:lnSpc>
        <a:spcPct val="100000"/>
      </a:lnSpc>
      <a:spcBef>
        <a:spcPts val="0"/>
      </a:spcBef>
      <a:spcAft>
        <a:spcPts val="0"/>
      </a:spcAft>
      <a:buNone/>
      <a:defRPr lang="en-US" sz="2000" b="0" i="0">
        <a:solidFill>
          <a:schemeClr val="dk1"/>
        </a:solidFill>
        <a:latin typeface="Arial"/>
      </a:defRPr>
    </a:lvl5pPr>
    <a:lvl6pPr>
      <a:defRPr lang="en-US" sz="1800"/>
    </a:lvl6pPr>
    <a:lvl7pPr>
      <a:defRPr lang="en-US" sz="1800"/>
    </a:lvl7pPr>
    <a:lvl8pPr>
      <a:defRPr lang="en-US" sz="1800"/>
    </a:lvl8pPr>
    <a:lvl9pPr>
      <a:defRPr lang="en-US" sz="1800"/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presProps" Target="presProps.xml" /><Relationship Id="rId21" Type="http://schemas.openxmlformats.org/officeDocument/2006/relationships/tableStyles" Target="tableStyles.xml" /><Relationship Id="rId22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and Object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Shape 1026"/>
          <p:cNvSpPr>
            <a:spLocks noChangeShapeType="1" noGrp="1"/>
          </p:cNvSpPr>
          <p:nvPr>
            <p:ph type="title" idx="0"/>
          </p:nvPr>
        </p:nvSpPr>
        <p:spPr bwMode="auto">
          <a:xfrm>
            <a:off x="838200" y="365125"/>
            <a:ext cx="10515600" cy="1325562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027" name="Shape 1027"/>
          <p:cNvSpPr>
            <a:spLocks noChangeShapeType="1" noGrp="1"/>
          </p:cNvSpPr>
          <p:nvPr>
            <p:ph idx="1"/>
          </p:nvPr>
        </p:nvSpPr>
        <p:spPr bwMode="auto">
          <a:xfrm>
            <a:off x="838200" y="1825625"/>
            <a:ext cx="10515600" cy="4351337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228600" lvl="0" indent="-228600">
              <a:spcBef>
                <a:spcPts val="1000"/>
              </a:spcBef>
              <a:buFont typeface="Arial"/>
              <a:buChar char="•"/>
              <a:defRPr/>
            </a:pPr>
            <a:r>
              <a:rPr lang="ru-RU"/>
              <a:t>Образец текста</a:t>
            </a:r>
            <a:endParaRPr/>
          </a:p>
          <a:p>
            <a:pPr marL="685800" lvl="1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Второй уровень</a:t>
            </a:r>
            <a:endParaRPr/>
          </a:p>
          <a:p>
            <a:pPr marL="1143000" lvl="2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Третий уровень</a:t>
            </a:r>
            <a:endParaRPr/>
          </a:p>
          <a:p>
            <a:pPr marL="1600200" lvl="3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Четвертый уровень</a:t>
            </a:r>
            <a:endParaRPr/>
          </a:p>
          <a:p>
            <a:pPr marL="2057400" lvl="4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028" name="Shape 1028"/>
          <p:cNvSpPr>
            <a:spLocks noChangeShapeType="1" noGrp="1"/>
          </p:cNvSpPr>
          <p:nvPr>
            <p:ph type="dt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029" name="Shape 1029"/>
          <p:cNvSpPr>
            <a:spLocks noChangeShapeType="1" noGrp="1"/>
          </p:cNvSpPr>
          <p:nvPr>
            <p:ph type="ft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030" name="Shape 1030"/>
          <p:cNvSpPr>
            <a:spLocks noChangeShapeType="1" noGrp="1"/>
          </p:cNvSpPr>
          <p:nvPr>
            <p:ph type="sldNum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ru-RU" sz="1200">
                <a:solidFill>
                  <a:srgbClr val="898989"/>
                </a:solidFill>
              </a:rPr>
              <a:t/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itle" userDrawn="1">
  <p:cSld name="1_Тема Office">
    <p:bg>
      <p:bgPr shadeToTitle="0">
        <a:solidFill>
          <a:schemeClr val="lt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ShapeType="1" noGrp="1"/>
          </p:cNvSpPr>
          <p:nvPr/>
        </p:nvSpPr>
        <p:spPr bwMode="auto">
          <a:xfrm>
            <a:off x="0" y="5888037"/>
            <a:ext cx="12192000" cy="111125"/>
          </a:xfrm>
          <a:prstGeom prst="rect">
            <a:avLst/>
          </a:prstGeom>
          <a:solidFill>
            <a:schemeClr val="accent1"/>
          </a:solidFill>
          <a:effectLst>
            <a:outerShdw algn="ctr" rotWithShape="0">
              <a:schemeClr val="lt1">
                <a:alpha val="39607"/>
              </a:schemeClr>
            </a:outerShdw>
          </a:effectLst>
        </p:spPr>
        <p:txBody>
          <a:bodyPr lIns="91398" tIns="45700" rIns="91398" bIns="45700" anchor="ctr" anchorCtr="0"/>
          <a:lstStyle/>
          <a:p>
            <a:pPr>
              <a:defRPr/>
            </a:pPr>
            <a:endParaRPr sz="1400"/>
          </a:p>
        </p:txBody>
      </p:sp>
      <p:grpSp>
        <p:nvGrpSpPr>
          <p:cNvPr id="2051" name="Прямоугольник 8"/>
          <p:cNvGrpSpPr/>
          <p:nvPr/>
        </p:nvGrpSpPr>
        <p:grpSpPr bwMode="auto">
          <a:xfrm>
            <a:off x="-6350" y="5883275"/>
            <a:ext cx="12204700" cy="120650"/>
            <a:chOff x="-4" y="3706"/>
            <a:chExt cx="7688" cy="76"/>
          </a:xfrm>
        </p:grpSpPr>
        <p:pic>
          <p:nvPicPr>
            <p:cNvPr id="2057" name="Прямоугольник 8"/>
            <p:cNvPicPr>
              <a:picLocks noChangeAspect="1"/>
            </p:cNvPicPr>
            <p:nvPr/>
          </p:nvPicPr>
          <p:blipFill>
            <a:blip r:embed="rId2"/>
            <a:stretch/>
          </p:blipFill>
          <p:spPr bwMode="auto">
            <a:xfrm>
              <a:off x="-4" y="3706"/>
              <a:ext cx="7688" cy="76"/>
            </a:xfrm>
            <a:prstGeom prst="rect">
              <a:avLst/>
            </a:prstGeom>
            <a:noFill/>
          </p:spPr>
        </p:pic>
        <p:sp>
          <p:nvSpPr>
            <p:cNvPr id="2058" name="Text Box 4"/>
            <p:cNvSpPr txBox="1">
              <a:spLocks noChangeShapeType="1"/>
            </p:cNvSpPr>
            <p:nvPr/>
          </p:nvSpPr>
          <p:spPr bwMode="auto">
            <a:xfrm>
              <a:off x="0" y="3709"/>
              <a:ext cx="7680" cy="70"/>
            </a:xfrm>
            <a:prstGeom prst="rect">
              <a:avLst/>
            </a:prstGeom>
            <a:noFill/>
          </p:spPr>
          <p:txBody>
            <a:bodyPr lIns="91398" tIns="45700" rIns="91398" bIns="45700" anchor="ctr" anchorCtr="0"/>
            <a:lstStyle/>
            <a:p>
              <a:pPr>
                <a:defRPr/>
              </a:pPr>
              <a:endParaRPr sz="1400"/>
            </a:p>
          </p:txBody>
        </p:sp>
      </p:grpSp>
      <p:sp>
        <p:nvSpPr>
          <p:cNvPr id="2052" name="Заголовок 1"/>
          <p:cNvSpPr>
            <a:spLocks noChangeShapeType="1" noGrp="1"/>
          </p:cNvSpPr>
          <p:nvPr>
            <p:ph type="title" idx="0"/>
          </p:nvPr>
        </p:nvSpPr>
        <p:spPr bwMode="auto">
          <a:xfrm>
            <a:off x="838200" y="365125"/>
            <a:ext cx="10515600" cy="1325562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2053" name="Текст 2"/>
          <p:cNvSpPr>
            <a:spLocks noChangeShapeType="1" noGrp="1"/>
          </p:cNvSpPr>
          <p:nvPr>
            <p:ph type="body" idx="1"/>
          </p:nvPr>
        </p:nvSpPr>
        <p:spPr bwMode="auto">
          <a:xfrm>
            <a:off x="838200" y="1825625"/>
            <a:ext cx="10515600" cy="4351337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 marL="228600" lvl="0" indent="-228600">
              <a:spcBef>
                <a:spcPts val="1000"/>
              </a:spcBef>
              <a:buFont typeface="Arial"/>
              <a:buChar char="•"/>
              <a:defRPr/>
            </a:pPr>
            <a:r>
              <a:rPr lang="ru-RU"/>
              <a:t>Образец текста</a:t>
            </a:r>
            <a:endParaRPr/>
          </a:p>
          <a:p>
            <a:pPr marL="685800" lvl="1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Второй уровень</a:t>
            </a:r>
            <a:endParaRPr/>
          </a:p>
          <a:p>
            <a:pPr marL="1143000" lvl="2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Третий уровень</a:t>
            </a:r>
            <a:endParaRPr/>
          </a:p>
          <a:p>
            <a:pPr marL="1600200" lvl="3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Четвертый уровень</a:t>
            </a:r>
            <a:endParaRPr/>
          </a:p>
          <a:p>
            <a:pPr marL="2057400" lvl="4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2054" name="Дата 3"/>
          <p:cNvSpPr>
            <a:spLocks noChangeShapeType="1" noGrp="1"/>
          </p:cNvSpPr>
          <p:nvPr>
            <p:ph type="dt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sz="1200">
                <a:solidFill>
                  <a:srgbClr val="898989"/>
                </a:solidFill>
              </a:rPr>
              <a:t>*</a:t>
            </a:r>
            <a:endParaRPr/>
          </a:p>
        </p:txBody>
      </p:sp>
      <p:sp>
        <p:nvSpPr>
          <p:cNvPr id="2055" name="Нижний колонтитул 4"/>
          <p:cNvSpPr>
            <a:spLocks noChangeShapeType="1" noGrp="1"/>
          </p:cNvSpPr>
          <p:nvPr>
            <p:ph type="ft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2056" name="Номер слайда 5"/>
          <p:cNvSpPr>
            <a:spLocks noChangeShapeType="1" noGrp="1"/>
          </p:cNvSpPr>
          <p:nvPr>
            <p:ph type="sldNum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US" sz="1200">
                <a:solidFill>
                  <a:srgbClr val="898989"/>
                </a:solidFill>
              </a:rPr>
              <a:t/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itle" userDrawn="1">
  <p:cSld name="2_Тема Office">
    <p:bg>
      <p:bgPr shadeToTitle="0">
        <a:solidFill>
          <a:schemeClr val="lt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74" name="Рисунок 6"/>
          <p:cNvPicPr>
            <a:picLocks noChangeAspect="1" noGrp="1"/>
          </p:cNvPicPr>
          <p:nvPr/>
        </p:nvPicPr>
        <p:blipFill>
          <a:blip r:embed="rId2"/>
          <a:stretch/>
        </p:blipFill>
        <p:spPr bwMode="auto">
          <a:xfrm>
            <a:off x="7753350" y="0"/>
            <a:ext cx="4437062" cy="6856412"/>
          </a:xfrm>
          <a:prstGeom prst="rect">
            <a:avLst/>
          </a:prstGeom>
          <a:noFill/>
        </p:spPr>
      </p:pic>
      <p:sp>
        <p:nvSpPr>
          <p:cNvPr id="3075" name="Прямоугольник 8"/>
          <p:cNvSpPr>
            <a:spLocks noChangeShapeType="1" noGrp="1"/>
          </p:cNvSpPr>
          <p:nvPr/>
        </p:nvSpPr>
        <p:spPr bwMode="auto">
          <a:xfrm>
            <a:off x="7707312" y="0"/>
            <a:ext cx="53974" cy="6858000"/>
          </a:xfrm>
          <a:prstGeom prst="rect">
            <a:avLst/>
          </a:prstGeom>
          <a:solidFill>
            <a:schemeClr val="accent1"/>
          </a:solidFill>
          <a:effectLst>
            <a:outerShdw algn="ctr" rotWithShape="0">
              <a:schemeClr val="lt1">
                <a:alpha val="39607"/>
              </a:schemeClr>
            </a:outerShdw>
          </a:effectLst>
        </p:spPr>
        <p:txBody>
          <a:bodyPr lIns="91398" tIns="45700" rIns="91398" bIns="45700" anchor="ctr" anchorCtr="0"/>
          <a:lstStyle/>
          <a:p>
            <a:pPr>
              <a:defRPr/>
            </a:pPr>
            <a:endParaRPr sz="1400"/>
          </a:p>
        </p:txBody>
      </p:sp>
      <p:grpSp>
        <p:nvGrpSpPr>
          <p:cNvPr id="3076" name="Прямоугольник 10"/>
          <p:cNvGrpSpPr/>
          <p:nvPr/>
        </p:nvGrpSpPr>
        <p:grpSpPr bwMode="auto">
          <a:xfrm>
            <a:off x="7700962" y="-6350"/>
            <a:ext cx="65087" cy="6870700"/>
            <a:chOff x="4850" y="-4"/>
            <a:chExt cx="42" cy="4328"/>
          </a:xfrm>
        </p:grpSpPr>
        <p:pic>
          <p:nvPicPr>
            <p:cNvPr id="3082" name="Прямоугольник 10"/>
            <p:cNvPicPr>
              <a:picLocks noChangeAspect="1"/>
            </p:cNvPicPr>
            <p:nvPr/>
          </p:nvPicPr>
          <p:blipFill>
            <a:blip r:embed="rId3"/>
            <a:stretch/>
          </p:blipFill>
          <p:spPr bwMode="auto">
            <a:xfrm>
              <a:off x="4850" y="-4"/>
              <a:ext cx="42" cy="4328"/>
            </a:xfrm>
            <a:prstGeom prst="rect">
              <a:avLst/>
            </a:prstGeom>
            <a:noFill/>
          </p:spPr>
        </p:pic>
        <p:sp>
          <p:nvSpPr>
            <p:cNvPr id="3083" name="Text Box 5"/>
            <p:cNvSpPr txBox="1">
              <a:spLocks noChangeShapeType="1"/>
            </p:cNvSpPr>
            <p:nvPr/>
          </p:nvSpPr>
          <p:spPr bwMode="auto">
            <a:xfrm>
              <a:off x="4854" y="0"/>
              <a:ext cx="34" cy="4320"/>
            </a:xfrm>
            <a:prstGeom prst="rect">
              <a:avLst/>
            </a:prstGeom>
            <a:noFill/>
          </p:spPr>
          <p:txBody>
            <a:bodyPr lIns="91398" tIns="45700" rIns="91398" bIns="45700" anchor="ctr" anchorCtr="0"/>
            <a:lstStyle/>
            <a:p>
              <a:pPr>
                <a:defRPr/>
              </a:pPr>
              <a:endParaRPr sz="1400"/>
            </a:p>
          </p:txBody>
        </p:sp>
      </p:grpSp>
      <p:sp>
        <p:nvSpPr>
          <p:cNvPr id="3077" name="Заголовок 1"/>
          <p:cNvSpPr>
            <a:spLocks noChangeShapeType="1" noGrp="1"/>
          </p:cNvSpPr>
          <p:nvPr>
            <p:ph type="title" idx="0"/>
          </p:nvPr>
        </p:nvSpPr>
        <p:spPr bwMode="auto">
          <a:xfrm>
            <a:off x="838200" y="365125"/>
            <a:ext cx="10515600" cy="1325562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078" name="Текст 2"/>
          <p:cNvSpPr>
            <a:spLocks noChangeShapeType="1" noGrp="1"/>
          </p:cNvSpPr>
          <p:nvPr>
            <p:ph type="body" idx="1"/>
          </p:nvPr>
        </p:nvSpPr>
        <p:spPr bwMode="auto">
          <a:xfrm>
            <a:off x="838200" y="1825625"/>
            <a:ext cx="10515600" cy="4351337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 marL="228600" lvl="0" indent="-228600">
              <a:spcBef>
                <a:spcPts val="1000"/>
              </a:spcBef>
              <a:buFont typeface="Arial"/>
              <a:buChar char="•"/>
              <a:defRPr/>
            </a:pPr>
            <a:r>
              <a:rPr lang="ru-RU"/>
              <a:t>Образец текста</a:t>
            </a:r>
            <a:endParaRPr/>
          </a:p>
          <a:p>
            <a:pPr marL="685800" lvl="1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Второй уровень</a:t>
            </a:r>
            <a:endParaRPr/>
          </a:p>
          <a:p>
            <a:pPr marL="1143000" lvl="2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Третий уровень</a:t>
            </a:r>
            <a:endParaRPr/>
          </a:p>
          <a:p>
            <a:pPr marL="1600200" lvl="3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Четвертый уровень</a:t>
            </a:r>
            <a:endParaRPr/>
          </a:p>
          <a:p>
            <a:pPr marL="2057400" lvl="4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3079" name="Дата 3"/>
          <p:cNvSpPr>
            <a:spLocks noChangeShapeType="1" noGrp="1"/>
          </p:cNvSpPr>
          <p:nvPr>
            <p:ph type="dt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sz="1200">
                <a:solidFill>
                  <a:srgbClr val="898989"/>
                </a:solidFill>
              </a:rPr>
              <a:t>*</a:t>
            </a:r>
            <a:endParaRPr/>
          </a:p>
        </p:txBody>
      </p:sp>
      <p:sp>
        <p:nvSpPr>
          <p:cNvPr id="3080" name="Нижний колонтитул 4"/>
          <p:cNvSpPr>
            <a:spLocks noChangeShapeType="1" noGrp="1"/>
          </p:cNvSpPr>
          <p:nvPr>
            <p:ph type="ft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3081" name="Номер слайда 5"/>
          <p:cNvSpPr>
            <a:spLocks noChangeShapeType="1" noGrp="1"/>
          </p:cNvSpPr>
          <p:nvPr>
            <p:ph type="sldNum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US" sz="1200">
                <a:solidFill>
                  <a:srgbClr val="898989"/>
                </a:solidFill>
              </a:rPr>
              <a:t/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solidFill>
          <a:schemeClr val="lt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ChangeShapeType="1" noGrp="1"/>
          </p:cNvSpPr>
          <p:nvPr>
            <p:ph type="title" idx="0"/>
          </p:nvPr>
        </p:nvSpPr>
        <p:spPr bwMode="auto">
          <a:xfrm>
            <a:off x="838200" y="365125"/>
            <a:ext cx="10515600" cy="1325562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027" name="Текст 2"/>
          <p:cNvSpPr>
            <a:spLocks noChangeShapeType="1" noGrp="1"/>
          </p:cNvSpPr>
          <p:nvPr>
            <p:ph type="body" idx="1"/>
          </p:nvPr>
        </p:nvSpPr>
        <p:spPr bwMode="auto">
          <a:xfrm>
            <a:off x="838200" y="1825625"/>
            <a:ext cx="10515600" cy="4351337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228600" lvl="0" indent="-228600">
              <a:spcBef>
                <a:spcPts val="1000"/>
              </a:spcBef>
              <a:buFont typeface="Arial"/>
              <a:buChar char="•"/>
              <a:defRPr/>
            </a:pPr>
            <a:r>
              <a:rPr lang="ru-RU"/>
              <a:t>Образец текста</a:t>
            </a:r>
            <a:endParaRPr/>
          </a:p>
          <a:p>
            <a:pPr marL="685800" lvl="1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Второй уровень</a:t>
            </a:r>
            <a:endParaRPr/>
          </a:p>
          <a:p>
            <a:pPr marL="1143000" lvl="2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Третий уровень</a:t>
            </a:r>
            <a:endParaRPr/>
          </a:p>
          <a:p>
            <a:pPr marL="1600200" lvl="3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Четвертый уровень</a:t>
            </a:r>
            <a:endParaRPr/>
          </a:p>
          <a:p>
            <a:pPr marL="2057400" lvl="4" indent="-228600">
              <a:spcBef>
                <a:spcPts val="500"/>
              </a:spcBef>
              <a:buFont typeface="Arial"/>
              <a:buChar char="•"/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028" name="Дата 3"/>
          <p:cNvSpPr>
            <a:spLocks noChangeShapeType="1" noGrp="1"/>
          </p:cNvSpPr>
          <p:nvPr>
            <p:ph type="dt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029" name="Нижний колонтитул 4"/>
          <p:cNvSpPr>
            <a:spLocks noChangeShapeType="1" noGrp="1"/>
          </p:cNvSpPr>
          <p:nvPr>
            <p:ph type="ft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030" name="Номер слайда 5"/>
          <p:cNvSpPr>
            <a:spLocks noChangeShapeType="1" noGrp="1"/>
          </p:cNvSpPr>
          <p:nvPr>
            <p:ph type="sldNum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ru-RU" sz="1200">
                <a:solidFill>
                  <a:srgbClr val="898989"/>
                </a:solidFill>
              </a:rPr>
              <a:t/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marL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defRPr lang="en-US" sz="4400" b="0" i="0">
          <a:solidFill>
            <a:schemeClr val="dk1"/>
          </a:solidFill>
          <a:latin typeface="Calibri Light"/>
        </a:defRPr>
      </a:lvl1pPr>
      <a:lvl2pPr marL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defRPr lang="en-US" sz="4400" b="0" i="0">
          <a:solidFill>
            <a:schemeClr val="dk1"/>
          </a:solidFill>
          <a:latin typeface="Calibri Light"/>
        </a:defRPr>
      </a:lvl2pPr>
      <a:lvl3pPr marL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defRPr lang="en-US" sz="4400" b="0" i="0">
          <a:solidFill>
            <a:schemeClr val="dk1"/>
          </a:solidFill>
          <a:latin typeface="Calibri Light"/>
        </a:defRPr>
      </a:lvl3pPr>
      <a:lvl4pPr marL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defRPr lang="en-US" sz="4400" b="0" i="0">
          <a:solidFill>
            <a:schemeClr val="dk1"/>
          </a:solidFill>
          <a:latin typeface="Calibri Light"/>
        </a:defRPr>
      </a:lvl4pPr>
      <a:lvl5pPr marL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defRPr lang="en-US" sz="4400" b="0" i="0">
          <a:solidFill>
            <a:schemeClr val="dk1"/>
          </a:solidFill>
          <a:latin typeface="Calibri Light"/>
        </a:defRPr>
      </a:lvl5pPr>
      <a:lvl6pPr>
        <a:defRPr lang="en-US" sz="1800"/>
      </a:lvl6pPr>
      <a:lvl7pPr>
        <a:defRPr lang="en-US" sz="1800"/>
      </a:lvl7pPr>
      <a:lvl8pPr>
        <a:defRPr lang="en-US" sz="1800"/>
      </a:lvl8pPr>
      <a:lvl9pPr>
        <a:defRPr lang="en-US" sz="1800"/>
      </a:lvl9pPr>
    </p:titleStyle>
    <p:bodyStyle>
      <a:lvl1pPr marL="228600" indent="0" algn="l" defTabSz="914400">
        <a:lnSpc>
          <a:spcPct val="90000"/>
        </a:lnSpc>
        <a:spcBef>
          <a:spcPts val="1000"/>
        </a:spcBef>
        <a:spcAft>
          <a:spcPts val="0"/>
        </a:spcAft>
        <a:buFont typeface="Arial"/>
        <a:buChar char="•"/>
        <a:defRPr lang="en-US" sz="2800" b="0" i="0">
          <a:solidFill>
            <a:schemeClr val="dk1"/>
          </a:solidFill>
          <a:latin typeface="Calibri"/>
        </a:defRPr>
      </a:lvl1pPr>
      <a:lvl2pPr marL="685800" indent="457200" algn="l" defTabSz="914400">
        <a:lnSpc>
          <a:spcPct val="90000"/>
        </a:lnSpc>
        <a:spcBef>
          <a:spcPts val="500"/>
        </a:spcBef>
        <a:spcAft>
          <a:spcPts val="0"/>
        </a:spcAft>
        <a:buFont typeface="Arial"/>
        <a:buChar char="•"/>
        <a:defRPr lang="en-US" sz="2400" b="0" i="0">
          <a:solidFill>
            <a:schemeClr val="dk1"/>
          </a:solidFill>
          <a:latin typeface="Calibri"/>
        </a:defRPr>
      </a:lvl2pPr>
      <a:lvl3pPr marL="1143000" indent="914400" algn="l" defTabSz="914400">
        <a:lnSpc>
          <a:spcPct val="90000"/>
        </a:lnSpc>
        <a:spcBef>
          <a:spcPts val="500"/>
        </a:spcBef>
        <a:spcAft>
          <a:spcPts val="0"/>
        </a:spcAft>
        <a:buFont typeface="Arial"/>
        <a:buChar char="•"/>
        <a:defRPr lang="en-US" sz="2000" b="0" i="0">
          <a:solidFill>
            <a:schemeClr val="dk1"/>
          </a:solidFill>
          <a:latin typeface="Calibri"/>
        </a:defRPr>
      </a:lvl3pPr>
      <a:lvl4pPr marL="1600200" indent="1371600" algn="l" defTabSz="914400">
        <a:lnSpc>
          <a:spcPct val="90000"/>
        </a:lnSpc>
        <a:spcBef>
          <a:spcPts val="500"/>
        </a:spcBef>
        <a:spcAft>
          <a:spcPts val="0"/>
        </a:spcAft>
        <a:buFont typeface="Arial"/>
        <a:buChar char="•"/>
        <a:defRPr lang="en-US" sz="1800" b="0" i="0">
          <a:solidFill>
            <a:schemeClr val="dk1"/>
          </a:solidFill>
          <a:latin typeface="Calibri"/>
        </a:defRPr>
      </a:lvl4pPr>
      <a:lvl5pPr marL="2057400" indent="1828800" algn="l" defTabSz="914400">
        <a:lnSpc>
          <a:spcPct val="90000"/>
        </a:lnSpc>
        <a:spcBef>
          <a:spcPts val="500"/>
        </a:spcBef>
        <a:spcAft>
          <a:spcPts val="0"/>
        </a:spcAft>
        <a:buFont typeface="Arial"/>
        <a:buChar char="•"/>
        <a:defRPr lang="en-US" sz="1800" b="0" i="0">
          <a:solidFill>
            <a:schemeClr val="dk1"/>
          </a:solidFill>
          <a:latin typeface="Calibri"/>
        </a:defRPr>
      </a:lvl5pPr>
      <a:lvl6pPr>
        <a:defRPr lang="en-US" sz="1800"/>
      </a:lvl6pPr>
      <a:lvl7pPr>
        <a:defRPr lang="en-US" sz="1800"/>
      </a:lvl7pPr>
      <a:lvl8pPr>
        <a:defRPr lang="en-US" sz="1800"/>
      </a:lvl8pPr>
      <a:lvl9pPr>
        <a:defRPr lang="en-US" sz="1800"/>
      </a:lvl9pPr>
    </p:bodyStyle>
    <p:otherStyle>
      <a:lvl1pPr marL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2000" b="0" i="0">
          <a:solidFill>
            <a:schemeClr val="dk1"/>
          </a:solidFill>
          <a:latin typeface="Arial"/>
        </a:defRPr>
      </a:lvl1pPr>
      <a:lvl2pPr marL="457200" indent="45720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2000" b="0" i="0">
          <a:solidFill>
            <a:schemeClr val="dk1"/>
          </a:solidFill>
          <a:latin typeface="Arial"/>
        </a:defRPr>
      </a:lvl2pPr>
      <a:lvl3pPr marL="914400" indent="91440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2000" b="0" i="0">
          <a:solidFill>
            <a:schemeClr val="dk1"/>
          </a:solidFill>
          <a:latin typeface="Arial"/>
        </a:defRPr>
      </a:lvl3pPr>
      <a:lvl4pPr marL="1371600" indent="137160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2000" b="0" i="0">
          <a:solidFill>
            <a:schemeClr val="dk1"/>
          </a:solidFill>
          <a:latin typeface="Arial"/>
        </a:defRPr>
      </a:lvl4pPr>
      <a:lvl5pPr marL="1828800" indent="182880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2000" b="0" i="0">
          <a:solidFill>
            <a:schemeClr val="dk1"/>
          </a:solidFill>
          <a:latin typeface="Arial"/>
        </a:defRPr>
      </a:lvl5pPr>
      <a:lvl6pPr>
        <a:defRPr lang="en-US" sz="1800"/>
      </a:lvl6pPr>
      <a:lvl7pPr>
        <a:defRPr lang="en-US" sz="1800"/>
      </a:lvl7pPr>
      <a:lvl8pPr>
        <a:defRPr lang="en-US" sz="1800"/>
      </a:lvl8pPr>
      <a:lvl9pPr>
        <a:defRPr lang="en-US" sz="1800"/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6.png"/><Relationship Id="rId6" Type="http://schemas.openxmlformats.org/officeDocument/2006/relationships/image" Target="../media/image10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11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12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9.png"/><Relationship Id="rId6" Type="http://schemas.openxmlformats.org/officeDocument/2006/relationships/image" Target="../media/image6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15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16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20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23.pn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pn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pn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146" name="Рисунок 8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6147" name="Заголовок 1"/>
          <p:cNvSpPr>
            <a:spLocks noChangeShapeType="1" noGrp="1"/>
          </p:cNvSpPr>
          <p:nvPr>
            <p:ph type="ctrTitle"/>
          </p:nvPr>
        </p:nvSpPr>
        <p:spPr bwMode="auto">
          <a:xfrm>
            <a:off x="533400" y="1809750"/>
            <a:ext cx="11182350" cy="252730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r>
              <a:rPr lang="ru-RU" sz="3500">
                <a:latin typeface="Times New Roman"/>
                <a:ea typeface="Times New Roman"/>
              </a:rPr>
              <a:t>«</a:t>
            </a:r>
            <a:r>
              <a:rPr lang="ru-RU" sz="3500" b="0" i="0" u="none">
                <a:latin typeface="Cambria"/>
                <a:ea typeface="Ebrima"/>
              </a:rPr>
              <a:t>Порядок оформления ветеринарных сопроводительных документов в ФГИС «Меркурий». Обзор типичных нарушений при оформлении ВСД, о принимаемых </a:t>
            </a:r>
            <a:r>
              <a:rPr lang="ru-RU" sz="3000" b="0" i="0" u="none">
                <a:latin typeface="Cambria"/>
                <a:ea typeface="Ebrima"/>
              </a:rPr>
              <a:t>Управлением </a:t>
            </a:r>
            <a:r>
              <a:rPr lang="ru-RU" sz="3500" b="0" i="0" u="none">
                <a:latin typeface="Cambria"/>
                <a:ea typeface="Ebrima"/>
              </a:rPr>
              <a:t>Россельхознадзора мерах.</a:t>
            </a:r>
            <a:endParaRPr/>
          </a:p>
        </p:txBody>
      </p:sp>
      <p:sp>
        <p:nvSpPr>
          <p:cNvPr id="6148" name="Подзаголовок 2"/>
          <p:cNvSpPr>
            <a:spLocks noChangeShapeType="1" noGrp="1"/>
          </p:cNvSpPr>
          <p:nvPr>
            <p:ph type="subTitle"/>
          </p:nvPr>
        </p:nvSpPr>
        <p:spPr bwMode="auto">
          <a:xfrm flipH="0" flipV="0">
            <a:off x="8453228" y="4810448"/>
            <a:ext cx="3125919" cy="127445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algn="ctr">
              <a:buNone/>
              <a:defRPr/>
            </a:lvl1pPr>
            <a:lvl2pPr marL="457200" algn="ctr">
              <a:buNone/>
              <a:defRPr/>
            </a:lvl2pPr>
            <a:lvl3pPr marL="914400" algn="ctr">
              <a:buNone/>
              <a:defRPr/>
            </a:lvl3pPr>
            <a:lvl4pPr marL="1371600" algn="ctr">
              <a:buNone/>
              <a:defRPr/>
            </a:lvl4pPr>
            <a:lvl5pPr marL="1828800" algn="ctr">
              <a:buNone/>
              <a:defRPr/>
            </a:lvl5pPr>
          </a:lstStyle>
          <a:p>
            <a:pPr marL="0" lvl="0" indent="0" algn="r">
              <a:lnSpc>
                <a:spcPct val="70000"/>
              </a:lnSpc>
              <a:spcBef>
                <a:spcPts val="0"/>
              </a:spcBef>
              <a:buNone/>
              <a:defRPr/>
            </a:pPr>
            <a:r>
              <a:rPr lang="ru-RU" sz="1500">
                <a:solidFill>
                  <a:schemeClr val="tx1">
                    <a:lumMod val="90000"/>
                    <a:lumOff val="5000"/>
                  </a:schemeClr>
                </a:solidFill>
                <a:latin typeface="Cambria"/>
              </a:rPr>
              <a:t>Минжурова Д.Э.</a:t>
            </a:r>
            <a:endParaRPr>
              <a:solidFill>
                <a:schemeClr val="tx1">
                  <a:lumMod val="90000"/>
                  <a:lumOff val="5000"/>
                </a:schemeClr>
              </a:solidFill>
            </a:endParaRPr>
          </a:p>
          <a:p>
            <a:pPr marL="0" lvl="0" indent="0" algn="r">
              <a:lnSpc>
                <a:spcPct val="70000"/>
              </a:lnSpc>
              <a:spcBef>
                <a:spcPts val="0"/>
              </a:spcBef>
              <a:buNone/>
              <a:defRPr/>
            </a:pPr>
            <a:r>
              <a:rPr lang="ru-RU" sz="1500">
                <a:solidFill>
                  <a:schemeClr val="tx1">
                    <a:lumMod val="90000"/>
                    <a:lumOff val="5000"/>
                  </a:schemeClr>
                </a:solidFill>
                <a:latin typeface="Cambria"/>
              </a:rPr>
              <a:t>заместитель начальника отдела </a:t>
            </a:r>
            <a:endParaRPr sz="1500">
              <a:solidFill>
                <a:schemeClr val="tx1">
                  <a:lumMod val="90000"/>
                  <a:lumOff val="5000"/>
                </a:schemeClr>
              </a:solidFill>
              <a:latin typeface="Cambria"/>
            </a:endParaRPr>
          </a:p>
          <a:p>
            <a:pPr marL="0" lvl="0" indent="0" algn="r">
              <a:lnSpc>
                <a:spcPct val="70000"/>
              </a:lnSpc>
              <a:spcBef>
                <a:spcPts val="0"/>
              </a:spcBef>
              <a:buNone/>
              <a:defRPr/>
            </a:pPr>
            <a:r>
              <a:rPr lang="ru-RU" sz="1500">
                <a:solidFill>
                  <a:schemeClr val="tx1">
                    <a:lumMod val="90000"/>
                    <a:lumOff val="5000"/>
                  </a:schemeClr>
                </a:solidFill>
                <a:latin typeface="Cambria"/>
              </a:rPr>
              <a:t>федерального государственного </a:t>
            </a:r>
            <a:endParaRPr sz="1500">
              <a:solidFill>
                <a:schemeClr val="tx1">
                  <a:lumMod val="90000"/>
                  <a:lumOff val="5000"/>
                </a:schemeClr>
              </a:solidFill>
              <a:latin typeface="Cambria"/>
            </a:endParaRPr>
          </a:p>
          <a:p>
            <a:pPr marL="0" lvl="0" indent="0" algn="r">
              <a:lnSpc>
                <a:spcPct val="70000"/>
              </a:lnSpc>
              <a:spcBef>
                <a:spcPts val="0"/>
              </a:spcBef>
              <a:buNone/>
              <a:defRPr/>
            </a:pPr>
            <a:r>
              <a:rPr lang="ru-RU" sz="1500">
                <a:solidFill>
                  <a:schemeClr val="tx1">
                    <a:lumMod val="90000"/>
                    <a:lumOff val="5000"/>
                  </a:schemeClr>
                </a:solidFill>
                <a:latin typeface="Cambria"/>
              </a:rPr>
              <a:t>ветеринарного надзора </a:t>
            </a:r>
            <a:endParaRPr sz="1500">
              <a:solidFill>
                <a:schemeClr val="tx1">
                  <a:lumMod val="90000"/>
                  <a:lumOff val="5000"/>
                </a:schemeClr>
              </a:solidFill>
              <a:latin typeface="Cambria"/>
            </a:endParaRPr>
          </a:p>
          <a:p>
            <a:pPr marL="0" lvl="0" indent="0" algn="r">
              <a:lnSpc>
                <a:spcPct val="70000"/>
              </a:lnSpc>
              <a:spcBef>
                <a:spcPts val="0"/>
              </a:spcBef>
              <a:buNone/>
              <a:defRPr/>
            </a:pPr>
            <a:r>
              <a:rPr lang="ru-RU" sz="1500">
                <a:solidFill>
                  <a:schemeClr val="tx1">
                    <a:lumMod val="90000"/>
                    <a:lumOff val="5000"/>
                  </a:schemeClr>
                </a:solidFill>
                <a:latin typeface="Cambria"/>
              </a:rPr>
              <a:t>по Республике Бурятия</a:t>
            </a:r>
            <a:endParaRPr/>
          </a:p>
        </p:txBody>
      </p:sp>
      <p:sp>
        <p:nvSpPr>
          <p:cNvPr id="6149" name="TextBox 5"/>
          <p:cNvSpPr txBox="1">
            <a:spLocks noChangeShapeType="1" noGrp="1"/>
          </p:cNvSpPr>
          <p:nvPr/>
        </p:nvSpPr>
        <p:spPr bwMode="auto">
          <a:xfrm>
            <a:off x="1601787" y="446087"/>
            <a:ext cx="8180387" cy="831850"/>
          </a:xfrm>
          <a:prstGeom prst="rect">
            <a:avLst/>
          </a:prstGeom>
          <a:noFill/>
        </p:spPr>
        <p:txBody>
          <a:bodyPr lIns="91398" tIns="45700" rIns="91398" bIns="45700">
            <a:spAutoFit/>
          </a:bodyPr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600">
                <a:latin typeface="Times New Roman"/>
                <a:ea typeface="Times New Roman"/>
              </a:rPr>
              <a:t>Управление Федеральной службы</a:t>
            </a: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600">
                <a:latin typeface="Times New Roman"/>
                <a:ea typeface="Times New Roman"/>
              </a:rPr>
              <a:t>по ветеринарному и фитосанитарному надзору</a:t>
            </a: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600">
                <a:latin typeface="Times New Roman"/>
                <a:ea typeface="Times New Roman"/>
              </a:rPr>
              <a:t>по Иркутской области и Республике Бурятия</a:t>
            </a:r>
            <a:endParaRPr/>
          </a:p>
        </p:txBody>
      </p:sp>
      <p:sp>
        <p:nvSpPr>
          <p:cNvPr id="6150" name="TextBox 6"/>
          <p:cNvSpPr txBox="1">
            <a:spLocks noChangeShapeType="1" noGrp="1"/>
          </p:cNvSpPr>
          <p:nvPr/>
        </p:nvSpPr>
        <p:spPr bwMode="auto">
          <a:xfrm>
            <a:off x="4627561" y="5895974"/>
            <a:ext cx="3282950" cy="581025"/>
          </a:xfrm>
          <a:prstGeom prst="rect">
            <a:avLst/>
          </a:prstGeom>
          <a:noFill/>
        </p:spPr>
        <p:txBody>
          <a:bodyPr lIns="91398" tIns="45700" rIns="91398" bIns="45700">
            <a:spAutoFit/>
          </a:bodyPr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600" b="1" i="0" u="none">
                <a:solidFill>
                  <a:srgbClr val="0D5A50"/>
                </a:solidFill>
                <a:latin typeface="Cambria"/>
              </a:rPr>
              <a:t>19 мая 2026</a:t>
            </a:r>
            <a:endParaRPr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600" b="1" i="0" u="none">
                <a:solidFill>
                  <a:srgbClr val="0D5A50"/>
                </a:solidFill>
                <a:latin typeface="Cambria"/>
              </a:rPr>
              <a:t>Улан-Удэ</a:t>
            </a:r>
            <a:endParaRPr/>
          </a:p>
        </p:txBody>
      </p:sp>
      <p:pic>
        <p:nvPicPr>
          <p:cNvPr id="6151" name="Рисунок 7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482600" y="300037"/>
            <a:ext cx="982662" cy="1063625"/>
          </a:xfrm>
          <a:prstGeom prst="rect">
            <a:avLst/>
          </a:prstGeom>
          <a:noFill/>
        </p:spPr>
      </p:pic>
      <p:pic>
        <p:nvPicPr>
          <p:cNvPr id="6152" name="Рисунок 6"/>
          <p:cNvPicPr>
            <a:picLocks noChangeAspect="1" noGrp="1"/>
          </p:cNvPicPr>
          <p:nvPr/>
        </p:nvPicPr>
        <p:blipFill>
          <a:blip r:embed="rId4"/>
          <a:stretch/>
        </p:blipFill>
        <p:spPr bwMode="auto">
          <a:xfrm>
            <a:off x="9952037" y="320675"/>
            <a:ext cx="827087" cy="1022350"/>
          </a:xfrm>
          <a:prstGeom prst="rect">
            <a:avLst/>
          </a:prstGeom>
          <a:noFill/>
        </p:spPr>
      </p:pic>
      <p:pic>
        <p:nvPicPr>
          <p:cNvPr id="6153" name="Рисунок 7"/>
          <p:cNvPicPr>
            <a:picLocks noChangeAspect="1" noGrp="1"/>
          </p:cNvPicPr>
          <p:nvPr/>
        </p:nvPicPr>
        <p:blipFill>
          <a:blip r:embed="rId5"/>
          <a:stretch/>
        </p:blipFill>
        <p:spPr bwMode="auto">
          <a:xfrm>
            <a:off x="10915650" y="300037"/>
            <a:ext cx="835025" cy="102393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170" name="Рисунок 4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-22225" y="0"/>
            <a:ext cx="12192000" cy="6858000"/>
          </a:xfrm>
          <a:prstGeom prst="rect">
            <a:avLst/>
          </a:prstGeom>
          <a:noFill/>
        </p:spPr>
      </p:pic>
      <p:sp>
        <p:nvSpPr>
          <p:cNvPr id="7171" name="TextBox 2"/>
          <p:cNvSpPr txBox="1">
            <a:spLocks noChangeShapeType="1" noGrp="1"/>
          </p:cNvSpPr>
          <p:nvPr/>
        </p:nvSpPr>
        <p:spPr bwMode="auto">
          <a:xfrm>
            <a:off x="366711" y="1499724"/>
            <a:ext cx="11382734" cy="6295011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200">
                <a:latin typeface="Times New Roman"/>
                <a:ea typeface="Times New Roman"/>
              </a:rPr>
              <a:t>1. Обратиться с заявлением в БУ ветеринарии «У-УГСББЖ» или «БРСББЖ» для регистрации объектов (площадок) в ИС Цербер;</a:t>
            </a:r>
            <a:endParaRPr sz="2200"/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200">
                <a:latin typeface="Times New Roman"/>
                <a:ea typeface="Times New Roman"/>
              </a:rPr>
              <a:t>2. В соответствии с приказом Минсельхоза России от 05.11.2024 № 655 «О внесении изменений в приказ Минсельхоза России от  30.06.2017 № 318 «Об утверждении порядка представления информации в ФГИС в области ветеринарии и получения информации из нее"  доступ пользователей к ВетИС предоставляется оператором системы. В соответствии с Постановлением Правительства Российской Федерации от 12.09.2024 № 1253, вступившим в силу с 21.09.2024, ФГБУ «Федеральный центр охраны здоровья животных» (ФГБУ «ВНИИЗЖ») наделено статусом оператора Федеральной государственной информационной системы в области ветеринарии (ФГИС «ВетИС»). </a:t>
            </a:r>
            <a:endParaRPr sz="220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200">
                <a:latin typeface="Times New Roman"/>
                <a:ea typeface="Times New Roman"/>
              </a:rPr>
              <a:t>С 01.12.2024 доступ к веб-интерфейсу компонента «Меркурий» возможен </a:t>
            </a:r>
            <a:endParaRPr sz="220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200">
                <a:latin typeface="Times New Roman"/>
                <a:ea typeface="Times New Roman"/>
              </a:rPr>
              <a:t>только с использованием единой системы идентификации и аутентификации</a:t>
            </a:r>
            <a:endParaRPr sz="220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200">
                <a:latin typeface="Times New Roman"/>
                <a:ea typeface="Times New Roman"/>
              </a:rPr>
              <a:t> (ЕСИА</a:t>
            </a:r>
            <a:r>
              <a:rPr lang="ru-RU" sz="2200" b="0" i="0" u="none">
                <a:ea typeface="Tahoma"/>
              </a:rPr>
              <a:t>)</a:t>
            </a:r>
            <a:endParaRPr sz="2200"/>
          </a:p>
          <a:p>
            <a:pPr marL="0" lvl="0" indent="0">
              <a:lnSpc>
                <a:spcPct val="100000"/>
              </a:lnSpc>
              <a:spcBef>
                <a:spcPts val="1000"/>
              </a:spcBef>
              <a:buFont typeface="Arial"/>
              <a:buChar char="•"/>
              <a:defRPr/>
            </a:pP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  <a:p>
            <a:pPr marL="0" lvl="0" indent="0" algn="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2400" b="0" i="0" u="none">
                <a:latin typeface="Times New Roman"/>
                <a:ea typeface="Times New Roman"/>
              </a:rPr>
              <a:t>                                     </a:t>
            </a: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</p:txBody>
      </p:sp>
      <p:sp>
        <p:nvSpPr>
          <p:cNvPr id="7172" name="TextBox 3"/>
          <p:cNvSpPr txBox="1">
            <a:spLocks noChangeShapeType="1" noGrp="1"/>
          </p:cNvSpPr>
          <p:nvPr/>
        </p:nvSpPr>
        <p:spPr bwMode="auto">
          <a:xfrm flipH="1">
            <a:off x="663575" y="84137"/>
            <a:ext cx="10537825" cy="954087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b="1" i="0" u="none">
                <a:solidFill>
                  <a:srgbClr val="548235"/>
                </a:solidFill>
                <a:latin typeface="Times New Roman"/>
                <a:ea typeface="Times New Roman"/>
              </a:rPr>
              <a:t>Регистрация объектов и получение доступа </a:t>
            </a:r>
            <a:endParaRPr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b="1" i="0" u="none">
                <a:solidFill>
                  <a:srgbClr val="548235"/>
                </a:solidFill>
                <a:latin typeface="Times New Roman"/>
                <a:ea typeface="Times New Roman"/>
              </a:rPr>
              <a:t>в ФГИС ВетИС «Меркурий»</a:t>
            </a:r>
            <a:endParaRPr/>
          </a:p>
        </p:txBody>
      </p:sp>
      <p:pic>
        <p:nvPicPr>
          <p:cNvPr id="7173" name="Рисунок 7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366712" y="223837"/>
            <a:ext cx="698500" cy="755650"/>
          </a:xfrm>
          <a:prstGeom prst="rect">
            <a:avLst/>
          </a:prstGeom>
          <a:noFill/>
        </p:spPr>
      </p:pic>
      <p:pic>
        <p:nvPicPr>
          <p:cNvPr id="7174" name="Picture 6"/>
          <p:cNvPicPr>
            <a:picLocks noChangeAspect="1" noGrp="1"/>
          </p:cNvPicPr>
          <p:nvPr/>
        </p:nvPicPr>
        <p:blipFill>
          <a:blip r:embed="rId4"/>
          <a:stretch/>
        </p:blipFill>
        <p:spPr bwMode="auto">
          <a:xfrm>
            <a:off x="11449049" y="276225"/>
            <a:ext cx="547687" cy="666750"/>
          </a:xfrm>
          <a:prstGeom prst="rect">
            <a:avLst/>
          </a:prstGeom>
          <a:noFill/>
        </p:spPr>
      </p:pic>
      <p:pic>
        <p:nvPicPr>
          <p:cNvPr id="7175" name="Рисунок 6"/>
          <p:cNvPicPr>
            <a:picLocks noChangeAspect="1" noGrp="1"/>
          </p:cNvPicPr>
          <p:nvPr/>
        </p:nvPicPr>
        <p:blipFill>
          <a:blip r:embed="rId5"/>
          <a:stretch/>
        </p:blipFill>
        <p:spPr bwMode="auto">
          <a:xfrm>
            <a:off x="10820400" y="276225"/>
            <a:ext cx="554037" cy="666750"/>
          </a:xfrm>
          <a:prstGeom prst="rect">
            <a:avLst/>
          </a:prstGeom>
          <a:noFill/>
        </p:spPr>
      </p:pic>
      <p:pic>
        <p:nvPicPr>
          <p:cNvPr id="7176" name="Рисунок 8" descr="http://qrcoder.ru/code/?https%3A%2F%2Ffsvps.gov.ru%2Fnews%2Fob-ispolzovanii-esia-pri-dostupe-k-informacii-fgis-vetis%2F&amp;4&amp;0"/>
          <p:cNvPicPr>
            <a:picLocks noChangeAspect="1" noGrp="1"/>
          </p:cNvPicPr>
          <p:nvPr/>
        </p:nvPicPr>
        <p:blipFill>
          <a:blip r:embed="rId6"/>
          <a:stretch/>
        </p:blipFill>
        <p:spPr bwMode="auto">
          <a:xfrm>
            <a:off x="9974000" y="5062290"/>
            <a:ext cx="1590675" cy="15081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194" name="Рисунок 4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8195" name="Объект 2"/>
          <p:cNvSpPr txBox="1">
            <a:spLocks noChangeShapeType="1" noGrp="1"/>
          </p:cNvSpPr>
          <p:nvPr/>
        </p:nvSpPr>
        <p:spPr bwMode="auto">
          <a:xfrm>
            <a:off x="234950" y="855662"/>
            <a:ext cx="11744325" cy="5522912"/>
          </a:xfrm>
          <a:prstGeom prst="rect">
            <a:avLst/>
          </a:prstGeom>
          <a:noFill/>
        </p:spPr>
        <p:txBody>
          <a:bodyPr lIns="91398" tIns="45700" rIns="91398" bIns="45700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7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7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7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700" b="1" i="0" u="none"/>
              <a:t>1. ПРИКАЗ МИНИСТЕРСТВА СЕЛЬСКОГО ХОЗЯЙСТВА РФ ОТ 13.12.2022  № 862 «ОБ УТВЕРЖДЕНИИ ВЕТЕРИНАРНЫХ ПРАВИЛ ОРГАНИЗАЦИИ РАБОТЫ ПО ОФОРМЛЕНИЮ ВЕТЕРИНАРНЫХ СОПРОВОДИТЕЛЬНЫХ ДОКУМЕНТОВ, ПОРЯДКА ОФОРМЛЕНИЯ ВЕТЕРИНАРНЫХ СОПРОВОДИТЕЛЬНЫХ ДОКУМЕНТОВ В ЭЛЕКТРОННОЙ ФОРМЕ И ПОРЯДКА ОФОРМЛЕНИЯ ВЕТЕРИНАРНЫХ СОПРОВОДИТЕЛЬНЫХ ДОКУМЕНТОВ НА БУМАЖНЫХ НОСИТЕЛЯХ»</a:t>
            </a: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70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700" b="1" i="0" u="none"/>
              <a:t>2. ФЕДЕРАЛЬНЫЙ ЗАКОН ОТ 02.01.2000 № 29-ФЗ «О КАЧЕСТВЕ И БЕЗОПАСНОСТИ ПИЩЕВЫХ ПРОДУКТОВ»</a:t>
            </a: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70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700" b="1" i="0" u="none"/>
              <a:t>3. ТЕХНИЧЕСКИЙ РЕГЛАМЕНТ ТАМОЖЕННОГО СОЮЗА ТР ТС 021/2011 «О БЕЗОПАСНОСТИ ПИЩЕВОЙ ПРОДУКЦИИ»</a:t>
            </a: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70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700" b="1" i="0" u="none"/>
              <a:t>4. ТЕХНИЧЕСКИЙ РЕГЛАМЕНТ ТАМОЖЕННОГО СОЮЗА «О БЕЗОПАСНОСТИ МЯСА И МЯСНОЙ ПРОДУКЦИИ» (ТР ТС 034/2013)</a:t>
            </a: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70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700" b="1" i="0" u="none"/>
              <a:t>5. ТЕХНИЧЕСКИЙ РЕГЛАМЕНТ ТАМОЖЕННОГО СОЮЗА «О БЕЗОПАСНОСТИ МОЛОКА И МОЛОЧНОЙ ПРОДУКЦИИ» (ТР ТС 033/2013)</a:t>
            </a: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70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700" b="1" i="0" u="none">
                <a:ea typeface="Cambria"/>
              </a:rPr>
              <a:t>6</a:t>
            </a:r>
            <a:r>
              <a:rPr lang="ru-RU" sz="1700" b="0" i="0" u="none">
                <a:ea typeface="Cambria"/>
              </a:rPr>
              <a:t>.  </a:t>
            </a:r>
            <a:r>
              <a:rPr lang="ru-RU" sz="1700" b="1" i="0" u="none">
                <a:ea typeface="Tahoma"/>
              </a:rPr>
              <a:t>ЗАКОН РФ ОТ 14.05.1993 № 4979-I «О ВЕТЕРИНАРИИ»</a:t>
            </a:r>
            <a:endParaRPr/>
          </a:p>
        </p:txBody>
      </p:sp>
      <p:pic>
        <p:nvPicPr>
          <p:cNvPr id="8196" name="Рисунок 1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566737" y="376237"/>
            <a:ext cx="2779712" cy="13271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9218" name="Рисунок 4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9219" name="Объект 2"/>
          <p:cNvSpPr txBox="1">
            <a:spLocks noChangeShapeType="1" noGrp="1"/>
          </p:cNvSpPr>
          <p:nvPr/>
        </p:nvSpPr>
        <p:spPr bwMode="auto">
          <a:xfrm>
            <a:off x="234950" y="334962"/>
            <a:ext cx="11744325" cy="6043612"/>
          </a:xfrm>
          <a:prstGeom prst="rect">
            <a:avLst/>
          </a:prstGeom>
          <a:noFill/>
        </p:spPr>
        <p:txBody>
          <a:bodyPr lIns="91398" tIns="45700" rIns="91398" bIns="45700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400" b="1" i="0" u="none">
                <a:latin typeface="Times New Roman"/>
                <a:ea typeface="Times New Roman"/>
              </a:rPr>
              <a:t>ПРИКАЗ МИНСЕЛЬХОЗА РОССИИ ОТ 18.12.2015 № 646 </a:t>
            </a:r>
            <a:endParaRPr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400" b="1" i="0" u="none">
                <a:latin typeface="Times New Roman"/>
                <a:ea typeface="Times New Roman"/>
              </a:rPr>
              <a:t>«ОБ УТВЕРЖДЕНИИ ПЕРЕЧНЯ ПРОДУКЦИИ ЖИВОТНОГО ПРОИСХОЖДЕНИЯ, НА КОТОРУЮ УПОЛНОМОЧЕННЫЕ ЛИЦА ОРГАНИЗАЦИЙ, ЯВЛЯЮЩИХСЯ ПРОИЗВОДИТЕЛЯМИ ПОДКОНТРОЛЬНЫХ ТОВАРОВ И (ИЛИ) УЧАСТНИКАМИ ОБОРОТА ПОДКОНТРОЛЬНЫХ ТОВАРОВ, И ИНДИВИДУАЛЬНЫЕ ПРЕДПРИНИМАТЕЛИ, ЯВЛЯЮЩИЕСЯ ПРОИЗВОДИТЕЛЯМИ ПОДКОНТРОЛЬНЫХ ТОВАРОВ И (ИЛИ) УЧАСТНИКАМИ ОБОРОТА ПОДКОНТРОЛЬНЫХ ТОВАРОВ МОГУТ ОФОРМЛЯТЬ ВЕТЕРИНАРНЫЕ СОПРОВОДИТЕЛЬНЫЕ ДОКУМЕНТЫ» </a:t>
            </a:r>
            <a:endParaRPr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9220" name="Рисунок 1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520700" y="1846262"/>
            <a:ext cx="11458575" cy="47879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42" name="Рисунок 4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10243" name="Заголовок 1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304800" y="207962"/>
            <a:ext cx="11582400" cy="6126162"/>
          </a:xfrm>
          <a:prstGeom prst="rect">
            <a:avLst/>
          </a:prstGeom>
          <a:noFill/>
        </p:spPr>
      </p:pic>
      <p:sp>
        <p:nvSpPr>
          <p:cNvPr id="10244" name="Прямоугольник 1"/>
          <p:cNvSpPr>
            <a:spLocks noChangeShapeType="1" noGrp="1"/>
          </p:cNvSpPr>
          <p:nvPr/>
        </p:nvSpPr>
        <p:spPr bwMode="auto">
          <a:xfrm>
            <a:off x="136525" y="454025"/>
            <a:ext cx="11860212" cy="5694362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 lvl="0" algn="ctr">
              <a:defRPr/>
            </a:pPr>
            <a:r>
              <a:rPr lang="ru-RU" sz="2400" b="1" i="0" u="none">
                <a:solidFill>
                  <a:srgbClr val="548235"/>
                </a:solidFill>
              </a:rPr>
              <a:t>К критическим ошибкам отнесены:</a:t>
            </a:r>
            <a:endParaRPr/>
          </a:p>
          <a:p>
            <a:pPr lvl="0">
              <a:defRPr/>
            </a:pPr>
            <a:endParaRPr/>
          </a:p>
          <a:p>
            <a:pPr lvl="0" indent="0">
              <a:buChar char="•"/>
              <a:defRPr/>
            </a:pPr>
            <a:r>
              <a:rPr lang="ru-RU"/>
              <a:t>    </a:t>
            </a:r>
            <a:r>
              <a:rPr lang="ru-RU" b="0" i="0" u="none">
                <a:latin typeface="Times New Roman"/>
                <a:ea typeface="Times New Roman"/>
              </a:rPr>
              <a:t>Недостоверная информация о подконтрольном сырье в производственном ВСД.</a:t>
            </a:r>
            <a:endParaRPr/>
          </a:p>
          <a:p>
            <a:pPr lvl="0" indent="0">
              <a:buChar char="•"/>
              <a:defRPr/>
            </a:pPr>
            <a:r>
              <a:rPr lang="ru-RU" b="0" i="0" u="none">
                <a:latin typeface="Times New Roman"/>
                <a:ea typeface="Times New Roman"/>
              </a:rPr>
              <a:t>    Недостоверная информация в транспортном ВСД о номерах производственных, транспортных ВСД на партию товара, частью которой является транспортируемый товар.</a:t>
            </a:r>
            <a:endParaRPr/>
          </a:p>
          <a:p>
            <a:pPr lvl="0" indent="0">
              <a:buChar char="•"/>
              <a:defRPr/>
            </a:pPr>
            <a:r>
              <a:rPr lang="ru-RU" b="0" i="0" u="none">
                <a:latin typeface="Times New Roman"/>
                <a:ea typeface="Times New Roman"/>
              </a:rPr>
              <a:t>    Отсутствие процедур подтверждения безопасности сырья или внесение недостоверных сведений о таких процедурах при оформлении ВСД на товар, изготовленный из указанного сырья.</a:t>
            </a:r>
            <a:endParaRPr/>
          </a:p>
          <a:p>
            <a:pPr lvl="0" indent="0">
              <a:buChar char="•"/>
              <a:defRPr/>
            </a:pPr>
            <a:r>
              <a:rPr lang="ru-RU" b="0" i="0" u="none">
                <a:latin typeface="Times New Roman"/>
                <a:ea typeface="Times New Roman"/>
              </a:rPr>
              <a:t>    Недостоверные сведения о сроке годности товара.</a:t>
            </a:r>
            <a:endParaRPr/>
          </a:p>
          <a:p>
            <a:pPr lvl="0" indent="0">
              <a:buChar char="•"/>
              <a:defRPr/>
            </a:pPr>
            <a:r>
              <a:rPr lang="ru-RU" b="0" i="0" u="none">
                <a:latin typeface="Times New Roman"/>
                <a:ea typeface="Times New Roman"/>
              </a:rPr>
              <a:t>    Оформление ВСД на пищевой товар с истекшим сроком годности.</a:t>
            </a:r>
            <a:endParaRPr/>
          </a:p>
          <a:p>
            <a:pPr lvl="0" indent="0">
              <a:buChar char="•"/>
              <a:defRPr/>
            </a:pPr>
            <a:r>
              <a:rPr lang="ru-RU" b="0" i="0" u="none">
                <a:latin typeface="Times New Roman"/>
                <a:ea typeface="Times New Roman"/>
              </a:rPr>
              <a:t>    Недостоверное наименование товара, адреса его отправки, доставки, наименования отправителя, получателя — такое, которое позволяет перепутать товары или адреса.</a:t>
            </a:r>
            <a:endParaRPr/>
          </a:p>
          <a:p>
            <a:pPr lvl="0" indent="0">
              <a:buChar char="•"/>
              <a:defRPr/>
            </a:pPr>
            <a:r>
              <a:rPr lang="ru-RU" b="0" i="0" u="none">
                <a:latin typeface="Times New Roman"/>
                <a:ea typeface="Times New Roman"/>
              </a:rPr>
              <a:t>    Недостоверные сведения о транспорте, месте отправления, месте назначения, сведения регионализации, указанные в ВСД на транспортную партию.</a:t>
            </a:r>
            <a:endParaRPr/>
          </a:p>
          <a:p>
            <a:pPr lvl="0" indent="0">
              <a:buChar char="•"/>
              <a:defRPr/>
            </a:pPr>
            <a:r>
              <a:rPr lang="ru-RU" b="0" i="0" u="none">
                <a:latin typeface="Times New Roman"/>
                <a:ea typeface="Times New Roman"/>
              </a:rPr>
              <a:t>    Нарушение при оформлении ВСД условий, указанных в Перечне продукции животного происхождения, на которую можно оформить ВСД (Приказ Минсельхоза от 18 декабря 2015 года № 646).</a:t>
            </a:r>
            <a:endParaRPr/>
          </a:p>
          <a:p>
            <a:pPr lvl="0" indent="0">
              <a:buChar char="•"/>
              <a:defRPr/>
            </a:pPr>
            <a:r>
              <a:rPr lang="ru-RU" b="0" i="0" u="none">
                <a:latin typeface="Times New Roman"/>
                <a:ea typeface="Times New Roman"/>
              </a:rPr>
              <a:t>    Несоответствие сведений об условиях транспортировки, указанных в ВСД на транспортную партию, обязательным ветеринарным требованиям.</a:t>
            </a:r>
            <a:endParaRPr/>
          </a:p>
        </p:txBody>
      </p:sp>
      <p:pic>
        <p:nvPicPr>
          <p:cNvPr id="10245" name="Рисунок 7"/>
          <p:cNvPicPr>
            <a:picLocks noChangeAspect="1" noGrp="1"/>
          </p:cNvPicPr>
          <p:nvPr/>
        </p:nvPicPr>
        <p:blipFill>
          <a:blip r:embed="rId4"/>
          <a:stretch/>
        </p:blipFill>
        <p:spPr bwMode="auto">
          <a:xfrm>
            <a:off x="304800" y="109537"/>
            <a:ext cx="700087" cy="757237"/>
          </a:xfrm>
          <a:prstGeom prst="rect">
            <a:avLst/>
          </a:prstGeom>
          <a:noFill/>
        </p:spPr>
      </p:pic>
      <p:pic>
        <p:nvPicPr>
          <p:cNvPr id="10246" name="Picture 6"/>
          <p:cNvPicPr>
            <a:picLocks noChangeAspect="1" noGrp="1"/>
          </p:cNvPicPr>
          <p:nvPr/>
        </p:nvPicPr>
        <p:blipFill>
          <a:blip r:embed="rId5"/>
          <a:stretch/>
        </p:blipFill>
        <p:spPr bwMode="auto">
          <a:xfrm>
            <a:off x="11449049" y="206375"/>
            <a:ext cx="619125" cy="736600"/>
          </a:xfrm>
          <a:prstGeom prst="rect">
            <a:avLst/>
          </a:prstGeom>
          <a:noFill/>
        </p:spPr>
      </p:pic>
      <p:pic>
        <p:nvPicPr>
          <p:cNvPr id="10247" name="Рисунок 7"/>
          <p:cNvPicPr>
            <a:picLocks noChangeAspect="1" noGrp="1"/>
          </p:cNvPicPr>
          <p:nvPr/>
        </p:nvPicPr>
        <p:blipFill>
          <a:blip r:embed="rId6"/>
          <a:stretch/>
        </p:blipFill>
        <p:spPr bwMode="auto">
          <a:xfrm>
            <a:off x="10820400" y="195262"/>
            <a:ext cx="554037" cy="6905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1266" name="Рисунок 4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1267" name="Объект 2"/>
          <p:cNvSpPr txBox="1">
            <a:spLocks noChangeShapeType="1" noGrp="1"/>
          </p:cNvSpPr>
          <p:nvPr/>
        </p:nvSpPr>
        <p:spPr bwMode="auto">
          <a:xfrm>
            <a:off x="234950" y="334962"/>
            <a:ext cx="11744325" cy="6043612"/>
          </a:xfrm>
          <a:prstGeom prst="rect">
            <a:avLst/>
          </a:prstGeom>
          <a:noFill/>
        </p:spPr>
        <p:txBody>
          <a:bodyPr lIns="91398" tIns="45700" rIns="91398" bIns="45700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600" b="1" i="0" u="none">
                <a:latin typeface="Times New Roman"/>
                <a:ea typeface="Times New Roman"/>
              </a:rPr>
              <a:t>ОБЕСПЕЧЕНИЕ ПИЩЕВОЙ И БИОЛОГИЧЕСКОЙ БЕЗОПАСНОСТИ ПРОДУКЦИИ ЖИВОТНОГО ПРОИСХОЖДЕНИЯ С ПОМОЩЬЮ ИНТЕГРАЦИИ ИСКУССТВЕННОГО ИНТЕЛЛЕКТА (ИИ) В АВТОМАТИЗИРОВАННУЮ ЭЛЕКТРОННУЮ СИСТЕМУ В ОБЛАСТИ ВЕТЕРИНАРИИ «МЕРКУРИЙ»                                                                     </a:t>
            </a:r>
            <a:r>
              <a:rPr lang="ru-RU" sz="1600" b="1" i="0" u="none">
                <a:latin typeface="Times New Roman"/>
                <a:ea typeface="Times New Roman"/>
              </a:rPr>
              <a:t>                           </a:t>
            </a:r>
            <a:endParaRPr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600" b="1" i="1" u="none"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</a:t>
            </a:r>
            <a:r>
              <a:rPr lang="ru-RU" sz="1600" b="1" i="1" u="none">
                <a:latin typeface="Times New Roman"/>
                <a:ea typeface="Times New Roman"/>
              </a:rPr>
              <a:t>30 </a:t>
            </a:r>
            <a:r>
              <a:rPr lang="ru-RU" sz="1600" b="1" i="1" u="none">
                <a:latin typeface="Times New Roman"/>
                <a:ea typeface="Times New Roman"/>
              </a:rPr>
              <a:t>МОДЕЛЕЙ ИИ</a:t>
            </a:r>
            <a:endParaRPr lang="en-US" sz="16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</p:txBody>
      </p:sp>
      <p:pic>
        <p:nvPicPr>
          <p:cNvPr id="11268" name="Рисунок 2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1047750" y="1476375"/>
            <a:ext cx="10523537" cy="52371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: скругленные углы 6"/>
          <p:cNvSpPr>
            <a:spLocks noChangeShapeType="1" noGrp="1"/>
          </p:cNvSpPr>
          <p:nvPr/>
        </p:nvSpPr>
        <p:spPr bwMode="auto">
          <a:xfrm>
            <a:off x="579437" y="1803400"/>
            <a:ext cx="5711825" cy="379253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>
            <a:solidFill>
              <a:srgbClr val="41719C"/>
            </a:solidFill>
            <a:miter/>
            <a:headEnd/>
            <a:tailEnd/>
          </a:ln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pic>
        <p:nvPicPr>
          <p:cNvPr id="12291" name="Рисунок 4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12293" name="Рисунок 1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1316036" y="242286"/>
            <a:ext cx="9950450" cy="820737"/>
          </a:xfrm>
          <a:prstGeom prst="rect">
            <a:avLst/>
          </a:prstGeom>
          <a:noFill/>
          <a:ln w="9524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/>
            <a:tailEnd/>
          </a:ln>
        </p:spPr>
      </p:pic>
      <p:sp>
        <p:nvSpPr>
          <p:cNvPr id="12294" name="Скругленный прямоугольник 6"/>
          <p:cNvSpPr>
            <a:spLocks noChangeShapeType="1" noGrp="1"/>
          </p:cNvSpPr>
          <p:nvPr/>
        </p:nvSpPr>
        <p:spPr bwMode="auto">
          <a:xfrm flipH="0" flipV="0">
            <a:off x="6835774" y="1577412"/>
            <a:ext cx="5003799" cy="4279792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41719C"/>
            </a:solidFill>
            <a:miter/>
            <a:headEnd/>
            <a:tailEnd/>
          </a:ln>
        </p:spPr>
        <p:txBody>
          <a:bodyPr lIns="91440" tIns="45720" rIns="91440" bIns="45720" anchor="ctr" anchorCtr="0"/>
          <a:lstStyle/>
          <a:p>
            <a:pPr lvl="0" algn="ctr">
              <a:defRPr/>
            </a:pPr>
            <a:r>
              <a:rPr lang="ru-RU" b="1" i="0" u="none">
                <a:solidFill>
                  <a:srgbClr val="1F4E79"/>
                </a:solidFill>
                <a:latin typeface="Times New Roman"/>
                <a:ea typeface="Times New Roman"/>
              </a:rPr>
              <a:t>15069 потенциальных нарушений, подтверждено 10206 записей. </a:t>
            </a:r>
            <a:endParaRPr/>
          </a:p>
          <a:p>
            <a:pPr lvl="0" algn="ctr">
              <a:defRPr/>
            </a:pPr>
            <a:r>
              <a:rPr lang="ru-RU" b="1" i="0" u="none">
                <a:solidFill>
                  <a:srgbClr val="1F4E79"/>
                </a:solidFill>
                <a:latin typeface="Times New Roman"/>
                <a:ea typeface="Times New Roman"/>
              </a:rPr>
              <a:t>Изменение сроков годности продукции – 2696,3 кг;</a:t>
            </a:r>
            <a:endParaRPr/>
          </a:p>
          <a:p>
            <a:pPr lvl="0" algn="ctr">
              <a:defRPr/>
            </a:pPr>
            <a:r>
              <a:rPr lang="ru-RU" b="1" i="0" u="none">
                <a:solidFill>
                  <a:srgbClr val="1F4E79"/>
                </a:solidFill>
                <a:latin typeface="Times New Roman"/>
                <a:ea typeface="Times New Roman"/>
              </a:rPr>
              <a:t>Тип сырья не соответствует типу продукции – 1896,47 кг;</a:t>
            </a:r>
            <a:endParaRPr/>
          </a:p>
          <a:p>
            <a:pPr lvl="0" algn="ctr">
              <a:defRPr/>
            </a:pPr>
            <a:r>
              <a:rPr lang="ru-RU" b="1" i="0" u="none">
                <a:solidFill>
                  <a:srgbClr val="1F4E79"/>
                </a:solidFill>
                <a:latin typeface="Times New Roman"/>
                <a:ea typeface="Times New Roman"/>
              </a:rPr>
              <a:t>Производство из нелогичного сырья – 24807,03 кг;</a:t>
            </a:r>
            <a:endParaRPr/>
          </a:p>
          <a:p>
            <a:pPr lvl="0" algn="ctr">
              <a:defRPr/>
            </a:pPr>
            <a:r>
              <a:rPr lang="ru-RU" b="1" i="0" u="none">
                <a:solidFill>
                  <a:srgbClr val="1F4E79"/>
                </a:solidFill>
                <a:latin typeface="Times New Roman"/>
                <a:ea typeface="Times New Roman"/>
              </a:rPr>
              <a:t>Производство без сырья – 1939 кг;</a:t>
            </a:r>
            <a:endParaRPr/>
          </a:p>
          <a:p>
            <a:pPr lvl="0" algn="ctr">
              <a:defRPr/>
            </a:pPr>
            <a:endParaRPr lang="en-US"/>
          </a:p>
          <a:p>
            <a:pPr lvl="0" algn="ctr">
              <a:defRPr/>
            </a:pPr>
            <a:r>
              <a:rPr lang="ru-RU" b="1" i="0" u="none">
                <a:solidFill>
                  <a:srgbClr val="1F4E79"/>
                </a:solidFill>
                <a:latin typeface="Times New Roman"/>
                <a:ea typeface="Times New Roman"/>
              </a:rPr>
              <a:t>4 УЛ аннулирована регистрация, </a:t>
            </a:r>
            <a:endParaRPr/>
          </a:p>
          <a:p>
            <a:pPr lvl="0" algn="ctr">
              <a:defRPr/>
            </a:pPr>
            <a:r>
              <a:rPr lang="ru-RU" b="1" i="0" u="none">
                <a:solidFill>
                  <a:srgbClr val="1F4E79"/>
                </a:solidFill>
                <a:latin typeface="Times New Roman"/>
                <a:ea typeface="Times New Roman"/>
              </a:rPr>
              <a:t>10 УЛ заблокирован доступ</a:t>
            </a:r>
            <a:endParaRPr/>
          </a:p>
        </p:txBody>
      </p:sp>
      <p:sp>
        <p:nvSpPr>
          <p:cNvPr id="12295" name="Прямоугольник: скругленные углы 9"/>
          <p:cNvSpPr>
            <a:spLocks noChangeShapeType="1" noGrp="1"/>
          </p:cNvSpPr>
          <p:nvPr/>
        </p:nvSpPr>
        <p:spPr bwMode="auto">
          <a:xfrm flipH="0" flipV="0">
            <a:off x="504030" y="1577412"/>
            <a:ext cx="5862636" cy="424451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 w="12700">
            <a:solidFill>
              <a:srgbClr val="41719C"/>
            </a:solidFill>
            <a:miter/>
            <a:headEnd/>
            <a:tailEnd/>
          </a:ln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2296" name="Прямоугольник 12"/>
          <p:cNvSpPr>
            <a:spLocks noChangeShapeType="1" noGrp="1"/>
          </p:cNvSpPr>
          <p:nvPr/>
        </p:nvSpPr>
        <p:spPr bwMode="auto">
          <a:xfrm>
            <a:off x="579436" y="1798204"/>
            <a:ext cx="5801804" cy="4023720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 marL="285750" lvl="0" indent="-285750">
              <a:buChar char="•"/>
              <a:defRPr/>
            </a:pP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обнаружение </a:t>
            </a: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несоответствия </a:t>
            </a: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объёмов, </a:t>
            </a:r>
            <a:endParaRPr/>
          </a:p>
          <a:p>
            <a:pPr marL="285750" lvl="0" indent="-285750">
              <a:buChar char="•"/>
              <a:defRPr/>
            </a:pP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необоснованное </a:t>
            </a: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изменение сроков годности, </a:t>
            </a:r>
            <a:endParaRPr lang="en-US" sz="2200"/>
          </a:p>
          <a:p>
            <a:pPr marL="285750" lvl="0" indent="-285750">
              <a:buChar char="•"/>
              <a:defRPr/>
            </a:pP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о</a:t>
            </a: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тсутствие сырья при производственных транзакциях</a:t>
            </a:r>
            <a:endParaRPr/>
          </a:p>
          <a:p>
            <a:pPr marL="285750" lvl="0" indent="-285750">
              <a:buChar char="•"/>
              <a:defRPr/>
            </a:pP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и</a:t>
            </a: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скусственное увеличение объемов продукции</a:t>
            </a:r>
            <a:endParaRPr/>
          </a:p>
          <a:p>
            <a:pPr marL="285750" lvl="0" indent="-285750">
              <a:buChar char="•"/>
              <a:defRPr/>
            </a:pP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несоответствие </a:t>
            </a: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сырья заявленному типу </a:t>
            </a:r>
            <a:r>
              <a:rPr lang="ru-RU" sz="2200" b="1" i="0" u="none">
                <a:solidFill>
                  <a:srgbClr val="1F4E79"/>
                </a:solidFill>
                <a:latin typeface="Times New Roman"/>
                <a:ea typeface="Times New Roman"/>
              </a:rPr>
              <a:t>продукта</a:t>
            </a:r>
            <a:endParaRPr/>
          </a:p>
          <a:p>
            <a:pPr marL="285750" lvl="0" algn="ctr">
              <a:defRPr/>
            </a:pPr>
            <a:r>
              <a:rPr lang="ru-RU" sz="2000" b="1" i="0" u="none">
                <a:solidFill>
                  <a:srgbClr val="1F4E79"/>
                </a:solidFill>
                <a:latin typeface="Times New Roman"/>
                <a:ea typeface="Times New Roman"/>
              </a:rPr>
              <a:t>Система </a:t>
            </a:r>
            <a:r>
              <a:rPr lang="ru-RU" sz="2000" b="1" i="0" u="none">
                <a:solidFill>
                  <a:srgbClr val="1F4E79"/>
                </a:solidFill>
                <a:latin typeface="Times New Roman"/>
                <a:ea typeface="Times New Roman"/>
              </a:rPr>
              <a:t>контролирует </a:t>
            </a:r>
            <a:r>
              <a:rPr lang="ru-RU" sz="2000" b="1" i="0" u="none">
                <a:solidFill>
                  <a:srgbClr val="1F4E79"/>
                </a:solidFill>
                <a:latin typeface="Times New Roman"/>
                <a:ea typeface="Times New Roman"/>
              </a:rPr>
              <a:t>оборот продукции, минимизируя </a:t>
            </a:r>
            <a:r>
              <a:rPr lang="ru-RU" sz="2000" b="1" i="0" u="none">
                <a:solidFill>
                  <a:srgbClr val="1F4E79"/>
                </a:solidFill>
                <a:latin typeface="Times New Roman"/>
                <a:ea typeface="Times New Roman"/>
              </a:rPr>
              <a:t>риски распространения некачественной </a:t>
            </a:r>
            <a:r>
              <a:rPr lang="ru-RU" sz="2000" b="1" i="0" u="none">
                <a:solidFill>
                  <a:srgbClr val="1F4E79"/>
                </a:solidFill>
                <a:latin typeface="Times New Roman"/>
                <a:ea typeface="Times New Roman"/>
              </a:rPr>
              <a:t>продукции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4338" name="Рисунок 4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4339" name="Объект 2"/>
          <p:cNvSpPr txBox="1">
            <a:spLocks noChangeShapeType="1" noGrp="1"/>
          </p:cNvSpPr>
          <p:nvPr/>
        </p:nvSpPr>
        <p:spPr bwMode="auto">
          <a:xfrm>
            <a:off x="234950" y="334962"/>
            <a:ext cx="11744325" cy="6043612"/>
          </a:xfrm>
          <a:prstGeom prst="rect">
            <a:avLst/>
          </a:prstGeom>
          <a:noFill/>
        </p:spPr>
        <p:txBody>
          <a:bodyPr lIns="91398" tIns="45700" rIns="91398" bIns="45700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</p:txBody>
      </p:sp>
      <p:sp>
        <p:nvSpPr>
          <p:cNvPr id="1314097207" name="Прямоугольник 15"/>
          <p:cNvSpPr/>
          <p:nvPr/>
        </p:nvSpPr>
        <p:spPr bwMode="auto">
          <a:xfrm>
            <a:off x="1481137" y="497680"/>
            <a:ext cx="10190161" cy="10447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>
            <a:schemeClr val="accent2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300" b="1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Эффективное применение цифровых </a:t>
            </a:r>
            <a:r>
              <a:rPr lang="ru-RU" sz="2300" b="1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методов.</a:t>
            </a:r>
            <a:endParaRPr lang="ru-RU" sz="2300" b="1">
              <a:solidFill>
                <a:schemeClr val="accent1">
                  <a:lumMod val="50000"/>
                </a:schemeClr>
              </a:solidFill>
              <a:latin typeface="Times New Roman"/>
              <a:cs typeface="Times New Roman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300" b="1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Ключевые </a:t>
            </a:r>
            <a:r>
              <a:rPr lang="ru-RU" sz="2300" b="1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результаты контроля</a:t>
            </a:r>
            <a:endParaRPr/>
          </a:p>
        </p:txBody>
      </p:sp>
      <p:sp>
        <p:nvSpPr>
          <p:cNvPr id="1124423205" name="Прямоугольник 10"/>
          <p:cNvSpPr/>
          <p:nvPr/>
        </p:nvSpPr>
        <p:spPr bwMode="auto">
          <a:xfrm>
            <a:off x="2615562" y="2030381"/>
            <a:ext cx="1707597" cy="1006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6000" b="1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1342</a:t>
            </a:r>
            <a:endParaRPr lang="ru-RU" sz="6000" b="1">
              <a:solidFill>
                <a:schemeClr val="accent1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pic>
        <p:nvPicPr>
          <p:cNvPr id="1659230510" name="Picture 11" descr="C:\Users\Клименок АА\Desktop\Куфи\пнг\policeman-svgrepo-com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/>
        </p:blipFill>
        <p:spPr bwMode="auto">
          <a:xfrm>
            <a:off x="725487" y="1923300"/>
            <a:ext cx="1385887" cy="1385886"/>
          </a:xfrm>
          <a:prstGeom prst="rect">
            <a:avLst/>
          </a:prstGeom>
          <a:noFill/>
        </p:spPr>
      </p:pic>
      <p:sp>
        <p:nvSpPr>
          <p:cNvPr id="163879524" name="Прямоугольник 11"/>
          <p:cNvSpPr/>
          <p:nvPr/>
        </p:nvSpPr>
        <p:spPr bwMode="auto">
          <a:xfrm>
            <a:off x="2356630" y="3116331"/>
            <a:ext cx="4139969" cy="7776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699"/>
              </a:lnSpc>
              <a:defRPr/>
            </a:pPr>
            <a:r>
              <a:rPr lang="ru-RU" sz="2800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к</a:t>
            </a:r>
            <a:r>
              <a:rPr lang="ru-RU" sz="2800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онтрольных (надзорных) </a:t>
            </a:r>
            <a:endParaRPr lang="ru-RU" sz="2800">
              <a:solidFill>
                <a:schemeClr val="accent1">
                  <a:lumMod val="50000"/>
                </a:schemeClr>
              </a:solidFill>
              <a:latin typeface="Times New Roman"/>
              <a:cs typeface="Times New Roman"/>
            </a:endParaRPr>
          </a:p>
          <a:p>
            <a:pPr>
              <a:lnSpc>
                <a:spcPts val="2699"/>
              </a:lnSpc>
              <a:defRPr/>
            </a:pPr>
            <a:r>
              <a:rPr lang="ru-RU" sz="2800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мероприятий</a:t>
            </a:r>
            <a:endParaRPr/>
          </a:p>
        </p:txBody>
      </p:sp>
      <p:pic>
        <p:nvPicPr>
          <p:cNvPr id="1522624144" name="Picture 13" descr="C:\Users\Клименок АА\Desktop\Куфи\пнг\pngwing.com (13)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/>
        </p:blipFill>
        <p:spPr bwMode="auto">
          <a:xfrm>
            <a:off x="987712" y="3960811"/>
            <a:ext cx="1240684" cy="1717458"/>
          </a:xfrm>
          <a:prstGeom prst="rect">
            <a:avLst/>
          </a:prstGeom>
          <a:noFill/>
        </p:spPr>
      </p:pic>
      <p:sp>
        <p:nvSpPr>
          <p:cNvPr id="965611562" name="Прямоугольник 14"/>
          <p:cNvSpPr/>
          <p:nvPr/>
        </p:nvSpPr>
        <p:spPr bwMode="auto">
          <a:xfrm>
            <a:off x="2659212" y="4468811"/>
            <a:ext cx="3783372" cy="8029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2799"/>
              </a:lnSpc>
              <a:defRPr/>
            </a:pPr>
            <a:endParaRPr lang="ru-RU" sz="2800">
              <a:solidFill>
                <a:schemeClr val="accent1">
                  <a:lumMod val="50000"/>
                </a:schemeClr>
              </a:solidFill>
              <a:latin typeface="Times New Roman"/>
              <a:cs typeface="Times New Roman"/>
            </a:endParaRPr>
          </a:p>
          <a:p>
            <a:pPr>
              <a:lnSpc>
                <a:spcPts val="2799"/>
              </a:lnSpc>
              <a:defRPr/>
            </a:pPr>
            <a:r>
              <a:rPr lang="ru-RU" sz="2800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предостережений</a:t>
            </a:r>
            <a:endParaRPr lang="ru-RU" sz="2800">
              <a:solidFill>
                <a:schemeClr val="accent1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1789245567" name="Прямоугольник 13"/>
          <p:cNvSpPr/>
          <p:nvPr/>
        </p:nvSpPr>
        <p:spPr bwMode="auto">
          <a:xfrm>
            <a:off x="2709633" y="3960811"/>
            <a:ext cx="2219684" cy="1006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6000" b="1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839</a:t>
            </a:r>
            <a:endParaRPr lang="ru-RU" sz="6000" b="1">
              <a:solidFill>
                <a:schemeClr val="accent1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pic>
        <p:nvPicPr>
          <p:cNvPr id="555318706" name="Picture 12" descr="C:\Users\Клименок АА\Desktop\Куфи\пнг\pngwing.com - 2023-11-13T134245.929.png"/>
          <p:cNvPicPr>
            <a:picLocks noChangeAspect="1" noChangeArrowheads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/>
        </p:blipFill>
        <p:spPr bwMode="auto">
          <a:xfrm>
            <a:off x="6826441" y="1829513"/>
            <a:ext cx="1387114" cy="1479671"/>
          </a:xfrm>
          <a:prstGeom prst="rect">
            <a:avLst/>
          </a:prstGeom>
          <a:noFill/>
        </p:spPr>
      </p:pic>
      <p:sp>
        <p:nvSpPr>
          <p:cNvPr id="1330887601" name="Прямоугольник 12"/>
          <p:cNvSpPr/>
          <p:nvPr/>
        </p:nvSpPr>
        <p:spPr bwMode="auto">
          <a:xfrm>
            <a:off x="8293682" y="1829513"/>
            <a:ext cx="1707597" cy="1006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6000" b="1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1495</a:t>
            </a:r>
            <a:endParaRPr lang="ru-RU" sz="6000" b="1">
              <a:solidFill>
                <a:schemeClr val="accent1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129994001" name="Прямоугольник 3"/>
          <p:cNvSpPr/>
          <p:nvPr/>
        </p:nvSpPr>
        <p:spPr bwMode="auto">
          <a:xfrm>
            <a:off x="8424130" y="2775506"/>
            <a:ext cx="3351804" cy="80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799"/>
              </a:lnSpc>
              <a:defRPr/>
            </a:pPr>
            <a:r>
              <a:rPr lang="ru-RU" sz="2600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выявлено нарушений законодательства РФ</a:t>
            </a:r>
            <a:endParaRPr/>
          </a:p>
        </p:txBody>
      </p:sp>
      <p:sp>
        <p:nvSpPr>
          <p:cNvPr id="1778038768" name="Прямоугольник 22"/>
          <p:cNvSpPr/>
          <p:nvPr/>
        </p:nvSpPr>
        <p:spPr bwMode="auto">
          <a:xfrm>
            <a:off x="7357397" y="4212499"/>
            <a:ext cx="4314261" cy="1158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799"/>
              </a:lnSpc>
              <a:defRPr/>
            </a:pPr>
            <a:r>
              <a:rPr lang="ru-RU" sz="2600" b="1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4</a:t>
            </a:r>
            <a:r>
              <a:rPr lang="ru-RU" sz="2600">
                <a:solidFill>
                  <a:schemeClr val="accent1">
                    <a:lumMod val="50000"/>
                  </a:schemeClr>
                </a:solidFill>
                <a:latin typeface="Times New Roman"/>
                <a:cs typeface="Times New Roman"/>
              </a:rPr>
              <a:t> материала направлены в Прокуратуру Республики Бурятия</a:t>
            </a:r>
            <a:endParaRPr lang="ru-RU" sz="2600">
              <a:solidFill>
                <a:schemeClr val="accent1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11064206" name="Рисунок 4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</p:spPr>
      </p:pic>
      <p:sp>
        <p:nvSpPr>
          <p:cNvPr id="245712981" name="Объект 2"/>
          <p:cNvSpPr txBox="1">
            <a:spLocks noChangeShapeType="1" noGrp="1"/>
          </p:cNvSpPr>
          <p:nvPr/>
        </p:nvSpPr>
        <p:spPr bwMode="auto">
          <a:xfrm>
            <a:off x="234949" y="334962"/>
            <a:ext cx="11744325" cy="6043611"/>
          </a:xfrm>
          <a:prstGeom prst="rect">
            <a:avLst/>
          </a:prstGeom>
          <a:noFill/>
        </p:spPr>
        <p:txBody>
          <a:bodyPr lIns="91397" tIns="45699" rIns="91397" bIns="45699"/>
          <a:lstStyle>
            <a:lvl1pPr marL="228600" indent="0" algn="l" defTabSz="914400">
              <a:lnSpc>
                <a:spcPct val="90000"/>
              </a:lnSpc>
              <a:spcBef>
                <a:spcPts val="999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lvl="0" algn="ctr">
              <a:lnSpc>
                <a:spcPct val="100000"/>
              </a:lnSpc>
              <a:spcBef>
                <a:spcPts val="0"/>
              </a:spcBef>
              <a:defRPr/>
            </a:pPr>
            <a:endParaRPr sz="1500"/>
          </a:p>
          <a:p>
            <a:pPr lvl="0" algn="just">
              <a:lnSpc>
                <a:spcPct val="100000"/>
              </a:lnSpc>
              <a:spcBef>
                <a:spcPts val="0"/>
              </a:spcBef>
              <a:defRPr/>
            </a:pPr>
            <a:r>
              <a:rPr sz="1500">
                <a:latin typeface="Times New Roman"/>
                <a:cs typeface="Times New Roman"/>
              </a:rPr>
              <a:t>34 КНМ с взаимодействием с контролируемыми лицами, осуществляющими производство, хранение и реализацию продукции животного происхождения, их которых 29 проверок проведено по требованию прокуратуры РБ, 4 по поручению Правительства</a:t>
            </a:r>
            <a:r>
              <a:rPr sz="1500">
                <a:latin typeface="Times New Roman"/>
                <a:cs typeface="Times New Roman"/>
              </a:rPr>
              <a:t> РФ и 1 проверка по неисполнению выданного предписания, согласованная с прокуратурой. По результатам проведенных КНМ нарушения требований ветеринарного законодательства и технических регламентов ТР ТС были установлены у 30 хозяйствующих субъектов, в отноше</a:t>
            </a:r>
            <a:r>
              <a:rPr sz="1500">
                <a:latin typeface="Times New Roman"/>
                <a:cs typeface="Times New Roman"/>
              </a:rPr>
              <a:t>нии виновных лиц возбуждено 60 административных дел по статьям ч.1 ст.10.6, ч.1 ст. 10.8, ч.1 ст. 14.43, ч.8. ст.19.5 КоАП РФ, выдано 20 предписаний, наложено 268 тыс. руб., в трех случаях на основании ст. 4.1.1 КоАП РФ штраф был заменен на предупреждение.</a:t>
            </a:r>
            <a:endParaRPr sz="1500">
              <a:latin typeface="Times New Roman"/>
              <a:cs typeface="Times New Roman"/>
            </a:endParaRPr>
          </a:p>
          <a:p>
            <a:pPr algn="just">
              <a:lnSpc>
                <a:spcPct val="100000"/>
              </a:lnSpc>
              <a:spcAft>
                <a:spcPts val="0"/>
              </a:spcAft>
              <a:defRPr/>
            </a:pPr>
            <a:r>
              <a:rPr sz="1500">
                <a:latin typeface="Times New Roman"/>
                <a:cs typeface="Times New Roman"/>
              </a:rPr>
              <a:t> </a:t>
            </a:r>
            <a:r>
              <a:rPr sz="1500">
                <a:latin typeface="Times New Roman"/>
                <a:cs typeface="Times New Roman"/>
              </a:rPr>
              <a:t> </a:t>
            </a:r>
            <a:r>
              <a:rPr sz="1500">
                <a:latin typeface="Times New Roman"/>
                <a:cs typeface="Times New Roman"/>
              </a:rPr>
              <a:t>П</a:t>
            </a:r>
            <a:r>
              <a:rPr sz="1500">
                <a:latin typeface="Times New Roman"/>
                <a:cs typeface="Times New Roman"/>
              </a:rPr>
              <a:t>роверено 22 субъекта, занимающихся производством и переработкой продукции животноводства. Нарушения требований законодательства были установлены у всех проверяемых лиц, заключения по проверкам были передан</a:t>
            </a:r>
            <a:r>
              <a:rPr sz="1500">
                <a:latin typeface="Times New Roman"/>
                <a:cs typeface="Times New Roman"/>
              </a:rPr>
              <a:t>ы в соответствующие прокуратуры для принятия мер. На основании материалов, переданных прокуратурами, Управлением в отношении 5 индивидуальных предпринимателей были возбуждены административные дела по ч.1 ст.10.6 КоАП РФ, наложен штраф на сумму 15 тыс. руб.</a:t>
            </a:r>
            <a:endParaRPr sz="1500">
              <a:latin typeface="Times New Roman"/>
              <a:cs typeface="Times New Roman"/>
            </a:endParaRPr>
          </a:p>
          <a:p>
            <a:pPr algn="just">
              <a:lnSpc>
                <a:spcPct val="100000"/>
              </a:lnSpc>
              <a:spcAft>
                <a:spcPts val="0"/>
              </a:spcAft>
              <a:defRPr/>
            </a:pPr>
            <a:r>
              <a:rPr sz="1500">
                <a:latin typeface="Times New Roman"/>
                <a:cs typeface="Times New Roman"/>
              </a:rPr>
              <a:t> </a:t>
            </a:r>
            <a:r>
              <a:rPr sz="1500">
                <a:latin typeface="Times New Roman"/>
                <a:cs typeface="Times New Roman"/>
              </a:rPr>
              <a:t> </a:t>
            </a:r>
            <a:r>
              <a:rPr sz="1500">
                <a:latin typeface="Times New Roman"/>
                <a:cs typeface="Times New Roman"/>
              </a:rPr>
              <a:t>По результатам проверок объектов оборота пищевой продукции были установлены нарушения, выразившиеся в отсутствии входящи</a:t>
            </a:r>
            <a:r>
              <a:rPr sz="1500">
                <a:latin typeface="Times New Roman"/>
                <a:cs typeface="Times New Roman"/>
              </a:rPr>
              <a:t>х</a:t>
            </a:r>
            <a:r>
              <a:rPr sz="1500">
                <a:latin typeface="Times New Roman"/>
                <a:cs typeface="Times New Roman"/>
              </a:rPr>
              <a:t> ветеринарных </a:t>
            </a:r>
            <a:r>
              <a:rPr sz="1500">
                <a:latin typeface="Times New Roman"/>
                <a:cs typeface="Times New Roman"/>
              </a:rPr>
              <a:t>сопроводительных документов на транспортные партии продукции животного происхождения, перемещаемые со сменой владельца для дальнейшего хранения и переработки. </a:t>
            </a:r>
            <a:endParaRPr sz="1500">
              <a:latin typeface="Times New Roman"/>
              <a:cs typeface="Times New Roman"/>
            </a:endParaRPr>
          </a:p>
          <a:p>
            <a:pPr algn="just">
              <a:lnSpc>
                <a:spcPct val="100000"/>
              </a:lnSpc>
              <a:spcAft>
                <a:spcPts val="0"/>
              </a:spcAft>
              <a:defRPr/>
            </a:pPr>
            <a:r>
              <a:rPr sz="1500">
                <a:latin typeface="Times New Roman"/>
                <a:cs typeface="Times New Roman"/>
              </a:rPr>
              <a:t> </a:t>
            </a:r>
            <a:r>
              <a:rPr sz="1500">
                <a:latin typeface="Times New Roman"/>
                <a:cs typeface="Times New Roman"/>
              </a:rPr>
              <a:t>По поручению Правительства РФ и требованию прокуратуры РБ проведены проверки в отношении торговых сетей</a:t>
            </a:r>
            <a:r>
              <a:rPr sz="1500">
                <a:latin typeface="Times New Roman"/>
                <a:cs typeface="Times New Roman"/>
              </a:rPr>
              <a:t>.</a:t>
            </a:r>
            <a:r>
              <a:rPr sz="1500">
                <a:latin typeface="Times New Roman"/>
                <a:cs typeface="Times New Roman"/>
              </a:rPr>
              <a:t> Проверены 25 магазинов</a:t>
            </a:r>
            <a:r>
              <a:rPr sz="1500">
                <a:latin typeface="Times New Roman"/>
                <a:cs typeface="Times New Roman"/>
              </a:rPr>
              <a:t>,</a:t>
            </a:r>
            <a:r>
              <a:rPr sz="1500">
                <a:latin typeface="Times New Roman"/>
                <a:cs typeface="Times New Roman"/>
              </a:rPr>
              <a:t> установлено 78 нарушений </a:t>
            </a:r>
            <a:r>
              <a:rPr sz="1500">
                <a:latin typeface="Times New Roman"/>
                <a:cs typeface="Times New Roman"/>
              </a:rPr>
              <a:t>ветзаконодательства</a:t>
            </a:r>
            <a:r>
              <a:rPr sz="1500">
                <a:latin typeface="Times New Roman"/>
                <a:cs typeface="Times New Roman"/>
              </a:rPr>
              <a:t>, отобран</a:t>
            </a:r>
            <a:r>
              <a:rPr sz="1500">
                <a:latin typeface="Times New Roman"/>
                <a:cs typeface="Times New Roman"/>
              </a:rPr>
              <a:t>а</a:t>
            </a:r>
            <a:r>
              <a:rPr sz="1500">
                <a:latin typeface="Times New Roman"/>
                <a:cs typeface="Times New Roman"/>
              </a:rPr>
              <a:t> 21 проба, выявлено 4 положительные пробы. В молочной продукции </a:t>
            </a:r>
            <a:r>
              <a:rPr sz="1500">
                <a:latin typeface="Times New Roman"/>
                <a:cs typeface="Times New Roman"/>
              </a:rPr>
              <a:t>-</a:t>
            </a:r>
            <a:r>
              <a:rPr sz="1500">
                <a:latin typeface="Times New Roman"/>
                <a:cs typeface="Times New Roman"/>
              </a:rPr>
              <a:t> наличие растительных жиров, что говорит о фальсификации молочной продукции (масло, сыр). По результатам проверок  </a:t>
            </a:r>
            <a:r>
              <a:rPr sz="1500">
                <a:latin typeface="Times New Roman"/>
                <a:cs typeface="Times New Roman"/>
              </a:rPr>
              <a:t>снято с реализации около 8 тонн продукции, утилизировано свыше 970 кг., составлено 26 протоколов по ч. 1 ст. 10.6, по ч.1 ст. 10.8, по ч. 1 ст. 14.43 КоАП РФ, рассмотрено 17 административных дел, сумма штрафа составила 107 тыс. руб., выдано 2 предписания. </a:t>
            </a:r>
            <a:endParaRPr sz="15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sz="1500">
                <a:latin typeface="Times New Roman"/>
                <a:cs typeface="Times New Roman"/>
              </a:rPr>
              <a:t>По результатам провер</a:t>
            </a:r>
            <a:r>
              <a:rPr sz="1500">
                <a:latin typeface="Times New Roman"/>
                <a:cs typeface="Times New Roman"/>
              </a:rPr>
              <a:t>ок</a:t>
            </a:r>
            <a:r>
              <a:rPr sz="1500">
                <a:latin typeface="Times New Roman"/>
                <a:cs typeface="Times New Roman"/>
              </a:rPr>
              <a:t> было возбуждено 2 административных дела по ч. 1 ст. 10.8, ч. 1 ст. 14.43, наложен штраф на сумму 10 тыс. руб. По поручению Правительства РФ также проведены 3 проверки в отношении торговых сетей</a:t>
            </a:r>
            <a:r>
              <a:rPr sz="1500">
                <a:latin typeface="Times New Roman"/>
                <a:cs typeface="Times New Roman"/>
              </a:rPr>
              <a:t>,</a:t>
            </a:r>
            <a:r>
              <a:rPr sz="1500">
                <a:latin typeface="Times New Roman"/>
                <a:cs typeface="Times New Roman"/>
              </a:rPr>
              <a:t>  возбуждено 6 административных дел по ч. 1 ст. 10.8 КоАП РФ, ч.1 ст.14.43, наложен штраф на сумму 19 тыс. руб., отобрано 5 проб продукции, выявлено 4 пробы, не отвечающи</a:t>
            </a:r>
            <a:r>
              <a:rPr sz="1500">
                <a:latin typeface="Times New Roman"/>
                <a:cs typeface="Times New Roman"/>
              </a:rPr>
              <a:t>е</a:t>
            </a:r>
            <a:r>
              <a:rPr sz="1500">
                <a:latin typeface="Times New Roman"/>
                <a:cs typeface="Times New Roman"/>
              </a:rPr>
              <a:t> качеству и безопасности, в том числе в двух пробах продукции производителей Бурятии</a:t>
            </a:r>
            <a:r>
              <a:rPr sz="1500">
                <a:latin typeface="Times New Roman"/>
                <a:cs typeface="Times New Roman"/>
              </a:rPr>
              <a:t>.</a:t>
            </a:r>
            <a:endParaRPr sz="15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sz="15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sz="15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sz="15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40777763" name="Рисунок 4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</p:spPr>
      </p:pic>
      <p:sp>
        <p:nvSpPr>
          <p:cNvPr id="1534579741" name="Объект 2"/>
          <p:cNvSpPr txBox="1">
            <a:spLocks noChangeShapeType="1" noGrp="1"/>
          </p:cNvSpPr>
          <p:nvPr/>
        </p:nvSpPr>
        <p:spPr bwMode="auto">
          <a:xfrm>
            <a:off x="234949" y="334962"/>
            <a:ext cx="11744325" cy="6043611"/>
          </a:xfrm>
          <a:prstGeom prst="rect">
            <a:avLst/>
          </a:prstGeom>
          <a:noFill/>
        </p:spPr>
        <p:txBody>
          <a:bodyPr lIns="91397" tIns="45699" rIns="91397" bIns="45699"/>
          <a:lstStyle>
            <a:lvl1pPr marL="228600" indent="0" algn="l" defTabSz="914400">
              <a:lnSpc>
                <a:spcPct val="90000"/>
              </a:lnSpc>
              <a:spcBef>
                <a:spcPts val="999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lvl="0" algn="ctr">
              <a:lnSpc>
                <a:spcPct val="100000"/>
              </a:lnSpc>
              <a:spcBef>
                <a:spcPts val="0"/>
              </a:spcBef>
              <a:defRPr/>
            </a:pPr>
            <a:endParaRPr sz="1500"/>
          </a:p>
          <a:p>
            <a:pPr algn="just">
              <a:lnSpc>
                <a:spcPct val="100000"/>
              </a:lnSpc>
              <a:spcAft>
                <a:spcPts val="0"/>
              </a:spcAft>
              <a:defRPr/>
            </a:pPr>
            <a:r>
              <a:rPr sz="1200">
                <a:latin typeface="Times New Roman"/>
                <a:cs typeface="Times New Roman"/>
              </a:rPr>
              <a:t> </a:t>
            </a:r>
            <a:r>
              <a:rPr sz="1200">
                <a:latin typeface="Times New Roman"/>
                <a:cs typeface="Times New Roman"/>
              </a:rPr>
              <a:t>За истекший период 2026 года </a:t>
            </a:r>
            <a:r>
              <a:rPr sz="1200">
                <a:latin typeface="Times New Roman"/>
                <a:cs typeface="Times New Roman"/>
              </a:rPr>
              <a:t>Управлением </a:t>
            </a:r>
            <a:r>
              <a:rPr sz="1200">
                <a:latin typeface="Times New Roman"/>
                <a:cs typeface="Times New Roman"/>
              </a:rPr>
              <a:t>проведено 84 контрольно-надзорных мероприятия без взаимодействия с контролируемым лицом в отношении организаций общественного питания республики: 41 выездное обследование и 43 наблюдения. По результатам КНМ </a:t>
            </a:r>
            <a:r>
              <a:rPr sz="1200">
                <a:latin typeface="Times New Roman"/>
                <a:cs typeface="Times New Roman"/>
              </a:rPr>
              <a:t>42</a:t>
            </a:r>
            <a:r>
              <a:rPr sz="1200">
                <a:latin typeface="Times New Roman"/>
                <a:cs typeface="Times New Roman"/>
              </a:rPr>
              <a:t> хозяйствующим субъектам </a:t>
            </a:r>
            <a:r>
              <a:rPr sz="1200">
                <a:latin typeface="Times New Roman"/>
                <a:cs typeface="Times New Roman"/>
              </a:rPr>
              <a:t>объявле</a:t>
            </a:r>
            <a:r>
              <a:rPr sz="1200">
                <a:latin typeface="Times New Roman"/>
                <a:cs typeface="Times New Roman"/>
              </a:rPr>
              <a:t>ны предостережения о недопустимости нарушения обязательных требований.</a:t>
            </a:r>
            <a:endParaRPr sz="1200">
              <a:latin typeface="Times New Roman"/>
              <a:cs typeface="Times New Roman"/>
            </a:endParaRPr>
          </a:p>
          <a:p>
            <a:pPr algn="just">
              <a:lnSpc>
                <a:spcPct val="100000"/>
              </a:lnSpc>
              <a:spcAft>
                <a:spcPts val="0"/>
              </a:spcAft>
              <a:defRPr/>
            </a:pPr>
            <a:r>
              <a:rPr sz="1200">
                <a:latin typeface="Times New Roman"/>
                <a:cs typeface="Times New Roman"/>
              </a:rPr>
              <a:t> </a:t>
            </a:r>
            <a:r>
              <a:rPr sz="1200">
                <a:latin typeface="Times New Roman"/>
                <a:cs typeface="Times New Roman"/>
              </a:rPr>
              <a:t>Н</a:t>
            </a:r>
            <a:r>
              <a:rPr sz="1200">
                <a:latin typeface="Times New Roman"/>
                <a:cs typeface="Times New Roman"/>
              </a:rPr>
              <a:t>а</a:t>
            </a:r>
            <a:r>
              <a:rPr sz="1200">
                <a:latin typeface="Times New Roman"/>
                <a:cs typeface="Times New Roman"/>
              </a:rPr>
              <a:t>р</a:t>
            </a:r>
            <a:r>
              <a:rPr sz="1200">
                <a:latin typeface="Times New Roman"/>
                <a:cs typeface="Times New Roman"/>
              </a:rPr>
              <a:t>у</a:t>
            </a:r>
            <a:r>
              <a:rPr sz="1200">
                <a:latin typeface="Times New Roman"/>
                <a:cs typeface="Times New Roman"/>
              </a:rPr>
              <a:t>ш</a:t>
            </a:r>
            <a:r>
              <a:rPr sz="1200">
                <a:latin typeface="Times New Roman"/>
                <a:cs typeface="Times New Roman"/>
              </a:rPr>
              <a:t>е</a:t>
            </a:r>
            <a:r>
              <a:rPr sz="1200">
                <a:latin typeface="Times New Roman"/>
                <a:cs typeface="Times New Roman"/>
              </a:rPr>
              <a:t>н</a:t>
            </a:r>
            <a:r>
              <a:rPr sz="1200">
                <a:latin typeface="Times New Roman"/>
                <a:cs typeface="Times New Roman"/>
              </a:rPr>
              <a:t>и</a:t>
            </a:r>
            <a:r>
              <a:rPr sz="1200">
                <a:latin typeface="Times New Roman"/>
                <a:cs typeface="Times New Roman"/>
              </a:rPr>
              <a:t>е</a:t>
            </a:r>
            <a:r>
              <a:rPr sz="1200">
                <a:latin typeface="Times New Roman"/>
                <a:cs typeface="Times New Roman"/>
              </a:rPr>
              <a:t>м</a:t>
            </a:r>
            <a:r>
              <a:rPr sz="1200">
                <a:latin typeface="Times New Roman"/>
                <a:cs typeface="Times New Roman"/>
              </a:rPr>
              <a:t>, выявленны</a:t>
            </a:r>
            <a:r>
              <a:rPr sz="1200">
                <a:latin typeface="Times New Roman"/>
                <a:cs typeface="Times New Roman"/>
              </a:rPr>
              <a:t>м</a:t>
            </a:r>
            <a:r>
              <a:rPr sz="1200">
                <a:latin typeface="Times New Roman"/>
                <a:cs typeface="Times New Roman"/>
              </a:rPr>
              <a:t> в ходе КНМ, является ведение деятельности без регистрации во ФГИС «Цербер».</a:t>
            </a:r>
            <a:r>
              <a:rPr sz="1200">
                <a:latin typeface="Times New Roman"/>
                <a:cs typeface="Times New Roman"/>
              </a:rPr>
              <a:t> Отсутствие регистрации в информационной системе не позволяет оформить ветеринарные сопроводительные документы, характеризующие территориальное и видовое происхождение, ветеринарно-санитарное состояние используемой продукции и нарушает её прослеживаемость.</a:t>
            </a:r>
            <a:r>
              <a:rPr sz="1200">
                <a:latin typeface="Times New Roman"/>
                <a:cs typeface="Times New Roman"/>
              </a:rPr>
              <a:t> </a:t>
            </a:r>
            <a:endParaRPr sz="1200">
              <a:latin typeface="Times New Roman"/>
              <a:cs typeface="Times New Roman"/>
            </a:endParaRPr>
          </a:p>
          <a:p>
            <a:pPr algn="just">
              <a:lnSpc>
                <a:spcPct val="100000"/>
              </a:lnSpc>
              <a:spcAft>
                <a:spcPts val="0"/>
              </a:spcAft>
              <a:defRPr/>
            </a:pPr>
            <a:r>
              <a:rPr sz="1200">
                <a:latin typeface="Times New Roman"/>
                <a:cs typeface="Times New Roman"/>
              </a:rPr>
              <a:t> </a:t>
            </a:r>
            <a:r>
              <a:rPr sz="1200">
                <a:latin typeface="Times New Roman"/>
                <a:cs typeface="Times New Roman"/>
              </a:rPr>
              <a:t>В отношении 10 </a:t>
            </a:r>
            <a:r>
              <a:rPr sz="1200">
                <a:latin typeface="Times New Roman"/>
                <a:cs typeface="Times New Roman"/>
              </a:rPr>
              <a:t>хозяйствующих субъектов</a:t>
            </a:r>
            <a:r>
              <a:rPr sz="1200">
                <a:latin typeface="Times New Roman"/>
                <a:cs typeface="Times New Roman"/>
              </a:rPr>
              <a:t> не предпринявших меры по регистрации во ФГИС «Цербер» после получения предос</a:t>
            </a:r>
            <a:r>
              <a:rPr sz="1200">
                <a:latin typeface="Times New Roman"/>
                <a:cs typeface="Times New Roman"/>
              </a:rPr>
              <a:t>тережений, надзорным ведомством по требованию прокуратуры Республики Бурятия проведены инспекционные визиты. К административной ответственности по ч. 1 ст. 10.8 КоАП РФ привлечены 10 предпринимателей. Продукция без ветеринарных сопроводительных документов </a:t>
            </a:r>
            <a:r>
              <a:rPr sz="1200">
                <a:latin typeface="Times New Roman"/>
                <a:cs typeface="Times New Roman"/>
              </a:rPr>
              <a:t>(</a:t>
            </a:r>
            <a:r>
              <a:rPr sz="1200">
                <a:latin typeface="Times New Roman"/>
                <a:cs typeface="Times New Roman"/>
              </a:rPr>
              <a:t>общим весом 92 кг</a:t>
            </a:r>
            <a:r>
              <a:rPr sz="1200">
                <a:latin typeface="Times New Roman"/>
                <a:cs typeface="Times New Roman"/>
              </a:rPr>
              <a:t>)</a:t>
            </a:r>
            <a:r>
              <a:rPr sz="1200">
                <a:latin typeface="Times New Roman"/>
                <a:cs typeface="Times New Roman"/>
              </a:rPr>
              <a:t> изъята из оборота владельцами и уничтожена на основании выданных предписаний.</a:t>
            </a:r>
            <a:r>
              <a:rPr sz="1200">
                <a:latin typeface="Times New Roman"/>
                <a:cs typeface="Times New Roman"/>
              </a:rPr>
              <a:t> </a:t>
            </a:r>
            <a:r>
              <a:rPr sz="1200">
                <a:latin typeface="Times New Roman"/>
                <a:cs typeface="Times New Roman"/>
              </a:rPr>
              <a:t>1 КНМ</a:t>
            </a:r>
            <a:r>
              <a:rPr sz="1200">
                <a:latin typeface="Times New Roman"/>
                <a:cs typeface="Times New Roman"/>
              </a:rPr>
              <a:t> не проведено по причине воспрепятствования  проведению инспекционного визита в назначенный день</a:t>
            </a:r>
            <a:r>
              <a:rPr sz="1200">
                <a:latin typeface="Times New Roman"/>
                <a:cs typeface="Times New Roman"/>
              </a:rPr>
              <a:t>, </a:t>
            </a:r>
            <a:r>
              <a:rPr sz="1200">
                <a:latin typeface="Times New Roman"/>
                <a:cs typeface="Times New Roman"/>
              </a:rPr>
              <a:t>о чем составлен Акт о невозможности проведения КНМ</a:t>
            </a:r>
            <a:r>
              <a:rPr sz="1200">
                <a:latin typeface="Times New Roman"/>
                <a:cs typeface="Times New Roman"/>
              </a:rPr>
              <a:t>, </a:t>
            </a:r>
            <a:r>
              <a:rPr sz="1200">
                <a:latin typeface="Times New Roman"/>
                <a:cs typeface="Times New Roman"/>
              </a:rPr>
              <a:t>возбуждено административное</a:t>
            </a:r>
            <a:r>
              <a:rPr sz="1200">
                <a:latin typeface="Times New Roman"/>
                <a:cs typeface="Times New Roman"/>
              </a:rPr>
              <a:t> </a:t>
            </a:r>
            <a:r>
              <a:rPr sz="1200">
                <a:latin typeface="Times New Roman"/>
                <a:cs typeface="Times New Roman"/>
              </a:rPr>
              <a:t>производство по части 2 статьи 19.4.1 Кодекса Российской Федерации об административных правонарушениях</a:t>
            </a:r>
            <a:r>
              <a:rPr sz="1200">
                <a:latin typeface="Times New Roman"/>
                <a:cs typeface="Times New Roman"/>
              </a:rPr>
              <a:t>, материалы дела 13.05. переданы в суд для рассмотрения.</a:t>
            </a:r>
            <a:endParaRPr sz="1200">
              <a:latin typeface="Times New Roman"/>
              <a:cs typeface="Times New Roman"/>
            </a:endParaRPr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sz="15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sz="1200">
                <a:latin typeface="Times New Roman"/>
                <a:cs typeface="Times New Roman"/>
              </a:rPr>
              <a:t>Также п</a:t>
            </a:r>
            <a:r>
              <a:rPr sz="1200">
                <a:latin typeface="Times New Roman"/>
                <a:cs typeface="Times New Roman"/>
              </a:rPr>
              <a:t>роведена 1 </a:t>
            </a:r>
            <a:r>
              <a:rPr sz="1200">
                <a:latin typeface="Times New Roman"/>
                <a:cs typeface="Times New Roman"/>
              </a:rPr>
              <a:t>вне</a:t>
            </a:r>
            <a:r>
              <a:rPr sz="1200">
                <a:latin typeface="Times New Roman"/>
                <a:cs typeface="Times New Roman"/>
              </a:rPr>
              <a:t>плановая выездная проверка</a:t>
            </a:r>
            <a:r>
              <a:rPr sz="1200">
                <a:latin typeface="Times New Roman"/>
                <a:cs typeface="Times New Roman"/>
              </a:rPr>
              <a:t> в отношении производителя подконтрольной </a:t>
            </a:r>
            <a:r>
              <a:rPr sz="1200">
                <a:latin typeface="Times New Roman"/>
                <a:cs typeface="Times New Roman"/>
              </a:rPr>
              <a:t>госветнадзору</a:t>
            </a:r>
            <a:r>
              <a:rPr sz="1200">
                <a:latin typeface="Times New Roman"/>
                <a:cs typeface="Times New Roman"/>
              </a:rPr>
              <a:t> продукции, выявлены нарушения, на ДЛ возбуждено административное дело </a:t>
            </a:r>
            <a:r>
              <a:rPr sz="1200">
                <a:latin typeface="Times New Roman"/>
                <a:cs typeface="Times New Roman"/>
              </a:rPr>
              <a:t>ч.1 ст.14.43</a:t>
            </a:r>
            <a:r>
              <a:rPr sz="1200">
                <a:latin typeface="Times New Roman"/>
                <a:cs typeface="Times New Roman"/>
              </a:rPr>
              <a:t>. В</a:t>
            </a:r>
            <a:r>
              <a:rPr sz="1200">
                <a:latin typeface="Times New Roman"/>
                <a:cs typeface="Times New Roman"/>
              </a:rPr>
              <a:t> соответствии с ч. 2 ст. 3.4 КоАП РФ, предупреждение устанавливается за впервые совершенные административные правонарушения при отсутствии причинения вреда или возникновения угрозы причинения вреда жизни и здоровью людей, объектам животного и растительно</a:t>
            </a:r>
            <a:r>
              <a:rPr sz="1200">
                <a:latin typeface="Times New Roman"/>
                <a:cs typeface="Times New Roman"/>
              </a:rPr>
              <a:t>го мира, окружающей среде, объектам культурного наследия (памятникам истории и культуры) народов Российской Федерации, безопасности государства, угрозы чрезвычайных ситуаций природного и техногенного характера, а также при отсутствии имущественного ущерба.</a:t>
            </a:r>
            <a:r>
              <a:rPr sz="1200">
                <a:latin typeface="Times New Roman"/>
                <a:cs typeface="Times New Roman"/>
              </a:rPr>
              <a:t> </a:t>
            </a:r>
            <a:r>
              <a:rPr sz="1200">
                <a:latin typeface="Times New Roman"/>
                <a:cs typeface="Times New Roman"/>
              </a:rPr>
              <a:t>В ходе проведения проверки сведений о фактах непосредственной угрозы причинения вреда жизни и тяжкого вреда здоровью граждан, а также фактах непосредственной угрозы, нет</a:t>
            </a:r>
            <a:r>
              <a:rPr sz="1200">
                <a:latin typeface="Times New Roman"/>
                <a:cs typeface="Times New Roman"/>
              </a:rPr>
              <a:t>. ДЛ ранее не привлекалось, в</a:t>
            </a:r>
            <a:r>
              <a:rPr sz="1200">
                <a:latin typeface="Times New Roman"/>
                <a:cs typeface="Times New Roman"/>
              </a:rPr>
              <a:t> соответствии с ч. 1 ст. 4.1.1 КоАП РФ должностному лицу оператору системы «Меркурий» административное наказание в виде административного штрафа заменить предупреждением.</a:t>
            </a:r>
            <a:endParaRPr sz="1200">
              <a:latin typeface="Times New Roman"/>
              <a:cs typeface="Times New Roman"/>
            </a:endParaRPr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sz="15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sz="1500"/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80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6386" name="Рисунок 6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6387" name="Заголовок 1"/>
          <p:cNvSpPr txBox="1">
            <a:spLocks noChangeShapeType="1" noGrp="1"/>
          </p:cNvSpPr>
          <p:nvPr/>
        </p:nvSpPr>
        <p:spPr bwMode="auto">
          <a:xfrm>
            <a:off x="555625" y="312737"/>
            <a:ext cx="11087100" cy="727075"/>
          </a:xfrm>
          <a:prstGeom prst="rect">
            <a:avLst/>
          </a:prstGeom>
          <a:noFill/>
        </p:spPr>
        <p:txBody>
          <a:bodyPr lIns="91398" tIns="45700" rIns="91398" bIns="45700" anchor="b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lnSpc>
                <a:spcPct val="3000"/>
              </a:lnSpc>
              <a:spcBef>
                <a:spcPts val="0"/>
              </a:spcBef>
              <a:buNone/>
              <a:defRPr/>
            </a:pPr>
            <a:r>
              <a:rPr lang="ru-RU" b="1" i="0" u="none">
                <a:solidFill>
                  <a:srgbClr val="663300"/>
                </a:solidFill>
                <a:latin typeface="Cambria"/>
                <a:ea typeface="Ebrima"/>
              </a:rPr>
              <a:t> </a:t>
            </a:r>
            <a:endParaRPr/>
          </a:p>
        </p:txBody>
      </p:sp>
      <p:pic>
        <p:nvPicPr>
          <p:cNvPr id="16388" name="Picture 8" descr="D:\Рабочий стол\отсутствие всэ.png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555625" y="676275"/>
            <a:ext cx="11399837" cy="5900737"/>
          </a:xfrm>
          <a:prstGeom prst="rect">
            <a:avLst/>
          </a:prstGeom>
          <a:noFill/>
        </p:spPr>
      </p:pic>
      <p:sp>
        <p:nvSpPr>
          <p:cNvPr id="16389" name="TextBox 1"/>
          <p:cNvSpPr txBox="1">
            <a:spLocks noChangeShapeType="1" noGrp="1"/>
          </p:cNvSpPr>
          <p:nvPr/>
        </p:nvSpPr>
        <p:spPr bwMode="auto">
          <a:xfrm>
            <a:off x="1449387" y="223837"/>
            <a:ext cx="10193337" cy="461962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 lvl="0">
              <a:defRPr/>
            </a:pPr>
            <a:r>
              <a:rPr lang="ru-RU" sz="2400" b="1" i="0" u="none">
                <a:solidFill>
                  <a:srgbClr val="663300"/>
                </a:solidFill>
                <a:latin typeface="Times New Roman"/>
                <a:ea typeface="Times New Roman"/>
              </a:rPr>
              <a:t>Продукция не подвергнута ветеринарно-санитарной экспертизе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7410" name="Рисунок 6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7411" name="Заголовок 1"/>
          <p:cNvSpPr txBox="1">
            <a:spLocks noChangeShapeType="1" noGrp="1"/>
          </p:cNvSpPr>
          <p:nvPr/>
        </p:nvSpPr>
        <p:spPr bwMode="auto">
          <a:xfrm>
            <a:off x="555625" y="312737"/>
            <a:ext cx="11087100" cy="727075"/>
          </a:xfrm>
          <a:prstGeom prst="rect">
            <a:avLst/>
          </a:prstGeom>
          <a:noFill/>
        </p:spPr>
        <p:txBody>
          <a:bodyPr lIns="91398" tIns="45700" rIns="91398" bIns="45700" anchor="b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ctr">
              <a:lnSpc>
                <a:spcPct val="3000"/>
              </a:lnSpc>
              <a:spcBef>
                <a:spcPts val="0"/>
              </a:spcBef>
              <a:buNone/>
              <a:defRPr/>
            </a:pPr>
            <a:r>
              <a:rPr lang="ru-RU" b="1" i="0" u="none">
                <a:solidFill>
                  <a:srgbClr val="663300"/>
                </a:solidFill>
                <a:latin typeface="Cambria"/>
                <a:ea typeface="Ebrima"/>
              </a:rPr>
              <a:t> </a:t>
            </a:r>
            <a:endParaRPr/>
          </a:p>
        </p:txBody>
      </p:sp>
      <p:sp>
        <p:nvSpPr>
          <p:cNvPr id="17412" name="Прямоугольник 2"/>
          <p:cNvSpPr>
            <a:spLocks noChangeShapeType="1" noGrp="1"/>
          </p:cNvSpPr>
          <p:nvPr/>
        </p:nvSpPr>
        <p:spPr bwMode="auto">
          <a:xfrm>
            <a:off x="762000" y="206375"/>
            <a:ext cx="10625137" cy="708025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 lvl="0" algn="ctr">
              <a:defRPr/>
            </a:pPr>
            <a:r>
              <a:rPr lang="ru-RU" sz="2400" b="1" i="0" u="none">
                <a:solidFill>
                  <a:srgbClr val="663300"/>
                </a:solidFill>
                <a:latin typeface="Times New Roman"/>
                <a:ea typeface="Times New Roman"/>
              </a:rPr>
              <a:t>Продукция не подвергнута ветеринарно-санитарной экспертизе</a:t>
            </a:r>
            <a:r>
              <a:rPr lang="ru-RU" sz="2400" b="1" i="0" u="none">
                <a:latin typeface="Times New Roman"/>
                <a:ea typeface="Times New Roman"/>
              </a:rPr>
              <a:t> </a:t>
            </a:r>
            <a:endParaRPr/>
          </a:p>
          <a:p>
            <a:pPr lvl="0" algn="just">
              <a:defRPr/>
            </a:pPr>
            <a:r>
              <a:rPr lang="ru-RU" sz="1600" b="0" i="0" u="none"/>
              <a:t>	</a:t>
            </a:r>
            <a:endParaRPr/>
          </a:p>
        </p:txBody>
      </p:sp>
      <p:pic>
        <p:nvPicPr>
          <p:cNvPr id="17413" name="Picture 5" descr="D:\Рабочий стол\отсут ВСЭ.png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1130300" y="711200"/>
            <a:ext cx="9842500" cy="5895975"/>
          </a:xfrm>
          <a:prstGeom prst="rect">
            <a:avLst/>
          </a:prstGeom>
          <a:noFill/>
        </p:spPr>
      </p:pic>
      <p:pic>
        <p:nvPicPr>
          <p:cNvPr id="17414" name="Скругленная прямоугольная выноска 1"/>
          <p:cNvPicPr>
            <a:picLocks noChangeAspect="1" noGrp="1"/>
          </p:cNvPicPr>
          <p:nvPr/>
        </p:nvPicPr>
        <p:blipFill>
          <a:blip r:embed="rId4"/>
          <a:stretch/>
        </p:blipFill>
        <p:spPr bwMode="auto">
          <a:xfrm>
            <a:off x="2852737" y="6059487"/>
            <a:ext cx="7186612" cy="5175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8434" name="Рисунок 3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8435" name="Объект 2"/>
          <p:cNvSpPr txBox="1">
            <a:spLocks noChangeShapeType="1" noGrp="1"/>
          </p:cNvSpPr>
          <p:nvPr/>
        </p:nvSpPr>
        <p:spPr bwMode="auto">
          <a:xfrm>
            <a:off x="1552575" y="0"/>
            <a:ext cx="9412287" cy="658812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457200" algn="ctr">
              <a:lnSpc>
                <a:spcPct val="114999"/>
              </a:lnSpc>
              <a:spcBef>
                <a:spcPts val="0"/>
              </a:spcBef>
              <a:buNone/>
              <a:defRPr/>
            </a:pPr>
            <a:r>
              <a:rPr lang="ru-RU" b="1" i="0" u="none">
                <a:solidFill>
                  <a:srgbClr val="663300"/>
                </a:solidFill>
                <a:latin typeface="Times New Roman"/>
                <a:ea typeface="Times New Roman"/>
              </a:rPr>
              <a:t>Продление сроков годности продукции</a:t>
            </a:r>
            <a:endParaRPr/>
          </a:p>
        </p:txBody>
      </p:sp>
      <p:sp>
        <p:nvSpPr>
          <p:cNvPr id="18436" name="Прямоугольник 2"/>
          <p:cNvSpPr>
            <a:spLocks noChangeShapeType="1" noGrp="1"/>
          </p:cNvSpPr>
          <p:nvPr/>
        </p:nvSpPr>
        <p:spPr bwMode="auto">
          <a:xfrm>
            <a:off x="4746625" y="2651125"/>
            <a:ext cx="914400" cy="77787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8437" name="Прямоугольник 3"/>
          <p:cNvSpPr>
            <a:spLocks noChangeShapeType="1" noGrp="1"/>
          </p:cNvSpPr>
          <p:nvPr/>
        </p:nvSpPr>
        <p:spPr bwMode="auto">
          <a:xfrm>
            <a:off x="441325" y="2917825"/>
            <a:ext cx="10318750" cy="9144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8438" name="Прямоугольник 4"/>
          <p:cNvSpPr>
            <a:spLocks noChangeShapeType="1" noGrp="1"/>
          </p:cNvSpPr>
          <p:nvPr/>
        </p:nvSpPr>
        <p:spPr bwMode="auto">
          <a:xfrm>
            <a:off x="325437" y="3074987"/>
            <a:ext cx="11463337" cy="1323974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 lvl="0" algn="ctr">
              <a:defRPr/>
            </a:pPr>
            <a:endParaRPr lang="en-US"/>
          </a:p>
          <a:p>
            <a:pPr lvl="0" algn="ctr">
              <a:defRPr/>
            </a:pPr>
            <a:endParaRPr lang="en-US"/>
          </a:p>
          <a:p>
            <a:pPr lvl="0" algn="ctr">
              <a:defRPr/>
            </a:pPr>
            <a:endParaRPr/>
          </a:p>
        </p:txBody>
      </p:sp>
      <p:sp>
        <p:nvSpPr>
          <p:cNvPr id="18439" name="Прямоугольник 5"/>
          <p:cNvSpPr>
            <a:spLocks noChangeShapeType="1" noGrp="1"/>
          </p:cNvSpPr>
          <p:nvPr/>
        </p:nvSpPr>
        <p:spPr bwMode="auto">
          <a:xfrm>
            <a:off x="325437" y="3832225"/>
            <a:ext cx="11349037" cy="12954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8440" name="Прямоугольник 6"/>
          <p:cNvSpPr>
            <a:spLocks noChangeShapeType="1" noGrp="1"/>
          </p:cNvSpPr>
          <p:nvPr/>
        </p:nvSpPr>
        <p:spPr bwMode="auto">
          <a:xfrm>
            <a:off x="517525" y="4068762"/>
            <a:ext cx="11271250" cy="9144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18441" name="Прямоугольник 10"/>
          <p:cNvSpPr>
            <a:spLocks noChangeShapeType="1" noGrp="1"/>
          </p:cNvSpPr>
          <p:nvPr/>
        </p:nvSpPr>
        <p:spPr bwMode="auto">
          <a:xfrm>
            <a:off x="479425" y="3832225"/>
            <a:ext cx="11347450" cy="9144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pic>
        <p:nvPicPr>
          <p:cNvPr id="18442" name="Picture 13" descr="D:\Рабочий стол\творог 4.png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0" y="476250"/>
            <a:ext cx="11788775" cy="62499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458" name="Номер слайда 3"/>
          <p:cNvSpPr txBox="1">
            <a:spLocks noChangeShapeType="1" noGrp="1"/>
          </p:cNvSpPr>
          <p:nvPr>
            <p:ph type="sldNum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lnSpc>
                <a:spcPct val="100000"/>
              </a:lnSpc>
              <a:spcBef>
                <a:spcPts val="0"/>
              </a:spcBef>
              <a:buNone/>
              <a:defRPr/>
            </a:pPr>
            <a:fld id="{D038279B-FC19-497E-A7D1-5ADD9CAF016F}" type="slidenum">
              <a:rPr lang="ru-RU" sz="1200">
                <a:solidFill>
                  <a:srgbClr val="898989"/>
                </a:solidFill>
                <a:latin typeface="Arial"/>
              </a:rPr>
              <a:t/>
            </a:fld>
            <a:endParaRPr/>
          </a:p>
        </p:txBody>
      </p:sp>
      <p:pic>
        <p:nvPicPr>
          <p:cNvPr id="19459" name="Рисунок 1"/>
          <p:cNvPicPr>
            <a:picLocks noChangeAspect="1" noGrp="1"/>
          </p:cNvPicPr>
          <p:nvPr/>
        </p:nvPicPr>
        <p:blipFill>
          <a:blip r:embed="rId2"/>
          <a:stretch/>
        </p:blipFill>
        <p:spPr bwMode="auto">
          <a:xfrm>
            <a:off x="763587" y="481012"/>
            <a:ext cx="10455275" cy="58959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ChangeShapeType="1" noGrp="1"/>
          </p:cNvSpPr>
          <p:nvPr>
            <p:ph type="title"/>
          </p:nvPr>
        </p:nvSpPr>
        <p:spPr bwMode="auto">
          <a:xfrm>
            <a:off x="838200" y="365125"/>
            <a:ext cx="10515600" cy="1325562"/>
          </a:xfrm>
          <a:prstGeom prst="rect">
            <a:avLst/>
          </a:prstGeom>
        </p:spPr>
        <p:txBody>
          <a:bodyPr lIns="91440" tIns="45720" rIns="91440" bIns="45720" anchor="ctr" anchorCtr="0"/>
          <a:lstStyle/>
          <a:p>
            <a:pPr>
              <a:defRPr/>
            </a:pPr>
            <a:endParaRPr sz="1400"/>
          </a:p>
        </p:txBody>
      </p:sp>
      <p:sp>
        <p:nvSpPr>
          <p:cNvPr id="20483" name="Номер слайда 3"/>
          <p:cNvSpPr txBox="1">
            <a:spLocks noChangeShapeType="1" noGrp="1"/>
          </p:cNvSpPr>
          <p:nvPr>
            <p:ph type="sldNum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lnSpc>
                <a:spcPct val="100000"/>
              </a:lnSpc>
              <a:spcBef>
                <a:spcPts val="0"/>
              </a:spcBef>
              <a:buNone/>
              <a:defRPr/>
            </a:pPr>
            <a:fld id="{D038279B-FC19-497E-A7D1-5ADD9CAF016F}" type="slidenum">
              <a:rPr lang="ru-RU" sz="1200">
                <a:solidFill>
                  <a:srgbClr val="898989"/>
                </a:solidFill>
                <a:latin typeface="Arial"/>
              </a:rPr>
              <a:t/>
            </a:fld>
            <a:endParaRPr/>
          </a:p>
        </p:txBody>
      </p:sp>
      <p:pic>
        <p:nvPicPr>
          <p:cNvPr id="20484" name="Объект 6"/>
          <p:cNvPicPr>
            <a:picLocks noChangeAspect="1" noGrp="1"/>
          </p:cNvPicPr>
          <p:nvPr>
            <p:ph type="obj"/>
          </p:nvPr>
        </p:nvPicPr>
        <p:blipFill>
          <a:blip r:embed="rId2"/>
          <a:srcRect l="19723" t="29836" r="25836" b="6123"/>
          <a:stretch/>
        </p:blipFill>
        <p:spPr bwMode="auto">
          <a:xfrm>
            <a:off x="762000" y="330200"/>
            <a:ext cx="10599737" cy="635793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3"/>
          <p:cNvSpPr txBox="1">
            <a:spLocks noChangeShapeType="1" noGrp="1"/>
          </p:cNvSpPr>
          <p:nvPr>
            <p:ph type="sldNum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lnSpc>
                <a:spcPct val="100000"/>
              </a:lnSpc>
              <a:spcBef>
                <a:spcPts val="0"/>
              </a:spcBef>
              <a:buNone/>
              <a:defRPr/>
            </a:pPr>
            <a:fld id="{D038279B-FC19-497E-A7D1-5ADD9CAF016F}" type="slidenum">
              <a:rPr lang="ru-RU" sz="1200">
                <a:solidFill>
                  <a:srgbClr val="898989"/>
                </a:solidFill>
                <a:latin typeface="Arial"/>
              </a:rPr>
              <a:t/>
            </a:fld>
            <a:endParaRPr/>
          </a:p>
        </p:txBody>
      </p:sp>
      <p:pic>
        <p:nvPicPr>
          <p:cNvPr id="21507" name="Объект 2"/>
          <p:cNvPicPr>
            <a:picLocks noChangeAspect="1" noGrp="1"/>
          </p:cNvPicPr>
          <p:nvPr>
            <p:ph type="obj"/>
          </p:nvPr>
        </p:nvPicPr>
        <p:blipFill>
          <a:blip r:embed="rId2"/>
          <a:srcRect l="0" t="0" r="0" b="0"/>
          <a:stretch/>
        </p:blipFill>
        <p:spPr bwMode="auto">
          <a:xfrm>
            <a:off x="519112" y="511175"/>
            <a:ext cx="11312525" cy="57721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2530" name="Рисунок 8" descr="слои белого шелка на заднем плане"/>
          <p:cNvPicPr>
            <a:picLocks noChangeAspect="1" noGrp="1"/>
          </p:cNvPicPr>
          <p:nvPr/>
        </p:nvPicPr>
        <p:blipFill>
          <a:blip r:embed="rId2"/>
          <a:srcRect l="0" t="0" r="0" b="1546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2531" name="Заголовок 1"/>
          <p:cNvSpPr>
            <a:spLocks noChangeShapeType="1" noGrp="1"/>
          </p:cNvSpPr>
          <p:nvPr>
            <p:ph type="ctrTitle"/>
          </p:nvPr>
        </p:nvSpPr>
        <p:spPr bwMode="auto">
          <a:xfrm>
            <a:off x="4505325" y="3783012"/>
            <a:ext cx="7210425" cy="325437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r>
              <a:rPr lang="ru-RU" sz="2400">
                <a:latin typeface="Calibri"/>
              </a:rPr>
              <a:t>БЛАГОДАРЮ ЗА ВНИМАНИЕ!</a:t>
            </a:r>
            <a:endParaRPr/>
          </a:p>
        </p:txBody>
      </p:sp>
      <p:sp>
        <p:nvSpPr>
          <p:cNvPr id="22532" name="TextBox 5"/>
          <p:cNvSpPr txBox="1">
            <a:spLocks noChangeShapeType="1" noGrp="1"/>
          </p:cNvSpPr>
          <p:nvPr/>
        </p:nvSpPr>
        <p:spPr bwMode="auto">
          <a:xfrm>
            <a:off x="1465262" y="446087"/>
            <a:ext cx="8316912" cy="831850"/>
          </a:xfrm>
          <a:prstGeom prst="rect">
            <a:avLst/>
          </a:prstGeom>
          <a:noFill/>
        </p:spPr>
        <p:txBody>
          <a:bodyPr lIns="91398" tIns="45700" rIns="91398" bIns="45700">
            <a:spAutoFit/>
          </a:bodyPr>
          <a:lstStyle>
            <a:lvl1pPr marL="22860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har char="•"/>
              <a:defRPr sz="2800" b="0" i="0">
                <a:solidFill>
                  <a:schemeClr val="dk1"/>
                </a:solidFill>
                <a:latin typeface="Calibri"/>
              </a:defRPr>
            </a:lvl1pPr>
            <a:lvl2pPr marL="685800" indent="4572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Calibri"/>
              </a:defRPr>
            </a:lvl2pPr>
            <a:lvl3pPr marL="1143000" indent="9144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2000" b="0" i="0">
                <a:solidFill>
                  <a:schemeClr val="dk1"/>
                </a:solidFill>
                <a:latin typeface="Calibri"/>
              </a:defRPr>
            </a:lvl3pPr>
            <a:lvl4pPr marL="1600200" indent="13716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4pPr>
            <a:lvl5pPr marL="2057400" indent="1828800" algn="l" defTabSz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har char="•"/>
              <a:defRPr sz="1800" b="0" i="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600"/>
              <a:t>Управление Федеральной службы</a:t>
            </a: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600"/>
              <a:t>по ветеринарному и фитосанитарному надзору</a:t>
            </a:r>
            <a:endParaRPr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600"/>
              <a:t>по Иркутской области и Республике Бурятия</a:t>
            </a:r>
            <a:endParaRPr/>
          </a:p>
        </p:txBody>
      </p:sp>
      <p:pic>
        <p:nvPicPr>
          <p:cNvPr id="22533" name="Рисунок 7"/>
          <p:cNvPicPr>
            <a:picLocks noChangeAspect="1" noGrp="1"/>
          </p:cNvPicPr>
          <p:nvPr/>
        </p:nvPicPr>
        <p:blipFill>
          <a:blip r:embed="rId3"/>
          <a:stretch/>
        </p:blipFill>
        <p:spPr bwMode="auto">
          <a:xfrm>
            <a:off x="482600" y="300037"/>
            <a:ext cx="982662" cy="1063625"/>
          </a:xfrm>
          <a:prstGeom prst="rect">
            <a:avLst/>
          </a:prstGeom>
          <a:noFill/>
        </p:spPr>
      </p:pic>
      <p:pic>
        <p:nvPicPr>
          <p:cNvPr id="22534" name="Рисунок 6"/>
          <p:cNvPicPr>
            <a:picLocks noChangeAspect="1" noGrp="1"/>
          </p:cNvPicPr>
          <p:nvPr/>
        </p:nvPicPr>
        <p:blipFill>
          <a:blip r:embed="rId4"/>
          <a:stretch/>
        </p:blipFill>
        <p:spPr bwMode="auto">
          <a:xfrm>
            <a:off x="9952037" y="320675"/>
            <a:ext cx="827087" cy="1022350"/>
          </a:xfrm>
          <a:prstGeom prst="rect">
            <a:avLst/>
          </a:prstGeom>
          <a:noFill/>
        </p:spPr>
      </p:pic>
      <p:pic>
        <p:nvPicPr>
          <p:cNvPr id="22535" name="Рисунок 7"/>
          <p:cNvPicPr>
            <a:picLocks noChangeAspect="1" noGrp="1"/>
          </p:cNvPicPr>
          <p:nvPr/>
        </p:nvPicPr>
        <p:blipFill>
          <a:blip r:embed="rId5"/>
          <a:stretch/>
        </p:blipFill>
        <p:spPr bwMode="auto">
          <a:xfrm>
            <a:off x="10915650" y="300037"/>
            <a:ext cx="835025" cy="102393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50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Default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AAAAA"/>
      </a:accent3>
      <a:accent4>
        <a:srgbClr val="DCDCDC"/>
      </a:accent4>
      <a:accent5>
        <a:srgbClr val="DBF1FA"/>
      </a:accent5>
      <a:accent6>
        <a:srgbClr val="4B9DCA"/>
      </a:accent6>
      <a:hlink>
        <a:srgbClr val="0563C1"/>
      </a:hlink>
      <a:folHlink>
        <a:srgbClr val="954F72"/>
      </a:folHlink>
    </a:clrScheme>
    <a:fontScheme name="default">
      <a:majorFont>
        <a:latin typeface="Arial"/>
        <a:ea typeface="Liberation Sans"/>
        <a:cs typeface="Liberation Sans"/>
      </a:majorFont>
      <a:minorFont>
        <a:latin typeface="Calibri Light"/>
        <a:ea typeface="Liberation Sans"/>
        <a:cs typeface="Liberation Sans"/>
      </a:minorFont>
    </a:fontScheme>
    <a:fmtScheme name="Default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AAAAA"/>
        </a:accent3>
        <a:accent4>
          <a:srgbClr val="DCDCDC"/>
        </a:accent4>
        <a:accent5>
          <a:srgbClr val="DBF1FA"/>
        </a:accent5>
        <a:accent6>
          <a:srgbClr val="4B9DCA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0</TotalTime>
  <Words>0</Words>
  <Application>Р7-Офис/2026.1.2.1942</Application>
  <DocSecurity>0</DocSecurity>
  <PresentationFormat/>
  <Paragraphs>0</Paragraphs>
  <Slides>17</Slides>
  <Notes>17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ГОСУДАРСТВЕНЫЙ ЗЕМЕЛЬНЫЙ НАДЗОР:  годовые итоги, проблемы и перспективы</dc:title>
  <dc:subject/>
  <dc:creator/>
  <cp:keywords/>
  <dc:description/>
  <dc:identifier/>
  <dc:language/>
  <cp:lastModifiedBy>User1</cp:lastModifiedBy>
  <cp:revision>97</cp:revision>
  <dcterms:created xsi:type="dcterms:W3CDTF">2013-11-14T14:54:00Z</dcterms:created>
  <dcterms:modified xsi:type="dcterms:W3CDTF">2026-05-19T01:33:05Z</dcterms:modified>
  <cp:category/>
  <cp:contentStatus/>
  <cp:version/>
</cp:coreProperties>
</file>