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893" r:id="rId2"/>
    <p:sldId id="1048" r:id="rId3"/>
    <p:sldId id="1060" r:id="rId4"/>
    <p:sldId id="1061" r:id="rId5"/>
    <p:sldId id="1063" r:id="rId6"/>
    <p:sldId id="1069" r:id="rId7"/>
    <p:sldId id="965" r:id="rId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MMustafin" initials="D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6A33"/>
    <a:srgbClr val="004821"/>
    <a:srgbClr val="FF5050"/>
    <a:srgbClr val="0902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81" autoAdjust="0"/>
    <p:restoredTop sz="96357" autoAdjust="0"/>
  </p:normalViewPr>
  <p:slideViewPr>
    <p:cSldViewPr showGuides="1">
      <p:cViewPr varScale="1">
        <p:scale>
          <a:sx n="111" d="100"/>
          <a:sy n="111" d="100"/>
        </p:scale>
        <p:origin x="159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4" cy="496253"/>
          </a:xfrm>
          <a:prstGeom prst="rect">
            <a:avLst/>
          </a:prstGeom>
        </p:spPr>
        <p:txBody>
          <a:bodyPr vert="horz" lIns="90946" tIns="45473" rIns="90946" bIns="4547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955" y="1"/>
            <a:ext cx="2946134" cy="496253"/>
          </a:xfrm>
          <a:prstGeom prst="rect">
            <a:avLst/>
          </a:prstGeom>
        </p:spPr>
        <p:txBody>
          <a:bodyPr vert="horz" lIns="90946" tIns="45473" rIns="90946" bIns="45473" rtlCol="0"/>
          <a:lstStyle>
            <a:lvl1pPr algn="r">
              <a:defRPr sz="1200"/>
            </a:lvl1pPr>
          </a:lstStyle>
          <a:p>
            <a:fld id="{C72B141C-8C36-4B94-8B2D-AD6B7C3ECEC0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801"/>
            <a:ext cx="2946134" cy="496252"/>
          </a:xfrm>
          <a:prstGeom prst="rect">
            <a:avLst/>
          </a:prstGeom>
        </p:spPr>
        <p:txBody>
          <a:bodyPr vert="horz" lIns="90946" tIns="45473" rIns="90946" bIns="4547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955" y="9428801"/>
            <a:ext cx="2946134" cy="496252"/>
          </a:xfrm>
          <a:prstGeom prst="rect">
            <a:avLst/>
          </a:prstGeom>
        </p:spPr>
        <p:txBody>
          <a:bodyPr vert="horz" lIns="90946" tIns="45473" rIns="90946" bIns="45473" rtlCol="0" anchor="b"/>
          <a:lstStyle>
            <a:lvl1pPr algn="r">
              <a:defRPr sz="1200"/>
            </a:lvl1pPr>
          </a:lstStyle>
          <a:p>
            <a:fld id="{12EFECEC-5E2D-456E-A474-DFA1AB4E80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1460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332"/>
          </a:xfrm>
          <a:prstGeom prst="rect">
            <a:avLst/>
          </a:prstGeom>
        </p:spPr>
        <p:txBody>
          <a:bodyPr vert="horz" lIns="90946" tIns="45473" rIns="90946" bIns="4547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332"/>
          </a:xfrm>
          <a:prstGeom prst="rect">
            <a:avLst/>
          </a:prstGeom>
        </p:spPr>
        <p:txBody>
          <a:bodyPr vert="horz" lIns="90946" tIns="45473" rIns="90946" bIns="45473" rtlCol="0"/>
          <a:lstStyle>
            <a:lvl1pPr algn="r">
              <a:defRPr sz="1200"/>
            </a:lvl1pPr>
          </a:lstStyle>
          <a:p>
            <a:fld id="{9E87A04A-1D79-4CE6-9FA4-7606F3ADCCAF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46" tIns="45473" rIns="90946" bIns="4547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6"/>
          </a:xfrm>
          <a:prstGeom prst="rect">
            <a:avLst/>
          </a:prstGeom>
        </p:spPr>
        <p:txBody>
          <a:bodyPr vert="horz" lIns="90946" tIns="45473" rIns="90946" bIns="4547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945659" cy="496332"/>
          </a:xfrm>
          <a:prstGeom prst="rect">
            <a:avLst/>
          </a:prstGeom>
        </p:spPr>
        <p:txBody>
          <a:bodyPr vert="horz" lIns="90946" tIns="45473" rIns="90946" bIns="4547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5"/>
            <a:ext cx="2945659" cy="496332"/>
          </a:xfrm>
          <a:prstGeom prst="rect">
            <a:avLst/>
          </a:prstGeom>
        </p:spPr>
        <p:txBody>
          <a:bodyPr vert="horz" lIns="90946" tIns="45473" rIns="90946" bIns="45473" rtlCol="0" anchor="b"/>
          <a:lstStyle>
            <a:lvl1pPr algn="r">
              <a:defRPr sz="1200"/>
            </a:lvl1pPr>
          </a:lstStyle>
          <a:p>
            <a:fld id="{5527F5C3-C9F5-40F2-8017-BC469BB515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395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0D98-67B8-4E26-A627-D95E4CF8B836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600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0D98-67B8-4E26-A627-D95E4CF8B836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099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0D98-67B8-4E26-A627-D95E4CF8B836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47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0D98-67B8-4E26-A627-D95E4CF8B836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536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0D98-67B8-4E26-A627-D95E4CF8B836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512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0D98-67B8-4E26-A627-D95E4CF8B836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5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0D98-67B8-4E26-A627-D95E4CF8B836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029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0D98-67B8-4E26-A627-D95E4CF8B836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233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0D98-67B8-4E26-A627-D95E4CF8B836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641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0D98-67B8-4E26-A627-D95E4CF8B836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859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0D98-67B8-4E26-A627-D95E4CF8B836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96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40D98-67B8-4E26-A627-D95E4CF8B836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1FF6F9-8747-4562-A497-A598130D5201}"/>
              </a:ext>
            </a:extLst>
          </p:cNvPr>
          <p:cNvSpPr txBox="1"/>
          <p:nvPr userDrawn="1"/>
        </p:nvSpPr>
        <p:spPr>
          <a:xfrm rot="19885710">
            <a:off x="323528" y="2690336"/>
            <a:ext cx="84969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0" b="1" i="1" dirty="0">
                <a:solidFill>
                  <a:schemeClr val="tx2">
                    <a:lumMod val="60000"/>
                    <a:lumOff val="40000"/>
                    <a:alpha val="14000"/>
                  </a:schemeClr>
                </a:solidFill>
                <a:latin typeface="Times New Roman" pitchFamily="18" charset="0"/>
                <a:cs typeface="Times New Roman" pitchFamily="18" charset="0"/>
              </a:rPr>
              <a:t>@elvira__expert</a:t>
            </a:r>
            <a:endParaRPr lang="ru-RU" sz="9000" b="1" i="1" dirty="0">
              <a:solidFill>
                <a:schemeClr val="tx2">
                  <a:lumMod val="60000"/>
                  <a:lumOff val="40000"/>
                  <a:alpha val="14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D19F0-4726-4784-BBD7-2F602B4A9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488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onsultant.ru/document/cons_doc_LAW_140174/552097cad5942f36c9484dbde7ebf92db1f783f3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cntd.ru/document/902389617?marker=A740NB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ocs.cntd.ru/document/499028374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docs.cntd.ru/document/499066471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cs.cntd.ru/document/1302664691#6520I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"/>
          <p:cNvSpPr txBox="1">
            <a:spLocks/>
          </p:cNvSpPr>
          <p:nvPr/>
        </p:nvSpPr>
        <p:spPr>
          <a:xfrm>
            <a:off x="7010400" y="87133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endParaRPr lang="ru-RU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5516" y="1772816"/>
            <a:ext cx="87129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Самообследование.</a:t>
            </a:r>
          </a:p>
          <a:p>
            <a:pPr algn="ctr"/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Отчет о самообследовании за 2025 год.</a:t>
            </a:r>
          </a:p>
          <a:p>
            <a:pPr algn="ctr"/>
            <a:r>
              <a:rPr lang="ru-RU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Нормативная база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A1F3D65-5DF0-40FD-AE26-BA5E553217A4}"/>
              </a:ext>
            </a:extLst>
          </p:cNvPr>
          <p:cNvSpPr/>
          <p:nvPr/>
        </p:nvSpPr>
        <p:spPr>
          <a:xfrm>
            <a:off x="1331640" y="47029"/>
            <a:ext cx="7380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F8CE259-63D5-4580-B4C3-AD0C264AFA55}"/>
              </a:ext>
            </a:extLst>
          </p:cNvPr>
          <p:cNvSpPr/>
          <p:nvPr/>
        </p:nvSpPr>
        <p:spPr>
          <a:xfrm>
            <a:off x="1331640" y="47029"/>
            <a:ext cx="7380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Аникеева Эльвира </a:t>
            </a:r>
            <a:r>
              <a:rPr lang="ru-RU" b="1" dirty="0" err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Дамировна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высшей квалификационной категории,</a:t>
            </a:r>
          </a:p>
          <a:p>
            <a:pPr algn="r"/>
            <a:r>
              <a:rPr lang="ru-RU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Зам. директора по УР, </a:t>
            </a:r>
          </a:p>
          <a:p>
            <a:pPr algn="r"/>
            <a:r>
              <a:rPr lang="ru-RU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Эксперт общего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2386936181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44E2FF90-1AD8-2234-2D2E-F43ACA270054}"/>
              </a:ext>
            </a:extLst>
          </p:cNvPr>
          <p:cNvSpPr txBox="1"/>
          <p:nvPr/>
        </p:nvSpPr>
        <p:spPr>
          <a:xfrm>
            <a:off x="3529055" y="246962"/>
            <a:ext cx="56149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1A0DAB"/>
                </a:solidFill>
                <a:latin typeface="PT Sans" panose="020B0503020203020204" pitchFamily="34" charset="-52"/>
                <a:hlinkClick r:id="rId2"/>
              </a:rPr>
              <a:t>https://www.consultant.ru/document/cons_doc_LAW_140174/552097cad5942f36c9484dbde7ebf92db1f783f3/</a:t>
            </a:r>
            <a:r>
              <a:rPr lang="ru-RU" sz="1400" b="1" dirty="0">
                <a:solidFill>
                  <a:srgbClr val="1A0DAB"/>
                </a:solidFill>
                <a:latin typeface="PT Sans" panose="020B0503020203020204" pitchFamily="34" charset="-52"/>
              </a:rPr>
              <a:t> </a:t>
            </a:r>
            <a:endParaRPr lang="ru-RU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DE75AA-DFF2-0D52-A2EB-D8879387EE42}"/>
              </a:ext>
            </a:extLst>
          </p:cNvPr>
          <p:cNvSpPr txBox="1"/>
          <p:nvPr/>
        </p:nvSpPr>
        <p:spPr>
          <a:xfrm>
            <a:off x="539552" y="805189"/>
            <a:ext cx="83903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Статья 28. Компетенция, права, обязанности и ответственность образовательной организации</a:t>
            </a:r>
            <a:endParaRPr lang="ru-RU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D80D84B-2442-CC52-02D9-97D1B2E2FD7F}"/>
              </a:ext>
            </a:extLst>
          </p:cNvPr>
          <p:cNvSpPr txBox="1"/>
          <p:nvPr/>
        </p:nvSpPr>
        <p:spPr>
          <a:xfrm>
            <a:off x="539552" y="1556792"/>
            <a:ext cx="8280919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3. </a:t>
            </a:r>
            <a:r>
              <a:rPr lang="ru-RU" sz="16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К компетенции образовательной организации 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 установленной сфере деятельности относятся:</a:t>
            </a:r>
          </a:p>
          <a:p>
            <a:pPr algn="just"/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разработка и утверждение образовательных программ образовательной организации, если иное не установлено настоящим Федеральным законом;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10) осуществление текущего контроля успеваемости и промежуточной аттестации обучающихся, установление их форм, периодичности и порядка проведения;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10.1) поощрение обучающихся в соответствии с установленными образовательной организацией видами и условиями поощрения за успехи в учебной, физкультурной, спортивной, общественной, научной, научно-технической, творческой, экспериментальной и инновационной деятельности, если иное не установлено настоящим Федеральным законом;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11) индивидуальный учет результатов освоения обучающимися образовательных программ и поощрений обучающихся, а также хранение в архивах информации об этих результатах и поощрениях на бумажных и (или) электронных носителях;</a:t>
            </a:r>
            <a:endParaRPr lang="ru-RU" sz="16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12) использование и совершенствование методов обучения и воспитания, образовательных технологий, электронного обучения;</a:t>
            </a:r>
            <a:endParaRPr lang="ru-RU" sz="16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13) </a:t>
            </a:r>
            <a:r>
              <a:rPr lang="ru-RU" sz="16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самообследования</a:t>
            </a:r>
            <a:r>
              <a:rPr lang="ru-RU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обеспечение функционирования внутренней системы оценки качества образования;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930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0BF246B-9669-485C-9E8E-7A6D43EAD9DC}"/>
              </a:ext>
            </a:extLst>
          </p:cNvPr>
          <p:cNvSpPr/>
          <p:nvPr/>
        </p:nvSpPr>
        <p:spPr>
          <a:xfrm>
            <a:off x="375671" y="317248"/>
            <a:ext cx="8392658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7188" algn="just" fontAlgn="base"/>
            <a:r>
              <a:rPr lang="ru-RU" b="1" dirty="0"/>
              <a:t>Статья 29. Информационная открытость образовательной организации. </a:t>
            </a:r>
          </a:p>
          <a:p>
            <a:pPr marL="342900" indent="-342900" algn="just" fontAlgn="base">
              <a:buAutoNum type="arabicPeriod"/>
            </a:pPr>
            <a:r>
              <a:rPr lang="ru-RU" dirty="0"/>
              <a:t>Образовательные организации формируют открытые и общедоступные информационные ресурсы, содержащие информацию об их деятельности, и обеспечивают доступ к таким ресурсам посредством </a:t>
            </a:r>
            <a:r>
              <a:rPr lang="ru-RU" dirty="0">
                <a:solidFill>
                  <a:srgbClr val="FF0000"/>
                </a:solidFill>
              </a:rPr>
              <a:t>размещения</a:t>
            </a:r>
            <a:r>
              <a:rPr lang="ru-RU" dirty="0"/>
              <a:t> их в информационно-телекоммуникационных сетях, в том числе на официальном сайте образовательной организации </a:t>
            </a:r>
            <a:r>
              <a:rPr lang="ru-RU" dirty="0">
                <a:solidFill>
                  <a:srgbClr val="FF0000"/>
                </a:solidFill>
              </a:rPr>
              <a:t>в сети "Интернет".</a:t>
            </a:r>
          </a:p>
          <a:p>
            <a:pPr marL="342900" indent="-342900" algn="just" fontAlgn="base">
              <a:buAutoNum type="arabicPeriod"/>
            </a:pPr>
            <a:r>
              <a:rPr lang="ru-RU" dirty="0"/>
              <a:t>Образовательные организации обеспечивают открытость и доступность:</a:t>
            </a:r>
            <a:br>
              <a:rPr lang="ru-RU" dirty="0"/>
            </a:br>
            <a:r>
              <a:rPr lang="ru-RU" dirty="0"/>
              <a:t>1) информации:</a:t>
            </a:r>
          </a:p>
          <a:p>
            <a:pPr fontAlgn="base"/>
            <a:r>
              <a:rPr lang="ru-RU" b="1" dirty="0"/>
              <a:t>…</a:t>
            </a:r>
          </a:p>
          <a:p>
            <a:pPr algn="just" fontAlgn="base"/>
            <a:r>
              <a:rPr lang="ru-RU" dirty="0"/>
              <a:t>       3) </a:t>
            </a:r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</a:rPr>
              <a:t>отчета о результатах самообследования. Показатели деятельности </a:t>
            </a:r>
            <a:r>
              <a:rPr lang="ru-RU" sz="1600" dirty="0">
                <a:latin typeface="Arial" panose="020B0604020202020204" pitchFamily="34" charset="0"/>
              </a:rPr>
              <a:t>дошкольной образовательной организации, </a:t>
            </a:r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</a:rPr>
              <a:t>общеобразовательной организации</a:t>
            </a:r>
            <a:r>
              <a:rPr lang="ru-RU" sz="1600" dirty="0">
                <a:latin typeface="Arial" panose="020B0604020202020204" pitchFamily="34" charset="0"/>
              </a:rPr>
              <a:t>, профессиональной образовательной организации, организации дополнительного образования, подлежащих самообследованию, </a:t>
            </a:r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</a:rPr>
              <a:t>устанавливаются федеральным органом исполнительной власти</a:t>
            </a:r>
            <a:r>
              <a:rPr lang="ru-RU" sz="1600" dirty="0">
                <a:latin typeface="Arial" panose="020B0604020202020204" pitchFamily="34" charset="0"/>
              </a:rPr>
              <a:t>, осуществляющим функции по выработке и реализации государственной политики и нормативно-правовому регулированию в сфере общего образования. «…» </a:t>
            </a:r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</a:rPr>
              <a:t>Порядок проведения самообследования </a:t>
            </a:r>
            <a:r>
              <a:rPr lang="ru-RU" sz="1600" dirty="0">
                <a:latin typeface="Arial" panose="020B0604020202020204" pitchFamily="34" charset="0"/>
              </a:rPr>
              <a:t>образовательной организацией устанавливается федеральным органом исполнительной власти, осуществляющим функции по выработке и реализации государственной политики и нормативно-правовому регулированию в сфере высшего образования, по согласованию с федеральным органом исполнительной власти, осуществляющим функции по выработке и реализации государственной политики и нормативно-правовому регулированию в сфере общего образования.</a:t>
            </a:r>
            <a:endParaRPr lang="ru-RU" sz="1600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8B14202-A51B-47E7-8660-6209505A0762}"/>
              </a:ext>
            </a:extLst>
          </p:cNvPr>
          <p:cNvSpPr/>
          <p:nvPr/>
        </p:nvSpPr>
        <p:spPr>
          <a:xfrm>
            <a:off x="5004048" y="15573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>
                <a:hlinkClick r:id="rId2"/>
              </a:rPr>
              <a:t>https://docs.cntd.ru/document/902389617?marker=A740NB</a:t>
            </a:r>
            <a:r>
              <a:rPr lang="ru-RU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93126300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51520" y="261863"/>
            <a:ext cx="83926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b="1" dirty="0"/>
              <a:t>ПРИКАЗ МИНИСТЕРСТВА ОБРАЗОВАНИЯ И НАУКИ РОССИЙСКОЙ ФЕДЕРАЦИИ от 14 июня 2013 года N 462 «Об утверждении Порядка проведения самообследования образовательной организацией»  </a:t>
            </a:r>
            <a:r>
              <a:rPr lang="ru-RU" dirty="0"/>
              <a:t>(с изменениями на 14 декабря 2017 года)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4FBE0CB-CF99-4E15-94FA-3019D059E6A8}"/>
              </a:ext>
            </a:extLst>
          </p:cNvPr>
          <p:cNvSpPr/>
          <p:nvPr/>
        </p:nvSpPr>
        <p:spPr>
          <a:xfrm>
            <a:off x="4283968" y="1220564"/>
            <a:ext cx="46191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rgbClr val="FF0000"/>
                </a:solidFill>
                <a:hlinkClick r:id="rId2"/>
              </a:rPr>
              <a:t>https://docs.cntd.ru/document/499028374</a:t>
            </a:r>
            <a:endParaRPr lang="ru-RU" sz="1200" dirty="0">
              <a:solidFill>
                <a:srgbClr val="FF0000"/>
              </a:solidFill>
            </a:endParaRPr>
          </a:p>
          <a:p>
            <a:pPr algn="r"/>
            <a:endParaRPr lang="ru-RU" sz="1200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E48020-840F-4B5D-939F-C0C6CC0564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626386"/>
            <a:ext cx="5733345" cy="4961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2329526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BD77558-3206-46C1-8AC6-45367FA1EC21}"/>
              </a:ext>
            </a:extLst>
          </p:cNvPr>
          <p:cNvSpPr/>
          <p:nvPr/>
        </p:nvSpPr>
        <p:spPr>
          <a:xfrm>
            <a:off x="6207875" y="116632"/>
            <a:ext cx="29361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>
                <a:hlinkClick r:id="rId2"/>
              </a:rPr>
              <a:t>https://docs.cntd.ru/document/499066471</a:t>
            </a:r>
            <a:r>
              <a:rPr lang="ru-RU" sz="1200" dirty="0"/>
              <a:t>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331030F-4A74-4342-8036-EE26A7AFE2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542" y="149909"/>
            <a:ext cx="5675626" cy="6559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390B953-FA79-4FC4-A662-A6A1C93E133E}"/>
              </a:ext>
            </a:extLst>
          </p:cNvPr>
          <p:cNvCxnSpPr>
            <a:cxnSpLocks/>
          </p:cNvCxnSpPr>
          <p:nvPr/>
        </p:nvCxnSpPr>
        <p:spPr>
          <a:xfrm>
            <a:off x="899592" y="5085184"/>
            <a:ext cx="4896544" cy="0"/>
          </a:xfrm>
          <a:prstGeom prst="line">
            <a:avLst/>
          </a:prstGeom>
          <a:ln w="2857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CB671744-4BDA-4065-871E-CCF29B66DC91}"/>
              </a:ext>
            </a:extLst>
          </p:cNvPr>
          <p:cNvCxnSpPr>
            <a:cxnSpLocks/>
          </p:cNvCxnSpPr>
          <p:nvPr/>
        </p:nvCxnSpPr>
        <p:spPr>
          <a:xfrm>
            <a:off x="2339752" y="2276872"/>
            <a:ext cx="1872208" cy="0"/>
          </a:xfrm>
          <a:prstGeom prst="line">
            <a:avLst/>
          </a:prstGeom>
          <a:ln w="2857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0237206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88FD6BE-63D8-4D0B-BA47-AC385E92ED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09100"/>
            <a:ext cx="6544588" cy="6439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CF526D1-7DBB-406D-9932-1E3E533FC02F}"/>
              </a:ext>
            </a:extLst>
          </p:cNvPr>
          <p:cNvSpPr txBox="1"/>
          <p:nvPr/>
        </p:nvSpPr>
        <p:spPr>
          <a:xfrm>
            <a:off x="6948264" y="5877272"/>
            <a:ext cx="1944216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Рассмотрим подробнее</a:t>
            </a:r>
          </a:p>
        </p:txBody>
      </p:sp>
    </p:spTree>
    <p:extLst>
      <p:ext uri="{BB962C8B-B14F-4D97-AF65-F5344CB8AC3E}">
        <p14:creationId xmlns:p14="http://schemas.microsoft.com/office/powerpoint/2010/main" val="35729907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6F2F759-C31D-4352-AD2A-5E63E8913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700557"/>
            <a:ext cx="4914702" cy="3918478"/>
          </a:xfrm>
          <a:prstGeom prst="rect">
            <a:avLst/>
          </a:prstGeom>
        </p:spPr>
      </p:pic>
      <p:sp>
        <p:nvSpPr>
          <p:cNvPr id="13" name="Slide Number Placeholder 1"/>
          <p:cNvSpPr txBox="1">
            <a:spLocks/>
          </p:cNvSpPr>
          <p:nvPr/>
        </p:nvSpPr>
        <p:spPr>
          <a:xfrm>
            <a:off x="7010400" y="87133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endParaRPr lang="ru-RU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7524" y="0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Размещаем отчёт на сайте ОО</a:t>
            </a:r>
            <a:endParaRPr lang="ru-RU" sz="3200" b="1" dirty="0">
              <a:latin typeface="+mj-lt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AEAD2EF-61D9-461C-84CA-2B6608184F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808" y="2713290"/>
            <a:ext cx="6066830" cy="38560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D56065E8-73DF-42B0-93BD-4DC81655C5D1}"/>
              </a:ext>
            </a:extLst>
          </p:cNvPr>
          <p:cNvCxnSpPr>
            <a:cxnSpLocks/>
          </p:cNvCxnSpPr>
          <p:nvPr/>
        </p:nvCxnSpPr>
        <p:spPr>
          <a:xfrm>
            <a:off x="3190683" y="2996952"/>
            <a:ext cx="1597341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12312207-206B-41FD-9463-8008B71D09C5}"/>
              </a:ext>
            </a:extLst>
          </p:cNvPr>
          <p:cNvCxnSpPr>
            <a:cxnSpLocks/>
          </p:cNvCxnSpPr>
          <p:nvPr/>
        </p:nvCxnSpPr>
        <p:spPr>
          <a:xfrm>
            <a:off x="3203848" y="5445224"/>
            <a:ext cx="2160240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2A4EB6B-919F-45F3-8A9C-2DE4BB43A34C}"/>
              </a:ext>
            </a:extLst>
          </p:cNvPr>
          <p:cNvSpPr/>
          <p:nvPr/>
        </p:nvSpPr>
        <p:spPr>
          <a:xfrm>
            <a:off x="5616116" y="610933"/>
            <a:ext cx="35278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hlinkClick r:id="rId4"/>
              </a:rPr>
              <a:t>https://docs.cntd.ru/document/1302664691#6520IM</a:t>
            </a:r>
            <a:r>
              <a:rPr lang="ru-RU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931664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4214</TotalTime>
  <Words>467</Words>
  <Application>Microsoft Office PowerPoint</Application>
  <PresentationFormat>Экран (4:3)</PresentationFormat>
  <Paragraphs>30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PT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Илья Аникеев</dc:creator>
  <cp:lastModifiedBy>Илья Аникеев</cp:lastModifiedBy>
  <cp:revision>58</cp:revision>
  <dcterms:created xsi:type="dcterms:W3CDTF">2021-11-22T08:11:42Z</dcterms:created>
  <dcterms:modified xsi:type="dcterms:W3CDTF">2026-01-15T18:41:06Z</dcterms:modified>
</cp:coreProperties>
</file>