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3"/>
  </p:notesMasterIdLst>
  <p:sldIdLst>
    <p:sldId id="288" r:id="rId2"/>
    <p:sldId id="290" r:id="rId3"/>
    <p:sldId id="292" r:id="rId4"/>
    <p:sldId id="297" r:id="rId5"/>
    <p:sldId id="298" r:id="rId6"/>
    <p:sldId id="286" r:id="rId7"/>
    <p:sldId id="299" r:id="rId8"/>
    <p:sldId id="301" r:id="rId9"/>
    <p:sldId id="302" r:id="rId10"/>
    <p:sldId id="300" r:id="rId11"/>
    <p:sldId id="303" r:id="rId12"/>
    <p:sldId id="308" r:id="rId13"/>
    <p:sldId id="310" r:id="rId14"/>
    <p:sldId id="307" r:id="rId15"/>
    <p:sldId id="309" r:id="rId16"/>
    <p:sldId id="311" r:id="rId17"/>
    <p:sldId id="312" r:id="rId18"/>
    <p:sldId id="2698" r:id="rId19"/>
    <p:sldId id="2699" r:id="rId20"/>
    <p:sldId id="2700" r:id="rId21"/>
    <p:sldId id="2703" r:id="rId22"/>
    <p:sldId id="2704" r:id="rId23"/>
    <p:sldId id="2705" r:id="rId24"/>
    <p:sldId id="2706" r:id="rId25"/>
    <p:sldId id="2723" r:id="rId26"/>
    <p:sldId id="2722" r:id="rId27"/>
    <p:sldId id="2724" r:id="rId28"/>
    <p:sldId id="2728" r:id="rId29"/>
    <p:sldId id="2725" r:id="rId30"/>
    <p:sldId id="2726" r:id="rId31"/>
    <p:sldId id="295" r:id="rId32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1pPr>
    <a:lvl2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2pPr>
    <a:lvl3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3pPr>
    <a:lvl4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4pPr>
    <a:lvl5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Helvetica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93" userDrawn="1">
          <p15:clr>
            <a:srgbClr val="A4A3A4"/>
          </p15:clr>
        </p15:guide>
        <p15:guide id="3" orient="horz" pos="150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70AF6"/>
    <a:srgbClr val="71E9E9"/>
    <a:srgbClr val="8F00FF"/>
    <a:srgbClr val="C271FF"/>
    <a:srgbClr val="FCAF17"/>
    <a:srgbClr val="FD493D"/>
    <a:srgbClr val="9F00FF"/>
    <a:srgbClr val="FF2F2D"/>
    <a:srgbClr val="B5D8E1"/>
    <a:srgbClr val="FBB3C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6350" cap="flat">
              <a:solidFill>
                <a:schemeClr val="accent1"/>
              </a:solidFill>
              <a:prstDash val="solid"/>
              <a:miter lim="800000"/>
            </a:ln>
          </a:left>
          <a:right>
            <a:ln w="6350" cap="flat">
              <a:solidFill>
                <a:schemeClr val="accent1"/>
              </a:solidFill>
              <a:prstDash val="solid"/>
              <a:miter lim="800000"/>
            </a:ln>
          </a:right>
          <a:top>
            <a:ln w="6350" cap="flat">
              <a:solidFill>
                <a:schemeClr val="accent1"/>
              </a:solidFill>
              <a:prstDash val="solid"/>
              <a:miter lim="800000"/>
            </a:ln>
          </a:top>
          <a:bottom>
            <a:ln w="6350" cap="flat">
              <a:solidFill>
                <a:schemeClr val="accent1"/>
              </a:solidFill>
              <a:prstDash val="solid"/>
              <a:miter lim="800000"/>
            </a:ln>
          </a:bottom>
          <a:insideH>
            <a:ln w="6350" cap="flat">
              <a:solidFill>
                <a:schemeClr val="accent1"/>
              </a:solidFill>
              <a:prstDash val="solid"/>
              <a:miter lim="800000"/>
            </a:ln>
          </a:insideH>
          <a:insideV>
            <a:ln w="6350" cap="flat">
              <a:solidFill>
                <a:schemeClr val="accent1"/>
              </a:solidFill>
              <a:prstDash val="solid"/>
              <a:miter lim="800000"/>
            </a:ln>
          </a:insideV>
        </a:tcBdr>
        <a:fill>
          <a:solidFill>
            <a:schemeClr val="accent1">
              <a:alpha val="40000"/>
            </a:scheme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6350" cap="flat">
              <a:solidFill>
                <a:schemeClr val="accent1"/>
              </a:solidFill>
              <a:prstDash val="solid"/>
              <a:miter lim="800000"/>
            </a:ln>
          </a:left>
          <a:right>
            <a:ln w="12700" cap="flat">
              <a:solidFill>
                <a:schemeClr val="accent1"/>
              </a:solidFill>
              <a:prstDash val="solid"/>
              <a:miter lim="800000"/>
            </a:ln>
          </a:right>
          <a:top>
            <a:ln w="6350" cap="flat">
              <a:solidFill>
                <a:schemeClr val="accent1"/>
              </a:solidFill>
              <a:prstDash val="solid"/>
              <a:miter lim="800000"/>
            </a:ln>
          </a:top>
          <a:bottom>
            <a:ln w="6350" cap="flat">
              <a:solidFill>
                <a:schemeClr val="accent1"/>
              </a:solidFill>
              <a:prstDash val="solid"/>
              <a:miter lim="800000"/>
            </a:ln>
          </a:bottom>
          <a:insideH>
            <a:ln w="6350" cap="flat">
              <a:solidFill>
                <a:schemeClr val="accent1"/>
              </a:solidFill>
              <a:prstDash val="solid"/>
              <a:miter lim="800000"/>
            </a:ln>
          </a:insideH>
          <a:insideV>
            <a:ln w="6350" cap="flat">
              <a:solidFill>
                <a:schemeClr val="accent1"/>
              </a:solidFill>
              <a:prstDash val="solid"/>
              <a:miter lim="800000"/>
            </a:ln>
          </a:insideV>
        </a:tcBdr>
        <a:fill>
          <a:solidFill>
            <a:schemeClr val="accent1">
              <a:alpha val="40000"/>
            </a:scheme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chemeClr val="accent1"/>
              </a:solidFill>
              <a:prstDash val="solid"/>
              <a:miter lim="800000"/>
            </a:ln>
          </a:top>
          <a:bottom>
            <a:ln w="12700" cap="flat">
              <a:solidFill>
                <a:schemeClr val="accent1"/>
              </a:solidFill>
              <a:prstDash val="solid"/>
              <a:miter lim="8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n" i="off">
        <a:fontRef idx="maj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6350" cap="flat">
              <a:solidFill>
                <a:schemeClr val="accent1"/>
              </a:solidFill>
              <a:prstDash val="solid"/>
              <a:miter lim="800000"/>
            </a:ln>
          </a:top>
          <a:bottom>
            <a:ln w="12700" cap="flat">
              <a:solidFill>
                <a:srgbClr val="FFFFFF"/>
              </a:solidFill>
              <a:prstDash val="solid"/>
              <a:miter lim="8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DD4EA"/>
          </a:solidFill>
        </a:fill>
      </a:tcStyle>
    </a:wholeTbl>
    <a:band2H>
      <a:tcTxStyle/>
      <a:tcStyle>
        <a:tcBdr/>
        <a:fill>
          <a:solidFill>
            <a:srgbClr val="E8EBF5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0E0E0"/>
          </a:solidFill>
        </a:fill>
      </a:tcStyle>
    </a:wholeTbl>
    <a:band2H>
      <a:tcTxStyle/>
      <a:tcStyle>
        <a:tcBdr/>
        <a:fill>
          <a:solidFill>
            <a:srgbClr val="F0F0F0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4E2CE"/>
          </a:solidFill>
        </a:fill>
      </a:tcStyle>
    </a:wholeTbl>
    <a:band2H>
      <a:tcTxStyle/>
      <a:tcStyle>
        <a:tcBdr/>
        <a:fill>
          <a:solidFill>
            <a:srgbClr val="EBF1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777" autoAdjust="0"/>
    <p:restoredTop sz="93712" autoAdjust="0"/>
  </p:normalViewPr>
  <p:slideViewPr>
    <p:cSldViewPr snapToGrid="0" snapToObjects="1" showGuides="1">
      <p:cViewPr varScale="1">
        <p:scale>
          <a:sx n="77" d="100"/>
          <a:sy n="77" d="100"/>
        </p:scale>
        <p:origin x="1195" y="53"/>
      </p:cViewPr>
      <p:guideLst>
        <p:guide orient="horz" pos="2160"/>
        <p:guide pos="393"/>
        <p:guide orient="horz" pos="150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6" name="Shape 146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j-lt"/>
        <a:ea typeface="+mj-ea"/>
        <a:cs typeface="+mj-cs"/>
        <a:sym typeface="Calibri"/>
      </a:defRPr>
    </a:lvl1pPr>
    <a:lvl2pPr indent="228600" latinLnBrk="0">
      <a:defRPr sz="1200">
        <a:latin typeface="+mj-lt"/>
        <a:ea typeface="+mj-ea"/>
        <a:cs typeface="+mj-cs"/>
        <a:sym typeface="Calibri"/>
      </a:defRPr>
    </a:lvl2pPr>
    <a:lvl3pPr indent="457200" latinLnBrk="0">
      <a:defRPr sz="1200">
        <a:latin typeface="+mj-lt"/>
        <a:ea typeface="+mj-ea"/>
        <a:cs typeface="+mj-cs"/>
        <a:sym typeface="Calibri"/>
      </a:defRPr>
    </a:lvl3pPr>
    <a:lvl4pPr indent="685800" latinLnBrk="0">
      <a:defRPr sz="1200">
        <a:latin typeface="+mj-lt"/>
        <a:ea typeface="+mj-ea"/>
        <a:cs typeface="+mj-cs"/>
        <a:sym typeface="Calibri"/>
      </a:defRPr>
    </a:lvl4pPr>
    <a:lvl5pPr indent="914400" latinLnBrk="0">
      <a:defRPr sz="1200">
        <a:latin typeface="+mj-lt"/>
        <a:ea typeface="+mj-ea"/>
        <a:cs typeface="+mj-cs"/>
        <a:sym typeface="Calibri"/>
      </a:defRPr>
    </a:lvl5pPr>
    <a:lvl6pPr indent="1143000" latinLnBrk="0">
      <a:defRPr sz="1200">
        <a:latin typeface="+mj-lt"/>
        <a:ea typeface="+mj-ea"/>
        <a:cs typeface="+mj-cs"/>
        <a:sym typeface="Calibri"/>
      </a:defRPr>
    </a:lvl6pPr>
    <a:lvl7pPr indent="1371600" latinLnBrk="0">
      <a:defRPr sz="1200">
        <a:latin typeface="+mj-lt"/>
        <a:ea typeface="+mj-ea"/>
        <a:cs typeface="+mj-cs"/>
        <a:sym typeface="Calibri"/>
      </a:defRPr>
    </a:lvl7pPr>
    <a:lvl8pPr indent="1600200" latinLnBrk="0">
      <a:defRPr sz="1200">
        <a:latin typeface="+mj-lt"/>
        <a:ea typeface="+mj-ea"/>
        <a:cs typeface="+mj-cs"/>
        <a:sym typeface="Calibri"/>
      </a:defRPr>
    </a:lvl8pPr>
    <a:lvl9pPr indent="1828800" latinLnBrk="0">
      <a:defRPr sz="1200">
        <a:latin typeface="+mj-lt"/>
        <a:ea typeface="+mj-ea"/>
        <a:cs typeface="+mj-cs"/>
        <a:sym typeface="Calibri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90189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91221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177490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1524000" y="1122364"/>
            <a:ext cx="9144000" cy="2387601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t>Текст заголовка</a:t>
            </a:r>
          </a:p>
        </p:txBody>
      </p:sp>
      <p:sp>
        <p:nvSpPr>
          <p:cNvPr id="12" name="Уровень текста 1…"/>
          <p:cNvSpPr txBox="1">
            <a:spLocks noGrp="1"/>
          </p:cNvSpPr>
          <p:nvPr>
            <p:ph type="body" sz="quarter" idx="1"/>
          </p:nvPr>
        </p:nvSpPr>
        <p:spPr>
          <a:xfrm>
            <a:off x="1524000" y="3602037"/>
            <a:ext cx="9144000" cy="1655766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 sz="2400"/>
            </a:lvl1pPr>
            <a:lvl2pPr marL="0" indent="0" algn="ctr">
              <a:buSzTx/>
              <a:buFontTx/>
              <a:buNone/>
              <a:defRPr sz="2400"/>
            </a:lvl2pPr>
            <a:lvl3pPr marL="0" indent="0" algn="ctr">
              <a:buSzTx/>
              <a:buFontTx/>
              <a:buNone/>
              <a:defRPr sz="2400"/>
            </a:lvl3pPr>
            <a:lvl4pPr marL="0" indent="0" algn="ctr">
              <a:buSzTx/>
              <a:buFontTx/>
              <a:buNone/>
              <a:defRPr sz="2400"/>
            </a:lvl4pPr>
            <a:lvl5pPr marL="0" indent="0" algn="ctr">
              <a:buSzTx/>
              <a:buFontTx/>
              <a:buNone/>
              <a:defRPr sz="2400"/>
            </a:lvl5pPr>
          </a:lstStyle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3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Прямоугольник 1"/>
          <p:cNvSpPr/>
          <p:nvPr/>
        </p:nvSpPr>
        <p:spPr>
          <a:xfrm>
            <a:off x="5483226" y="2"/>
            <a:ext cx="6708775" cy="6873241"/>
          </a:xfrm>
          <a:prstGeom prst="rect">
            <a:avLst/>
          </a:prstGeom>
          <a:solidFill>
            <a:srgbClr val="B5D8E1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Calibri"/>
              </a:defRPr>
            </a:pPr>
            <a:endParaRPr sz="1800"/>
          </a:p>
        </p:txBody>
      </p:sp>
      <p:sp>
        <p:nvSpPr>
          <p:cNvPr id="60" name="Текст 2"/>
          <p:cNvSpPr txBox="1"/>
          <p:nvPr/>
        </p:nvSpPr>
        <p:spPr>
          <a:xfrm>
            <a:off x="566087" y="1491643"/>
            <a:ext cx="3774043" cy="15696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4800">
                <a:solidFill>
                  <a:srgbClr val="8F00FF"/>
                </a:solidFill>
                <a:latin typeface="Gilroy-ExtraBold"/>
                <a:ea typeface="Gilroy-ExtraBold"/>
                <a:cs typeface="Gilroy-ExtraBold"/>
                <a:sym typeface="Gilroy-ExtraBold"/>
              </a:defRPr>
            </a:lvl1pPr>
          </a:lstStyle>
          <a:p>
            <a:r>
              <a:rPr sz="4800"/>
              <a:t>ЗАГОЛОВОК СЛАЙДА</a:t>
            </a:r>
          </a:p>
        </p:txBody>
      </p:sp>
      <p:pic>
        <p:nvPicPr>
          <p:cNvPr id="61" name="Рисунок 9" descr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9611" y="-25758"/>
            <a:ext cx="2156115" cy="1212813"/>
          </a:xfrm>
          <a:prstGeom prst="rect">
            <a:avLst/>
          </a:prstGeom>
          <a:ln w="12700">
            <a:miter lim="400000"/>
          </a:ln>
        </p:spPr>
      </p:pic>
      <p:sp>
        <p:nvSpPr>
          <p:cNvPr id="62" name="Текст 2"/>
          <p:cNvSpPr txBox="1"/>
          <p:nvPr/>
        </p:nvSpPr>
        <p:spPr>
          <a:xfrm>
            <a:off x="6249912" y="65737"/>
            <a:ext cx="759795" cy="19389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2000">
                <a:solidFill>
                  <a:srgbClr val="FFFFFF"/>
                </a:solidFill>
                <a:latin typeface="Gilroy-ExtraBold"/>
                <a:ea typeface="Gilroy-ExtraBold"/>
                <a:cs typeface="Gilroy-ExtraBold"/>
                <a:sym typeface="Gilroy-ExtraBold"/>
              </a:defRPr>
            </a:lvl1pPr>
          </a:lstStyle>
          <a:p>
            <a:r>
              <a:rPr sz="12000"/>
              <a:t>1</a:t>
            </a:r>
          </a:p>
        </p:txBody>
      </p:sp>
      <p:sp>
        <p:nvSpPr>
          <p:cNvPr id="63" name="Текст 2"/>
          <p:cNvSpPr txBox="1"/>
          <p:nvPr/>
        </p:nvSpPr>
        <p:spPr>
          <a:xfrm>
            <a:off x="6141719" y="3003393"/>
            <a:ext cx="759795" cy="19389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2000">
                <a:solidFill>
                  <a:srgbClr val="FFFFFF"/>
                </a:solidFill>
                <a:latin typeface="Gilroy-ExtraBold"/>
                <a:ea typeface="Gilroy-ExtraBold"/>
                <a:cs typeface="Gilroy-ExtraBold"/>
                <a:sym typeface="Gilroy-ExtraBold"/>
              </a:defRPr>
            </a:lvl1pPr>
          </a:lstStyle>
          <a:p>
            <a:r>
              <a:rPr sz="12000"/>
              <a:t>3</a:t>
            </a:r>
          </a:p>
        </p:txBody>
      </p:sp>
      <p:sp>
        <p:nvSpPr>
          <p:cNvPr id="64" name="Текст 2"/>
          <p:cNvSpPr txBox="1"/>
          <p:nvPr/>
        </p:nvSpPr>
        <p:spPr>
          <a:xfrm>
            <a:off x="9319724" y="1464154"/>
            <a:ext cx="759795" cy="19389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2000">
                <a:solidFill>
                  <a:srgbClr val="FFFFFF"/>
                </a:solidFill>
                <a:latin typeface="Gilroy-ExtraBold"/>
                <a:ea typeface="Gilroy-ExtraBold"/>
                <a:cs typeface="Gilroy-ExtraBold"/>
                <a:sym typeface="Gilroy-ExtraBold"/>
              </a:defRPr>
            </a:lvl1pPr>
          </a:lstStyle>
          <a:p>
            <a:r>
              <a:rPr sz="12000"/>
              <a:t>2</a:t>
            </a:r>
          </a:p>
        </p:txBody>
      </p:sp>
      <p:sp>
        <p:nvSpPr>
          <p:cNvPr id="65" name="Текст 2"/>
          <p:cNvSpPr txBox="1"/>
          <p:nvPr/>
        </p:nvSpPr>
        <p:spPr>
          <a:xfrm>
            <a:off x="9832523" y="3926821"/>
            <a:ext cx="759795" cy="19389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12000">
                <a:solidFill>
                  <a:srgbClr val="FFFFFF"/>
                </a:solidFill>
                <a:latin typeface="Gilroy-ExtraBold"/>
                <a:ea typeface="Gilroy-ExtraBold"/>
                <a:cs typeface="Gilroy-ExtraBold"/>
                <a:sym typeface="Gilroy-ExtraBold"/>
              </a:defRPr>
            </a:lvl1pPr>
          </a:lstStyle>
          <a:p>
            <a:r>
              <a:rPr sz="12000"/>
              <a:t>4</a:t>
            </a:r>
          </a:p>
        </p:txBody>
      </p:sp>
      <p:sp>
        <p:nvSpPr>
          <p:cNvPr id="66" name="Текст 2"/>
          <p:cNvSpPr txBox="1"/>
          <p:nvPr/>
        </p:nvSpPr>
        <p:spPr>
          <a:xfrm>
            <a:off x="6207393" y="4738557"/>
            <a:ext cx="1565011" cy="8309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 sz="1600">
                <a:solidFill>
                  <a:srgbClr val="1B1B1B"/>
                </a:solidFill>
                <a:latin typeface="Gilroy-Light"/>
                <a:ea typeface="Gilroy-Light"/>
                <a:cs typeface="Gilroy-Light"/>
                <a:sym typeface="Gilroy-Light"/>
              </a:defRPr>
            </a:lvl1pPr>
          </a:lstStyle>
          <a:p>
            <a:r>
              <a:rPr sz="1600"/>
              <a:t>Имеется спорная точка зрения, </a:t>
            </a:r>
          </a:p>
        </p:txBody>
      </p:sp>
      <p:sp>
        <p:nvSpPr>
          <p:cNvPr id="67" name="Текст 2"/>
          <p:cNvSpPr txBox="1"/>
          <p:nvPr/>
        </p:nvSpPr>
        <p:spPr>
          <a:xfrm>
            <a:off x="6297379" y="1736276"/>
            <a:ext cx="1565012" cy="8309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 sz="1600">
                <a:solidFill>
                  <a:srgbClr val="1B1B1B"/>
                </a:solidFill>
                <a:latin typeface="Gilroy-Light"/>
                <a:ea typeface="Gilroy-Light"/>
                <a:cs typeface="Gilroy-Light"/>
                <a:sym typeface="Gilroy-Light"/>
              </a:defRPr>
            </a:lvl1pPr>
          </a:lstStyle>
          <a:p>
            <a:r>
              <a:rPr sz="1600"/>
              <a:t>Имеется спорная точка зрения, </a:t>
            </a:r>
          </a:p>
        </p:txBody>
      </p:sp>
      <p:sp>
        <p:nvSpPr>
          <p:cNvPr id="68" name="Текст 2"/>
          <p:cNvSpPr txBox="1"/>
          <p:nvPr/>
        </p:nvSpPr>
        <p:spPr>
          <a:xfrm>
            <a:off x="9353137" y="3153598"/>
            <a:ext cx="1565011" cy="8309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 sz="1600">
                <a:solidFill>
                  <a:srgbClr val="1B1B1B"/>
                </a:solidFill>
                <a:latin typeface="Gilroy-Light"/>
                <a:ea typeface="Gilroy-Light"/>
                <a:cs typeface="Gilroy-Light"/>
                <a:sym typeface="Gilroy-Light"/>
              </a:defRPr>
            </a:lvl1pPr>
          </a:lstStyle>
          <a:p>
            <a:r>
              <a:rPr sz="1600"/>
              <a:t>Имеется спорная точка зрения, </a:t>
            </a:r>
          </a:p>
        </p:txBody>
      </p:sp>
      <p:sp>
        <p:nvSpPr>
          <p:cNvPr id="69" name="Текст 2"/>
          <p:cNvSpPr txBox="1"/>
          <p:nvPr/>
        </p:nvSpPr>
        <p:spPr>
          <a:xfrm>
            <a:off x="9901276" y="5614600"/>
            <a:ext cx="1565011" cy="8309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>
            <a:lvl1pPr>
              <a:defRPr sz="1600">
                <a:solidFill>
                  <a:srgbClr val="1B1B1B"/>
                </a:solidFill>
                <a:latin typeface="Gilroy-Light"/>
                <a:ea typeface="Gilroy-Light"/>
                <a:cs typeface="Gilroy-Light"/>
                <a:sym typeface="Gilroy-Light"/>
              </a:defRPr>
            </a:lvl1pPr>
          </a:lstStyle>
          <a:p>
            <a:r>
              <a:rPr sz="1600"/>
              <a:t>Имеется спорная точка зрения, </a:t>
            </a:r>
          </a:p>
        </p:txBody>
      </p:sp>
      <p:sp>
        <p:nvSpPr>
          <p:cNvPr id="70" name="Прямоугольник 7"/>
          <p:cNvSpPr/>
          <p:nvPr/>
        </p:nvSpPr>
        <p:spPr>
          <a:xfrm>
            <a:off x="9478852" y="-9686"/>
            <a:ext cx="1857633" cy="1326299"/>
          </a:xfrm>
          <a:prstGeom prst="rect">
            <a:avLst/>
          </a:prstGeom>
          <a:solidFill>
            <a:srgbClr val="FCAF17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Calibri"/>
              </a:defRPr>
            </a:pPr>
            <a:endParaRPr sz="1800"/>
          </a:p>
        </p:txBody>
      </p:sp>
      <p:pic>
        <p:nvPicPr>
          <p:cNvPr id="71" name="Рисунок 9" descr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9611" y="-25758"/>
            <a:ext cx="2156115" cy="1212813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74" name="Прямоугольник 16"/>
          <p:cNvGrpSpPr/>
          <p:nvPr/>
        </p:nvGrpSpPr>
        <p:grpSpPr>
          <a:xfrm>
            <a:off x="616791" y="6235377"/>
            <a:ext cx="669075" cy="625374"/>
            <a:chOff x="-1" y="-2"/>
            <a:chExt cx="669073" cy="625373"/>
          </a:xfrm>
        </p:grpSpPr>
        <p:sp>
          <p:nvSpPr>
            <p:cNvPr id="72" name="Прямоугольник"/>
            <p:cNvSpPr/>
            <p:nvPr/>
          </p:nvSpPr>
          <p:spPr>
            <a:xfrm>
              <a:off x="-1" y="-2"/>
              <a:ext cx="669073" cy="625373"/>
            </a:xfrm>
            <a:prstGeom prst="rect">
              <a:avLst/>
            </a:prstGeom>
            <a:solidFill>
              <a:srgbClr val="A24EF7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Calibri"/>
                </a:defRPr>
              </a:pPr>
              <a:endParaRPr sz="1800"/>
            </a:p>
          </p:txBody>
        </p:sp>
        <p:sp>
          <p:nvSpPr>
            <p:cNvPr id="73" name="6"/>
            <p:cNvSpPr txBox="1"/>
            <p:nvPr/>
          </p:nvSpPr>
          <p:spPr>
            <a:xfrm>
              <a:off x="45720" y="128017"/>
              <a:ext cx="577629" cy="3693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ctr">
              <a:spAutoFit/>
            </a:bodyPr>
            <a:lstStyle>
              <a:lvl1pPr algn="ctr">
                <a:defRPr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Calibri"/>
                </a:defRPr>
              </a:lvl1pPr>
            </a:lstStyle>
            <a:p>
              <a:r>
                <a:rPr sz="1800"/>
                <a:t>6</a:t>
              </a:r>
            </a:p>
          </p:txBody>
        </p:sp>
      </p:grpSp>
      <p:grpSp>
        <p:nvGrpSpPr>
          <p:cNvPr id="77" name="Прямоугольник 17"/>
          <p:cNvGrpSpPr/>
          <p:nvPr/>
        </p:nvGrpSpPr>
        <p:grpSpPr>
          <a:xfrm>
            <a:off x="629426" y="-2451"/>
            <a:ext cx="2730093" cy="506843"/>
            <a:chOff x="-2" y="-2"/>
            <a:chExt cx="2730092" cy="506841"/>
          </a:xfrm>
        </p:grpSpPr>
        <p:sp>
          <p:nvSpPr>
            <p:cNvPr id="75" name="Прямоугольник"/>
            <p:cNvSpPr/>
            <p:nvPr/>
          </p:nvSpPr>
          <p:spPr>
            <a:xfrm>
              <a:off x="-2" y="-2"/>
              <a:ext cx="2730092" cy="506841"/>
            </a:xfrm>
            <a:prstGeom prst="rect">
              <a:avLst/>
            </a:prstGeom>
            <a:solidFill>
              <a:srgbClr val="ADDAE3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>
                <a:defRPr>
                  <a:solidFill>
                    <a:srgbClr val="FFFFFF"/>
                  </a:solidFill>
                  <a:latin typeface="Gilroy-Light"/>
                  <a:ea typeface="Gilroy-Light"/>
                  <a:cs typeface="Gilroy-Light"/>
                  <a:sym typeface="Gilroy-Light"/>
                </a:defRPr>
              </a:pPr>
              <a:endParaRPr sz="1800"/>
            </a:p>
          </p:txBody>
        </p:sp>
        <p:sp>
          <p:nvSpPr>
            <p:cNvPr id="76" name="НАЗВАНИЕ РАЗДЕЛА"/>
            <p:cNvSpPr txBox="1"/>
            <p:nvPr/>
          </p:nvSpPr>
          <p:spPr>
            <a:xfrm>
              <a:off x="45721" y="68751"/>
              <a:ext cx="2638651" cy="36932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ctr">
              <a:spAutoFit/>
            </a:bodyPr>
            <a:lstStyle>
              <a:lvl1pPr>
                <a:defRPr>
                  <a:solidFill>
                    <a:srgbClr val="FFFFFF"/>
                  </a:solidFill>
                  <a:latin typeface="Gilroy-Light"/>
                  <a:ea typeface="Gilroy-Light"/>
                  <a:cs typeface="Gilroy-Light"/>
                  <a:sym typeface="Gilroy-Light"/>
                </a:defRPr>
              </a:lvl1pPr>
            </a:lstStyle>
            <a:p>
              <a:r>
                <a:rPr sz="1800"/>
                <a:t>НАЗВАНИЕ РАЗДЕЛА</a:t>
              </a:r>
            </a:p>
          </p:txBody>
        </p:sp>
      </p:grpSp>
      <p:sp>
        <p:nvSpPr>
          <p:cNvPr id="78" name="Текст 2"/>
          <p:cNvSpPr txBox="1"/>
          <p:nvPr/>
        </p:nvSpPr>
        <p:spPr>
          <a:xfrm>
            <a:off x="609154" y="3188387"/>
            <a:ext cx="4782191" cy="20620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>
              <a:defRPr sz="1600">
                <a:solidFill>
                  <a:srgbClr val="1B1B1B"/>
                </a:solidFill>
                <a:latin typeface="Gilroy-Light"/>
                <a:ea typeface="Gilroy-Light"/>
                <a:cs typeface="Gilroy-Light"/>
                <a:sym typeface="Gilroy-Light"/>
              </a:defRPr>
            </a:pPr>
            <a:r>
              <a:rPr sz="1600"/>
              <a:t>Имеется спорная точка зрения, гласящая примерно следующее: представители современных социальных резервов призваны </a:t>
            </a:r>
          </a:p>
          <a:p>
            <a:pPr>
              <a:defRPr sz="1600">
                <a:solidFill>
                  <a:srgbClr val="1B1B1B"/>
                </a:solidFill>
                <a:latin typeface="Gilroy-Light"/>
                <a:ea typeface="Gilroy-Light"/>
                <a:cs typeface="Gilroy-Light"/>
                <a:sym typeface="Gilroy-Light"/>
              </a:defRPr>
            </a:pPr>
            <a:r>
              <a:rPr sz="1600"/>
              <a:t>к ответу! </a:t>
            </a:r>
            <a:endParaRPr sz="1200">
              <a:solidFill>
                <a:srgbClr val="888888"/>
              </a:solidFill>
            </a:endParaRPr>
          </a:p>
          <a:p>
            <a:pPr>
              <a:defRPr sz="1600">
                <a:solidFill>
                  <a:srgbClr val="1B1B1B"/>
                </a:solidFill>
                <a:latin typeface="Gilroy-Light"/>
                <a:ea typeface="Gilroy-Light"/>
                <a:cs typeface="Gilroy-Light"/>
                <a:sym typeface="Gilroy-Light"/>
              </a:defRPr>
            </a:pPr>
            <a:r>
              <a:rPr sz="1600"/>
              <a:t>В целом, конечно, базовый вектор развития позволяет выполнить важные задания </a:t>
            </a:r>
          </a:p>
          <a:p>
            <a:pPr>
              <a:defRPr sz="1600">
                <a:solidFill>
                  <a:srgbClr val="1B1B1B"/>
                </a:solidFill>
                <a:latin typeface="Gilroy-Light"/>
                <a:ea typeface="Gilroy-Light"/>
                <a:cs typeface="Gilroy-Light"/>
                <a:sym typeface="Gilroy-Light"/>
              </a:defRPr>
            </a:pPr>
            <a:r>
              <a:rPr sz="1600"/>
              <a:t>по разработке системы обучения кадров, соответствующей насущным потребностям </a:t>
            </a:r>
          </a:p>
        </p:txBody>
      </p:sp>
      <p:sp>
        <p:nvSpPr>
          <p:cNvPr id="79" name="Соединительная линия уступом 2"/>
          <p:cNvSpPr/>
          <p:nvPr/>
        </p:nvSpPr>
        <p:spPr>
          <a:xfrm>
            <a:off x="7111999" y="1187053"/>
            <a:ext cx="2162015" cy="13239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10800" y="0"/>
                </a:lnTo>
                <a:lnTo>
                  <a:pt x="10800" y="21600"/>
                </a:lnTo>
                <a:lnTo>
                  <a:pt x="21600" y="21600"/>
                </a:lnTo>
              </a:path>
            </a:pathLst>
          </a:custGeom>
          <a:ln w="63500">
            <a:solidFill>
              <a:srgbClr val="FCAF17"/>
            </a:solidFill>
            <a:miter/>
            <a:tailEnd type="triangle"/>
          </a:ln>
        </p:spPr>
        <p:txBody>
          <a:bodyPr lIns="45718" tIns="45718" rIns="45718" bIns="45718" anchor="ctr"/>
          <a:lstStyle/>
          <a:p>
            <a:pPr>
              <a:defRPr>
                <a:latin typeface="+mj-lt"/>
                <a:ea typeface="+mj-ea"/>
                <a:cs typeface="+mj-cs"/>
                <a:sym typeface="Calibri"/>
              </a:defRPr>
            </a:pPr>
            <a:endParaRPr sz="1800"/>
          </a:p>
        </p:txBody>
      </p:sp>
      <p:sp>
        <p:nvSpPr>
          <p:cNvPr id="80" name="Соединительная линия уступом 26"/>
          <p:cNvSpPr/>
          <p:nvPr/>
        </p:nvSpPr>
        <p:spPr>
          <a:xfrm rot="10800000" flipV="1">
            <a:off x="7298267" y="2878664"/>
            <a:ext cx="1828805" cy="1066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10800" y="0"/>
                </a:lnTo>
                <a:lnTo>
                  <a:pt x="10800" y="21600"/>
                </a:lnTo>
                <a:lnTo>
                  <a:pt x="21600" y="21600"/>
                </a:lnTo>
              </a:path>
            </a:pathLst>
          </a:custGeom>
          <a:ln w="63500">
            <a:solidFill>
              <a:srgbClr val="FCAF17"/>
            </a:solidFill>
            <a:miter/>
            <a:tailEnd type="triangle"/>
          </a:ln>
        </p:spPr>
        <p:txBody>
          <a:bodyPr lIns="45718" tIns="45718" rIns="45718" bIns="45718" anchor="ctr"/>
          <a:lstStyle/>
          <a:p>
            <a:pPr>
              <a:defRPr>
                <a:latin typeface="+mj-lt"/>
                <a:ea typeface="+mj-ea"/>
                <a:cs typeface="+mj-cs"/>
                <a:sym typeface="Calibri"/>
              </a:defRPr>
            </a:pPr>
            <a:endParaRPr sz="1800"/>
          </a:p>
        </p:txBody>
      </p:sp>
      <p:sp>
        <p:nvSpPr>
          <p:cNvPr id="81" name="Соединительная линия уступом 29"/>
          <p:cNvSpPr/>
          <p:nvPr/>
        </p:nvSpPr>
        <p:spPr>
          <a:xfrm>
            <a:off x="7298267" y="4347023"/>
            <a:ext cx="2319867" cy="8225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0"/>
                </a:moveTo>
                <a:lnTo>
                  <a:pt x="10800" y="0"/>
                </a:lnTo>
                <a:lnTo>
                  <a:pt x="10800" y="21600"/>
                </a:lnTo>
                <a:lnTo>
                  <a:pt x="21600" y="21600"/>
                </a:lnTo>
              </a:path>
            </a:pathLst>
          </a:custGeom>
          <a:ln w="63500">
            <a:solidFill>
              <a:srgbClr val="FCAF17"/>
            </a:solidFill>
            <a:miter/>
            <a:tailEnd type="triangle"/>
          </a:ln>
        </p:spPr>
        <p:txBody>
          <a:bodyPr lIns="45718" tIns="45718" rIns="45718" bIns="45718" anchor="ctr"/>
          <a:lstStyle/>
          <a:p>
            <a:pPr>
              <a:defRPr>
                <a:latin typeface="+mj-lt"/>
                <a:ea typeface="+mj-ea"/>
                <a:cs typeface="+mj-cs"/>
                <a:sym typeface="Calibri"/>
              </a:defRPr>
            </a:pPr>
            <a:endParaRPr sz="1800"/>
          </a:p>
        </p:txBody>
      </p:sp>
      <p:sp>
        <p:nvSpPr>
          <p:cNvPr id="82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Текст 2"/>
          <p:cNvSpPr txBox="1"/>
          <p:nvPr/>
        </p:nvSpPr>
        <p:spPr>
          <a:xfrm>
            <a:off x="498319" y="1526968"/>
            <a:ext cx="9290344" cy="15478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>
            <a:lvl1pPr algn="ctr">
              <a:defRPr sz="7200">
                <a:solidFill>
                  <a:srgbClr val="8F00FF"/>
                </a:solidFill>
                <a:latin typeface="Gilroy-ExtraBold"/>
                <a:ea typeface="Gilroy-ExtraBold"/>
                <a:cs typeface="Gilroy-ExtraBold"/>
                <a:sym typeface="Gilroy-ExtraBold"/>
              </a:defRPr>
            </a:lvl1pPr>
          </a:lstStyle>
          <a:p>
            <a:r>
              <a:rPr sz="7200"/>
              <a:t>НАЗВАНИЕ  РАЗДЕЛА</a:t>
            </a:r>
          </a:p>
        </p:txBody>
      </p:sp>
      <p:sp>
        <p:nvSpPr>
          <p:cNvPr id="90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Прямоугольник 7"/>
          <p:cNvSpPr/>
          <p:nvPr/>
        </p:nvSpPr>
        <p:spPr>
          <a:xfrm>
            <a:off x="9478852" y="-9686"/>
            <a:ext cx="1857633" cy="1326299"/>
          </a:xfrm>
          <a:prstGeom prst="rect">
            <a:avLst/>
          </a:prstGeom>
          <a:solidFill>
            <a:srgbClr val="FD493D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Calibri"/>
              </a:defRPr>
            </a:pPr>
            <a:endParaRPr sz="1800"/>
          </a:p>
        </p:txBody>
      </p:sp>
      <p:sp>
        <p:nvSpPr>
          <p:cNvPr id="105" name="Текст 2"/>
          <p:cNvSpPr txBox="1"/>
          <p:nvPr/>
        </p:nvSpPr>
        <p:spPr>
          <a:xfrm>
            <a:off x="540510" y="771557"/>
            <a:ext cx="6518935" cy="8309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 algn="ctr">
              <a:defRPr sz="4800">
                <a:solidFill>
                  <a:srgbClr val="8F00FF"/>
                </a:solidFill>
                <a:latin typeface="Gilroy-ExtraBold"/>
                <a:ea typeface="Gilroy-ExtraBold"/>
                <a:cs typeface="Gilroy-ExtraBold"/>
                <a:sym typeface="Gilroy-ExtraBold"/>
              </a:defRPr>
            </a:lvl1pPr>
          </a:lstStyle>
          <a:p>
            <a:r>
              <a:rPr sz="4800"/>
              <a:t>ЗАГОЛОВОК СЛАЙДА</a:t>
            </a:r>
          </a:p>
        </p:txBody>
      </p:sp>
      <p:pic>
        <p:nvPicPr>
          <p:cNvPr id="106" name="Рисунок 9" descr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9611" y="-25758"/>
            <a:ext cx="2156115" cy="1212813"/>
          </a:xfrm>
          <a:prstGeom prst="rect">
            <a:avLst/>
          </a:prstGeom>
          <a:ln w="12700">
            <a:miter lim="400000"/>
          </a:ln>
        </p:spPr>
      </p:pic>
      <p:graphicFrame>
        <p:nvGraphicFramePr>
          <p:cNvPr id="107" name="Таблица 3"/>
          <p:cNvGraphicFramePr/>
          <p:nvPr/>
        </p:nvGraphicFramePr>
        <p:xfrm>
          <a:off x="623887" y="1633920"/>
          <a:ext cx="10712587" cy="4389600"/>
        </p:xfrm>
        <a:graphic>
          <a:graphicData uri="http://schemas.openxmlformats.org/drawingml/2006/table">
            <a:tbl>
              <a:tblPr firstRow="1">
                <a:tableStyleId>{4C3C2611-4C71-4FC5-86AE-919BDF0F9419}</a:tableStyleId>
              </a:tblPr>
              <a:tblGrid>
                <a:gridCol w="17854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854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854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8543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8543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8543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731600">
                <a:tc>
                  <a:txBody>
                    <a:bodyPr/>
                    <a:lstStyle/>
                    <a:p>
                      <a:pPr algn="l">
                        <a:defRPr sz="1600"/>
                      </a:pPr>
                      <a:endParaRPr/>
                    </a:p>
                  </a:txBody>
                  <a:tcPr marL="40509" marR="40509" marT="40509" marB="40509" horzOverflow="overflow">
                    <a:lnR w="38100">
                      <a:solidFill>
                        <a:srgbClr val="FFFFFF"/>
                      </a:solidFill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FFAFC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600"/>
                      </a:pPr>
                      <a:endParaRPr/>
                    </a:p>
                  </a:txBody>
                  <a:tcPr marL="40509" marR="40509" marT="40509" marB="40509" horzOverflow="overflow">
                    <a:lnL w="38100">
                      <a:solidFill>
                        <a:srgbClr val="FFFFFF"/>
                      </a:solidFill>
                    </a:lnL>
                    <a:lnR w="38100">
                      <a:solidFill>
                        <a:srgbClr val="FFFFFF"/>
                      </a:solidFill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FFAFC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600"/>
                      </a:pPr>
                      <a:endParaRPr/>
                    </a:p>
                  </a:txBody>
                  <a:tcPr marL="40509" marR="40509" marT="40509" marB="40509" horzOverflow="overflow">
                    <a:lnL w="38100">
                      <a:solidFill>
                        <a:srgbClr val="FFFFFF"/>
                      </a:solidFill>
                    </a:lnL>
                    <a:lnR w="38100">
                      <a:solidFill>
                        <a:srgbClr val="FFFFFF"/>
                      </a:solidFill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FFAFC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600"/>
                      </a:pPr>
                      <a:endParaRPr/>
                    </a:p>
                  </a:txBody>
                  <a:tcPr marL="40509" marR="40509" marT="40509" marB="40509" horzOverflow="overflow">
                    <a:lnL w="38100">
                      <a:solidFill>
                        <a:srgbClr val="FFFFFF"/>
                      </a:solidFill>
                    </a:lnL>
                    <a:lnR w="38100">
                      <a:solidFill>
                        <a:srgbClr val="FFFFFF"/>
                      </a:solidFill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FFAFC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600"/>
                      </a:pPr>
                      <a:endParaRPr/>
                    </a:p>
                  </a:txBody>
                  <a:tcPr marL="40509" marR="40509" marT="40509" marB="40509" horzOverflow="overflow">
                    <a:lnL w="38100">
                      <a:solidFill>
                        <a:srgbClr val="FFFFFF"/>
                      </a:solidFill>
                    </a:lnL>
                    <a:lnR w="38100">
                      <a:solidFill>
                        <a:srgbClr val="FFFFFF"/>
                      </a:solidFill>
                    </a:lnR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FFAFC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600"/>
                      </a:pPr>
                      <a:endParaRPr/>
                    </a:p>
                  </a:txBody>
                  <a:tcPr marL="40509" marR="40509" marT="40509" marB="40509" horzOverflow="overflow">
                    <a:lnL w="38100">
                      <a:solidFill>
                        <a:srgbClr val="FFFFFF"/>
                      </a:solidFill>
                    </a:lnL>
                    <a:lnT w="12700">
                      <a:miter lim="400000"/>
                    </a:lnT>
                    <a:lnB w="12700">
                      <a:miter lim="400000"/>
                    </a:lnB>
                    <a:solidFill>
                      <a:srgbClr val="FFAFC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31600">
                <a:tc>
                  <a:txBody>
                    <a:bodyPr/>
                    <a:lstStyle/>
                    <a:p>
                      <a:pPr algn="l">
                        <a:defRPr sz="1600"/>
                      </a:pPr>
                      <a:endParaRPr/>
                    </a:p>
                  </a:txBody>
                  <a:tcPr marL="40509" marR="40509" marT="40509" marB="40509" horzOverflow="overflow">
                    <a:lnL w="12700">
                      <a:miter lim="400000"/>
                    </a:lnL>
                    <a:lnR w="38100">
                      <a:solidFill>
                        <a:srgbClr val="FFAFC1"/>
                      </a:solidFill>
                    </a:lnR>
                    <a:lnT w="12700">
                      <a:miter lim="400000"/>
                    </a:lnT>
                    <a:lnB w="38100">
                      <a:solidFill>
                        <a:srgbClr val="FFAFC1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600"/>
                      </a:pPr>
                      <a:endParaRPr/>
                    </a:p>
                  </a:txBody>
                  <a:tcPr marL="40509" marR="40509" marT="40509" marB="40509" horzOverflow="overflow">
                    <a:lnL w="38100">
                      <a:solidFill>
                        <a:srgbClr val="FFAFC1"/>
                      </a:solidFill>
                    </a:lnL>
                    <a:lnR w="38100">
                      <a:solidFill>
                        <a:srgbClr val="FFAFC1"/>
                      </a:solidFill>
                    </a:lnR>
                    <a:lnT w="12700">
                      <a:miter lim="400000"/>
                    </a:lnT>
                    <a:lnB w="38100">
                      <a:solidFill>
                        <a:srgbClr val="FFAFC1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600"/>
                      </a:pPr>
                      <a:endParaRPr/>
                    </a:p>
                  </a:txBody>
                  <a:tcPr marL="40509" marR="40509" marT="40509" marB="40509" horzOverflow="overflow">
                    <a:lnL w="38100">
                      <a:solidFill>
                        <a:srgbClr val="FFAFC1"/>
                      </a:solidFill>
                    </a:lnL>
                    <a:lnR w="38100">
                      <a:solidFill>
                        <a:srgbClr val="FFAFC1"/>
                      </a:solidFill>
                    </a:lnR>
                    <a:lnT w="12700">
                      <a:miter lim="400000"/>
                    </a:lnT>
                    <a:lnB w="38100">
                      <a:solidFill>
                        <a:srgbClr val="FFAFC1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600"/>
                      </a:pPr>
                      <a:endParaRPr/>
                    </a:p>
                  </a:txBody>
                  <a:tcPr marL="40509" marR="40509" marT="40509" marB="40509" horzOverflow="overflow">
                    <a:lnL w="38100">
                      <a:solidFill>
                        <a:srgbClr val="FFAFC1"/>
                      </a:solidFill>
                    </a:lnL>
                    <a:lnR w="38100">
                      <a:solidFill>
                        <a:srgbClr val="FFAFC1"/>
                      </a:solidFill>
                    </a:lnR>
                    <a:lnT w="12700">
                      <a:miter lim="400000"/>
                    </a:lnT>
                    <a:lnB w="38100">
                      <a:solidFill>
                        <a:srgbClr val="FFAFC1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600"/>
                      </a:pPr>
                      <a:endParaRPr/>
                    </a:p>
                  </a:txBody>
                  <a:tcPr marL="40509" marR="40509" marT="40509" marB="40509" horzOverflow="overflow">
                    <a:lnL w="38100">
                      <a:solidFill>
                        <a:srgbClr val="FFAFC1"/>
                      </a:solidFill>
                    </a:lnL>
                    <a:lnR w="38100">
                      <a:solidFill>
                        <a:srgbClr val="FFAFC1"/>
                      </a:solidFill>
                    </a:lnR>
                    <a:lnT w="12700">
                      <a:miter lim="400000"/>
                    </a:lnT>
                    <a:lnB w="38100">
                      <a:solidFill>
                        <a:srgbClr val="FFAFC1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600"/>
                      </a:pPr>
                      <a:endParaRPr/>
                    </a:p>
                  </a:txBody>
                  <a:tcPr marL="40509" marR="40509" marT="40509" marB="40509" horzOverflow="overflow">
                    <a:lnL w="38100">
                      <a:solidFill>
                        <a:srgbClr val="FFAFC1"/>
                      </a:solidFill>
                    </a:lnL>
                    <a:lnR w="12700">
                      <a:miter lim="400000"/>
                    </a:lnR>
                    <a:lnT w="12700">
                      <a:miter lim="400000"/>
                    </a:lnT>
                    <a:lnB w="38100">
                      <a:solidFill>
                        <a:srgbClr val="FFAFC1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1600">
                <a:tc>
                  <a:txBody>
                    <a:bodyPr/>
                    <a:lstStyle/>
                    <a:p>
                      <a:pPr algn="l">
                        <a:defRPr sz="1600"/>
                      </a:pPr>
                      <a:endParaRPr/>
                    </a:p>
                  </a:txBody>
                  <a:tcPr marL="40509" marR="40509" marT="40509" marB="40509" horzOverflow="overflow">
                    <a:lnL w="12700">
                      <a:miter lim="400000"/>
                    </a:lnL>
                    <a:lnR w="38100">
                      <a:solidFill>
                        <a:srgbClr val="FFAFC1"/>
                      </a:solidFill>
                    </a:lnR>
                    <a:lnT w="38100">
                      <a:solidFill>
                        <a:srgbClr val="FFAFC1"/>
                      </a:solidFill>
                    </a:lnT>
                    <a:lnB w="38100">
                      <a:solidFill>
                        <a:srgbClr val="FFAFC1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600"/>
                      </a:pPr>
                      <a:endParaRPr/>
                    </a:p>
                  </a:txBody>
                  <a:tcPr marL="40509" marR="40509" marT="40509" marB="40509" horzOverflow="overflow">
                    <a:lnL w="38100">
                      <a:solidFill>
                        <a:srgbClr val="FFAFC1"/>
                      </a:solidFill>
                    </a:lnL>
                    <a:lnR w="38100">
                      <a:solidFill>
                        <a:srgbClr val="FFAFC1"/>
                      </a:solidFill>
                    </a:lnR>
                    <a:lnT w="38100">
                      <a:solidFill>
                        <a:srgbClr val="FFAFC1"/>
                      </a:solidFill>
                    </a:lnT>
                    <a:lnB w="38100">
                      <a:solidFill>
                        <a:srgbClr val="FFAFC1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600"/>
                      </a:pPr>
                      <a:endParaRPr/>
                    </a:p>
                  </a:txBody>
                  <a:tcPr marL="40509" marR="40509" marT="40509" marB="40509" horzOverflow="overflow">
                    <a:lnL w="38100">
                      <a:solidFill>
                        <a:srgbClr val="FFAFC1"/>
                      </a:solidFill>
                    </a:lnL>
                    <a:lnR w="38100">
                      <a:solidFill>
                        <a:srgbClr val="FFAFC1"/>
                      </a:solidFill>
                    </a:lnR>
                    <a:lnT w="38100">
                      <a:solidFill>
                        <a:srgbClr val="FFAFC1"/>
                      </a:solidFill>
                    </a:lnT>
                    <a:lnB w="38100">
                      <a:solidFill>
                        <a:srgbClr val="FFAFC1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600"/>
                      </a:pPr>
                      <a:endParaRPr/>
                    </a:p>
                  </a:txBody>
                  <a:tcPr marL="40509" marR="40509" marT="40509" marB="40509" horzOverflow="overflow">
                    <a:lnL w="38100">
                      <a:solidFill>
                        <a:srgbClr val="FFAFC1"/>
                      </a:solidFill>
                    </a:lnL>
                    <a:lnR w="38100">
                      <a:solidFill>
                        <a:srgbClr val="FFAFC1"/>
                      </a:solidFill>
                    </a:lnR>
                    <a:lnT w="38100">
                      <a:solidFill>
                        <a:srgbClr val="FFAFC1"/>
                      </a:solidFill>
                    </a:lnT>
                    <a:lnB w="38100">
                      <a:solidFill>
                        <a:srgbClr val="FFAFC1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600"/>
                      </a:pPr>
                      <a:endParaRPr/>
                    </a:p>
                  </a:txBody>
                  <a:tcPr marL="40509" marR="40509" marT="40509" marB="40509" horzOverflow="overflow">
                    <a:lnL w="38100">
                      <a:solidFill>
                        <a:srgbClr val="FFAFC1"/>
                      </a:solidFill>
                    </a:lnL>
                    <a:lnR w="38100">
                      <a:solidFill>
                        <a:srgbClr val="FFAFC1"/>
                      </a:solidFill>
                    </a:lnR>
                    <a:lnT w="38100">
                      <a:solidFill>
                        <a:srgbClr val="FFAFC1"/>
                      </a:solidFill>
                    </a:lnT>
                    <a:lnB w="38100">
                      <a:solidFill>
                        <a:srgbClr val="FFAFC1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600"/>
                      </a:pPr>
                      <a:endParaRPr/>
                    </a:p>
                  </a:txBody>
                  <a:tcPr marL="40509" marR="40509" marT="40509" marB="40509" horzOverflow="overflow">
                    <a:lnL w="38100">
                      <a:solidFill>
                        <a:srgbClr val="FFAFC1"/>
                      </a:solidFill>
                    </a:lnL>
                    <a:lnR w="12700">
                      <a:miter lim="400000"/>
                    </a:lnR>
                    <a:lnT w="38100">
                      <a:solidFill>
                        <a:srgbClr val="FFAFC1"/>
                      </a:solidFill>
                    </a:lnT>
                    <a:lnB w="38100">
                      <a:solidFill>
                        <a:srgbClr val="FFAFC1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31600">
                <a:tc>
                  <a:txBody>
                    <a:bodyPr/>
                    <a:lstStyle/>
                    <a:p>
                      <a:pPr algn="l">
                        <a:defRPr sz="1600"/>
                      </a:pPr>
                      <a:endParaRPr/>
                    </a:p>
                  </a:txBody>
                  <a:tcPr marL="40509" marR="40509" marT="40509" marB="40509" horzOverflow="overflow">
                    <a:lnL w="12700">
                      <a:miter lim="400000"/>
                    </a:lnL>
                    <a:lnR w="38100">
                      <a:solidFill>
                        <a:srgbClr val="FFAFC1"/>
                      </a:solidFill>
                    </a:lnR>
                    <a:lnT w="38100">
                      <a:solidFill>
                        <a:srgbClr val="FFAFC1"/>
                      </a:solidFill>
                    </a:lnT>
                    <a:lnB w="38100">
                      <a:solidFill>
                        <a:srgbClr val="FFAFC1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600"/>
                      </a:pPr>
                      <a:endParaRPr/>
                    </a:p>
                  </a:txBody>
                  <a:tcPr marL="40509" marR="40509" marT="40509" marB="40509" horzOverflow="overflow">
                    <a:lnL w="38100">
                      <a:solidFill>
                        <a:srgbClr val="FFAFC1"/>
                      </a:solidFill>
                    </a:lnL>
                    <a:lnR w="38100">
                      <a:solidFill>
                        <a:srgbClr val="FFAFC1"/>
                      </a:solidFill>
                    </a:lnR>
                    <a:lnT w="38100">
                      <a:solidFill>
                        <a:srgbClr val="FFAFC1"/>
                      </a:solidFill>
                    </a:lnT>
                    <a:lnB w="38100">
                      <a:solidFill>
                        <a:srgbClr val="FFAFC1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600"/>
                      </a:pPr>
                      <a:endParaRPr/>
                    </a:p>
                  </a:txBody>
                  <a:tcPr marL="40509" marR="40509" marT="40509" marB="40509" horzOverflow="overflow">
                    <a:lnL w="38100">
                      <a:solidFill>
                        <a:srgbClr val="FFAFC1"/>
                      </a:solidFill>
                    </a:lnL>
                    <a:lnR w="38100">
                      <a:solidFill>
                        <a:srgbClr val="FFAFC1"/>
                      </a:solidFill>
                    </a:lnR>
                    <a:lnT w="38100">
                      <a:solidFill>
                        <a:srgbClr val="FFAFC1"/>
                      </a:solidFill>
                    </a:lnT>
                    <a:lnB w="38100">
                      <a:solidFill>
                        <a:srgbClr val="FFAFC1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600"/>
                      </a:pPr>
                      <a:endParaRPr/>
                    </a:p>
                  </a:txBody>
                  <a:tcPr marL="40509" marR="40509" marT="40509" marB="40509" horzOverflow="overflow">
                    <a:lnL w="38100">
                      <a:solidFill>
                        <a:srgbClr val="FFAFC1"/>
                      </a:solidFill>
                    </a:lnL>
                    <a:lnR w="38100">
                      <a:solidFill>
                        <a:srgbClr val="FFAFC1"/>
                      </a:solidFill>
                    </a:lnR>
                    <a:lnT w="38100">
                      <a:solidFill>
                        <a:srgbClr val="FFAFC1"/>
                      </a:solidFill>
                    </a:lnT>
                    <a:lnB w="38100">
                      <a:solidFill>
                        <a:srgbClr val="FFAFC1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600"/>
                      </a:pPr>
                      <a:endParaRPr/>
                    </a:p>
                  </a:txBody>
                  <a:tcPr marL="40509" marR="40509" marT="40509" marB="40509" horzOverflow="overflow">
                    <a:lnL w="38100">
                      <a:solidFill>
                        <a:srgbClr val="FFAFC1"/>
                      </a:solidFill>
                    </a:lnL>
                    <a:lnR w="38100">
                      <a:solidFill>
                        <a:srgbClr val="FFAFC1"/>
                      </a:solidFill>
                    </a:lnR>
                    <a:lnT w="38100">
                      <a:solidFill>
                        <a:srgbClr val="FFAFC1"/>
                      </a:solidFill>
                    </a:lnT>
                    <a:lnB w="38100">
                      <a:solidFill>
                        <a:srgbClr val="FFAFC1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600"/>
                      </a:pPr>
                      <a:endParaRPr/>
                    </a:p>
                  </a:txBody>
                  <a:tcPr marL="40509" marR="40509" marT="40509" marB="40509" horzOverflow="overflow">
                    <a:lnL w="38100">
                      <a:solidFill>
                        <a:srgbClr val="FFAFC1"/>
                      </a:solidFill>
                    </a:lnL>
                    <a:lnR w="12700">
                      <a:miter lim="400000"/>
                    </a:lnR>
                    <a:lnT w="38100">
                      <a:solidFill>
                        <a:srgbClr val="FFAFC1"/>
                      </a:solidFill>
                    </a:lnT>
                    <a:lnB w="38100">
                      <a:solidFill>
                        <a:srgbClr val="FFAFC1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31600">
                <a:tc>
                  <a:txBody>
                    <a:bodyPr/>
                    <a:lstStyle/>
                    <a:p>
                      <a:pPr algn="l">
                        <a:defRPr sz="1600"/>
                      </a:pPr>
                      <a:endParaRPr/>
                    </a:p>
                  </a:txBody>
                  <a:tcPr marL="40509" marR="40509" marT="40509" marB="40509" horzOverflow="overflow">
                    <a:lnL w="12700">
                      <a:miter lim="400000"/>
                    </a:lnL>
                    <a:lnR w="38100">
                      <a:solidFill>
                        <a:srgbClr val="FFAFC1"/>
                      </a:solidFill>
                    </a:lnR>
                    <a:lnT w="38100">
                      <a:solidFill>
                        <a:srgbClr val="FFAFC1"/>
                      </a:solidFill>
                    </a:lnT>
                    <a:lnB w="38100">
                      <a:solidFill>
                        <a:srgbClr val="FFAFC1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600"/>
                      </a:pPr>
                      <a:endParaRPr/>
                    </a:p>
                  </a:txBody>
                  <a:tcPr marL="40509" marR="40509" marT="40509" marB="40509" horzOverflow="overflow">
                    <a:lnL w="38100">
                      <a:solidFill>
                        <a:srgbClr val="FFAFC1"/>
                      </a:solidFill>
                    </a:lnL>
                    <a:lnR w="38100">
                      <a:solidFill>
                        <a:srgbClr val="FFAFC1"/>
                      </a:solidFill>
                    </a:lnR>
                    <a:lnT w="38100">
                      <a:solidFill>
                        <a:srgbClr val="FFAFC1"/>
                      </a:solidFill>
                    </a:lnT>
                    <a:lnB w="38100">
                      <a:solidFill>
                        <a:srgbClr val="FFAFC1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600"/>
                      </a:pPr>
                      <a:endParaRPr/>
                    </a:p>
                  </a:txBody>
                  <a:tcPr marL="40509" marR="40509" marT="40509" marB="40509" horzOverflow="overflow">
                    <a:lnL w="38100">
                      <a:solidFill>
                        <a:srgbClr val="FFAFC1"/>
                      </a:solidFill>
                    </a:lnL>
                    <a:lnR w="38100">
                      <a:solidFill>
                        <a:srgbClr val="FFAFC1"/>
                      </a:solidFill>
                    </a:lnR>
                    <a:lnT w="38100">
                      <a:solidFill>
                        <a:srgbClr val="FFAFC1"/>
                      </a:solidFill>
                    </a:lnT>
                    <a:lnB w="38100">
                      <a:solidFill>
                        <a:srgbClr val="FFAFC1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600"/>
                      </a:pPr>
                      <a:endParaRPr/>
                    </a:p>
                  </a:txBody>
                  <a:tcPr marL="40509" marR="40509" marT="40509" marB="40509" horzOverflow="overflow">
                    <a:lnL w="38100">
                      <a:solidFill>
                        <a:srgbClr val="FFAFC1"/>
                      </a:solidFill>
                    </a:lnL>
                    <a:lnR w="38100">
                      <a:solidFill>
                        <a:srgbClr val="FFAFC1"/>
                      </a:solidFill>
                    </a:lnR>
                    <a:lnT w="38100">
                      <a:solidFill>
                        <a:srgbClr val="FFAFC1"/>
                      </a:solidFill>
                    </a:lnT>
                    <a:lnB w="38100">
                      <a:solidFill>
                        <a:srgbClr val="FFAFC1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600"/>
                      </a:pPr>
                      <a:endParaRPr/>
                    </a:p>
                  </a:txBody>
                  <a:tcPr marL="40509" marR="40509" marT="40509" marB="40509" horzOverflow="overflow">
                    <a:lnL w="38100">
                      <a:solidFill>
                        <a:srgbClr val="FFAFC1"/>
                      </a:solidFill>
                    </a:lnL>
                    <a:lnR w="38100">
                      <a:solidFill>
                        <a:srgbClr val="FFAFC1"/>
                      </a:solidFill>
                    </a:lnR>
                    <a:lnT w="38100">
                      <a:solidFill>
                        <a:srgbClr val="FFAFC1"/>
                      </a:solidFill>
                    </a:lnT>
                    <a:lnB w="38100">
                      <a:solidFill>
                        <a:srgbClr val="FFAFC1"/>
                      </a:solidFill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600"/>
                      </a:pPr>
                      <a:endParaRPr/>
                    </a:p>
                  </a:txBody>
                  <a:tcPr marL="40509" marR="40509" marT="40509" marB="40509" horzOverflow="overflow">
                    <a:lnL w="38100">
                      <a:solidFill>
                        <a:srgbClr val="FFAFC1"/>
                      </a:solidFill>
                    </a:lnL>
                    <a:lnR w="12700">
                      <a:miter lim="400000"/>
                    </a:lnR>
                    <a:lnT w="38100">
                      <a:solidFill>
                        <a:srgbClr val="FFAFC1"/>
                      </a:solidFill>
                    </a:lnT>
                    <a:lnB w="38100">
                      <a:solidFill>
                        <a:srgbClr val="FFAFC1"/>
                      </a:solidFill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31600">
                <a:tc>
                  <a:txBody>
                    <a:bodyPr/>
                    <a:lstStyle/>
                    <a:p>
                      <a:pPr algn="l">
                        <a:defRPr sz="1600"/>
                      </a:pPr>
                      <a:endParaRPr/>
                    </a:p>
                  </a:txBody>
                  <a:tcPr marL="40509" marR="40509" marT="40509" marB="40509" horzOverflow="overflow">
                    <a:lnL w="12700">
                      <a:miter lim="400000"/>
                    </a:lnL>
                    <a:lnR w="38100">
                      <a:solidFill>
                        <a:srgbClr val="FFAFC1"/>
                      </a:solidFill>
                    </a:lnR>
                    <a:lnT w="38100">
                      <a:solidFill>
                        <a:srgbClr val="FFAFC1"/>
                      </a:solidFill>
                    </a:lnT>
                    <a:lnB w="12700"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600"/>
                      </a:pPr>
                      <a:endParaRPr/>
                    </a:p>
                  </a:txBody>
                  <a:tcPr marL="40509" marR="40509" marT="40509" marB="40509" horzOverflow="overflow">
                    <a:lnL w="38100">
                      <a:solidFill>
                        <a:srgbClr val="FFAFC1"/>
                      </a:solidFill>
                    </a:lnL>
                    <a:lnR w="38100">
                      <a:solidFill>
                        <a:srgbClr val="FFAFC1"/>
                      </a:solidFill>
                    </a:lnR>
                    <a:lnT w="38100">
                      <a:solidFill>
                        <a:srgbClr val="FFAFC1"/>
                      </a:solidFill>
                    </a:lnT>
                    <a:lnB w="12700"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600"/>
                      </a:pPr>
                      <a:endParaRPr/>
                    </a:p>
                  </a:txBody>
                  <a:tcPr marL="40509" marR="40509" marT="40509" marB="40509" horzOverflow="overflow">
                    <a:lnL w="38100">
                      <a:solidFill>
                        <a:srgbClr val="FFAFC1"/>
                      </a:solidFill>
                    </a:lnL>
                    <a:lnR w="38100">
                      <a:solidFill>
                        <a:srgbClr val="FFAFC1"/>
                      </a:solidFill>
                    </a:lnR>
                    <a:lnT w="38100">
                      <a:solidFill>
                        <a:srgbClr val="FFAFC1"/>
                      </a:solidFill>
                    </a:lnT>
                    <a:lnB w="12700"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600"/>
                      </a:pPr>
                      <a:endParaRPr/>
                    </a:p>
                  </a:txBody>
                  <a:tcPr marL="40509" marR="40509" marT="40509" marB="40509" horzOverflow="overflow">
                    <a:lnL w="38100">
                      <a:solidFill>
                        <a:srgbClr val="FFAFC1"/>
                      </a:solidFill>
                    </a:lnL>
                    <a:lnR w="38100">
                      <a:solidFill>
                        <a:srgbClr val="FFAFC1"/>
                      </a:solidFill>
                    </a:lnR>
                    <a:lnT w="38100">
                      <a:solidFill>
                        <a:srgbClr val="FFAFC1"/>
                      </a:solidFill>
                    </a:lnT>
                    <a:lnB w="12700"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600"/>
                      </a:pPr>
                      <a:endParaRPr/>
                    </a:p>
                  </a:txBody>
                  <a:tcPr marL="40509" marR="40509" marT="40509" marB="40509" horzOverflow="overflow">
                    <a:lnL w="38100">
                      <a:solidFill>
                        <a:srgbClr val="FFAFC1"/>
                      </a:solidFill>
                    </a:lnL>
                    <a:lnR w="38100">
                      <a:solidFill>
                        <a:srgbClr val="FFAFC1"/>
                      </a:solidFill>
                    </a:lnR>
                    <a:lnT w="38100">
                      <a:solidFill>
                        <a:srgbClr val="FFAFC1"/>
                      </a:solidFill>
                    </a:lnT>
                    <a:lnB w="12700">
                      <a:miter lim="400000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 sz="1600"/>
                      </a:pPr>
                      <a:endParaRPr/>
                    </a:p>
                  </a:txBody>
                  <a:tcPr marL="40509" marR="40509" marT="40509" marB="40509" horzOverflow="overflow">
                    <a:lnL w="38100">
                      <a:solidFill>
                        <a:srgbClr val="FFAFC1"/>
                      </a:solidFill>
                    </a:lnL>
                    <a:lnR w="12700">
                      <a:miter lim="400000"/>
                    </a:lnR>
                    <a:lnT w="38100">
                      <a:solidFill>
                        <a:srgbClr val="FFAFC1"/>
                      </a:solidFill>
                    </a:lnT>
                    <a:lnB w="12700">
                      <a:miter lim="400000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pSp>
        <p:nvGrpSpPr>
          <p:cNvPr id="110" name="Прямоугольник 6"/>
          <p:cNvGrpSpPr/>
          <p:nvPr/>
        </p:nvGrpSpPr>
        <p:grpSpPr>
          <a:xfrm>
            <a:off x="9488633" y="6157384"/>
            <a:ext cx="2343183" cy="705156"/>
            <a:chOff x="-2" y="-2"/>
            <a:chExt cx="2343182" cy="705155"/>
          </a:xfrm>
        </p:grpSpPr>
        <p:sp>
          <p:nvSpPr>
            <p:cNvPr id="108" name="Прямоугольник"/>
            <p:cNvSpPr/>
            <p:nvPr/>
          </p:nvSpPr>
          <p:spPr>
            <a:xfrm>
              <a:off x="-2" y="-2"/>
              <a:ext cx="2343182" cy="705155"/>
            </a:xfrm>
            <a:prstGeom prst="rect">
              <a:avLst/>
            </a:prstGeom>
            <a:solidFill>
              <a:srgbClr val="ADDAE3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Calibri"/>
                </a:defRPr>
              </a:pPr>
              <a:endParaRPr sz="1800"/>
            </a:p>
          </p:txBody>
        </p:sp>
        <p:sp>
          <p:nvSpPr>
            <p:cNvPr id="109" name="НАЗВАНИЕ ДОКЛАДА"/>
            <p:cNvSpPr txBox="1"/>
            <p:nvPr/>
          </p:nvSpPr>
          <p:spPr>
            <a:xfrm>
              <a:off x="45719" y="183297"/>
              <a:ext cx="2251741" cy="33855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ctr">
              <a:spAutoFit/>
            </a:bodyPr>
            <a:lstStyle>
              <a:lvl1pPr algn="ctr">
                <a:defRPr sz="1600">
                  <a:solidFill>
                    <a:srgbClr val="FFFFFF"/>
                  </a:solidFill>
                  <a:latin typeface="Gilroy-Light"/>
                  <a:ea typeface="Gilroy-Light"/>
                  <a:cs typeface="Gilroy-Light"/>
                  <a:sym typeface="Gilroy-Light"/>
                </a:defRPr>
              </a:lvl1pPr>
            </a:lstStyle>
            <a:p>
              <a:r>
                <a:rPr sz="1600"/>
                <a:t>НАЗВАНИЕ ДОКЛАДА</a:t>
              </a:r>
            </a:p>
          </p:txBody>
        </p:sp>
      </p:grpSp>
      <p:grpSp>
        <p:nvGrpSpPr>
          <p:cNvPr id="113" name="Прямоугольник 16"/>
          <p:cNvGrpSpPr/>
          <p:nvPr/>
        </p:nvGrpSpPr>
        <p:grpSpPr>
          <a:xfrm>
            <a:off x="616791" y="6235377"/>
            <a:ext cx="669075" cy="625374"/>
            <a:chOff x="-1" y="-2"/>
            <a:chExt cx="669073" cy="625373"/>
          </a:xfrm>
        </p:grpSpPr>
        <p:sp>
          <p:nvSpPr>
            <p:cNvPr id="111" name="Прямоугольник"/>
            <p:cNvSpPr/>
            <p:nvPr/>
          </p:nvSpPr>
          <p:spPr>
            <a:xfrm>
              <a:off x="-1" y="-2"/>
              <a:ext cx="669073" cy="625373"/>
            </a:xfrm>
            <a:prstGeom prst="rect">
              <a:avLst/>
            </a:prstGeom>
            <a:solidFill>
              <a:srgbClr val="F5AC4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Calibri"/>
                </a:defRPr>
              </a:pPr>
              <a:endParaRPr sz="1800"/>
            </a:p>
          </p:txBody>
        </p:sp>
        <p:sp>
          <p:nvSpPr>
            <p:cNvPr id="112" name="4"/>
            <p:cNvSpPr txBox="1"/>
            <p:nvPr/>
          </p:nvSpPr>
          <p:spPr>
            <a:xfrm>
              <a:off x="45720" y="128017"/>
              <a:ext cx="577629" cy="3693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ctr">
              <a:spAutoFit/>
            </a:bodyPr>
            <a:lstStyle>
              <a:lvl1pPr algn="ctr">
                <a:defRPr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Calibri"/>
                </a:defRPr>
              </a:lvl1pPr>
            </a:lstStyle>
            <a:p>
              <a:r>
                <a:rPr sz="1800"/>
                <a:t>4</a:t>
              </a:r>
            </a:p>
          </p:txBody>
        </p:sp>
      </p:grpSp>
      <p:grpSp>
        <p:nvGrpSpPr>
          <p:cNvPr id="116" name="Прямоугольник 17"/>
          <p:cNvGrpSpPr/>
          <p:nvPr/>
        </p:nvGrpSpPr>
        <p:grpSpPr>
          <a:xfrm>
            <a:off x="629426" y="-2451"/>
            <a:ext cx="2730093" cy="506843"/>
            <a:chOff x="-2" y="-2"/>
            <a:chExt cx="2730092" cy="506841"/>
          </a:xfrm>
        </p:grpSpPr>
        <p:sp>
          <p:nvSpPr>
            <p:cNvPr id="114" name="Прямоугольник"/>
            <p:cNvSpPr/>
            <p:nvPr/>
          </p:nvSpPr>
          <p:spPr>
            <a:xfrm>
              <a:off x="-2" y="-2"/>
              <a:ext cx="2730092" cy="506841"/>
            </a:xfrm>
            <a:prstGeom prst="rect">
              <a:avLst/>
            </a:prstGeom>
            <a:solidFill>
              <a:srgbClr val="8F00FF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>
                <a:defRPr>
                  <a:solidFill>
                    <a:srgbClr val="FFFFFF"/>
                  </a:solidFill>
                  <a:latin typeface="Gilroy-Light"/>
                  <a:ea typeface="Gilroy-Light"/>
                  <a:cs typeface="Gilroy-Light"/>
                  <a:sym typeface="Gilroy-Light"/>
                </a:defRPr>
              </a:pPr>
              <a:endParaRPr sz="1800"/>
            </a:p>
          </p:txBody>
        </p:sp>
        <p:sp>
          <p:nvSpPr>
            <p:cNvPr id="115" name="НАЗВАНИЕ РАЗДЕЛА"/>
            <p:cNvSpPr txBox="1"/>
            <p:nvPr/>
          </p:nvSpPr>
          <p:spPr>
            <a:xfrm>
              <a:off x="45721" y="68751"/>
              <a:ext cx="2638651" cy="36932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ctr">
              <a:spAutoFit/>
            </a:bodyPr>
            <a:lstStyle>
              <a:lvl1pPr>
                <a:defRPr>
                  <a:solidFill>
                    <a:srgbClr val="FFFFFF"/>
                  </a:solidFill>
                  <a:latin typeface="Gilroy-Light"/>
                  <a:ea typeface="Gilroy-Light"/>
                  <a:cs typeface="Gilroy-Light"/>
                  <a:sym typeface="Gilroy-Light"/>
                </a:defRPr>
              </a:lvl1pPr>
            </a:lstStyle>
            <a:p>
              <a:r>
                <a:rPr sz="1800"/>
                <a:t>НАЗВАНИЕ РАЗДЕЛА</a:t>
              </a:r>
            </a:p>
          </p:txBody>
        </p:sp>
      </p:grpSp>
      <p:sp>
        <p:nvSpPr>
          <p:cNvPr id="117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2022-11-09 02.38.22.jpg" descr="2022-11-09 02.38.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8068" y="-3"/>
            <a:ext cx="4880971" cy="6858004"/>
          </a:xfrm>
          <a:prstGeom prst="rect">
            <a:avLst/>
          </a:prstGeom>
          <a:ln w="12700">
            <a:miter lim="400000"/>
          </a:ln>
        </p:spPr>
      </p:pic>
      <p:pic>
        <p:nvPicPr>
          <p:cNvPr id="125" name="Рисунок 9" descr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29611" y="-25758"/>
            <a:ext cx="2156115" cy="1212813"/>
          </a:xfrm>
          <a:prstGeom prst="rect">
            <a:avLst/>
          </a:prstGeom>
          <a:ln w="12700">
            <a:miter lim="400000"/>
          </a:ln>
        </p:spPr>
      </p:pic>
      <p:sp>
        <p:nvSpPr>
          <p:cNvPr id="126" name="Текст 2"/>
          <p:cNvSpPr txBox="1"/>
          <p:nvPr/>
        </p:nvSpPr>
        <p:spPr>
          <a:xfrm>
            <a:off x="566087" y="1491643"/>
            <a:ext cx="3774043" cy="15696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defRPr sz="4800">
                <a:solidFill>
                  <a:srgbClr val="8F00FF"/>
                </a:solidFill>
                <a:latin typeface="Gilroy-ExtraBold"/>
                <a:ea typeface="Gilroy-ExtraBold"/>
                <a:cs typeface="Gilroy-ExtraBold"/>
                <a:sym typeface="Gilroy-ExtraBold"/>
              </a:defRPr>
            </a:lvl1pPr>
          </a:lstStyle>
          <a:p>
            <a:r>
              <a:rPr sz="4800"/>
              <a:t>ЗАГОЛОВОК СЛАЙДА</a:t>
            </a:r>
          </a:p>
        </p:txBody>
      </p:sp>
      <p:sp>
        <p:nvSpPr>
          <p:cNvPr id="127" name="Прямоугольник 7"/>
          <p:cNvSpPr/>
          <p:nvPr/>
        </p:nvSpPr>
        <p:spPr>
          <a:xfrm>
            <a:off x="9478852" y="-9686"/>
            <a:ext cx="1857633" cy="1326299"/>
          </a:xfrm>
          <a:prstGeom prst="rect">
            <a:avLst/>
          </a:prstGeom>
          <a:solidFill>
            <a:srgbClr val="FD493D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 algn="ctr">
              <a:defRPr>
                <a:solidFill>
                  <a:srgbClr val="FFFFFF"/>
                </a:solidFill>
                <a:latin typeface="+mj-lt"/>
                <a:ea typeface="+mj-ea"/>
                <a:cs typeface="+mj-cs"/>
                <a:sym typeface="Calibri"/>
              </a:defRPr>
            </a:pPr>
            <a:endParaRPr sz="1800"/>
          </a:p>
        </p:txBody>
      </p:sp>
      <p:pic>
        <p:nvPicPr>
          <p:cNvPr id="128" name="Рисунок 9" descr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29611" y="-25758"/>
            <a:ext cx="2156115" cy="1212813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131" name="Прямоугольник 6"/>
          <p:cNvGrpSpPr/>
          <p:nvPr/>
        </p:nvGrpSpPr>
        <p:grpSpPr>
          <a:xfrm>
            <a:off x="9488633" y="6157384"/>
            <a:ext cx="2343183" cy="705156"/>
            <a:chOff x="-2" y="-2"/>
            <a:chExt cx="2343182" cy="705155"/>
          </a:xfrm>
        </p:grpSpPr>
        <p:sp>
          <p:nvSpPr>
            <p:cNvPr id="129" name="Прямоугольник"/>
            <p:cNvSpPr/>
            <p:nvPr/>
          </p:nvSpPr>
          <p:spPr>
            <a:xfrm>
              <a:off x="-2" y="-2"/>
              <a:ext cx="2343182" cy="705155"/>
            </a:xfrm>
            <a:prstGeom prst="rect">
              <a:avLst/>
            </a:prstGeom>
            <a:solidFill>
              <a:srgbClr val="ADDAE3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Calibri"/>
                </a:defRPr>
              </a:pPr>
              <a:endParaRPr sz="1800"/>
            </a:p>
          </p:txBody>
        </p:sp>
        <p:sp>
          <p:nvSpPr>
            <p:cNvPr id="130" name="НАЗВАНИЕ ДОКЛАДА"/>
            <p:cNvSpPr txBox="1"/>
            <p:nvPr/>
          </p:nvSpPr>
          <p:spPr>
            <a:xfrm>
              <a:off x="45719" y="183297"/>
              <a:ext cx="2251741" cy="33855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ctr">
              <a:spAutoFit/>
            </a:bodyPr>
            <a:lstStyle>
              <a:lvl1pPr algn="ctr">
                <a:defRPr sz="1600">
                  <a:solidFill>
                    <a:srgbClr val="FFFFFF"/>
                  </a:solidFill>
                  <a:latin typeface="Gilroy-Light"/>
                  <a:ea typeface="Gilroy-Light"/>
                  <a:cs typeface="Gilroy-Light"/>
                  <a:sym typeface="Gilroy-Light"/>
                </a:defRPr>
              </a:lvl1pPr>
            </a:lstStyle>
            <a:p>
              <a:r>
                <a:rPr sz="1600"/>
                <a:t>НАЗВАНИЕ ДОКЛАДА</a:t>
              </a:r>
            </a:p>
          </p:txBody>
        </p:sp>
      </p:grpSp>
      <p:grpSp>
        <p:nvGrpSpPr>
          <p:cNvPr id="134" name="Прямоугольник 16"/>
          <p:cNvGrpSpPr/>
          <p:nvPr/>
        </p:nvGrpSpPr>
        <p:grpSpPr>
          <a:xfrm>
            <a:off x="616791" y="6235377"/>
            <a:ext cx="669075" cy="625374"/>
            <a:chOff x="-1" y="-2"/>
            <a:chExt cx="669073" cy="625373"/>
          </a:xfrm>
        </p:grpSpPr>
        <p:sp>
          <p:nvSpPr>
            <p:cNvPr id="132" name="Прямоугольник"/>
            <p:cNvSpPr/>
            <p:nvPr/>
          </p:nvSpPr>
          <p:spPr>
            <a:xfrm>
              <a:off x="-1" y="-2"/>
              <a:ext cx="669073" cy="625373"/>
            </a:xfrm>
            <a:prstGeom prst="rect">
              <a:avLst/>
            </a:prstGeom>
            <a:solidFill>
              <a:srgbClr val="F5AC41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Calibri"/>
                </a:defRPr>
              </a:pPr>
              <a:endParaRPr sz="1800"/>
            </a:p>
          </p:txBody>
        </p:sp>
        <p:sp>
          <p:nvSpPr>
            <p:cNvPr id="133" name="7"/>
            <p:cNvSpPr txBox="1"/>
            <p:nvPr/>
          </p:nvSpPr>
          <p:spPr>
            <a:xfrm>
              <a:off x="45720" y="128017"/>
              <a:ext cx="577629" cy="3693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ctr">
              <a:spAutoFit/>
            </a:bodyPr>
            <a:lstStyle>
              <a:lvl1pPr algn="ctr">
                <a:defRPr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Calibri"/>
                </a:defRPr>
              </a:lvl1pPr>
            </a:lstStyle>
            <a:p>
              <a:r>
                <a:rPr sz="1800"/>
                <a:t>7</a:t>
              </a:r>
            </a:p>
          </p:txBody>
        </p:sp>
      </p:grpSp>
      <p:grpSp>
        <p:nvGrpSpPr>
          <p:cNvPr id="137" name="Прямоугольник 17"/>
          <p:cNvGrpSpPr/>
          <p:nvPr/>
        </p:nvGrpSpPr>
        <p:grpSpPr>
          <a:xfrm>
            <a:off x="629426" y="-2451"/>
            <a:ext cx="2730093" cy="506843"/>
            <a:chOff x="-2" y="-2"/>
            <a:chExt cx="2730092" cy="506841"/>
          </a:xfrm>
        </p:grpSpPr>
        <p:sp>
          <p:nvSpPr>
            <p:cNvPr id="135" name="Прямоугольник"/>
            <p:cNvSpPr/>
            <p:nvPr/>
          </p:nvSpPr>
          <p:spPr>
            <a:xfrm>
              <a:off x="-2" y="-2"/>
              <a:ext cx="2730092" cy="506841"/>
            </a:xfrm>
            <a:prstGeom prst="rect">
              <a:avLst/>
            </a:prstGeom>
            <a:solidFill>
              <a:srgbClr val="8F00FF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>
                <a:defRPr>
                  <a:solidFill>
                    <a:srgbClr val="FFFFFF"/>
                  </a:solidFill>
                  <a:latin typeface="Gilroy-Light"/>
                  <a:ea typeface="Gilroy-Light"/>
                  <a:cs typeface="Gilroy-Light"/>
                  <a:sym typeface="Gilroy-Light"/>
                </a:defRPr>
              </a:pPr>
              <a:endParaRPr sz="1800"/>
            </a:p>
          </p:txBody>
        </p:sp>
        <p:sp>
          <p:nvSpPr>
            <p:cNvPr id="136" name="НАЗВАНИЕ РАЗДЕЛА"/>
            <p:cNvSpPr txBox="1"/>
            <p:nvPr/>
          </p:nvSpPr>
          <p:spPr>
            <a:xfrm>
              <a:off x="45721" y="68751"/>
              <a:ext cx="2638651" cy="36932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ctr">
              <a:spAutoFit/>
            </a:bodyPr>
            <a:lstStyle>
              <a:lvl1pPr>
                <a:defRPr>
                  <a:solidFill>
                    <a:srgbClr val="FFFFFF"/>
                  </a:solidFill>
                  <a:latin typeface="Gilroy-Light"/>
                  <a:ea typeface="Gilroy-Light"/>
                  <a:cs typeface="Gilroy-Light"/>
                  <a:sym typeface="Gilroy-Light"/>
                </a:defRPr>
              </a:lvl1pPr>
            </a:lstStyle>
            <a:p>
              <a:r>
                <a:rPr sz="1800"/>
                <a:t>НАЗВАНИЕ РАЗДЕЛА</a:t>
              </a:r>
            </a:p>
          </p:txBody>
        </p:sp>
      </p:grpSp>
      <p:sp>
        <p:nvSpPr>
          <p:cNvPr id="138" name="Текст 2"/>
          <p:cNvSpPr txBox="1"/>
          <p:nvPr/>
        </p:nvSpPr>
        <p:spPr>
          <a:xfrm>
            <a:off x="609154" y="3188387"/>
            <a:ext cx="4782191" cy="206209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>
              <a:defRPr sz="1600">
                <a:solidFill>
                  <a:srgbClr val="1B1B1B"/>
                </a:solidFill>
                <a:latin typeface="Gilroy-Light"/>
                <a:ea typeface="Gilroy-Light"/>
                <a:cs typeface="Gilroy-Light"/>
                <a:sym typeface="Gilroy-Light"/>
              </a:defRPr>
            </a:pPr>
            <a:r>
              <a:rPr sz="1600"/>
              <a:t>Имеется спорная точка зрения, гласящая примерно следующее: представители современных социальных резервов призваны </a:t>
            </a:r>
          </a:p>
          <a:p>
            <a:pPr>
              <a:defRPr sz="1600">
                <a:solidFill>
                  <a:srgbClr val="1B1B1B"/>
                </a:solidFill>
                <a:latin typeface="Gilroy-Light"/>
                <a:ea typeface="Gilroy-Light"/>
                <a:cs typeface="Gilroy-Light"/>
                <a:sym typeface="Gilroy-Light"/>
              </a:defRPr>
            </a:pPr>
            <a:r>
              <a:rPr sz="1600"/>
              <a:t>к ответу! </a:t>
            </a:r>
            <a:endParaRPr sz="1200">
              <a:solidFill>
                <a:srgbClr val="888888"/>
              </a:solidFill>
            </a:endParaRPr>
          </a:p>
          <a:p>
            <a:pPr>
              <a:defRPr sz="1600">
                <a:solidFill>
                  <a:srgbClr val="1B1B1B"/>
                </a:solidFill>
                <a:latin typeface="Gilroy-Light"/>
                <a:ea typeface="Gilroy-Light"/>
                <a:cs typeface="Gilroy-Light"/>
                <a:sym typeface="Gilroy-Light"/>
              </a:defRPr>
            </a:pPr>
            <a:r>
              <a:rPr sz="1600"/>
              <a:t>В целом, конечно, базовый вектор развития позволяет выполнить важные задания </a:t>
            </a:r>
          </a:p>
          <a:p>
            <a:pPr>
              <a:defRPr sz="1600">
                <a:solidFill>
                  <a:srgbClr val="1B1B1B"/>
                </a:solidFill>
                <a:latin typeface="Gilroy-Light"/>
                <a:ea typeface="Gilroy-Light"/>
                <a:cs typeface="Gilroy-Light"/>
                <a:sym typeface="Gilroy-Light"/>
              </a:defRPr>
            </a:pPr>
            <a:r>
              <a:rPr sz="1600"/>
              <a:t>по разработке системы обучения кадров, соответствующей насущным потребностям </a:t>
            </a:r>
          </a:p>
        </p:txBody>
      </p:sp>
      <p:sp>
        <p:nvSpPr>
          <p:cNvPr id="139" name="Номер слайда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заголовка"/>
          <p:cNvSpPr txBox="1"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 anchor="ctr">
            <a:normAutofit/>
          </a:bodyPr>
          <a:lstStyle/>
          <a:p>
            <a:r>
              <a:t>Текст заголовка</a:t>
            </a:r>
          </a:p>
        </p:txBody>
      </p:sp>
      <p:sp>
        <p:nvSpPr>
          <p:cNvPr id="3" name="Уровень текста 1…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normAutofit/>
          </a:bodyPr>
          <a:lstStyle/>
          <a:p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" name="Номер слайда"/>
          <p:cNvSpPr txBox="1">
            <a:spLocks noGrp="1"/>
          </p:cNvSpPr>
          <p:nvPr>
            <p:ph type="sldNum" sz="quarter" idx="2"/>
          </p:nvPr>
        </p:nvSpPr>
        <p:spPr>
          <a:xfrm>
            <a:off x="11078731" y="6400417"/>
            <a:ext cx="275071" cy="276995"/>
          </a:xfrm>
          <a:prstGeom prst="rect">
            <a:avLst/>
          </a:prstGeom>
          <a:ln w="12700">
            <a:miter lim="400000"/>
          </a:ln>
        </p:spPr>
        <p:txBody>
          <a:bodyPr wrap="none" lIns="45718" tIns="45718" rIns="45718" bIns="45718" anchor="ctr">
            <a:spAutoFit/>
          </a:bodyPr>
          <a:lstStyle>
            <a:lvl1pPr algn="r">
              <a:defRPr sz="1200">
                <a:solidFill>
                  <a:srgbClr val="888888"/>
                </a:solidFill>
                <a:latin typeface="+mj-lt"/>
                <a:ea typeface="+mj-ea"/>
                <a:cs typeface="+mj-cs"/>
                <a:sym typeface="Calibri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3" r:id="rId2"/>
    <p:sldLayoutId id="2147483654" r:id="rId3"/>
    <p:sldLayoutId id="2147483655" r:id="rId4"/>
    <p:sldLayoutId id="2147483656" r:id="rId5"/>
    <p:sldLayoutId id="2147483657" r:id="rId6"/>
  </p:sldLayoutIdLst>
  <p:transition spd="med"/>
  <p:txStyles>
    <p:titleStyle>
      <a:lvl1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1pPr>
      <a:lvl2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2pPr>
      <a:lvl3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3pPr>
      <a:lvl4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4pPr>
      <a:lvl5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5pPr>
      <a:lvl6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6pPr>
      <a:lvl7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7pPr>
      <a:lvl8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8pPr>
      <a:lvl9pPr marL="0" marR="0" indent="0" algn="l" defTabSz="914400" rtl="0" latinLnBrk="0">
        <a:lnSpc>
          <a:spcPct val="9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400" b="0" i="0" u="none" strike="noStrike" cap="none" spc="0" baseline="0">
          <a:solidFill>
            <a:srgbClr val="000000"/>
          </a:solidFill>
          <a:uFillTx/>
          <a:latin typeface="Calibri Light"/>
          <a:ea typeface="Calibri Light"/>
          <a:cs typeface="Calibri Light"/>
          <a:sym typeface="Calibri Light"/>
        </a:defRPr>
      </a:lvl9pPr>
    </p:titleStyle>
    <p:bodyStyle>
      <a:lvl1pPr marL="228600" marR="0" indent="-228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1pPr>
      <a:lvl2pPr marL="723900" marR="0" indent="-2667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2pPr>
      <a:lvl3pPr marL="1234438" marR="0" indent="-320038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3pPr>
      <a:lvl4pPr marL="1727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4pPr>
      <a:lvl5pPr marL="21844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5pPr>
      <a:lvl6pPr marL="26416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6pPr>
      <a:lvl7pPr marL="30988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7pPr>
      <a:lvl8pPr marL="35560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8pPr>
      <a:lvl9pPr marL="4013200" marR="0" indent="-355600" algn="l" defTabSz="914400" rtl="0" latinLnBrk="0">
        <a:lnSpc>
          <a:spcPct val="90000"/>
        </a:lnSpc>
        <a:spcBef>
          <a:spcPts val="1000"/>
        </a:spcBef>
        <a:spcAft>
          <a:spcPts val="0"/>
        </a:spcAft>
        <a:buClrTx/>
        <a:buSzPct val="100000"/>
        <a:buFont typeface="Arial"/>
        <a:buChar char="•"/>
        <a:tabLst/>
        <a:defRPr sz="2800" b="0" i="0" u="none" strike="noStrike" cap="none" spc="0" baseline="0">
          <a:solidFill>
            <a:srgbClr val="000000"/>
          </a:solidFill>
          <a:uFillTx/>
          <a:latin typeface="+mj-lt"/>
          <a:ea typeface="+mj-ea"/>
          <a:cs typeface="+mj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fi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Прямоугольник"/>
          <p:cNvSpPr/>
          <p:nvPr/>
        </p:nvSpPr>
        <p:spPr>
          <a:xfrm>
            <a:off x="3354560" y="5710619"/>
            <a:ext cx="8837443" cy="1150206"/>
          </a:xfrm>
          <a:prstGeom prst="rect">
            <a:avLst/>
          </a:prstGeom>
          <a:solidFill>
            <a:srgbClr val="71E9E9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>
                <a:solidFill>
                  <a:srgbClr val="FCAF17"/>
                </a:solidFill>
                <a:latin typeface="+mj-lt"/>
                <a:ea typeface="+mj-ea"/>
                <a:cs typeface="+mj-cs"/>
                <a:sym typeface="Calibri"/>
              </a:defRPr>
            </a:pPr>
            <a:endParaRPr/>
          </a:p>
        </p:txBody>
      </p:sp>
      <p:sp>
        <p:nvSpPr>
          <p:cNvPr id="278" name="Квадрат"/>
          <p:cNvSpPr/>
          <p:nvPr/>
        </p:nvSpPr>
        <p:spPr>
          <a:xfrm>
            <a:off x="0" y="3436601"/>
            <a:ext cx="8077200" cy="3431824"/>
          </a:xfrm>
          <a:prstGeom prst="rect">
            <a:avLst/>
          </a:prstGeom>
          <a:solidFill>
            <a:srgbClr val="C271FF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>
                <a:latin typeface="+mj-lt"/>
                <a:ea typeface="+mj-ea"/>
                <a:cs typeface="+mj-cs"/>
                <a:sym typeface="Calibri"/>
              </a:defRPr>
            </a:pPr>
            <a:endParaRPr/>
          </a:p>
        </p:txBody>
      </p:sp>
      <p:sp>
        <p:nvSpPr>
          <p:cNvPr id="279" name="Прямоугольник"/>
          <p:cNvSpPr/>
          <p:nvPr/>
        </p:nvSpPr>
        <p:spPr>
          <a:xfrm>
            <a:off x="8077200" y="-2825"/>
            <a:ext cx="4114800" cy="3431825"/>
          </a:xfrm>
          <a:prstGeom prst="rect">
            <a:avLst/>
          </a:prstGeom>
          <a:solidFill>
            <a:srgbClr val="71E9E9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>
                <a:solidFill>
                  <a:srgbClr val="B5D8E1"/>
                </a:solidFill>
                <a:latin typeface="+mj-lt"/>
                <a:ea typeface="+mj-ea"/>
                <a:cs typeface="+mj-cs"/>
                <a:sym typeface="Calibri"/>
              </a:defRPr>
            </a:pPr>
            <a:endParaRPr/>
          </a:p>
        </p:txBody>
      </p:sp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8CAB8408-9E8E-4611-91B8-D4C63C1F15DB}"/>
              </a:ext>
            </a:extLst>
          </p:cNvPr>
          <p:cNvGrpSpPr/>
          <p:nvPr/>
        </p:nvGrpSpPr>
        <p:grpSpPr>
          <a:xfrm>
            <a:off x="73739" y="364933"/>
            <a:ext cx="7962338" cy="3225220"/>
            <a:chOff x="-1056596" y="579901"/>
            <a:chExt cx="7879762" cy="3142437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7A444EDC-5BA9-4180-9731-8AF70D1E7779}"/>
                </a:ext>
              </a:extLst>
            </p:cNvPr>
            <p:cNvSpPr txBox="1"/>
            <p:nvPr/>
          </p:nvSpPr>
          <p:spPr>
            <a:xfrm>
              <a:off x="-1056596" y="1064346"/>
              <a:ext cx="7879762" cy="2123654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t">
              <a:spAutoFit/>
            </a:bodyPr>
            <a:lstStyle/>
            <a:p>
              <a:pPr algn="ctr"/>
              <a:r>
                <a:rPr lang="ru-RU" sz="6600" b="1" dirty="0">
                  <a:solidFill>
                    <a:srgbClr val="9F00FF"/>
                  </a:solidFill>
                  <a:latin typeface="Gilroy-Bold" panose="00000800000000000000" pitchFamily="2" charset="-52"/>
                </a:rPr>
                <a:t>Волга</a:t>
              </a:r>
              <a:r>
                <a:rPr lang="en-US" sz="6600" b="1" dirty="0">
                  <a:solidFill>
                    <a:srgbClr val="9F00FF"/>
                  </a:solidFill>
                  <a:latin typeface="Gilroy-Bold" panose="00000800000000000000" pitchFamily="2" charset="-52"/>
                </a:rPr>
                <a:t>TECH.INFO</a:t>
              </a:r>
              <a:r>
                <a:rPr lang="ru-RU" sz="6600" b="1" dirty="0">
                  <a:solidFill>
                    <a:srgbClr val="9F00FF"/>
                  </a:solidFill>
                  <a:latin typeface="Gilroy-Bold" panose="00000800000000000000" pitchFamily="2" charset="-52"/>
                </a:rPr>
                <a:t> </a:t>
              </a:r>
            </a:p>
            <a:p>
              <a:pPr algn="ctr"/>
              <a:r>
                <a:rPr lang="ru-RU" sz="6600" b="1" dirty="0">
                  <a:solidFill>
                    <a:srgbClr val="9F00FF"/>
                  </a:solidFill>
                  <a:latin typeface="Gilroy-Bold" panose="00000800000000000000" pitchFamily="2" charset="-52"/>
                </a:rPr>
                <a:t>2</a:t>
              </a:r>
              <a:r>
                <a:rPr lang="en-US" sz="6600" b="1" dirty="0">
                  <a:solidFill>
                    <a:srgbClr val="9F00FF"/>
                  </a:solidFill>
                  <a:latin typeface="Gilroy-Bold" panose="00000800000000000000" pitchFamily="2" charset="-52"/>
                </a:rPr>
                <a:t>02</a:t>
              </a:r>
              <a:r>
                <a:rPr lang="ru-RU" sz="6600" b="1" dirty="0">
                  <a:solidFill>
                    <a:srgbClr val="9F00FF"/>
                  </a:solidFill>
                  <a:latin typeface="Gilroy-Bold" panose="00000800000000000000" pitchFamily="2" charset="-52"/>
                </a:rPr>
                <a:t>6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55F5B587-306F-4D41-AF8E-108E770DD211}"/>
                </a:ext>
              </a:extLst>
            </p:cNvPr>
            <p:cNvSpPr txBox="1"/>
            <p:nvPr/>
          </p:nvSpPr>
          <p:spPr>
            <a:xfrm>
              <a:off x="1057096" y="579901"/>
              <a:ext cx="3239277" cy="64632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t">
              <a:spAutoFit/>
            </a:bodyPr>
            <a:lstStyle/>
            <a:p>
              <a:pPr algn="ctr"/>
              <a:r>
                <a:rPr lang="ru-RU" sz="3600" b="1" dirty="0">
                  <a:solidFill>
                    <a:schemeClr val="tx1"/>
                  </a:solidFill>
                  <a:latin typeface="Gilroy-Bold" panose="00000800000000000000" pitchFamily="2" charset="-52"/>
                </a:rPr>
                <a:t>Акселератор</a:t>
              </a:r>
              <a:endParaRPr lang="ru-RU" sz="5400" b="1" dirty="0">
                <a:solidFill>
                  <a:schemeClr val="tx1"/>
                </a:solidFill>
                <a:latin typeface="Gilroy-Bold" panose="00000800000000000000" pitchFamily="2" charset="-52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61F95817-F05A-4A02-8EAF-E9532F0136A6}"/>
                </a:ext>
              </a:extLst>
            </p:cNvPr>
            <p:cNvSpPr txBox="1"/>
            <p:nvPr/>
          </p:nvSpPr>
          <p:spPr>
            <a:xfrm>
              <a:off x="198298" y="2972650"/>
              <a:ext cx="5429502" cy="74968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t">
              <a:spAutoFit/>
            </a:bodyPr>
            <a:lstStyle/>
            <a:p>
              <a:pPr algn="ctr"/>
              <a:r>
                <a:rPr lang="en-US" sz="1600" b="1" dirty="0">
                  <a:solidFill>
                    <a:schemeClr val="tx1"/>
                  </a:solidFill>
                  <a:latin typeface="Gilroy-Bold" panose="00000800000000000000" pitchFamily="2" charset="-52"/>
                </a:rPr>
                <a:t>20 </a:t>
              </a:r>
              <a:r>
                <a:rPr lang="ru-RU" sz="1600" b="1" dirty="0">
                  <a:solidFill>
                    <a:schemeClr val="tx1"/>
                  </a:solidFill>
                  <a:latin typeface="Gilroy-Bold" panose="00000800000000000000" pitchFamily="2" charset="-52"/>
                </a:rPr>
                <a:t>апреля – 15 декабря 2026 г. </a:t>
              </a:r>
            </a:p>
            <a:p>
              <a:pPr algn="ctr"/>
              <a:endParaRPr lang="ru-RU" sz="2800" b="1" dirty="0">
                <a:solidFill>
                  <a:schemeClr val="tx1"/>
                </a:solidFill>
                <a:latin typeface="Gilroy-Bold" panose="00000800000000000000" pitchFamily="2" charset="-52"/>
              </a:endParaRPr>
            </a:p>
          </p:txBody>
        </p:sp>
      </p:grp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4C84618-EC76-4D7D-9FE3-9A099B2531C2}"/>
              </a:ext>
            </a:extLst>
          </p:cNvPr>
          <p:cNvSpPr/>
          <p:nvPr/>
        </p:nvSpPr>
        <p:spPr>
          <a:xfrm>
            <a:off x="5465362" y="4621693"/>
            <a:ext cx="19932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 err="1">
                <a:solidFill>
                  <a:schemeClr val="tx1"/>
                </a:solidFill>
                <a:latin typeface="Gilroy-ExtraBold"/>
              </a:rPr>
              <a:t>TechNET</a:t>
            </a:r>
            <a:endParaRPr lang="ru-RU" sz="2800" b="1" dirty="0">
              <a:solidFill>
                <a:schemeClr val="tx1"/>
              </a:solidFill>
              <a:latin typeface="Gilroy-ExtraBold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9AAD0F94-968E-46BE-B4D6-AE77CF97CEFA}"/>
              </a:ext>
            </a:extLst>
          </p:cNvPr>
          <p:cNvSpPr/>
          <p:nvPr/>
        </p:nvSpPr>
        <p:spPr>
          <a:xfrm>
            <a:off x="3217043" y="4621693"/>
            <a:ext cx="166423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err="1">
                <a:solidFill>
                  <a:schemeClr val="tx1"/>
                </a:solidFill>
                <a:latin typeface="Gilroy-Bold" panose="00000800000000000000" pitchFamily="2" charset="-52"/>
              </a:rPr>
              <a:t>EduNET</a:t>
            </a:r>
            <a:endParaRPr lang="ru-RU" sz="2800" b="1" dirty="0">
              <a:solidFill>
                <a:schemeClr val="tx1"/>
              </a:solidFill>
              <a:latin typeface="Gilroy-Bold" panose="00000800000000000000" pitchFamily="2" charset="-52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FE24BF68-E4A7-4B75-B535-0CF682277F07}"/>
              </a:ext>
            </a:extLst>
          </p:cNvPr>
          <p:cNvSpPr/>
          <p:nvPr/>
        </p:nvSpPr>
        <p:spPr>
          <a:xfrm>
            <a:off x="822574" y="4621693"/>
            <a:ext cx="189987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err="1">
                <a:solidFill>
                  <a:schemeClr val="tx1"/>
                </a:solidFill>
                <a:latin typeface="Gilroy-Bold" panose="00000800000000000000" pitchFamily="2" charset="-52"/>
              </a:rPr>
              <a:t>FoodNET</a:t>
            </a:r>
            <a:endParaRPr lang="ru-RU" sz="2800" b="1" dirty="0">
              <a:solidFill>
                <a:schemeClr val="tx1"/>
              </a:solidFill>
              <a:latin typeface="Gilroy-Bold" panose="00000800000000000000" pitchFamily="2" charset="-52"/>
            </a:endParaRPr>
          </a:p>
        </p:txBody>
      </p:sp>
      <p:pic>
        <p:nvPicPr>
          <p:cNvPr id="57" name="Рисунок 56">
            <a:extLst>
              <a:ext uri="{FF2B5EF4-FFF2-40B4-BE49-F238E27FC236}">
                <a16:creationId xmlns:a16="http://schemas.microsoft.com/office/drawing/2014/main" id="{D7432E77-8EEF-438E-92A2-44951A7CC2B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2306" y="5895358"/>
            <a:ext cx="3154577" cy="78073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EB637D2-AA93-4916-B21B-5FC3E9EE70D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9994" t="34092" r="30190" b="35014"/>
          <a:stretch/>
        </p:blipFill>
        <p:spPr>
          <a:xfrm>
            <a:off x="8247290" y="844265"/>
            <a:ext cx="3703680" cy="16164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876799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Квадрат">
            <a:extLst>
              <a:ext uri="{FF2B5EF4-FFF2-40B4-BE49-F238E27FC236}">
                <a16:creationId xmlns:a16="http://schemas.microsoft.com/office/drawing/2014/main" id="{1284C9E6-0744-42FE-9CAC-0EBF4330AE0B}"/>
              </a:ext>
            </a:extLst>
          </p:cNvPr>
          <p:cNvSpPr/>
          <p:nvPr/>
        </p:nvSpPr>
        <p:spPr>
          <a:xfrm>
            <a:off x="6096000" y="1"/>
            <a:ext cx="3853368" cy="1095352"/>
          </a:xfrm>
          <a:prstGeom prst="rect">
            <a:avLst/>
          </a:prstGeom>
          <a:solidFill>
            <a:srgbClr val="8F00FF"/>
          </a:solidFill>
          <a:ln w="12700">
            <a:solidFill>
              <a:srgbClr val="FCAF17"/>
            </a:solidFill>
            <a:miter lim="400000"/>
          </a:ln>
        </p:spPr>
        <p:txBody>
          <a:bodyPr lIns="45718" tIns="45718" rIns="45718" bIns="45718" anchor="ctr"/>
          <a:lstStyle/>
          <a:p>
            <a:pPr>
              <a:defRPr>
                <a:solidFill>
                  <a:srgbClr val="FD493D"/>
                </a:solidFill>
                <a:latin typeface="+mj-lt"/>
                <a:ea typeface="+mj-ea"/>
                <a:cs typeface="+mj-cs"/>
                <a:sym typeface="Calibri"/>
              </a:defRPr>
            </a:pPr>
            <a:endParaRPr dirty="0"/>
          </a:p>
        </p:txBody>
      </p:sp>
      <p:sp>
        <p:nvSpPr>
          <p:cNvPr id="42" name="Квадрат">
            <a:extLst>
              <a:ext uri="{FF2B5EF4-FFF2-40B4-BE49-F238E27FC236}">
                <a16:creationId xmlns:a16="http://schemas.microsoft.com/office/drawing/2014/main" id="{FB126740-A146-4B42-A436-7DF90C5F3954}"/>
              </a:ext>
            </a:extLst>
          </p:cNvPr>
          <p:cNvSpPr/>
          <p:nvPr/>
        </p:nvSpPr>
        <p:spPr>
          <a:xfrm>
            <a:off x="6095999" y="2635129"/>
            <a:ext cx="6096000" cy="2281619"/>
          </a:xfrm>
          <a:prstGeom prst="rect">
            <a:avLst/>
          </a:prstGeom>
          <a:solidFill>
            <a:srgbClr val="370AF6"/>
          </a:solidFill>
          <a:ln w="12700">
            <a:miter lim="400000"/>
          </a:ln>
        </p:spPr>
        <p:txBody>
          <a:bodyPr lIns="45718" tIns="45718" rIns="45718" bIns="45718" anchor="ctr"/>
          <a:lstStyle/>
          <a:p>
            <a:pPr>
              <a:defRPr>
                <a:solidFill>
                  <a:srgbClr val="FD493D"/>
                </a:solidFill>
                <a:latin typeface="+mj-lt"/>
                <a:ea typeface="+mj-ea"/>
                <a:cs typeface="+mj-cs"/>
                <a:sym typeface="Calibri"/>
              </a:defRPr>
            </a:pPr>
            <a:endParaRPr dirty="0"/>
          </a:p>
        </p:txBody>
      </p:sp>
      <p:grpSp>
        <p:nvGrpSpPr>
          <p:cNvPr id="188" name="Прямоугольник 16"/>
          <p:cNvGrpSpPr/>
          <p:nvPr/>
        </p:nvGrpSpPr>
        <p:grpSpPr>
          <a:xfrm>
            <a:off x="0" y="6358526"/>
            <a:ext cx="542260" cy="506841"/>
            <a:chOff x="0" y="0"/>
            <a:chExt cx="542258" cy="506839"/>
          </a:xfrm>
        </p:grpSpPr>
        <p:sp>
          <p:nvSpPr>
            <p:cNvPr id="186" name="Прямоугольник"/>
            <p:cNvSpPr/>
            <p:nvPr/>
          </p:nvSpPr>
          <p:spPr>
            <a:xfrm>
              <a:off x="-1" y="0"/>
              <a:ext cx="542260" cy="506841"/>
            </a:xfrm>
            <a:prstGeom prst="rect">
              <a:avLst/>
            </a:prstGeom>
            <a:solidFill>
              <a:srgbClr val="FD493D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Calibri"/>
                </a:defRPr>
              </a:pPr>
              <a:endParaRPr/>
            </a:p>
          </p:txBody>
        </p:sp>
        <p:sp>
          <p:nvSpPr>
            <p:cNvPr id="187" name="7"/>
            <p:cNvSpPr txBox="1"/>
            <p:nvPr/>
          </p:nvSpPr>
          <p:spPr>
            <a:xfrm>
              <a:off x="37054" y="153867"/>
              <a:ext cx="468149" cy="1991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8" tIns="45718" rIns="45718" bIns="45718" numCol="1" anchor="ctr">
              <a:noAutofit/>
            </a:bodyPr>
            <a:lstStyle>
              <a:lvl1pPr algn="ctr">
                <a:defRPr sz="1200">
                  <a:solidFill>
                    <a:srgbClr val="FFFFFF"/>
                  </a:solidFill>
                  <a:latin typeface="Gilroy-Bold"/>
                  <a:ea typeface="Gilroy-Bold"/>
                  <a:cs typeface="Gilroy-Bold"/>
                  <a:sym typeface="Gilroy-Bold"/>
                </a:defRPr>
              </a:lvl1pPr>
            </a:lstStyle>
            <a:p>
              <a:r>
                <a:t>2</a:t>
              </a:r>
            </a:p>
          </p:txBody>
        </p:sp>
      </p:grpSp>
      <p:sp>
        <p:nvSpPr>
          <p:cNvPr id="3" name="Текст 2">
            <a:extLst>
              <a:ext uri="{FF2B5EF4-FFF2-40B4-BE49-F238E27FC236}">
                <a16:creationId xmlns:a16="http://schemas.microsoft.com/office/drawing/2014/main" id="{4CAC815B-16BD-C06B-C8DE-386D9FCB03D9}"/>
              </a:ext>
            </a:extLst>
          </p:cNvPr>
          <p:cNvSpPr txBox="1"/>
          <p:nvPr/>
        </p:nvSpPr>
        <p:spPr>
          <a:xfrm>
            <a:off x="0" y="178704"/>
            <a:ext cx="3778767" cy="4001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8" tIns="45718" rIns="45718" bIns="45718" anchor="ctr">
            <a:spAutoFit/>
          </a:bodyPr>
          <a:lstStyle>
            <a:lvl1pPr algn="ctr">
              <a:defRPr sz="4800">
                <a:solidFill>
                  <a:srgbClr val="8F00FF"/>
                </a:solidFill>
                <a:latin typeface="Gilroy-ExtraBold"/>
                <a:ea typeface="Gilroy-ExtraBold"/>
                <a:cs typeface="Gilroy-ExtraBold"/>
                <a:sym typeface="Gilroy-ExtraBold"/>
              </a:defRPr>
            </a:lvl1pPr>
          </a:lstStyle>
          <a:p>
            <a:endParaRPr sz="2000" cap="all" dirty="0">
              <a:solidFill>
                <a:schemeClr val="tx1"/>
              </a:solidFill>
              <a:latin typeface="Gilroy-Bold" panose="00000800000000000000" pitchFamily="2" charset="-52"/>
            </a:endParaRPr>
          </a:p>
        </p:txBody>
      </p:sp>
      <p:grpSp>
        <p:nvGrpSpPr>
          <p:cNvPr id="27" name="Группа 26">
            <a:extLst>
              <a:ext uri="{FF2B5EF4-FFF2-40B4-BE49-F238E27FC236}">
                <a16:creationId xmlns:a16="http://schemas.microsoft.com/office/drawing/2014/main" id="{479AF23D-6028-4BEF-8A13-0C6CEE3BB9B7}"/>
              </a:ext>
            </a:extLst>
          </p:cNvPr>
          <p:cNvGrpSpPr/>
          <p:nvPr/>
        </p:nvGrpSpPr>
        <p:grpSpPr>
          <a:xfrm>
            <a:off x="133104" y="332217"/>
            <a:ext cx="5826049" cy="369329"/>
            <a:chOff x="0" y="669971"/>
            <a:chExt cx="2624903" cy="142138"/>
          </a:xfrm>
        </p:grpSpPr>
        <p:sp>
          <p:nvSpPr>
            <p:cNvPr id="28" name="Прямоугольник 27">
              <a:extLst>
                <a:ext uri="{FF2B5EF4-FFF2-40B4-BE49-F238E27FC236}">
                  <a16:creationId xmlns:a16="http://schemas.microsoft.com/office/drawing/2014/main" id="{925102DA-2B0C-4C0D-92FB-801044DF626B}"/>
                </a:ext>
              </a:extLst>
            </p:cNvPr>
            <p:cNvSpPr/>
            <p:nvPr/>
          </p:nvSpPr>
          <p:spPr>
            <a:xfrm>
              <a:off x="0" y="669971"/>
              <a:ext cx="1294463" cy="142138"/>
            </a:xfrm>
            <a:prstGeom prst="rect">
              <a:avLst/>
            </a:prstGeom>
            <a:solidFill>
              <a:schemeClr val="bg1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29" name="Прямоугольник 28">
              <a:extLst>
                <a:ext uri="{FF2B5EF4-FFF2-40B4-BE49-F238E27FC236}">
                  <a16:creationId xmlns:a16="http://schemas.microsoft.com/office/drawing/2014/main" id="{9DCBFD5D-AAD7-4955-9AAD-0A0039655B06}"/>
                </a:ext>
              </a:extLst>
            </p:cNvPr>
            <p:cNvSpPr/>
            <p:nvPr/>
          </p:nvSpPr>
          <p:spPr>
            <a:xfrm>
              <a:off x="336583" y="669971"/>
              <a:ext cx="1294463" cy="142138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30" name="Прямоугольник 29">
              <a:extLst>
                <a:ext uri="{FF2B5EF4-FFF2-40B4-BE49-F238E27FC236}">
                  <a16:creationId xmlns:a16="http://schemas.microsoft.com/office/drawing/2014/main" id="{8793AA05-3079-426D-8288-CBBA825694E0}"/>
                </a:ext>
              </a:extLst>
            </p:cNvPr>
            <p:cNvSpPr/>
            <p:nvPr/>
          </p:nvSpPr>
          <p:spPr>
            <a:xfrm>
              <a:off x="673166" y="669971"/>
              <a:ext cx="1294463" cy="142138"/>
            </a:xfrm>
            <a:prstGeom prst="rect">
              <a:avLst/>
            </a:prstGeom>
            <a:solidFill>
              <a:srgbClr val="8F00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31" name="Прямоугольник 30">
              <a:extLst>
                <a:ext uri="{FF2B5EF4-FFF2-40B4-BE49-F238E27FC236}">
                  <a16:creationId xmlns:a16="http://schemas.microsoft.com/office/drawing/2014/main" id="{D203D98C-09D3-4EE3-96DC-D9EB83745400}"/>
                </a:ext>
              </a:extLst>
            </p:cNvPr>
            <p:cNvSpPr/>
            <p:nvPr/>
          </p:nvSpPr>
          <p:spPr>
            <a:xfrm>
              <a:off x="993857" y="669971"/>
              <a:ext cx="1294463" cy="142138"/>
            </a:xfrm>
            <a:prstGeom prst="rect">
              <a:avLst/>
            </a:prstGeom>
            <a:solidFill>
              <a:srgbClr val="370AF6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32" name="Прямоугольник 31">
              <a:extLst>
                <a:ext uri="{FF2B5EF4-FFF2-40B4-BE49-F238E27FC236}">
                  <a16:creationId xmlns:a16="http://schemas.microsoft.com/office/drawing/2014/main" id="{1A0C84FF-483B-417B-A76B-004CEA4E1723}"/>
                </a:ext>
              </a:extLst>
            </p:cNvPr>
            <p:cNvSpPr/>
            <p:nvPr/>
          </p:nvSpPr>
          <p:spPr>
            <a:xfrm>
              <a:off x="1330440" y="669971"/>
              <a:ext cx="1294463" cy="142138"/>
            </a:xfrm>
            <a:prstGeom prst="rect">
              <a:avLst/>
            </a:prstGeom>
            <a:solidFill>
              <a:srgbClr val="71E9E9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</p:grp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D6289E62-06C4-492E-8A2C-FE1D9A1C8436}"/>
              </a:ext>
            </a:extLst>
          </p:cNvPr>
          <p:cNvSpPr/>
          <p:nvPr/>
        </p:nvSpPr>
        <p:spPr>
          <a:xfrm>
            <a:off x="6425087" y="255643"/>
            <a:ext cx="30184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Gilroy" panose="00000500000000000000" pitchFamily="2" charset="-52"/>
              </a:rPr>
              <a:t>3 сентября– 15 декабря 2025</a:t>
            </a:r>
          </a:p>
        </p:txBody>
      </p:sp>
      <p:pic>
        <p:nvPicPr>
          <p:cNvPr id="37" name="Рисунок 36">
            <a:extLst>
              <a:ext uri="{FF2B5EF4-FFF2-40B4-BE49-F238E27FC236}">
                <a16:creationId xmlns:a16="http://schemas.microsoft.com/office/drawing/2014/main" id="{BF91CAA3-157E-419C-9391-FB105709625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9368" y="0"/>
            <a:ext cx="2242632" cy="2616405"/>
          </a:xfrm>
          <a:prstGeom prst="rect">
            <a:avLst/>
          </a:prstGeom>
        </p:spPr>
      </p:pic>
      <p:sp>
        <p:nvSpPr>
          <p:cNvPr id="44" name="Квадрат">
            <a:extLst>
              <a:ext uri="{FF2B5EF4-FFF2-40B4-BE49-F238E27FC236}">
                <a16:creationId xmlns:a16="http://schemas.microsoft.com/office/drawing/2014/main" id="{9B259941-9A7D-48F2-8A6E-1C78A187FF31}"/>
              </a:ext>
            </a:extLst>
          </p:cNvPr>
          <p:cNvSpPr/>
          <p:nvPr/>
        </p:nvSpPr>
        <p:spPr>
          <a:xfrm>
            <a:off x="6096000" y="1095353"/>
            <a:ext cx="1895012" cy="1521051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noFill/>
            <a:miter lim="400000"/>
          </a:ln>
        </p:spPr>
        <p:txBody>
          <a:bodyPr lIns="45718" tIns="45718" rIns="45718" bIns="45718" anchor="ctr"/>
          <a:lstStyle/>
          <a:p>
            <a:pPr>
              <a:defRPr>
                <a:solidFill>
                  <a:srgbClr val="FD493D"/>
                </a:solidFill>
                <a:latin typeface="+mj-lt"/>
                <a:ea typeface="+mj-ea"/>
                <a:cs typeface="+mj-cs"/>
                <a:sym typeface="Calibri"/>
              </a:defRPr>
            </a:pPr>
            <a:endParaRPr/>
          </a:p>
        </p:txBody>
      </p:sp>
      <p:sp>
        <p:nvSpPr>
          <p:cNvPr id="45" name="Квадрат">
            <a:extLst>
              <a:ext uri="{FF2B5EF4-FFF2-40B4-BE49-F238E27FC236}">
                <a16:creationId xmlns:a16="http://schemas.microsoft.com/office/drawing/2014/main" id="{201DEA51-7A0E-4EA4-9353-DB028E6F5E31}"/>
              </a:ext>
            </a:extLst>
          </p:cNvPr>
          <p:cNvSpPr/>
          <p:nvPr/>
        </p:nvSpPr>
        <p:spPr>
          <a:xfrm>
            <a:off x="7991012" y="1095351"/>
            <a:ext cx="1958356" cy="1521054"/>
          </a:xfrm>
          <a:prstGeom prst="rect">
            <a:avLst/>
          </a:prstGeom>
          <a:solidFill>
            <a:schemeClr val="bg1"/>
          </a:solidFill>
          <a:ln w="12700">
            <a:noFill/>
            <a:miter lim="400000"/>
          </a:ln>
        </p:spPr>
        <p:txBody>
          <a:bodyPr lIns="45718" tIns="45718" rIns="45718" bIns="45718" anchor="ctr"/>
          <a:lstStyle/>
          <a:p>
            <a:pPr>
              <a:defRPr>
                <a:solidFill>
                  <a:srgbClr val="FD493D"/>
                </a:solidFill>
                <a:latin typeface="+mj-lt"/>
                <a:ea typeface="+mj-ea"/>
                <a:cs typeface="+mj-cs"/>
                <a:sym typeface="Calibri"/>
              </a:defRPr>
            </a:pPr>
            <a:endParaRPr/>
          </a:p>
        </p:txBody>
      </p:sp>
      <p:sp>
        <p:nvSpPr>
          <p:cNvPr id="46" name="Квадрат">
            <a:extLst>
              <a:ext uri="{FF2B5EF4-FFF2-40B4-BE49-F238E27FC236}">
                <a16:creationId xmlns:a16="http://schemas.microsoft.com/office/drawing/2014/main" id="{BE0DC182-387B-47DA-8B81-DF9857F49B12}"/>
              </a:ext>
            </a:extLst>
          </p:cNvPr>
          <p:cNvSpPr/>
          <p:nvPr/>
        </p:nvSpPr>
        <p:spPr>
          <a:xfrm>
            <a:off x="10970648" y="4898022"/>
            <a:ext cx="1221351" cy="1076650"/>
          </a:xfrm>
          <a:prstGeom prst="rect">
            <a:avLst/>
          </a:prstGeom>
          <a:solidFill>
            <a:srgbClr val="71E9E9"/>
          </a:solidFill>
          <a:ln w="12700">
            <a:noFill/>
            <a:miter lim="400000"/>
          </a:ln>
        </p:spPr>
        <p:txBody>
          <a:bodyPr lIns="45718" tIns="45718" rIns="45718" bIns="45718" anchor="ctr"/>
          <a:lstStyle/>
          <a:p>
            <a:pPr>
              <a:defRPr>
                <a:solidFill>
                  <a:srgbClr val="FD493D"/>
                </a:solidFill>
                <a:latin typeface="+mj-lt"/>
                <a:ea typeface="+mj-ea"/>
                <a:cs typeface="+mj-cs"/>
                <a:sym typeface="Calibri"/>
              </a:defRPr>
            </a:pPr>
            <a:endParaRPr/>
          </a:p>
        </p:txBody>
      </p:sp>
      <p:sp>
        <p:nvSpPr>
          <p:cNvPr id="47" name="Квадрат">
            <a:extLst>
              <a:ext uri="{FF2B5EF4-FFF2-40B4-BE49-F238E27FC236}">
                <a16:creationId xmlns:a16="http://schemas.microsoft.com/office/drawing/2014/main" id="{B59B3ED2-E767-460E-90BD-3A21645C586A}"/>
              </a:ext>
            </a:extLst>
          </p:cNvPr>
          <p:cNvSpPr/>
          <p:nvPr/>
        </p:nvSpPr>
        <p:spPr>
          <a:xfrm>
            <a:off x="9658904" y="4898024"/>
            <a:ext cx="1311743" cy="1076648"/>
          </a:xfrm>
          <a:prstGeom prst="rect">
            <a:avLst/>
          </a:prstGeom>
          <a:solidFill>
            <a:schemeClr val="bg1"/>
          </a:solidFill>
          <a:ln w="12700">
            <a:noFill/>
            <a:miter lim="400000"/>
          </a:ln>
        </p:spPr>
        <p:txBody>
          <a:bodyPr lIns="45718" tIns="45718" rIns="45718" bIns="45718" anchor="ctr"/>
          <a:lstStyle/>
          <a:p>
            <a:pPr>
              <a:defRPr>
                <a:solidFill>
                  <a:srgbClr val="FD493D"/>
                </a:solidFill>
                <a:latin typeface="+mj-lt"/>
                <a:ea typeface="+mj-ea"/>
                <a:cs typeface="+mj-cs"/>
                <a:sym typeface="Calibri"/>
              </a:defRPr>
            </a:pPr>
            <a:endParaRPr/>
          </a:p>
        </p:txBody>
      </p:sp>
      <p:sp>
        <p:nvSpPr>
          <p:cNvPr id="48" name="Квадрат">
            <a:extLst>
              <a:ext uri="{FF2B5EF4-FFF2-40B4-BE49-F238E27FC236}">
                <a16:creationId xmlns:a16="http://schemas.microsoft.com/office/drawing/2014/main" id="{BD21FD46-C79A-45D0-A6B4-A528266AA663}"/>
              </a:ext>
            </a:extLst>
          </p:cNvPr>
          <p:cNvSpPr/>
          <p:nvPr/>
        </p:nvSpPr>
        <p:spPr>
          <a:xfrm>
            <a:off x="8318376" y="4898021"/>
            <a:ext cx="1340527" cy="1076651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 w="12700">
            <a:noFill/>
            <a:miter lim="400000"/>
          </a:ln>
        </p:spPr>
        <p:txBody>
          <a:bodyPr lIns="45718" tIns="45718" rIns="45718" bIns="45718" anchor="ctr"/>
          <a:lstStyle/>
          <a:p>
            <a:pPr>
              <a:defRPr>
                <a:solidFill>
                  <a:srgbClr val="FD493D"/>
                </a:solidFill>
                <a:latin typeface="+mj-lt"/>
                <a:ea typeface="+mj-ea"/>
                <a:cs typeface="+mj-cs"/>
                <a:sym typeface="Calibri"/>
              </a:defRPr>
            </a:pPr>
            <a:endParaRPr/>
          </a:p>
        </p:txBody>
      </p:sp>
      <p:sp>
        <p:nvSpPr>
          <p:cNvPr id="49" name="Квадрат">
            <a:extLst>
              <a:ext uri="{FF2B5EF4-FFF2-40B4-BE49-F238E27FC236}">
                <a16:creationId xmlns:a16="http://schemas.microsoft.com/office/drawing/2014/main" id="{5954A584-8807-4AF8-92F0-2424E39C05C9}"/>
              </a:ext>
            </a:extLst>
          </p:cNvPr>
          <p:cNvSpPr/>
          <p:nvPr/>
        </p:nvSpPr>
        <p:spPr>
          <a:xfrm>
            <a:off x="6095999" y="4898017"/>
            <a:ext cx="2222377" cy="1967351"/>
          </a:xfrm>
          <a:prstGeom prst="rect">
            <a:avLst/>
          </a:prstGeom>
          <a:solidFill>
            <a:srgbClr val="9F00FF"/>
          </a:solidFill>
          <a:ln w="12700">
            <a:noFill/>
            <a:miter lim="400000"/>
          </a:ln>
        </p:spPr>
        <p:txBody>
          <a:bodyPr lIns="45718" tIns="45718" rIns="45718" bIns="45718" anchor="ctr"/>
          <a:lstStyle/>
          <a:p>
            <a:pPr>
              <a:defRPr>
                <a:solidFill>
                  <a:srgbClr val="FD493D"/>
                </a:solidFill>
                <a:latin typeface="+mj-lt"/>
                <a:ea typeface="+mj-ea"/>
                <a:cs typeface="+mj-cs"/>
                <a:sym typeface="Calibri"/>
              </a:defRPr>
            </a:pPr>
            <a:endParaRPr/>
          </a:p>
        </p:txBody>
      </p:sp>
      <p:sp>
        <p:nvSpPr>
          <p:cNvPr id="50" name="Квадрат">
            <a:extLst>
              <a:ext uri="{FF2B5EF4-FFF2-40B4-BE49-F238E27FC236}">
                <a16:creationId xmlns:a16="http://schemas.microsoft.com/office/drawing/2014/main" id="{F287900A-6239-4062-9A8B-45FB0C120287}"/>
              </a:ext>
            </a:extLst>
          </p:cNvPr>
          <p:cNvSpPr/>
          <p:nvPr/>
        </p:nvSpPr>
        <p:spPr>
          <a:xfrm>
            <a:off x="8318376" y="5974070"/>
            <a:ext cx="3873624" cy="891299"/>
          </a:xfrm>
          <a:prstGeom prst="rect">
            <a:avLst/>
          </a:prstGeom>
          <a:solidFill>
            <a:srgbClr val="370AF6"/>
          </a:solidFill>
          <a:ln w="12700">
            <a:noFill/>
            <a:miter lim="400000"/>
          </a:ln>
        </p:spPr>
        <p:txBody>
          <a:bodyPr lIns="45718" tIns="45718" rIns="45718" bIns="45718" anchor="ctr"/>
          <a:lstStyle/>
          <a:p>
            <a:pPr>
              <a:defRPr>
                <a:solidFill>
                  <a:srgbClr val="FD493D"/>
                </a:solidFill>
                <a:latin typeface="+mj-lt"/>
                <a:ea typeface="+mj-ea"/>
                <a:cs typeface="+mj-cs"/>
                <a:sym typeface="Calibri"/>
              </a:defRPr>
            </a:pPr>
            <a:endParaRPr/>
          </a:p>
        </p:txBody>
      </p:sp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CE56FC48-DED2-47BD-AE8B-946841C4C73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5092" y="4968419"/>
            <a:ext cx="1596556" cy="1794944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4879094-93AD-4099-8678-C99B77B40CE9}"/>
              </a:ext>
            </a:extLst>
          </p:cNvPr>
          <p:cNvSpPr/>
          <p:nvPr/>
        </p:nvSpPr>
        <p:spPr>
          <a:xfrm>
            <a:off x="354640" y="1308202"/>
            <a:ext cx="52260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err="1">
                <a:solidFill>
                  <a:schemeClr val="tx1"/>
                </a:solidFill>
                <a:latin typeface="Gilroy-Bold" panose="00000800000000000000"/>
              </a:rPr>
              <a:t>Командообразование</a:t>
            </a:r>
            <a:r>
              <a:rPr lang="ru-RU" sz="2000" b="1" dirty="0">
                <a:solidFill>
                  <a:schemeClr val="tx1"/>
                </a:solidFill>
                <a:latin typeface="Gilroy-Bold" panose="00000800000000000000"/>
              </a:rPr>
              <a:t> </a:t>
            </a:r>
            <a:br>
              <a:rPr lang="ru-RU" sz="2000" b="1" dirty="0">
                <a:solidFill>
                  <a:schemeClr val="tx1"/>
                </a:solidFill>
                <a:latin typeface="Gilroy-Bold" panose="00000800000000000000"/>
              </a:rPr>
            </a:br>
            <a:r>
              <a:rPr lang="ru-RU" sz="2000" b="1" dirty="0">
                <a:solidFill>
                  <a:schemeClr val="tx1"/>
                </a:solidFill>
                <a:latin typeface="Gilroy-Bold" panose="00000800000000000000"/>
              </a:rPr>
              <a:t>роли в команде </a:t>
            </a:r>
            <a:br>
              <a:rPr lang="ru-RU" sz="2000" b="1" dirty="0">
                <a:solidFill>
                  <a:schemeClr val="tx1"/>
                </a:solidFill>
                <a:latin typeface="Gilroy-Bold" panose="00000800000000000000"/>
              </a:rPr>
            </a:br>
            <a:r>
              <a:rPr lang="ru-RU" sz="2000" b="1" dirty="0">
                <a:solidFill>
                  <a:schemeClr val="tx1"/>
                </a:solidFill>
                <a:latin typeface="Gilroy-Bold" panose="00000800000000000000"/>
              </a:rPr>
              <a:t>распределение задач внутри команды </a:t>
            </a:r>
            <a:br>
              <a:rPr lang="ru-RU" sz="2000" b="1" dirty="0">
                <a:solidFill>
                  <a:schemeClr val="tx1"/>
                </a:solidFill>
                <a:latin typeface="Gilroy-Bold" panose="00000800000000000000"/>
              </a:rPr>
            </a:br>
            <a:r>
              <a:rPr lang="ru-RU" sz="2000" b="1" dirty="0">
                <a:solidFill>
                  <a:schemeClr val="tx1"/>
                </a:solidFill>
                <a:latin typeface="Gilroy-Bold" panose="00000800000000000000"/>
              </a:rPr>
              <a:t>этапы жизненного цикла команды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C8792CD-2558-4A8A-B3FF-74DECAD0B3A4}"/>
              </a:ext>
            </a:extLst>
          </p:cNvPr>
          <p:cNvSpPr/>
          <p:nvPr/>
        </p:nvSpPr>
        <p:spPr>
          <a:xfrm>
            <a:off x="710162" y="4916749"/>
            <a:ext cx="273356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chemeClr val="tx1"/>
                </a:solidFill>
                <a:latin typeface="Gilroy-Bold" panose="00000800000000000000"/>
              </a:rPr>
              <a:t>Наталья Родионова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623AAB61-64EE-492D-8F3A-C46365F8219F}"/>
              </a:ext>
            </a:extLst>
          </p:cNvPr>
          <p:cNvSpPr/>
          <p:nvPr/>
        </p:nvSpPr>
        <p:spPr>
          <a:xfrm>
            <a:off x="706030" y="5239300"/>
            <a:ext cx="592799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tx1"/>
                </a:solidFill>
                <a:latin typeface="Gilroy-Bold" panose="00000800000000000000"/>
              </a:rPr>
              <a:t>Директор департамента техподдержки </a:t>
            </a:r>
            <a:r>
              <a:rPr lang="en-US" b="1" dirty="0" err="1">
                <a:solidFill>
                  <a:schemeClr val="tx1"/>
                </a:solidFill>
              </a:rPr>
              <a:t>TravelLine</a:t>
            </a:r>
            <a:endParaRPr lang="ru-RU" dirty="0">
              <a:solidFill>
                <a:schemeClr val="tx1"/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7348053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8" name="Прямоугольник 16"/>
          <p:cNvGrpSpPr/>
          <p:nvPr/>
        </p:nvGrpSpPr>
        <p:grpSpPr>
          <a:xfrm>
            <a:off x="0" y="6231836"/>
            <a:ext cx="636104" cy="633532"/>
            <a:chOff x="0" y="0"/>
            <a:chExt cx="542258" cy="506839"/>
          </a:xfrm>
        </p:grpSpPr>
        <p:sp>
          <p:nvSpPr>
            <p:cNvPr id="186" name="Прямоугольник"/>
            <p:cNvSpPr/>
            <p:nvPr/>
          </p:nvSpPr>
          <p:spPr>
            <a:xfrm>
              <a:off x="-1" y="0"/>
              <a:ext cx="542260" cy="506841"/>
            </a:xfrm>
            <a:prstGeom prst="rect">
              <a:avLst/>
            </a:prstGeom>
            <a:solidFill>
              <a:srgbClr val="FD493D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Calibri"/>
                </a:defRPr>
              </a:pPr>
              <a:endParaRPr/>
            </a:p>
          </p:txBody>
        </p:sp>
        <p:sp>
          <p:nvSpPr>
            <p:cNvPr id="187" name="7"/>
            <p:cNvSpPr txBox="1"/>
            <p:nvPr/>
          </p:nvSpPr>
          <p:spPr>
            <a:xfrm>
              <a:off x="37054" y="153867"/>
              <a:ext cx="468149" cy="1991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8" tIns="45718" rIns="45718" bIns="45718" numCol="1" anchor="ctr">
              <a:noAutofit/>
            </a:bodyPr>
            <a:lstStyle>
              <a:lvl1pPr algn="ctr">
                <a:defRPr sz="1200">
                  <a:solidFill>
                    <a:srgbClr val="FFFFFF"/>
                  </a:solidFill>
                  <a:latin typeface="Gilroy-Bold"/>
                  <a:ea typeface="Gilroy-Bold"/>
                  <a:cs typeface="Gilroy-Bold"/>
                  <a:sym typeface="Gilroy-Bold"/>
                </a:defRPr>
              </a:lvl1pPr>
            </a:lstStyle>
            <a:p>
              <a:r>
                <a:rPr lang="ru-RU" dirty="0"/>
                <a:t>3</a:t>
              </a:r>
              <a:endParaRPr dirty="0"/>
            </a:p>
          </p:txBody>
        </p:sp>
      </p:grpSp>
      <p:sp>
        <p:nvSpPr>
          <p:cNvPr id="3" name="Текст 2">
            <a:extLst>
              <a:ext uri="{FF2B5EF4-FFF2-40B4-BE49-F238E27FC236}">
                <a16:creationId xmlns:a16="http://schemas.microsoft.com/office/drawing/2014/main" id="{4CAC815B-16BD-C06B-C8DE-386D9FCB03D9}"/>
              </a:ext>
            </a:extLst>
          </p:cNvPr>
          <p:cNvSpPr txBox="1"/>
          <p:nvPr/>
        </p:nvSpPr>
        <p:spPr>
          <a:xfrm>
            <a:off x="116590" y="172563"/>
            <a:ext cx="3778767" cy="4001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8" tIns="45718" rIns="45718" bIns="45718" anchor="ctr">
            <a:spAutoFit/>
          </a:bodyPr>
          <a:lstStyle>
            <a:lvl1pPr algn="ctr">
              <a:defRPr sz="4800">
                <a:solidFill>
                  <a:srgbClr val="8F00FF"/>
                </a:solidFill>
                <a:latin typeface="Gilroy-ExtraBold"/>
                <a:ea typeface="Gilroy-ExtraBold"/>
                <a:cs typeface="Gilroy-ExtraBold"/>
                <a:sym typeface="Gilroy-ExtraBold"/>
              </a:defRPr>
            </a:lvl1pPr>
          </a:lstStyle>
          <a:p>
            <a:pPr algn="l"/>
            <a:endParaRPr sz="2000" cap="all" dirty="0">
              <a:solidFill>
                <a:schemeClr val="tx1"/>
              </a:solidFill>
              <a:latin typeface="Gilroy-Bold" panose="00000800000000000000" pitchFamily="2" charset="-52"/>
            </a:endParaRPr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84F9DF81-7173-4CB6-9D7A-853CD4C5DB52}"/>
              </a:ext>
            </a:extLst>
          </p:cNvPr>
          <p:cNvGrpSpPr/>
          <p:nvPr/>
        </p:nvGrpSpPr>
        <p:grpSpPr>
          <a:xfrm>
            <a:off x="148893" y="523019"/>
            <a:ext cx="11291046" cy="400106"/>
            <a:chOff x="336583" y="669971"/>
            <a:chExt cx="2288320" cy="142138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BCC45EE7-5925-42DA-952D-44DE13F04CD8}"/>
                </a:ext>
              </a:extLst>
            </p:cNvPr>
            <p:cNvSpPr/>
            <p:nvPr/>
          </p:nvSpPr>
          <p:spPr>
            <a:xfrm>
              <a:off x="336583" y="669971"/>
              <a:ext cx="957880" cy="142138"/>
            </a:xfrm>
            <a:prstGeom prst="rect">
              <a:avLst/>
            </a:prstGeom>
            <a:solidFill>
              <a:schemeClr val="bg1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D24E872F-C863-409C-B7F4-2DD449C2B7C3}"/>
                </a:ext>
              </a:extLst>
            </p:cNvPr>
            <p:cNvSpPr/>
            <p:nvPr/>
          </p:nvSpPr>
          <p:spPr>
            <a:xfrm>
              <a:off x="336583" y="669971"/>
              <a:ext cx="1294463" cy="142138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id="{0F801002-581E-4840-A7B3-FD887DEFAD50}"/>
                </a:ext>
              </a:extLst>
            </p:cNvPr>
            <p:cNvSpPr/>
            <p:nvPr/>
          </p:nvSpPr>
          <p:spPr>
            <a:xfrm>
              <a:off x="673166" y="669971"/>
              <a:ext cx="1294463" cy="142138"/>
            </a:xfrm>
            <a:prstGeom prst="rect">
              <a:avLst/>
            </a:prstGeom>
            <a:solidFill>
              <a:srgbClr val="8F00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id="{4D27DBD1-E153-48A7-8C3A-88BC5B39526E}"/>
                </a:ext>
              </a:extLst>
            </p:cNvPr>
            <p:cNvSpPr/>
            <p:nvPr/>
          </p:nvSpPr>
          <p:spPr>
            <a:xfrm>
              <a:off x="993857" y="669971"/>
              <a:ext cx="1294463" cy="142138"/>
            </a:xfrm>
            <a:prstGeom prst="rect">
              <a:avLst/>
            </a:prstGeom>
            <a:solidFill>
              <a:srgbClr val="370AF6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F8F4E74F-339D-4B5F-AAA1-723BBE4A9945}"/>
                </a:ext>
              </a:extLst>
            </p:cNvPr>
            <p:cNvSpPr/>
            <p:nvPr/>
          </p:nvSpPr>
          <p:spPr>
            <a:xfrm>
              <a:off x="1330440" y="669971"/>
              <a:ext cx="1294463" cy="142138"/>
            </a:xfrm>
            <a:prstGeom prst="rect">
              <a:avLst/>
            </a:prstGeom>
            <a:solidFill>
              <a:srgbClr val="71E9E9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DF898F0A-D13B-49FE-818B-4D25103C5E9A}"/>
              </a:ext>
            </a:extLst>
          </p:cNvPr>
          <p:cNvSpPr txBox="1"/>
          <p:nvPr/>
        </p:nvSpPr>
        <p:spPr>
          <a:xfrm>
            <a:off x="4911366" y="1340964"/>
            <a:ext cx="7107810" cy="3560975"/>
          </a:xfrm>
          <a:prstGeom prst="rect">
            <a:avLst/>
          </a:prstGeom>
          <a:noFill/>
        </p:spPr>
        <p:txBody>
          <a:bodyPr wrap="square" rtlCol="0" anchor="b">
            <a:spAutoFit/>
          </a:bodyPr>
          <a:lstStyle/>
          <a:p>
            <a:pPr>
              <a:lnSpc>
                <a:spcPct val="80000"/>
              </a:lnSpc>
            </a:pPr>
            <a:r>
              <a:rPr lang="ru-RU" sz="7000" b="1" dirty="0">
                <a:solidFill>
                  <a:srgbClr val="370AF6"/>
                </a:solidFill>
                <a:latin typeface="Gilroy"/>
              </a:rPr>
              <a:t>TravelLine — платформа для гостиничного бизнеса</a:t>
            </a: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4C486E84-7819-462A-A280-305C493930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5405" y="1818354"/>
            <a:ext cx="2428875" cy="241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293724"/>
      </p:ext>
    </p:extLst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8" name="Прямоугольник 16"/>
          <p:cNvGrpSpPr/>
          <p:nvPr/>
        </p:nvGrpSpPr>
        <p:grpSpPr>
          <a:xfrm>
            <a:off x="-1" y="6351159"/>
            <a:ext cx="566531" cy="506841"/>
            <a:chOff x="-1" y="0"/>
            <a:chExt cx="542260" cy="506841"/>
          </a:xfrm>
        </p:grpSpPr>
        <p:sp>
          <p:nvSpPr>
            <p:cNvPr id="186" name="Прямоугольник"/>
            <p:cNvSpPr/>
            <p:nvPr/>
          </p:nvSpPr>
          <p:spPr>
            <a:xfrm>
              <a:off x="-1" y="0"/>
              <a:ext cx="542260" cy="506841"/>
            </a:xfrm>
            <a:prstGeom prst="rect">
              <a:avLst/>
            </a:prstGeom>
            <a:solidFill>
              <a:srgbClr val="FD493D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Calibri"/>
                </a:defRPr>
              </a:pPr>
              <a:r>
                <a:rPr lang="ru-RU" dirty="0"/>
                <a:t>4</a:t>
              </a:r>
              <a:endParaRPr dirty="0"/>
            </a:p>
          </p:txBody>
        </p:sp>
        <p:sp>
          <p:nvSpPr>
            <p:cNvPr id="187" name="7"/>
            <p:cNvSpPr txBox="1"/>
            <p:nvPr/>
          </p:nvSpPr>
          <p:spPr>
            <a:xfrm>
              <a:off x="37053" y="153867"/>
              <a:ext cx="468149" cy="19910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8" tIns="45718" rIns="45718" bIns="45718" numCol="1" anchor="ctr">
              <a:noAutofit/>
            </a:bodyPr>
            <a:lstStyle>
              <a:lvl1pPr algn="ctr">
                <a:defRPr sz="1200">
                  <a:solidFill>
                    <a:srgbClr val="FFFFFF"/>
                  </a:solidFill>
                  <a:latin typeface="Gilroy-Bold"/>
                  <a:ea typeface="Gilroy-Bold"/>
                  <a:cs typeface="Gilroy-Bold"/>
                  <a:sym typeface="Gilroy-Bold"/>
                </a:defRPr>
              </a:lvl1pPr>
            </a:lstStyle>
            <a:p>
              <a:endParaRPr dirty="0"/>
            </a:p>
          </p:txBody>
        </p:sp>
      </p:grpSp>
      <p:sp>
        <p:nvSpPr>
          <p:cNvPr id="3" name="Текст 2">
            <a:extLst>
              <a:ext uri="{FF2B5EF4-FFF2-40B4-BE49-F238E27FC236}">
                <a16:creationId xmlns:a16="http://schemas.microsoft.com/office/drawing/2014/main" id="{4CAC815B-16BD-C06B-C8DE-386D9FCB03D9}"/>
              </a:ext>
            </a:extLst>
          </p:cNvPr>
          <p:cNvSpPr txBox="1"/>
          <p:nvPr/>
        </p:nvSpPr>
        <p:spPr>
          <a:xfrm>
            <a:off x="116590" y="172563"/>
            <a:ext cx="3778767" cy="4001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8" tIns="45718" rIns="45718" bIns="45718" anchor="ctr">
            <a:spAutoFit/>
          </a:bodyPr>
          <a:lstStyle>
            <a:lvl1pPr algn="ctr">
              <a:defRPr sz="4800">
                <a:solidFill>
                  <a:srgbClr val="8F00FF"/>
                </a:solidFill>
                <a:latin typeface="Gilroy-ExtraBold"/>
                <a:ea typeface="Gilroy-ExtraBold"/>
                <a:cs typeface="Gilroy-ExtraBold"/>
                <a:sym typeface="Gilroy-ExtraBold"/>
              </a:defRPr>
            </a:lvl1pPr>
          </a:lstStyle>
          <a:p>
            <a:pPr algn="l"/>
            <a:endParaRPr sz="2000" cap="all" dirty="0">
              <a:solidFill>
                <a:schemeClr val="tx1"/>
              </a:solidFill>
              <a:latin typeface="Gilroy-Bold" panose="00000800000000000000" pitchFamily="2" charset="-52"/>
            </a:endParaRPr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84F9DF81-7173-4CB6-9D7A-853CD4C5DB52}"/>
              </a:ext>
            </a:extLst>
          </p:cNvPr>
          <p:cNvGrpSpPr/>
          <p:nvPr/>
        </p:nvGrpSpPr>
        <p:grpSpPr>
          <a:xfrm>
            <a:off x="901504" y="227504"/>
            <a:ext cx="10965818" cy="488643"/>
            <a:chOff x="336583" y="669971"/>
            <a:chExt cx="2288320" cy="142138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BCC45EE7-5925-42DA-952D-44DE13F04CD8}"/>
                </a:ext>
              </a:extLst>
            </p:cNvPr>
            <p:cNvSpPr/>
            <p:nvPr/>
          </p:nvSpPr>
          <p:spPr>
            <a:xfrm>
              <a:off x="336583" y="669971"/>
              <a:ext cx="957880" cy="142138"/>
            </a:xfrm>
            <a:prstGeom prst="rect">
              <a:avLst/>
            </a:prstGeom>
            <a:solidFill>
              <a:schemeClr val="bg1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D24E872F-C863-409C-B7F4-2DD449C2B7C3}"/>
                </a:ext>
              </a:extLst>
            </p:cNvPr>
            <p:cNvSpPr/>
            <p:nvPr/>
          </p:nvSpPr>
          <p:spPr>
            <a:xfrm>
              <a:off x="336583" y="669971"/>
              <a:ext cx="1294463" cy="142138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id="{0F801002-581E-4840-A7B3-FD887DEFAD50}"/>
                </a:ext>
              </a:extLst>
            </p:cNvPr>
            <p:cNvSpPr/>
            <p:nvPr/>
          </p:nvSpPr>
          <p:spPr>
            <a:xfrm>
              <a:off x="673166" y="669971"/>
              <a:ext cx="1294463" cy="142138"/>
            </a:xfrm>
            <a:prstGeom prst="rect">
              <a:avLst/>
            </a:prstGeom>
            <a:solidFill>
              <a:srgbClr val="8F00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id="{4D27DBD1-E153-48A7-8C3A-88BC5B39526E}"/>
                </a:ext>
              </a:extLst>
            </p:cNvPr>
            <p:cNvSpPr/>
            <p:nvPr/>
          </p:nvSpPr>
          <p:spPr>
            <a:xfrm>
              <a:off x="993857" y="669971"/>
              <a:ext cx="1294463" cy="142138"/>
            </a:xfrm>
            <a:prstGeom prst="rect">
              <a:avLst/>
            </a:prstGeom>
            <a:solidFill>
              <a:srgbClr val="370AF6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F8F4E74F-339D-4B5F-AAA1-723BBE4A9945}"/>
                </a:ext>
              </a:extLst>
            </p:cNvPr>
            <p:cNvSpPr/>
            <p:nvPr/>
          </p:nvSpPr>
          <p:spPr>
            <a:xfrm>
              <a:off x="1330440" y="669971"/>
              <a:ext cx="1294463" cy="142138"/>
            </a:xfrm>
            <a:prstGeom prst="rect">
              <a:avLst/>
            </a:prstGeom>
            <a:solidFill>
              <a:srgbClr val="71E9E9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</p:grp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515FC91E-BC00-4116-8B44-CD1A5A3B90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3331" y="961534"/>
            <a:ext cx="5149775" cy="5659245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DE7F525-4B6B-4A52-B082-37350089CDA6}"/>
              </a:ext>
            </a:extLst>
          </p:cNvPr>
          <p:cNvSpPr/>
          <p:nvPr/>
        </p:nvSpPr>
        <p:spPr>
          <a:xfrm>
            <a:off x="901506" y="853383"/>
            <a:ext cx="519449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>
                <a:solidFill>
                  <a:srgbClr val="370AF6"/>
                </a:solidFill>
                <a:latin typeface="Gilroy"/>
              </a:rPr>
              <a:t>Чем мы занимаемся? И кто у нас работает?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BD6AA6C-A6AC-49B7-A5D5-7FFC7D673290}"/>
              </a:ext>
            </a:extLst>
          </p:cNvPr>
          <p:cNvSpPr/>
          <p:nvPr/>
        </p:nvSpPr>
        <p:spPr>
          <a:xfrm>
            <a:off x="901506" y="1583703"/>
            <a:ext cx="528247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tx1"/>
                </a:solidFill>
              </a:rPr>
              <a:t>Всевозможные </a:t>
            </a:r>
            <a:r>
              <a:rPr lang="ru-RU" b="1" dirty="0">
                <a:solidFill>
                  <a:schemeClr val="tx1"/>
                </a:solidFill>
              </a:rPr>
              <a:t>компоненты</a:t>
            </a:r>
            <a:r>
              <a:rPr lang="ru-RU" dirty="0">
                <a:solidFill>
                  <a:schemeClr val="tx1"/>
                </a:solidFill>
              </a:rPr>
              <a:t> для отельеров – форма бронирования на сайт, менеджер каналов, система управления отелем, сервис для работы с гостями, разные связки с другими системами, сайты.</a:t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  <a:p>
            <a:r>
              <a:rPr lang="ru-RU" b="1" dirty="0">
                <a:solidFill>
                  <a:schemeClr val="tx1"/>
                </a:solidFill>
              </a:rPr>
              <a:t>Наши клиенты </a:t>
            </a:r>
            <a:r>
              <a:rPr lang="ru-RU" dirty="0">
                <a:solidFill>
                  <a:schemeClr val="tx1"/>
                </a:solidFill>
              </a:rPr>
              <a:t>– гостиницы, отели, санатории, детские лагеря, санатории, хостелы, апартаменты…</a:t>
            </a:r>
          </a:p>
          <a:p>
            <a:br>
              <a:rPr lang="ru-RU" dirty="0">
                <a:solidFill>
                  <a:schemeClr val="tx1"/>
                </a:solidFill>
              </a:rPr>
            </a:br>
            <a:r>
              <a:rPr lang="ru-RU" b="1" dirty="0">
                <a:solidFill>
                  <a:schemeClr val="tx1"/>
                </a:solidFill>
              </a:rPr>
              <a:t>Кто у нас работает</a:t>
            </a:r>
            <a:r>
              <a:rPr lang="ru-RU" dirty="0">
                <a:solidFill>
                  <a:schemeClr val="tx1"/>
                </a:solidFill>
              </a:rPr>
              <a:t>: разработчики, </a:t>
            </a:r>
            <a:r>
              <a:rPr lang="en-US" dirty="0">
                <a:solidFill>
                  <a:schemeClr val="tx1"/>
                </a:solidFill>
              </a:rPr>
              <a:t>project</a:t>
            </a:r>
            <a:r>
              <a:rPr lang="ru-RU" dirty="0">
                <a:solidFill>
                  <a:schemeClr val="tx1"/>
                </a:solidFill>
              </a:rPr>
              <a:t>-менеджеры, </a:t>
            </a:r>
            <a:r>
              <a:rPr lang="ru-RU" dirty="0" err="1">
                <a:solidFill>
                  <a:schemeClr val="tx1"/>
                </a:solidFill>
              </a:rPr>
              <a:t>тех.поддержка</a:t>
            </a:r>
            <a:r>
              <a:rPr lang="ru-RU" dirty="0">
                <a:solidFill>
                  <a:schemeClr val="tx1"/>
                </a:solidFill>
              </a:rPr>
              <a:t>, отдел продаж, маркетинг, бухгалтерия, юридический отдел, дизайнеры, отдел кадров</a:t>
            </a:r>
          </a:p>
        </p:txBody>
      </p:sp>
    </p:spTree>
    <p:extLst>
      <p:ext uri="{BB962C8B-B14F-4D97-AF65-F5344CB8AC3E}">
        <p14:creationId xmlns:p14="http://schemas.microsoft.com/office/powerpoint/2010/main" val="99428163"/>
      </p:ext>
    </p:extLst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8" name="Прямоугольник 16"/>
          <p:cNvGrpSpPr/>
          <p:nvPr/>
        </p:nvGrpSpPr>
        <p:grpSpPr>
          <a:xfrm>
            <a:off x="0" y="6351159"/>
            <a:ext cx="711942" cy="506841"/>
            <a:chOff x="0" y="0"/>
            <a:chExt cx="542258" cy="506839"/>
          </a:xfrm>
        </p:grpSpPr>
        <p:sp>
          <p:nvSpPr>
            <p:cNvPr id="186" name="Прямоугольник"/>
            <p:cNvSpPr/>
            <p:nvPr/>
          </p:nvSpPr>
          <p:spPr>
            <a:xfrm>
              <a:off x="-1" y="0"/>
              <a:ext cx="542260" cy="506841"/>
            </a:xfrm>
            <a:prstGeom prst="rect">
              <a:avLst/>
            </a:prstGeom>
            <a:solidFill>
              <a:srgbClr val="FD493D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Calibri"/>
                </a:defRPr>
              </a:pPr>
              <a:r>
                <a:rPr lang="ru-RU" dirty="0"/>
                <a:t>4</a:t>
              </a:r>
              <a:endParaRPr dirty="0"/>
            </a:p>
          </p:txBody>
        </p:sp>
        <p:sp>
          <p:nvSpPr>
            <p:cNvPr id="187" name="7"/>
            <p:cNvSpPr txBox="1"/>
            <p:nvPr/>
          </p:nvSpPr>
          <p:spPr>
            <a:xfrm>
              <a:off x="37054" y="153867"/>
              <a:ext cx="468149" cy="1991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8" tIns="45718" rIns="45718" bIns="45718" numCol="1" anchor="ctr">
              <a:noAutofit/>
            </a:bodyPr>
            <a:lstStyle>
              <a:lvl1pPr algn="ctr">
                <a:defRPr sz="1200">
                  <a:solidFill>
                    <a:srgbClr val="FFFFFF"/>
                  </a:solidFill>
                  <a:latin typeface="Gilroy-Bold"/>
                  <a:ea typeface="Gilroy-Bold"/>
                  <a:cs typeface="Gilroy-Bold"/>
                  <a:sym typeface="Gilroy-Bold"/>
                </a:defRPr>
              </a:lvl1pPr>
            </a:lstStyle>
            <a:p>
              <a:endParaRPr dirty="0"/>
            </a:p>
          </p:txBody>
        </p:sp>
      </p:grpSp>
      <p:sp>
        <p:nvSpPr>
          <p:cNvPr id="3" name="Текст 2">
            <a:extLst>
              <a:ext uri="{FF2B5EF4-FFF2-40B4-BE49-F238E27FC236}">
                <a16:creationId xmlns:a16="http://schemas.microsoft.com/office/drawing/2014/main" id="{4CAC815B-16BD-C06B-C8DE-386D9FCB03D9}"/>
              </a:ext>
            </a:extLst>
          </p:cNvPr>
          <p:cNvSpPr txBox="1"/>
          <p:nvPr/>
        </p:nvSpPr>
        <p:spPr>
          <a:xfrm>
            <a:off x="116590" y="172563"/>
            <a:ext cx="3778767" cy="4001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8" tIns="45718" rIns="45718" bIns="45718" anchor="ctr">
            <a:spAutoFit/>
          </a:bodyPr>
          <a:lstStyle>
            <a:lvl1pPr algn="ctr">
              <a:defRPr sz="4800">
                <a:solidFill>
                  <a:srgbClr val="8F00FF"/>
                </a:solidFill>
                <a:latin typeface="Gilroy-ExtraBold"/>
                <a:ea typeface="Gilroy-ExtraBold"/>
                <a:cs typeface="Gilroy-ExtraBold"/>
                <a:sym typeface="Gilroy-ExtraBold"/>
              </a:defRPr>
            </a:lvl1pPr>
          </a:lstStyle>
          <a:p>
            <a:pPr algn="l"/>
            <a:endParaRPr sz="2000" cap="all" dirty="0">
              <a:solidFill>
                <a:schemeClr val="tx1"/>
              </a:solidFill>
              <a:latin typeface="Gilroy-Bold" panose="00000800000000000000" pitchFamily="2" charset="-52"/>
            </a:endParaRPr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84F9DF81-7173-4CB6-9D7A-853CD4C5DB52}"/>
              </a:ext>
            </a:extLst>
          </p:cNvPr>
          <p:cNvGrpSpPr/>
          <p:nvPr/>
        </p:nvGrpSpPr>
        <p:grpSpPr>
          <a:xfrm>
            <a:off x="901505" y="227504"/>
            <a:ext cx="10856486" cy="488643"/>
            <a:chOff x="336583" y="669971"/>
            <a:chExt cx="2288320" cy="142138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BCC45EE7-5925-42DA-952D-44DE13F04CD8}"/>
                </a:ext>
              </a:extLst>
            </p:cNvPr>
            <p:cNvSpPr/>
            <p:nvPr/>
          </p:nvSpPr>
          <p:spPr>
            <a:xfrm>
              <a:off x="336583" y="669971"/>
              <a:ext cx="957880" cy="142138"/>
            </a:xfrm>
            <a:prstGeom prst="rect">
              <a:avLst/>
            </a:prstGeom>
            <a:solidFill>
              <a:schemeClr val="bg1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D24E872F-C863-409C-B7F4-2DD449C2B7C3}"/>
                </a:ext>
              </a:extLst>
            </p:cNvPr>
            <p:cNvSpPr/>
            <p:nvPr/>
          </p:nvSpPr>
          <p:spPr>
            <a:xfrm>
              <a:off x="336583" y="669971"/>
              <a:ext cx="1294463" cy="142138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id="{0F801002-581E-4840-A7B3-FD887DEFAD50}"/>
                </a:ext>
              </a:extLst>
            </p:cNvPr>
            <p:cNvSpPr/>
            <p:nvPr/>
          </p:nvSpPr>
          <p:spPr>
            <a:xfrm>
              <a:off x="673166" y="669971"/>
              <a:ext cx="1294463" cy="142138"/>
            </a:xfrm>
            <a:prstGeom prst="rect">
              <a:avLst/>
            </a:prstGeom>
            <a:solidFill>
              <a:srgbClr val="8F00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id="{4D27DBD1-E153-48A7-8C3A-88BC5B39526E}"/>
                </a:ext>
              </a:extLst>
            </p:cNvPr>
            <p:cNvSpPr/>
            <p:nvPr/>
          </p:nvSpPr>
          <p:spPr>
            <a:xfrm>
              <a:off x="993857" y="669971"/>
              <a:ext cx="1294463" cy="142138"/>
            </a:xfrm>
            <a:prstGeom prst="rect">
              <a:avLst/>
            </a:prstGeom>
            <a:solidFill>
              <a:srgbClr val="370AF6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F8F4E74F-339D-4B5F-AAA1-723BBE4A9945}"/>
                </a:ext>
              </a:extLst>
            </p:cNvPr>
            <p:cNvSpPr/>
            <p:nvPr/>
          </p:nvSpPr>
          <p:spPr>
            <a:xfrm>
              <a:off x="1330440" y="669971"/>
              <a:ext cx="1294463" cy="142138"/>
            </a:xfrm>
            <a:prstGeom prst="rect">
              <a:avLst/>
            </a:prstGeom>
            <a:solidFill>
              <a:srgbClr val="71E9E9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</p:grp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DE7F525-4B6B-4A52-B082-37350089CDA6}"/>
              </a:ext>
            </a:extLst>
          </p:cNvPr>
          <p:cNvSpPr/>
          <p:nvPr/>
        </p:nvSpPr>
        <p:spPr>
          <a:xfrm>
            <a:off x="901505" y="853383"/>
            <a:ext cx="105384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rgbClr val="370AF6"/>
                </a:solidFill>
                <a:latin typeface="Gilroy"/>
              </a:rPr>
              <a:t>Наша корпоративная культура 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E41BC334-75B1-44D8-852E-DA64F7F48C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6668" y="1413206"/>
            <a:ext cx="8142633" cy="5191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2633081"/>
      </p:ext>
    </p:extLst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Квадрат">
            <a:extLst>
              <a:ext uri="{FF2B5EF4-FFF2-40B4-BE49-F238E27FC236}">
                <a16:creationId xmlns:a16="http://schemas.microsoft.com/office/drawing/2014/main" id="{984F842A-299F-4839-BEB1-247F91CFB776}"/>
              </a:ext>
            </a:extLst>
          </p:cNvPr>
          <p:cNvSpPr/>
          <p:nvPr/>
        </p:nvSpPr>
        <p:spPr>
          <a:xfrm>
            <a:off x="9202" y="756958"/>
            <a:ext cx="1831983" cy="2635760"/>
          </a:xfrm>
          <a:prstGeom prst="rect">
            <a:avLst/>
          </a:prstGeom>
          <a:solidFill>
            <a:srgbClr val="71E9E9"/>
          </a:solidFill>
          <a:ln w="12700">
            <a:noFill/>
            <a:miter lim="400000"/>
          </a:ln>
        </p:spPr>
        <p:txBody>
          <a:bodyPr lIns="45718" tIns="45718" rIns="45718" bIns="45718" anchor="ctr"/>
          <a:lstStyle/>
          <a:p>
            <a:pPr>
              <a:defRPr>
                <a:solidFill>
                  <a:srgbClr val="FD493D"/>
                </a:solidFill>
                <a:latin typeface="+mj-lt"/>
                <a:ea typeface="+mj-ea"/>
                <a:cs typeface="+mj-cs"/>
                <a:sym typeface="Calibri"/>
              </a:defRPr>
            </a:pPr>
            <a:endParaRPr/>
          </a:p>
        </p:txBody>
      </p:sp>
      <p:grpSp>
        <p:nvGrpSpPr>
          <p:cNvPr id="188" name="Прямоугольник 16"/>
          <p:cNvGrpSpPr/>
          <p:nvPr/>
        </p:nvGrpSpPr>
        <p:grpSpPr>
          <a:xfrm>
            <a:off x="-193829" y="6365712"/>
            <a:ext cx="542260" cy="506841"/>
            <a:chOff x="0" y="0"/>
            <a:chExt cx="542258" cy="506839"/>
          </a:xfrm>
        </p:grpSpPr>
        <p:sp>
          <p:nvSpPr>
            <p:cNvPr id="186" name="Прямоугольник"/>
            <p:cNvSpPr/>
            <p:nvPr/>
          </p:nvSpPr>
          <p:spPr>
            <a:xfrm>
              <a:off x="-1" y="0"/>
              <a:ext cx="542260" cy="506841"/>
            </a:xfrm>
            <a:prstGeom prst="rect">
              <a:avLst/>
            </a:prstGeom>
            <a:solidFill>
              <a:srgbClr val="FCAF17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Calibri"/>
                </a:defRPr>
              </a:pPr>
              <a:endParaRPr/>
            </a:p>
          </p:txBody>
        </p:sp>
        <p:sp>
          <p:nvSpPr>
            <p:cNvPr id="187" name="7"/>
            <p:cNvSpPr txBox="1"/>
            <p:nvPr/>
          </p:nvSpPr>
          <p:spPr>
            <a:xfrm>
              <a:off x="37054" y="153867"/>
              <a:ext cx="468149" cy="1991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ctr">
              <a:noAutofit/>
            </a:bodyPr>
            <a:lstStyle>
              <a:lvl1pPr algn="ctr">
                <a:defRPr sz="1200">
                  <a:solidFill>
                    <a:srgbClr val="FFFFFF"/>
                  </a:solidFill>
                  <a:latin typeface="Gilroy-Bold"/>
                  <a:ea typeface="Gilroy-Bold"/>
                  <a:cs typeface="Gilroy-Bold"/>
                  <a:sym typeface="Gilroy-Bold"/>
                </a:defRPr>
              </a:lvl1pPr>
            </a:lstStyle>
            <a:p>
              <a:r>
                <a:rPr lang="ru-RU" dirty="0"/>
                <a:t>3</a:t>
              </a:r>
              <a:endParaRPr dirty="0"/>
            </a:p>
          </p:txBody>
        </p:sp>
      </p:grpSp>
      <p:sp>
        <p:nvSpPr>
          <p:cNvPr id="12" name="Текст 2">
            <a:extLst>
              <a:ext uri="{FF2B5EF4-FFF2-40B4-BE49-F238E27FC236}">
                <a16:creationId xmlns:a16="http://schemas.microsoft.com/office/drawing/2014/main" id="{65E0BF6E-BA3A-1E7B-5928-68FC9F500BCE}"/>
              </a:ext>
            </a:extLst>
          </p:cNvPr>
          <p:cNvSpPr txBox="1"/>
          <p:nvPr/>
        </p:nvSpPr>
        <p:spPr>
          <a:xfrm>
            <a:off x="2757177" y="691975"/>
            <a:ext cx="6745210" cy="6463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8" tIns="45718" rIns="45718" bIns="45718" anchor="ctr">
            <a:spAutoFit/>
          </a:bodyPr>
          <a:lstStyle>
            <a:lvl1pPr algn="ctr">
              <a:defRPr sz="4800">
                <a:solidFill>
                  <a:srgbClr val="8F00FF"/>
                </a:solidFill>
                <a:latin typeface="Gilroy-ExtraBold"/>
                <a:ea typeface="Gilroy-ExtraBold"/>
                <a:cs typeface="Gilroy-ExtraBold"/>
                <a:sym typeface="Gilroy-ExtraBold"/>
              </a:defRPr>
            </a:lvl1pPr>
          </a:lstStyle>
          <a:p>
            <a:endParaRPr sz="3600" b="1" dirty="0"/>
          </a:p>
        </p:txBody>
      </p:sp>
      <p:pic>
        <p:nvPicPr>
          <p:cNvPr id="38" name="Рисунок 37">
            <a:extLst>
              <a:ext uri="{FF2B5EF4-FFF2-40B4-BE49-F238E27FC236}">
                <a16:creationId xmlns:a16="http://schemas.microsoft.com/office/drawing/2014/main" id="{B893CF79-701B-44DC-97D4-938D4D89129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0" y="3392717"/>
            <a:ext cx="1833656" cy="3440987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61F0B3E9-C56F-4153-BEC2-D056BF23B6F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0017" y="-2443"/>
            <a:ext cx="1831983" cy="3440987"/>
          </a:xfrm>
          <a:prstGeom prst="rect">
            <a:avLst/>
          </a:prstGeom>
        </p:spPr>
      </p:pic>
      <p:sp>
        <p:nvSpPr>
          <p:cNvPr id="41" name="Квадрат">
            <a:extLst>
              <a:ext uri="{FF2B5EF4-FFF2-40B4-BE49-F238E27FC236}">
                <a16:creationId xmlns:a16="http://schemas.microsoft.com/office/drawing/2014/main" id="{C05782E4-9927-4749-9ED8-C502345C5924}"/>
              </a:ext>
            </a:extLst>
          </p:cNvPr>
          <p:cNvSpPr/>
          <p:nvPr/>
        </p:nvSpPr>
        <p:spPr>
          <a:xfrm>
            <a:off x="10360016" y="3438544"/>
            <a:ext cx="1831983" cy="1701087"/>
          </a:xfrm>
          <a:prstGeom prst="rect">
            <a:avLst/>
          </a:prstGeom>
          <a:solidFill>
            <a:srgbClr val="370AF6"/>
          </a:solidFill>
          <a:ln w="12700">
            <a:noFill/>
            <a:miter lim="400000"/>
          </a:ln>
        </p:spPr>
        <p:txBody>
          <a:bodyPr lIns="45718" tIns="45718" rIns="45718" bIns="45718" anchor="ctr"/>
          <a:lstStyle/>
          <a:p>
            <a:pPr>
              <a:defRPr>
                <a:solidFill>
                  <a:srgbClr val="FD493D"/>
                </a:solidFill>
                <a:latin typeface="+mj-lt"/>
                <a:ea typeface="+mj-ea"/>
                <a:cs typeface="+mj-cs"/>
                <a:sym typeface="Calibri"/>
              </a:defRPr>
            </a:pPr>
            <a:endParaRPr/>
          </a:p>
        </p:txBody>
      </p:sp>
      <p:sp>
        <p:nvSpPr>
          <p:cNvPr id="42" name="Квадрат">
            <a:extLst>
              <a:ext uri="{FF2B5EF4-FFF2-40B4-BE49-F238E27FC236}">
                <a16:creationId xmlns:a16="http://schemas.microsoft.com/office/drawing/2014/main" id="{2265CC3D-4D23-4F09-A7CB-6A42AF5D1D71}"/>
              </a:ext>
            </a:extLst>
          </p:cNvPr>
          <p:cNvSpPr/>
          <p:nvPr/>
        </p:nvSpPr>
        <p:spPr>
          <a:xfrm>
            <a:off x="10360015" y="5113211"/>
            <a:ext cx="1831983" cy="1739900"/>
          </a:xfrm>
          <a:prstGeom prst="rect">
            <a:avLst/>
          </a:prstGeom>
          <a:solidFill>
            <a:srgbClr val="9F00FF"/>
          </a:solidFill>
          <a:ln w="12700">
            <a:noFill/>
            <a:miter lim="400000"/>
          </a:ln>
        </p:spPr>
        <p:txBody>
          <a:bodyPr lIns="45718" tIns="45718" rIns="45718" bIns="45718" anchor="ctr"/>
          <a:lstStyle/>
          <a:p>
            <a:pPr>
              <a:defRPr>
                <a:solidFill>
                  <a:srgbClr val="FD493D"/>
                </a:solidFill>
                <a:latin typeface="+mj-lt"/>
                <a:ea typeface="+mj-ea"/>
                <a:cs typeface="+mj-cs"/>
                <a:sym typeface="Calibri"/>
              </a:defRPr>
            </a:pPr>
            <a:endParaRPr dirty="0"/>
          </a:p>
        </p:txBody>
      </p:sp>
      <p:sp>
        <p:nvSpPr>
          <p:cNvPr id="43" name="Квадрат">
            <a:extLst>
              <a:ext uri="{FF2B5EF4-FFF2-40B4-BE49-F238E27FC236}">
                <a16:creationId xmlns:a16="http://schemas.microsoft.com/office/drawing/2014/main" id="{9B296C51-6BDD-4A9C-92C7-C62365A80EC4}"/>
              </a:ext>
            </a:extLst>
          </p:cNvPr>
          <p:cNvSpPr/>
          <p:nvPr/>
        </p:nvSpPr>
        <p:spPr>
          <a:xfrm>
            <a:off x="0" y="-24295"/>
            <a:ext cx="1831983" cy="781253"/>
          </a:xfrm>
          <a:prstGeom prst="rect">
            <a:avLst/>
          </a:prstGeom>
          <a:solidFill>
            <a:srgbClr val="9F00FF"/>
          </a:solidFill>
          <a:ln w="12700">
            <a:noFill/>
            <a:miter lim="400000"/>
          </a:ln>
        </p:spPr>
        <p:txBody>
          <a:bodyPr lIns="45718" tIns="45718" rIns="45718" bIns="45718" anchor="ctr"/>
          <a:lstStyle/>
          <a:p>
            <a:pPr>
              <a:defRPr>
                <a:solidFill>
                  <a:srgbClr val="FD493D"/>
                </a:solidFill>
                <a:latin typeface="+mj-lt"/>
                <a:ea typeface="+mj-ea"/>
                <a:cs typeface="+mj-cs"/>
                <a:sym typeface="Calibri"/>
              </a:defRPr>
            </a:pPr>
            <a:endParaRPr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0187605-D55B-4314-AD4F-517A688A0E3A}"/>
              </a:ext>
            </a:extLst>
          </p:cNvPr>
          <p:cNvSpPr/>
          <p:nvPr/>
        </p:nvSpPr>
        <p:spPr>
          <a:xfrm>
            <a:off x="3260035" y="1123120"/>
            <a:ext cx="598335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>
                <a:solidFill>
                  <a:srgbClr val="370AF6"/>
                </a:solidFill>
                <a:latin typeface="Gilroy"/>
              </a:rPr>
              <a:t>Циклы развития команды</a:t>
            </a:r>
          </a:p>
        </p:txBody>
      </p:sp>
    </p:spTree>
    <p:extLst>
      <p:ext uri="{BB962C8B-B14F-4D97-AF65-F5344CB8AC3E}">
        <p14:creationId xmlns:p14="http://schemas.microsoft.com/office/powerpoint/2010/main" val="1472892781"/>
      </p:ext>
    </p:extLst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8" name="Прямоугольник 16"/>
          <p:cNvGrpSpPr/>
          <p:nvPr/>
        </p:nvGrpSpPr>
        <p:grpSpPr>
          <a:xfrm>
            <a:off x="0" y="6351159"/>
            <a:ext cx="711942" cy="506841"/>
            <a:chOff x="0" y="0"/>
            <a:chExt cx="542258" cy="506839"/>
          </a:xfrm>
        </p:grpSpPr>
        <p:sp>
          <p:nvSpPr>
            <p:cNvPr id="186" name="Прямоугольник"/>
            <p:cNvSpPr/>
            <p:nvPr/>
          </p:nvSpPr>
          <p:spPr>
            <a:xfrm>
              <a:off x="-1" y="0"/>
              <a:ext cx="542260" cy="506841"/>
            </a:xfrm>
            <a:prstGeom prst="rect">
              <a:avLst/>
            </a:prstGeom>
            <a:solidFill>
              <a:srgbClr val="FD493D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Calibri"/>
                </a:defRPr>
              </a:pPr>
              <a:r>
                <a:rPr lang="ru-RU" dirty="0"/>
                <a:t>4</a:t>
              </a:r>
              <a:endParaRPr dirty="0"/>
            </a:p>
          </p:txBody>
        </p:sp>
        <p:sp>
          <p:nvSpPr>
            <p:cNvPr id="187" name="7"/>
            <p:cNvSpPr txBox="1"/>
            <p:nvPr/>
          </p:nvSpPr>
          <p:spPr>
            <a:xfrm>
              <a:off x="37054" y="153867"/>
              <a:ext cx="468149" cy="1991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8" tIns="45718" rIns="45718" bIns="45718" numCol="1" anchor="ctr">
              <a:noAutofit/>
            </a:bodyPr>
            <a:lstStyle>
              <a:lvl1pPr algn="ctr">
                <a:defRPr sz="1200">
                  <a:solidFill>
                    <a:srgbClr val="FFFFFF"/>
                  </a:solidFill>
                  <a:latin typeface="Gilroy-Bold"/>
                  <a:ea typeface="Gilroy-Bold"/>
                  <a:cs typeface="Gilroy-Bold"/>
                  <a:sym typeface="Gilroy-Bold"/>
                </a:defRPr>
              </a:lvl1pPr>
            </a:lstStyle>
            <a:p>
              <a:endParaRPr dirty="0"/>
            </a:p>
          </p:txBody>
        </p:sp>
      </p:grpSp>
      <p:sp>
        <p:nvSpPr>
          <p:cNvPr id="3" name="Текст 2">
            <a:extLst>
              <a:ext uri="{FF2B5EF4-FFF2-40B4-BE49-F238E27FC236}">
                <a16:creationId xmlns:a16="http://schemas.microsoft.com/office/drawing/2014/main" id="{4CAC815B-16BD-C06B-C8DE-386D9FCB03D9}"/>
              </a:ext>
            </a:extLst>
          </p:cNvPr>
          <p:cNvSpPr txBox="1"/>
          <p:nvPr/>
        </p:nvSpPr>
        <p:spPr>
          <a:xfrm>
            <a:off x="116590" y="172563"/>
            <a:ext cx="3778767" cy="4001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8" tIns="45718" rIns="45718" bIns="45718" anchor="ctr">
            <a:spAutoFit/>
          </a:bodyPr>
          <a:lstStyle>
            <a:lvl1pPr algn="ctr">
              <a:defRPr sz="4800">
                <a:solidFill>
                  <a:srgbClr val="8F00FF"/>
                </a:solidFill>
                <a:latin typeface="Gilroy-ExtraBold"/>
                <a:ea typeface="Gilroy-ExtraBold"/>
                <a:cs typeface="Gilroy-ExtraBold"/>
                <a:sym typeface="Gilroy-ExtraBold"/>
              </a:defRPr>
            </a:lvl1pPr>
          </a:lstStyle>
          <a:p>
            <a:pPr algn="l"/>
            <a:endParaRPr sz="2000" cap="all" dirty="0">
              <a:solidFill>
                <a:schemeClr val="tx1"/>
              </a:solidFill>
              <a:latin typeface="Gilroy-Bold" panose="00000800000000000000" pitchFamily="2" charset="-52"/>
            </a:endParaRPr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84F9DF81-7173-4CB6-9D7A-853CD4C5DB52}"/>
              </a:ext>
            </a:extLst>
          </p:cNvPr>
          <p:cNvGrpSpPr/>
          <p:nvPr/>
        </p:nvGrpSpPr>
        <p:grpSpPr>
          <a:xfrm>
            <a:off x="901505" y="227504"/>
            <a:ext cx="10856486" cy="488643"/>
            <a:chOff x="336583" y="669971"/>
            <a:chExt cx="2288320" cy="142138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BCC45EE7-5925-42DA-952D-44DE13F04CD8}"/>
                </a:ext>
              </a:extLst>
            </p:cNvPr>
            <p:cNvSpPr/>
            <p:nvPr/>
          </p:nvSpPr>
          <p:spPr>
            <a:xfrm>
              <a:off x="336583" y="669971"/>
              <a:ext cx="957880" cy="142138"/>
            </a:xfrm>
            <a:prstGeom prst="rect">
              <a:avLst/>
            </a:prstGeom>
            <a:solidFill>
              <a:schemeClr val="bg1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D24E872F-C863-409C-B7F4-2DD449C2B7C3}"/>
                </a:ext>
              </a:extLst>
            </p:cNvPr>
            <p:cNvSpPr/>
            <p:nvPr/>
          </p:nvSpPr>
          <p:spPr>
            <a:xfrm>
              <a:off x="336583" y="669971"/>
              <a:ext cx="1294463" cy="142138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id="{0F801002-581E-4840-A7B3-FD887DEFAD50}"/>
                </a:ext>
              </a:extLst>
            </p:cNvPr>
            <p:cNvSpPr/>
            <p:nvPr/>
          </p:nvSpPr>
          <p:spPr>
            <a:xfrm>
              <a:off x="673166" y="669971"/>
              <a:ext cx="1294463" cy="142138"/>
            </a:xfrm>
            <a:prstGeom prst="rect">
              <a:avLst/>
            </a:prstGeom>
            <a:solidFill>
              <a:srgbClr val="8F00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id="{4D27DBD1-E153-48A7-8C3A-88BC5B39526E}"/>
                </a:ext>
              </a:extLst>
            </p:cNvPr>
            <p:cNvSpPr/>
            <p:nvPr/>
          </p:nvSpPr>
          <p:spPr>
            <a:xfrm>
              <a:off x="993857" y="669971"/>
              <a:ext cx="1294463" cy="142138"/>
            </a:xfrm>
            <a:prstGeom prst="rect">
              <a:avLst/>
            </a:prstGeom>
            <a:solidFill>
              <a:srgbClr val="370AF6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F8F4E74F-339D-4B5F-AAA1-723BBE4A9945}"/>
                </a:ext>
              </a:extLst>
            </p:cNvPr>
            <p:cNvSpPr/>
            <p:nvPr/>
          </p:nvSpPr>
          <p:spPr>
            <a:xfrm>
              <a:off x="1330440" y="669971"/>
              <a:ext cx="1294463" cy="142138"/>
            </a:xfrm>
            <a:prstGeom prst="rect">
              <a:avLst/>
            </a:prstGeom>
            <a:solidFill>
              <a:srgbClr val="71E9E9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</p:grp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3D31052B-9B00-447A-9243-695A5F478991}"/>
              </a:ext>
            </a:extLst>
          </p:cNvPr>
          <p:cNvSpPr/>
          <p:nvPr/>
        </p:nvSpPr>
        <p:spPr>
          <a:xfrm>
            <a:off x="1100288" y="1659834"/>
            <a:ext cx="514811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tx1"/>
                </a:solidFill>
              </a:rPr>
              <a:t>Команда — это не механизм, а живой организм. </a:t>
            </a:r>
            <a:br>
              <a:rPr lang="ru-RU" sz="2400" dirty="0">
                <a:solidFill>
                  <a:schemeClr val="tx1"/>
                </a:solidFill>
              </a:rPr>
            </a:br>
            <a:br>
              <a:rPr lang="ru-RU" sz="2400" dirty="0">
                <a:solidFill>
                  <a:schemeClr val="tx1"/>
                </a:solidFill>
              </a:rPr>
            </a:br>
            <a:r>
              <a:rPr lang="ru-RU" sz="2400" dirty="0">
                <a:solidFill>
                  <a:schemeClr val="tx1"/>
                </a:solidFill>
              </a:rPr>
              <a:t>Она рождается, растет, сталкивается с трудностями и достигает зрелости. </a:t>
            </a:r>
            <a:br>
              <a:rPr lang="ru-RU" sz="2400" dirty="0">
                <a:solidFill>
                  <a:schemeClr val="tx1"/>
                </a:solidFill>
              </a:rPr>
            </a:br>
            <a:br>
              <a:rPr lang="ru-RU" sz="2400" dirty="0">
                <a:solidFill>
                  <a:schemeClr val="tx1"/>
                </a:solidFill>
              </a:rPr>
            </a:br>
            <a:r>
              <a:rPr lang="ru-RU" sz="2400" dirty="0">
                <a:solidFill>
                  <a:schemeClr val="tx1"/>
                </a:solidFill>
              </a:rPr>
              <a:t>Понимание этих стадий — ключ к управлению ее здоровьем и эффективностью.</a:t>
            </a:r>
          </a:p>
        </p:txBody>
      </p:sp>
      <p:sp>
        <p:nvSpPr>
          <p:cNvPr id="10" name="AutoShape 2" descr="https://optim.tildacdn.com/tild6239-3234-4639-b661-323165346333/-/resize/320x/-/format/webp/Bruce_Tuckman.jpg.webp">
            <a:extLst>
              <a:ext uri="{FF2B5EF4-FFF2-40B4-BE49-F238E27FC236}">
                <a16:creationId xmlns:a16="http://schemas.microsoft.com/office/drawing/2014/main" id="{1AF35B9F-0AD4-41E4-BBC7-2A20A3822A3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638FD35B-7307-4DBC-9E91-736DA5CC3B0C}"/>
              </a:ext>
            </a:extLst>
          </p:cNvPr>
          <p:cNvSpPr/>
          <p:nvPr/>
        </p:nvSpPr>
        <p:spPr>
          <a:xfrm>
            <a:off x="7762103" y="5023717"/>
            <a:ext cx="365795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tx1"/>
                </a:solidFill>
              </a:rPr>
              <a:t>Брюс Уэйн </a:t>
            </a:r>
            <a:r>
              <a:rPr lang="ru-RU" dirty="0" err="1">
                <a:solidFill>
                  <a:schemeClr val="tx1"/>
                </a:solidFill>
              </a:rPr>
              <a:t>Такман</a:t>
            </a:r>
            <a:r>
              <a:rPr lang="ru-RU" dirty="0">
                <a:solidFill>
                  <a:schemeClr val="tx1"/>
                </a:solidFill>
              </a:rPr>
              <a:t>, американский психолог, занимавшийся исследованиями в области теории групповой динамики. 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E8C1C5E1-EFCB-431D-BA58-7DEBE7493B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2103" y="951637"/>
            <a:ext cx="3329609" cy="3757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3147639"/>
      </p:ext>
    </p:extLst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8" name="Прямоугольник 16"/>
          <p:cNvGrpSpPr/>
          <p:nvPr/>
        </p:nvGrpSpPr>
        <p:grpSpPr>
          <a:xfrm>
            <a:off x="0" y="6351159"/>
            <a:ext cx="711942" cy="506841"/>
            <a:chOff x="0" y="0"/>
            <a:chExt cx="542258" cy="506839"/>
          </a:xfrm>
        </p:grpSpPr>
        <p:sp>
          <p:nvSpPr>
            <p:cNvPr id="186" name="Прямоугольник"/>
            <p:cNvSpPr/>
            <p:nvPr/>
          </p:nvSpPr>
          <p:spPr>
            <a:xfrm>
              <a:off x="-1" y="0"/>
              <a:ext cx="542260" cy="506841"/>
            </a:xfrm>
            <a:prstGeom prst="rect">
              <a:avLst/>
            </a:prstGeom>
            <a:solidFill>
              <a:srgbClr val="FD493D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Calibri"/>
                </a:defRPr>
              </a:pPr>
              <a:r>
                <a:rPr lang="ru-RU" dirty="0"/>
                <a:t>4</a:t>
              </a:r>
              <a:endParaRPr dirty="0"/>
            </a:p>
          </p:txBody>
        </p:sp>
        <p:sp>
          <p:nvSpPr>
            <p:cNvPr id="187" name="7"/>
            <p:cNvSpPr txBox="1"/>
            <p:nvPr/>
          </p:nvSpPr>
          <p:spPr>
            <a:xfrm>
              <a:off x="37054" y="153867"/>
              <a:ext cx="468149" cy="1991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8" tIns="45718" rIns="45718" bIns="45718" numCol="1" anchor="ctr">
              <a:noAutofit/>
            </a:bodyPr>
            <a:lstStyle>
              <a:lvl1pPr algn="ctr">
                <a:defRPr sz="1200">
                  <a:solidFill>
                    <a:srgbClr val="FFFFFF"/>
                  </a:solidFill>
                  <a:latin typeface="Gilroy-Bold"/>
                  <a:ea typeface="Gilroy-Bold"/>
                  <a:cs typeface="Gilroy-Bold"/>
                  <a:sym typeface="Gilroy-Bold"/>
                </a:defRPr>
              </a:lvl1pPr>
            </a:lstStyle>
            <a:p>
              <a:endParaRPr dirty="0"/>
            </a:p>
          </p:txBody>
        </p:sp>
      </p:grpSp>
      <p:sp>
        <p:nvSpPr>
          <p:cNvPr id="3" name="Текст 2">
            <a:extLst>
              <a:ext uri="{FF2B5EF4-FFF2-40B4-BE49-F238E27FC236}">
                <a16:creationId xmlns:a16="http://schemas.microsoft.com/office/drawing/2014/main" id="{4CAC815B-16BD-C06B-C8DE-386D9FCB03D9}"/>
              </a:ext>
            </a:extLst>
          </p:cNvPr>
          <p:cNvSpPr txBox="1"/>
          <p:nvPr/>
        </p:nvSpPr>
        <p:spPr>
          <a:xfrm>
            <a:off x="116590" y="172563"/>
            <a:ext cx="3778767" cy="4001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8" tIns="45718" rIns="45718" bIns="45718" anchor="ctr">
            <a:spAutoFit/>
          </a:bodyPr>
          <a:lstStyle>
            <a:lvl1pPr algn="ctr">
              <a:defRPr sz="4800">
                <a:solidFill>
                  <a:srgbClr val="8F00FF"/>
                </a:solidFill>
                <a:latin typeface="Gilroy-ExtraBold"/>
                <a:ea typeface="Gilroy-ExtraBold"/>
                <a:cs typeface="Gilroy-ExtraBold"/>
                <a:sym typeface="Gilroy-ExtraBold"/>
              </a:defRPr>
            </a:lvl1pPr>
          </a:lstStyle>
          <a:p>
            <a:pPr algn="l"/>
            <a:endParaRPr sz="2000" cap="all" dirty="0">
              <a:solidFill>
                <a:schemeClr val="tx1"/>
              </a:solidFill>
              <a:latin typeface="Gilroy-Bold" panose="00000800000000000000" pitchFamily="2" charset="-52"/>
            </a:endParaRPr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84F9DF81-7173-4CB6-9D7A-853CD4C5DB52}"/>
              </a:ext>
            </a:extLst>
          </p:cNvPr>
          <p:cNvGrpSpPr/>
          <p:nvPr/>
        </p:nvGrpSpPr>
        <p:grpSpPr>
          <a:xfrm>
            <a:off x="901505" y="227504"/>
            <a:ext cx="10856486" cy="488643"/>
            <a:chOff x="336583" y="669971"/>
            <a:chExt cx="2288320" cy="142138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BCC45EE7-5925-42DA-952D-44DE13F04CD8}"/>
                </a:ext>
              </a:extLst>
            </p:cNvPr>
            <p:cNvSpPr/>
            <p:nvPr/>
          </p:nvSpPr>
          <p:spPr>
            <a:xfrm>
              <a:off x="336583" y="669971"/>
              <a:ext cx="957880" cy="142138"/>
            </a:xfrm>
            <a:prstGeom prst="rect">
              <a:avLst/>
            </a:prstGeom>
            <a:solidFill>
              <a:schemeClr val="bg1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D24E872F-C863-409C-B7F4-2DD449C2B7C3}"/>
                </a:ext>
              </a:extLst>
            </p:cNvPr>
            <p:cNvSpPr/>
            <p:nvPr/>
          </p:nvSpPr>
          <p:spPr>
            <a:xfrm>
              <a:off x="336583" y="669971"/>
              <a:ext cx="1294463" cy="142138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id="{0F801002-581E-4840-A7B3-FD887DEFAD50}"/>
                </a:ext>
              </a:extLst>
            </p:cNvPr>
            <p:cNvSpPr/>
            <p:nvPr/>
          </p:nvSpPr>
          <p:spPr>
            <a:xfrm>
              <a:off x="673166" y="669971"/>
              <a:ext cx="1294463" cy="142138"/>
            </a:xfrm>
            <a:prstGeom prst="rect">
              <a:avLst/>
            </a:prstGeom>
            <a:solidFill>
              <a:srgbClr val="8F00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id="{4D27DBD1-E153-48A7-8C3A-88BC5B39526E}"/>
                </a:ext>
              </a:extLst>
            </p:cNvPr>
            <p:cNvSpPr/>
            <p:nvPr/>
          </p:nvSpPr>
          <p:spPr>
            <a:xfrm>
              <a:off x="993857" y="669971"/>
              <a:ext cx="1294463" cy="142138"/>
            </a:xfrm>
            <a:prstGeom prst="rect">
              <a:avLst/>
            </a:prstGeom>
            <a:solidFill>
              <a:srgbClr val="370AF6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F8F4E74F-339D-4B5F-AAA1-723BBE4A9945}"/>
                </a:ext>
              </a:extLst>
            </p:cNvPr>
            <p:cNvSpPr/>
            <p:nvPr/>
          </p:nvSpPr>
          <p:spPr>
            <a:xfrm>
              <a:off x="1330440" y="669971"/>
              <a:ext cx="1294463" cy="142138"/>
            </a:xfrm>
            <a:prstGeom prst="rect">
              <a:avLst/>
            </a:prstGeom>
            <a:solidFill>
              <a:srgbClr val="71E9E9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</p:grp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DE7F525-4B6B-4A52-B082-37350089CDA6}"/>
              </a:ext>
            </a:extLst>
          </p:cNvPr>
          <p:cNvSpPr/>
          <p:nvPr/>
        </p:nvSpPr>
        <p:spPr>
          <a:xfrm>
            <a:off x="901505" y="853383"/>
            <a:ext cx="105384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rgbClr val="370AF6"/>
                </a:solidFill>
              </a:rPr>
              <a:t>Циклы развития команды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E404AC7-E63A-4D75-9DDB-3B9FD16E00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163" y="3706297"/>
            <a:ext cx="1562175" cy="187949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9C5FC62B-1767-403F-89B2-FA1DACC236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32622" y="716147"/>
            <a:ext cx="2207316" cy="223689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4B6FE89-C0C7-48C7-B75E-F72116411B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95506" y="1611408"/>
            <a:ext cx="2052031" cy="208594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7A4DC4E-A19E-46CC-9938-0EEA3769D29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72085" y="2522167"/>
            <a:ext cx="1830912" cy="1879493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5387CDA1-75EE-4CF9-935F-2DDEA834EC68}"/>
              </a:ext>
            </a:extLst>
          </p:cNvPr>
          <p:cNvSpPr/>
          <p:nvPr/>
        </p:nvSpPr>
        <p:spPr>
          <a:xfrm>
            <a:off x="663292" y="5694472"/>
            <a:ext cx="188843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370AF6"/>
                </a:solidFill>
              </a:rPr>
              <a:t>Формиро</a:t>
            </a:r>
            <a:r>
              <a:rPr lang="ru-RU" dirty="0">
                <a:solidFill>
                  <a:srgbClr val="370AF6"/>
                </a:solidFill>
                <a:sym typeface="Calibri"/>
              </a:rPr>
              <a:t>ван</a:t>
            </a:r>
            <a:r>
              <a:rPr lang="ru-RU" dirty="0">
                <a:solidFill>
                  <a:srgbClr val="370AF6"/>
                </a:solidFill>
              </a:rPr>
              <a:t>ие: </a:t>
            </a:r>
            <a:r>
              <a:rPr lang="ru-RU" dirty="0">
                <a:solidFill>
                  <a:schemeClr val="tx1"/>
                </a:solidFill>
              </a:rPr>
              <a:t>Рождение и первые шаги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10F1A40F-3E1D-435F-BDD8-1E8B5D07AB88}"/>
              </a:ext>
            </a:extLst>
          </p:cNvPr>
          <p:cNvSpPr/>
          <p:nvPr/>
        </p:nvSpPr>
        <p:spPr>
          <a:xfrm>
            <a:off x="3414563" y="4494143"/>
            <a:ext cx="188843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rgbClr val="370AF6"/>
                </a:solidFill>
                <a:sym typeface="Calibri"/>
              </a:rPr>
              <a:t>Столкновение:</a:t>
            </a:r>
            <a:br>
              <a:rPr lang="ru-RU" dirty="0">
                <a:solidFill>
                  <a:srgbClr val="370AF6"/>
                </a:solidFill>
                <a:sym typeface="Calibri"/>
              </a:rPr>
            </a:br>
            <a:r>
              <a:rPr lang="ru-RU" dirty="0">
                <a:solidFill>
                  <a:schemeClr val="tx1"/>
                </a:solidFill>
              </a:rPr>
              <a:t>Бурный рост через конфликт</a:t>
            </a:r>
          </a:p>
          <a:p>
            <a:pPr algn="ctr"/>
            <a:endParaRPr lang="ru-RU" dirty="0">
              <a:solidFill>
                <a:srgbClr val="370AF6"/>
              </a:solidFill>
              <a:latin typeface="Gilroy"/>
              <a:sym typeface="Calibri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74F19026-9A5F-49FC-9B07-95B0AF344551}"/>
              </a:ext>
            </a:extLst>
          </p:cNvPr>
          <p:cNvSpPr/>
          <p:nvPr/>
        </p:nvSpPr>
        <p:spPr>
          <a:xfrm>
            <a:off x="6402744" y="3777094"/>
            <a:ext cx="203676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370AF6"/>
                </a:solidFill>
              </a:rPr>
              <a:t>Нормирование:</a:t>
            </a:r>
            <a:r>
              <a:rPr lang="ru-RU" dirty="0">
                <a:solidFill>
                  <a:srgbClr val="370AF6"/>
                </a:solidFill>
              </a:rPr>
              <a:t> </a:t>
            </a:r>
            <a:r>
              <a:rPr lang="ru-RU" dirty="0">
                <a:solidFill>
                  <a:schemeClr val="tx1"/>
                </a:solidFill>
              </a:rPr>
              <a:t>Выработка общих «правил игры»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820C5F3B-5AEB-43FB-848D-CD01A65699C9}"/>
              </a:ext>
            </a:extLst>
          </p:cNvPr>
          <p:cNvSpPr/>
          <p:nvPr/>
        </p:nvSpPr>
        <p:spPr>
          <a:xfrm>
            <a:off x="9425657" y="2953042"/>
            <a:ext cx="25013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370AF6"/>
                </a:solidFill>
              </a:rPr>
              <a:t>Результативность:</a:t>
            </a:r>
            <a:r>
              <a:rPr lang="ru-RU" dirty="0">
                <a:solidFill>
                  <a:srgbClr val="370AF6"/>
                </a:solidFill>
              </a:rPr>
              <a:t> </a:t>
            </a:r>
            <a:br>
              <a:rPr lang="ru-RU" dirty="0">
                <a:solidFill>
                  <a:srgbClr val="370AF6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Зрелость и высокая результативность</a:t>
            </a:r>
          </a:p>
        </p:txBody>
      </p:sp>
      <p:sp>
        <p:nvSpPr>
          <p:cNvPr id="16" name="Стрелка: шеврон 15">
            <a:extLst>
              <a:ext uri="{FF2B5EF4-FFF2-40B4-BE49-F238E27FC236}">
                <a16:creationId xmlns:a16="http://schemas.microsoft.com/office/drawing/2014/main" id="{6947CC13-4792-4F61-B3A8-DC4E1136F80F}"/>
              </a:ext>
            </a:extLst>
          </p:cNvPr>
          <p:cNvSpPr/>
          <p:nvPr/>
        </p:nvSpPr>
        <p:spPr>
          <a:xfrm rot="20019162">
            <a:off x="2422680" y="4460162"/>
            <a:ext cx="796141" cy="270078"/>
          </a:xfrm>
          <a:prstGeom prst="chevron">
            <a:avLst/>
          </a:prstGeom>
          <a:ln>
            <a:solidFill>
              <a:srgbClr val="370AF6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"/>
            </a:endParaRPr>
          </a:p>
        </p:txBody>
      </p:sp>
      <p:sp>
        <p:nvSpPr>
          <p:cNvPr id="24" name="Стрелка: шеврон 23">
            <a:extLst>
              <a:ext uri="{FF2B5EF4-FFF2-40B4-BE49-F238E27FC236}">
                <a16:creationId xmlns:a16="http://schemas.microsoft.com/office/drawing/2014/main" id="{088425D3-E714-45EC-965B-280BB70B5A13}"/>
              </a:ext>
            </a:extLst>
          </p:cNvPr>
          <p:cNvSpPr/>
          <p:nvPr/>
        </p:nvSpPr>
        <p:spPr>
          <a:xfrm rot="20019162">
            <a:off x="5394637" y="2996282"/>
            <a:ext cx="796141" cy="270078"/>
          </a:xfrm>
          <a:prstGeom prst="chevron">
            <a:avLst/>
          </a:prstGeom>
          <a:ln>
            <a:solidFill>
              <a:srgbClr val="370AF6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"/>
            </a:endParaRPr>
          </a:p>
        </p:txBody>
      </p:sp>
      <p:sp>
        <p:nvSpPr>
          <p:cNvPr id="25" name="Стрелка: шеврон 24">
            <a:extLst>
              <a:ext uri="{FF2B5EF4-FFF2-40B4-BE49-F238E27FC236}">
                <a16:creationId xmlns:a16="http://schemas.microsoft.com/office/drawing/2014/main" id="{5560EC27-BCBC-4CE2-A5B7-3334822F54BF}"/>
              </a:ext>
            </a:extLst>
          </p:cNvPr>
          <p:cNvSpPr/>
          <p:nvPr/>
        </p:nvSpPr>
        <p:spPr>
          <a:xfrm rot="20019162">
            <a:off x="8459014" y="1783569"/>
            <a:ext cx="796141" cy="270078"/>
          </a:xfrm>
          <a:prstGeom prst="chevron">
            <a:avLst/>
          </a:prstGeom>
          <a:ln>
            <a:solidFill>
              <a:srgbClr val="370AF6"/>
            </a:soli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ot="0" spcFirstLastPara="1" vertOverflow="overflow" horzOverflow="overflow" vert="horz" wrap="square" lIns="45718" tIns="45718" rIns="45718" bIns="45718" numCol="1" spcCol="38100" rtlCol="0" anchor="ctr">
            <a:spAutoFit/>
          </a:bodyPr>
          <a:lstStyle/>
          <a:p>
            <a:pPr marL="0" marR="0" indent="0" algn="l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spc="0" normalizeH="0" baseline="0">
              <a:ln>
                <a:noFill/>
              </a:ln>
              <a:solidFill>
                <a:srgbClr val="000000"/>
              </a:solidFill>
              <a:effectLst/>
              <a:uFillTx/>
              <a:latin typeface="+mn-lt"/>
              <a:ea typeface="+mn-ea"/>
              <a:cs typeface="+mn-cs"/>
              <a:sym typeface="Helvetica"/>
            </a:endParaRPr>
          </a:p>
        </p:txBody>
      </p:sp>
    </p:spTree>
    <p:extLst>
      <p:ext uri="{BB962C8B-B14F-4D97-AF65-F5344CB8AC3E}">
        <p14:creationId xmlns:p14="http://schemas.microsoft.com/office/powerpoint/2010/main" val="3885965930"/>
      </p:ext>
    </p:extLst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4CAC815B-16BD-C06B-C8DE-386D9FCB03D9}"/>
              </a:ext>
            </a:extLst>
          </p:cNvPr>
          <p:cNvSpPr txBox="1"/>
          <p:nvPr/>
        </p:nvSpPr>
        <p:spPr>
          <a:xfrm>
            <a:off x="116590" y="172563"/>
            <a:ext cx="3778767" cy="4001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8" tIns="45718" rIns="45718" bIns="45718" anchor="ctr">
            <a:spAutoFit/>
          </a:bodyPr>
          <a:lstStyle>
            <a:lvl1pPr algn="ctr">
              <a:defRPr sz="4800">
                <a:solidFill>
                  <a:srgbClr val="8F00FF"/>
                </a:solidFill>
                <a:latin typeface="Gilroy-ExtraBold"/>
                <a:ea typeface="Gilroy-ExtraBold"/>
                <a:cs typeface="Gilroy-ExtraBold"/>
                <a:sym typeface="Gilroy-ExtraBold"/>
              </a:defRPr>
            </a:lvl1pPr>
          </a:lstStyle>
          <a:p>
            <a:pPr algn="l"/>
            <a:endParaRPr sz="2000" cap="all" dirty="0">
              <a:solidFill>
                <a:schemeClr val="tx1"/>
              </a:solidFill>
              <a:latin typeface="Gilroy-Bold" panose="00000800000000000000" pitchFamily="2" charset="-52"/>
            </a:endParaRPr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84F9DF81-7173-4CB6-9D7A-853CD4C5DB52}"/>
              </a:ext>
            </a:extLst>
          </p:cNvPr>
          <p:cNvGrpSpPr/>
          <p:nvPr/>
        </p:nvGrpSpPr>
        <p:grpSpPr>
          <a:xfrm>
            <a:off x="901505" y="227504"/>
            <a:ext cx="10856486" cy="488643"/>
            <a:chOff x="336583" y="669971"/>
            <a:chExt cx="2288320" cy="142138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BCC45EE7-5925-42DA-952D-44DE13F04CD8}"/>
                </a:ext>
              </a:extLst>
            </p:cNvPr>
            <p:cNvSpPr/>
            <p:nvPr/>
          </p:nvSpPr>
          <p:spPr>
            <a:xfrm>
              <a:off x="336583" y="669971"/>
              <a:ext cx="957880" cy="142138"/>
            </a:xfrm>
            <a:prstGeom prst="rect">
              <a:avLst/>
            </a:prstGeom>
            <a:solidFill>
              <a:schemeClr val="bg1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D24E872F-C863-409C-B7F4-2DD449C2B7C3}"/>
                </a:ext>
              </a:extLst>
            </p:cNvPr>
            <p:cNvSpPr/>
            <p:nvPr/>
          </p:nvSpPr>
          <p:spPr>
            <a:xfrm>
              <a:off x="336583" y="669971"/>
              <a:ext cx="1294463" cy="142138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id="{0F801002-581E-4840-A7B3-FD887DEFAD50}"/>
                </a:ext>
              </a:extLst>
            </p:cNvPr>
            <p:cNvSpPr/>
            <p:nvPr/>
          </p:nvSpPr>
          <p:spPr>
            <a:xfrm>
              <a:off x="673166" y="669971"/>
              <a:ext cx="1294463" cy="142138"/>
            </a:xfrm>
            <a:prstGeom prst="rect">
              <a:avLst/>
            </a:prstGeom>
            <a:solidFill>
              <a:srgbClr val="8F00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id="{4D27DBD1-E153-48A7-8C3A-88BC5B39526E}"/>
                </a:ext>
              </a:extLst>
            </p:cNvPr>
            <p:cNvSpPr/>
            <p:nvPr/>
          </p:nvSpPr>
          <p:spPr>
            <a:xfrm>
              <a:off x="993857" y="669971"/>
              <a:ext cx="1294463" cy="142138"/>
            </a:xfrm>
            <a:prstGeom prst="rect">
              <a:avLst/>
            </a:prstGeom>
            <a:solidFill>
              <a:srgbClr val="370AF6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F8F4E74F-339D-4B5F-AAA1-723BBE4A9945}"/>
                </a:ext>
              </a:extLst>
            </p:cNvPr>
            <p:cNvSpPr/>
            <p:nvPr/>
          </p:nvSpPr>
          <p:spPr>
            <a:xfrm>
              <a:off x="1330440" y="669971"/>
              <a:ext cx="1294463" cy="142138"/>
            </a:xfrm>
            <a:prstGeom prst="rect">
              <a:avLst/>
            </a:prstGeom>
            <a:solidFill>
              <a:srgbClr val="71E9E9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</p:grp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627E242-E485-4B3A-A989-B1DA6000386C}"/>
              </a:ext>
            </a:extLst>
          </p:cNvPr>
          <p:cNvSpPr/>
          <p:nvPr/>
        </p:nvSpPr>
        <p:spPr>
          <a:xfrm>
            <a:off x="3796748" y="860955"/>
            <a:ext cx="40849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370AF6"/>
                </a:solidFill>
              </a:rPr>
              <a:t>Формирование</a:t>
            </a:r>
            <a:r>
              <a:rPr lang="ru-RU" b="1" dirty="0">
                <a:solidFill>
                  <a:srgbClr val="370AF6"/>
                </a:solidFill>
              </a:rPr>
              <a:t> </a:t>
            </a:r>
            <a:r>
              <a:rPr lang="ru-RU" sz="2400" b="1" dirty="0">
                <a:solidFill>
                  <a:srgbClr val="370AF6"/>
                </a:solidFill>
              </a:rPr>
              <a:t>(</a:t>
            </a:r>
            <a:r>
              <a:rPr lang="ru-RU" sz="2400" b="1" dirty="0" err="1">
                <a:solidFill>
                  <a:srgbClr val="370AF6"/>
                </a:solidFill>
              </a:rPr>
              <a:t>Forming</a:t>
            </a:r>
            <a:r>
              <a:rPr lang="ru-RU" sz="2400" b="1" dirty="0">
                <a:solidFill>
                  <a:srgbClr val="370AF6"/>
                </a:solidFill>
              </a:rPr>
              <a:t>)</a:t>
            </a:r>
            <a:endParaRPr lang="ru-RU" sz="2400" dirty="0">
              <a:solidFill>
                <a:srgbClr val="370AF6"/>
              </a:solidFill>
            </a:endParaRP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0AA54766-A60D-4080-AE6A-44DF819FA2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86020" y="1560517"/>
            <a:ext cx="3993067" cy="4804162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47B08B4-09DC-4D92-9A11-66BF075D1ADD}"/>
              </a:ext>
            </a:extLst>
          </p:cNvPr>
          <p:cNvSpPr/>
          <p:nvPr/>
        </p:nvSpPr>
        <p:spPr>
          <a:xfrm>
            <a:off x="1054602" y="1560517"/>
            <a:ext cx="6141327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tx1"/>
                </a:solidFill>
              </a:rPr>
              <a:t> Эмоции:</a:t>
            </a:r>
            <a:r>
              <a:rPr lang="ru-RU" dirty="0">
                <a:solidFill>
                  <a:schemeClr val="tx1"/>
                </a:solidFill>
              </a:rPr>
              <a:t> Энтузиазм, ожидание, оптимизм, возможно, тревога.</a:t>
            </a:r>
          </a:p>
          <a:p>
            <a:pPr>
              <a:buFont typeface="Arial" panose="020B0604020202020204" pitchFamily="34" charset="0"/>
              <a:buChar char="•"/>
            </a:pPr>
            <a:endParaRPr lang="ru-RU" dirty="0">
              <a:solidFill>
                <a:schemeClr val="tx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tx1"/>
                </a:solidFill>
              </a:rPr>
              <a:t> Процессы:</a:t>
            </a:r>
            <a:r>
              <a:rPr lang="ru-RU" dirty="0">
                <a:solidFill>
                  <a:schemeClr val="tx1"/>
                </a:solidFill>
              </a:rPr>
              <a:t> Знакомство, определение цели, распределение ролей, установление правил.</a:t>
            </a:r>
          </a:p>
          <a:p>
            <a:pPr>
              <a:buFont typeface="Arial" panose="020B0604020202020204" pitchFamily="34" charset="0"/>
              <a:buChar char="•"/>
            </a:pPr>
            <a:endParaRPr lang="ru-RU" dirty="0">
              <a:solidFill>
                <a:schemeClr val="tx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tx1"/>
                </a:solidFill>
              </a:rPr>
              <a:t> Вызов:</a:t>
            </a:r>
            <a:r>
              <a:rPr lang="ru-RU" dirty="0">
                <a:solidFill>
                  <a:schemeClr val="tx1"/>
                </a:solidFill>
              </a:rPr>
              <a:t> Неясность целей, скрытые конфликты, зависимость от лидера.</a:t>
            </a:r>
          </a:p>
          <a:p>
            <a:pPr>
              <a:buFont typeface="Arial" panose="020B0604020202020204" pitchFamily="34" charset="0"/>
              <a:buChar char="•"/>
            </a:pPr>
            <a:endParaRPr lang="ru-RU" dirty="0">
              <a:solidFill>
                <a:schemeClr val="tx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tx1"/>
                </a:solidFill>
              </a:rPr>
              <a:t> Задача лидера:</a:t>
            </a:r>
            <a:r>
              <a:rPr lang="ru-RU" dirty="0">
                <a:solidFill>
                  <a:schemeClr val="tx1"/>
                </a:solidFill>
              </a:rPr>
              <a:t> Дать структуру, вдохновить, быть доступным для всех вопросов.</a:t>
            </a:r>
          </a:p>
          <a:p>
            <a:pPr>
              <a:buFont typeface="Arial" panose="020B0604020202020204" pitchFamily="34" charset="0"/>
              <a:buChar char="•"/>
            </a:pPr>
            <a:endParaRPr lang="ru-RU" dirty="0">
              <a:solidFill>
                <a:schemeClr val="tx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tx1"/>
                </a:solidFill>
              </a:rPr>
              <a:t> Метафора:</a:t>
            </a:r>
            <a:r>
              <a:rPr lang="ru-RU" dirty="0">
                <a:solidFill>
                  <a:schemeClr val="tx1"/>
                </a:solidFill>
              </a:rPr>
              <a:t> Первое свидание или первый день в новой школе.</a:t>
            </a:r>
            <a:br>
              <a:rPr lang="ru-RU" dirty="0">
                <a:solidFill>
                  <a:schemeClr val="tx1"/>
                </a:solidFill>
              </a:rPr>
            </a:br>
            <a:endParaRPr lang="ru-RU" dirty="0">
              <a:solidFill>
                <a:schemeClr val="tx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tx1"/>
                </a:solidFill>
              </a:rPr>
              <a:t> Ключевой вопрос команды:</a:t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«Что мы здесь делаем и какова моя роль?»</a:t>
            </a:r>
            <a:br>
              <a:rPr lang="ru-RU" sz="2000" dirty="0"/>
            </a:br>
            <a:endParaRPr lang="ru-RU" sz="2000" dirty="0">
              <a:solidFill>
                <a:srgbClr val="370AF6"/>
              </a:solidFill>
              <a:latin typeface="Gilroy"/>
            </a:endParaRPr>
          </a:p>
        </p:txBody>
      </p:sp>
    </p:spTree>
    <p:extLst>
      <p:ext uri="{BB962C8B-B14F-4D97-AF65-F5344CB8AC3E}">
        <p14:creationId xmlns:p14="http://schemas.microsoft.com/office/powerpoint/2010/main" val="1500570549"/>
      </p:ext>
    </p:extLst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4CAC815B-16BD-C06B-C8DE-386D9FCB03D9}"/>
              </a:ext>
            </a:extLst>
          </p:cNvPr>
          <p:cNvSpPr txBox="1"/>
          <p:nvPr/>
        </p:nvSpPr>
        <p:spPr>
          <a:xfrm>
            <a:off x="116590" y="172563"/>
            <a:ext cx="3778767" cy="4001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8" tIns="45718" rIns="45718" bIns="45718" anchor="ctr">
            <a:spAutoFit/>
          </a:bodyPr>
          <a:lstStyle>
            <a:lvl1pPr algn="ctr">
              <a:defRPr sz="4800">
                <a:solidFill>
                  <a:srgbClr val="8F00FF"/>
                </a:solidFill>
                <a:latin typeface="Gilroy-ExtraBold"/>
                <a:ea typeface="Gilroy-ExtraBold"/>
                <a:cs typeface="Gilroy-ExtraBold"/>
                <a:sym typeface="Gilroy-ExtraBold"/>
              </a:defRPr>
            </a:lvl1pPr>
          </a:lstStyle>
          <a:p>
            <a:pPr algn="l"/>
            <a:endParaRPr sz="2000" cap="all" dirty="0">
              <a:solidFill>
                <a:schemeClr val="tx1"/>
              </a:solidFill>
              <a:latin typeface="Gilroy-Bold" panose="00000800000000000000" pitchFamily="2" charset="-52"/>
            </a:endParaRPr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84F9DF81-7173-4CB6-9D7A-853CD4C5DB52}"/>
              </a:ext>
            </a:extLst>
          </p:cNvPr>
          <p:cNvGrpSpPr/>
          <p:nvPr/>
        </p:nvGrpSpPr>
        <p:grpSpPr>
          <a:xfrm>
            <a:off x="901505" y="227504"/>
            <a:ext cx="10856486" cy="488643"/>
            <a:chOff x="336583" y="669971"/>
            <a:chExt cx="2288320" cy="142138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BCC45EE7-5925-42DA-952D-44DE13F04CD8}"/>
                </a:ext>
              </a:extLst>
            </p:cNvPr>
            <p:cNvSpPr/>
            <p:nvPr/>
          </p:nvSpPr>
          <p:spPr>
            <a:xfrm>
              <a:off x="336583" y="669971"/>
              <a:ext cx="957880" cy="142138"/>
            </a:xfrm>
            <a:prstGeom prst="rect">
              <a:avLst/>
            </a:prstGeom>
            <a:solidFill>
              <a:schemeClr val="bg1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D24E872F-C863-409C-B7F4-2DD449C2B7C3}"/>
                </a:ext>
              </a:extLst>
            </p:cNvPr>
            <p:cNvSpPr/>
            <p:nvPr/>
          </p:nvSpPr>
          <p:spPr>
            <a:xfrm>
              <a:off x="336583" y="669971"/>
              <a:ext cx="1294463" cy="142138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id="{0F801002-581E-4840-A7B3-FD887DEFAD50}"/>
                </a:ext>
              </a:extLst>
            </p:cNvPr>
            <p:cNvSpPr/>
            <p:nvPr/>
          </p:nvSpPr>
          <p:spPr>
            <a:xfrm>
              <a:off x="673166" y="669971"/>
              <a:ext cx="1294463" cy="142138"/>
            </a:xfrm>
            <a:prstGeom prst="rect">
              <a:avLst/>
            </a:prstGeom>
            <a:solidFill>
              <a:srgbClr val="8F00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id="{4D27DBD1-E153-48A7-8C3A-88BC5B39526E}"/>
                </a:ext>
              </a:extLst>
            </p:cNvPr>
            <p:cNvSpPr/>
            <p:nvPr/>
          </p:nvSpPr>
          <p:spPr>
            <a:xfrm>
              <a:off x="993857" y="669971"/>
              <a:ext cx="1294463" cy="142138"/>
            </a:xfrm>
            <a:prstGeom prst="rect">
              <a:avLst/>
            </a:prstGeom>
            <a:solidFill>
              <a:srgbClr val="370AF6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F8F4E74F-339D-4B5F-AAA1-723BBE4A9945}"/>
                </a:ext>
              </a:extLst>
            </p:cNvPr>
            <p:cNvSpPr/>
            <p:nvPr/>
          </p:nvSpPr>
          <p:spPr>
            <a:xfrm>
              <a:off x="1330440" y="669971"/>
              <a:ext cx="1294463" cy="142138"/>
            </a:xfrm>
            <a:prstGeom prst="rect">
              <a:avLst/>
            </a:prstGeom>
            <a:solidFill>
              <a:srgbClr val="71E9E9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</p:grp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627E242-E485-4B3A-A989-B1DA6000386C}"/>
              </a:ext>
            </a:extLst>
          </p:cNvPr>
          <p:cNvSpPr/>
          <p:nvPr/>
        </p:nvSpPr>
        <p:spPr>
          <a:xfrm>
            <a:off x="3796748" y="892529"/>
            <a:ext cx="40849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370AF6"/>
                </a:solidFill>
              </a:rPr>
              <a:t>Столкновение (</a:t>
            </a:r>
            <a:r>
              <a:rPr lang="en-US" sz="2400" b="1" dirty="0">
                <a:solidFill>
                  <a:srgbClr val="370AF6"/>
                </a:solidFill>
              </a:rPr>
              <a:t>Storming)</a:t>
            </a:r>
            <a:endParaRPr lang="ru-RU" sz="2400" b="1" dirty="0">
              <a:solidFill>
                <a:srgbClr val="370AF6"/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47B08B4-09DC-4D92-9A11-66BF075D1ADD}"/>
              </a:ext>
            </a:extLst>
          </p:cNvPr>
          <p:cNvSpPr/>
          <p:nvPr/>
        </p:nvSpPr>
        <p:spPr>
          <a:xfrm>
            <a:off x="324019" y="1354195"/>
            <a:ext cx="687191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chemeClr val="tx1"/>
                </a:solidFill>
              </a:rPr>
              <a:t>Эмоции:</a:t>
            </a:r>
            <a:r>
              <a:rPr lang="ru-RU" sz="1600" dirty="0">
                <a:solidFill>
                  <a:schemeClr val="tx1"/>
                </a:solidFill>
              </a:rPr>
              <a:t> Разочарование, раздражение, нетерпение, сопротивление, снижение мотивации, тревога.</a:t>
            </a:r>
            <a:br>
              <a:rPr lang="ru-RU" sz="1600" dirty="0">
                <a:solidFill>
                  <a:schemeClr val="tx1"/>
                </a:solidFill>
              </a:rPr>
            </a:br>
            <a:endParaRPr lang="ru-RU" sz="16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chemeClr val="tx1"/>
                </a:solidFill>
              </a:rPr>
              <a:t>Процессы:</a:t>
            </a:r>
            <a:r>
              <a:rPr lang="ru-RU" sz="1600" dirty="0">
                <a:solidFill>
                  <a:schemeClr val="tx1"/>
                </a:solidFill>
              </a:rPr>
              <a:t> Столкновение мнений, оспаривание авторитета лидера, борьба за влияние, формирование группировок, выявление разногласий.</a:t>
            </a:r>
            <a:br>
              <a:rPr lang="ru-RU" sz="1600" dirty="0">
                <a:solidFill>
                  <a:schemeClr val="tx1"/>
                </a:solidFill>
              </a:rPr>
            </a:br>
            <a:endParaRPr lang="ru-RU" sz="16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chemeClr val="tx1"/>
                </a:solidFill>
              </a:rPr>
              <a:t>Вызов:</a:t>
            </a:r>
            <a:r>
              <a:rPr lang="ru-RU" sz="1600" dirty="0">
                <a:solidFill>
                  <a:schemeClr val="tx1"/>
                </a:solidFill>
              </a:rPr>
              <a:t> Переход конфликта на личности, саботаж, пассивная агрессия, уход в себя, ощущение "застревания".</a:t>
            </a:r>
            <a:br>
              <a:rPr lang="ru-RU" sz="1600" dirty="0">
                <a:solidFill>
                  <a:schemeClr val="tx1"/>
                </a:solidFill>
              </a:rPr>
            </a:br>
            <a:endParaRPr lang="ru-RU" sz="16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chemeClr val="tx1"/>
                </a:solidFill>
              </a:rPr>
              <a:t>Задача лидера:</a:t>
            </a:r>
            <a:r>
              <a:rPr lang="ru-RU" sz="1600" dirty="0">
                <a:solidFill>
                  <a:schemeClr val="tx1"/>
                </a:solidFill>
              </a:rPr>
              <a:t> Легитимизировать конфликт, выступать </a:t>
            </a:r>
            <a:r>
              <a:rPr lang="ru-RU" sz="1600" dirty="0" err="1">
                <a:solidFill>
                  <a:schemeClr val="tx1"/>
                </a:solidFill>
              </a:rPr>
              <a:t>фасилитатором</a:t>
            </a:r>
            <a:r>
              <a:rPr lang="ru-RU" sz="1600" dirty="0">
                <a:solidFill>
                  <a:schemeClr val="tx1"/>
                </a:solidFill>
              </a:rPr>
              <a:t>, напоминать об общей цели, защищать нормы уважительного общения.</a:t>
            </a:r>
            <a:br>
              <a:rPr lang="ru-RU" sz="1600" dirty="0">
                <a:solidFill>
                  <a:schemeClr val="tx1"/>
                </a:solidFill>
              </a:rPr>
            </a:br>
            <a:endParaRPr lang="ru-RU" sz="1600" dirty="0">
              <a:solidFill>
                <a:schemeClr val="tx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chemeClr val="tx1"/>
                </a:solidFill>
              </a:rPr>
              <a:t>Метафора:</a:t>
            </a:r>
            <a:r>
              <a:rPr lang="ru-RU" sz="1600" dirty="0">
                <a:solidFill>
                  <a:schemeClr val="tx1"/>
                </a:solidFill>
              </a:rPr>
              <a:t> Суровая тренировка или шторм в море — необходимо пройти через это, чтобы стать сильнее.</a:t>
            </a:r>
            <a:br>
              <a:rPr lang="ru-RU" sz="1600" dirty="0">
                <a:solidFill>
                  <a:schemeClr val="tx1"/>
                </a:solidFill>
              </a:rPr>
            </a:br>
            <a:endParaRPr lang="ru-RU" sz="1600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1600" b="1" dirty="0">
                <a:solidFill>
                  <a:schemeClr val="tx1"/>
                </a:solidFill>
              </a:rPr>
              <a:t>Ключевой вопрос команды:</a:t>
            </a:r>
            <a:br>
              <a:rPr lang="ru-RU" sz="1600" dirty="0">
                <a:solidFill>
                  <a:schemeClr val="tx1"/>
                </a:solidFill>
              </a:rPr>
            </a:br>
            <a:r>
              <a:rPr lang="ru-RU" sz="1600" dirty="0">
                <a:solidFill>
                  <a:schemeClr val="tx1"/>
                </a:solidFill>
              </a:rPr>
              <a:t>«Как мы будем разрешать разногласия и кто действительно за что отвечает?»</a:t>
            </a:r>
            <a:br>
              <a:rPr lang="ru-RU" sz="1600" dirty="0">
                <a:latin typeface="Gilroy" panose="00000500000000000000"/>
              </a:rPr>
            </a:br>
            <a:endParaRPr lang="ru-RU" sz="1600" dirty="0">
              <a:solidFill>
                <a:srgbClr val="370AF6"/>
              </a:solidFill>
              <a:latin typeface="Gilroy" panose="00000500000000000000"/>
            </a:endParaRPr>
          </a:p>
        </p:txBody>
      </p:sp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51429A44-C6B1-4910-8036-E1D4DF017D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7096" y="1354195"/>
            <a:ext cx="4560094" cy="4681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562669"/>
      </p:ext>
    </p:extLst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4CAC815B-16BD-C06B-C8DE-386D9FCB03D9}"/>
              </a:ext>
            </a:extLst>
          </p:cNvPr>
          <p:cNvSpPr txBox="1"/>
          <p:nvPr/>
        </p:nvSpPr>
        <p:spPr>
          <a:xfrm>
            <a:off x="116590" y="172563"/>
            <a:ext cx="3778767" cy="4001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8" tIns="45718" rIns="45718" bIns="45718" anchor="ctr">
            <a:spAutoFit/>
          </a:bodyPr>
          <a:lstStyle>
            <a:lvl1pPr algn="ctr">
              <a:defRPr sz="4800">
                <a:solidFill>
                  <a:srgbClr val="8F00FF"/>
                </a:solidFill>
                <a:latin typeface="Gilroy-ExtraBold"/>
                <a:ea typeface="Gilroy-ExtraBold"/>
                <a:cs typeface="Gilroy-ExtraBold"/>
                <a:sym typeface="Gilroy-ExtraBold"/>
              </a:defRPr>
            </a:lvl1pPr>
          </a:lstStyle>
          <a:p>
            <a:pPr algn="l"/>
            <a:endParaRPr sz="2000" cap="all" dirty="0">
              <a:solidFill>
                <a:schemeClr val="tx1"/>
              </a:solidFill>
              <a:latin typeface="Gilroy-Bold" panose="00000800000000000000" pitchFamily="2" charset="-52"/>
            </a:endParaRPr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84F9DF81-7173-4CB6-9D7A-853CD4C5DB52}"/>
              </a:ext>
            </a:extLst>
          </p:cNvPr>
          <p:cNvGrpSpPr/>
          <p:nvPr/>
        </p:nvGrpSpPr>
        <p:grpSpPr>
          <a:xfrm>
            <a:off x="901505" y="169253"/>
            <a:ext cx="10856486" cy="488643"/>
            <a:chOff x="336583" y="669971"/>
            <a:chExt cx="2288320" cy="142138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BCC45EE7-5925-42DA-952D-44DE13F04CD8}"/>
                </a:ext>
              </a:extLst>
            </p:cNvPr>
            <p:cNvSpPr/>
            <p:nvPr/>
          </p:nvSpPr>
          <p:spPr>
            <a:xfrm>
              <a:off x="336583" y="669971"/>
              <a:ext cx="957880" cy="142138"/>
            </a:xfrm>
            <a:prstGeom prst="rect">
              <a:avLst/>
            </a:prstGeom>
            <a:solidFill>
              <a:schemeClr val="bg1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D24E872F-C863-409C-B7F4-2DD449C2B7C3}"/>
                </a:ext>
              </a:extLst>
            </p:cNvPr>
            <p:cNvSpPr/>
            <p:nvPr/>
          </p:nvSpPr>
          <p:spPr>
            <a:xfrm>
              <a:off x="336583" y="669971"/>
              <a:ext cx="1294463" cy="142138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id="{0F801002-581E-4840-A7B3-FD887DEFAD50}"/>
                </a:ext>
              </a:extLst>
            </p:cNvPr>
            <p:cNvSpPr/>
            <p:nvPr/>
          </p:nvSpPr>
          <p:spPr>
            <a:xfrm>
              <a:off x="673166" y="669971"/>
              <a:ext cx="1294463" cy="142138"/>
            </a:xfrm>
            <a:prstGeom prst="rect">
              <a:avLst/>
            </a:prstGeom>
            <a:solidFill>
              <a:srgbClr val="8F00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id="{4D27DBD1-E153-48A7-8C3A-88BC5B39526E}"/>
                </a:ext>
              </a:extLst>
            </p:cNvPr>
            <p:cNvSpPr/>
            <p:nvPr/>
          </p:nvSpPr>
          <p:spPr>
            <a:xfrm>
              <a:off x="993857" y="669971"/>
              <a:ext cx="1294463" cy="142138"/>
            </a:xfrm>
            <a:prstGeom prst="rect">
              <a:avLst/>
            </a:prstGeom>
            <a:solidFill>
              <a:srgbClr val="370AF6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F8F4E74F-339D-4B5F-AAA1-723BBE4A9945}"/>
                </a:ext>
              </a:extLst>
            </p:cNvPr>
            <p:cNvSpPr/>
            <p:nvPr/>
          </p:nvSpPr>
          <p:spPr>
            <a:xfrm>
              <a:off x="1330440" y="669971"/>
              <a:ext cx="1294463" cy="142138"/>
            </a:xfrm>
            <a:prstGeom prst="rect">
              <a:avLst/>
            </a:prstGeom>
            <a:solidFill>
              <a:srgbClr val="71E9E9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</p:grp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627E242-E485-4B3A-A989-B1DA6000386C}"/>
              </a:ext>
            </a:extLst>
          </p:cNvPr>
          <p:cNvSpPr/>
          <p:nvPr/>
        </p:nvSpPr>
        <p:spPr>
          <a:xfrm>
            <a:off x="3845662" y="732599"/>
            <a:ext cx="408498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370AF6"/>
                </a:solidFill>
              </a:rPr>
              <a:t>Нормирование (</a:t>
            </a:r>
            <a:r>
              <a:rPr lang="en-US" sz="2400" b="1" dirty="0">
                <a:solidFill>
                  <a:srgbClr val="370AF6"/>
                </a:solidFill>
              </a:rPr>
              <a:t>Norming)</a:t>
            </a:r>
            <a:endParaRPr lang="ru-RU" sz="2400" b="1" dirty="0">
              <a:solidFill>
                <a:srgbClr val="370AF6"/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47B08B4-09DC-4D92-9A11-66BF075D1ADD}"/>
              </a:ext>
            </a:extLst>
          </p:cNvPr>
          <p:cNvSpPr/>
          <p:nvPr/>
        </p:nvSpPr>
        <p:spPr>
          <a:xfrm>
            <a:off x="294201" y="1194264"/>
            <a:ext cx="6871911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tx1"/>
                </a:solidFill>
              </a:rPr>
              <a:t>Эмоции:</a:t>
            </a:r>
            <a:r>
              <a:rPr lang="ru-RU" dirty="0">
                <a:solidFill>
                  <a:schemeClr val="tx1"/>
                </a:solidFill>
              </a:rPr>
              <a:t> Сближение, облегчение, растущее доверие, чувство принадлежности и </a:t>
            </a:r>
            <a:r>
              <a:rPr lang="ru-RU" dirty="0" err="1">
                <a:solidFill>
                  <a:schemeClr val="tx1"/>
                </a:solidFill>
              </a:rPr>
              <a:t>взаимоподдержки</a:t>
            </a:r>
            <a:r>
              <a:rPr lang="ru-RU" dirty="0">
                <a:solidFill>
                  <a:schemeClr val="tx1"/>
                </a:solidFill>
              </a:rPr>
              <a:t>.</a:t>
            </a:r>
          </a:p>
          <a:p>
            <a:endParaRPr lang="ru-RU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tx1"/>
                </a:solidFill>
              </a:rPr>
              <a:t>Процессы:</a:t>
            </a:r>
            <a:r>
              <a:rPr lang="ru-RU" dirty="0">
                <a:solidFill>
                  <a:schemeClr val="tx1"/>
                </a:solidFill>
              </a:rPr>
              <a:t> Выработка общих правил и стандартов, распределение ролей, налаживание конструктивной обратной связи, совместное решение проблем.</a:t>
            </a:r>
          </a:p>
          <a:p>
            <a:endParaRPr lang="ru-RU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tx1"/>
                </a:solidFill>
              </a:rPr>
              <a:t>Вызов:</a:t>
            </a:r>
            <a:r>
              <a:rPr lang="ru-RU" dirty="0">
                <a:solidFill>
                  <a:schemeClr val="tx1"/>
                </a:solidFill>
              </a:rPr>
              <a:t> Риск "закостенеть" в правилах, групповое мышление (</a:t>
            </a:r>
            <a:r>
              <a:rPr lang="ru-RU" dirty="0" err="1">
                <a:solidFill>
                  <a:schemeClr val="tx1"/>
                </a:solidFill>
              </a:rPr>
              <a:t>groupthink</a:t>
            </a:r>
            <a:r>
              <a:rPr lang="ru-RU" dirty="0">
                <a:solidFill>
                  <a:schemeClr val="tx1"/>
                </a:solidFill>
              </a:rPr>
              <a:t>), избегание здоровых споров ради ложного согласия.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tx1"/>
                </a:solidFill>
              </a:rPr>
              <a:t>Задача лидера:</a:t>
            </a:r>
            <a:r>
              <a:rPr lang="ru-RU" dirty="0">
                <a:solidFill>
                  <a:schemeClr val="tx1"/>
                </a:solidFill>
              </a:rPr>
              <a:t> Делегировать полномочия, поддерживать </a:t>
            </a:r>
            <a:r>
              <a:rPr lang="ru-RU" dirty="0" err="1">
                <a:solidFill>
                  <a:schemeClr val="tx1"/>
                </a:solidFill>
              </a:rPr>
              <a:t>emerging</a:t>
            </a:r>
            <a:r>
              <a:rPr lang="ru-RU" dirty="0">
                <a:solidFill>
                  <a:schemeClr val="tx1"/>
                </a:solidFill>
              </a:rPr>
              <a:t>-лидеров, укреплять культуру открытости и взаимного уважения.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tx1"/>
                </a:solidFill>
              </a:rPr>
              <a:t>Метафора:</a:t>
            </a:r>
            <a:r>
              <a:rPr lang="ru-RU" dirty="0">
                <a:solidFill>
                  <a:schemeClr val="tx1"/>
                </a:solidFill>
              </a:rPr>
              <a:t> Экипаж слаженной лодки, который нашел свой ритм и синхронно гребет к цели.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tx1"/>
                </a:solidFill>
              </a:rPr>
              <a:t>Ключевой вопрос команды</a:t>
            </a:r>
            <a:r>
              <a:rPr lang="ru-RU" dirty="0">
                <a:solidFill>
                  <a:schemeClr val="tx1"/>
                </a:solidFill>
              </a:rPr>
              <a:t>: «Как мы будем работать вместе?»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sz="1600" dirty="0">
              <a:solidFill>
                <a:srgbClr val="370AF6"/>
              </a:solidFill>
              <a:latin typeface="Gilroy" panose="0000050000000000000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7E77782D-F99D-4A4A-B02A-4C96A155FF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8810" y="1530575"/>
            <a:ext cx="4605261" cy="4681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674166"/>
      </p:ext>
    </p:extLst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4CAC815B-16BD-C06B-C8DE-386D9FCB03D9}"/>
              </a:ext>
            </a:extLst>
          </p:cNvPr>
          <p:cNvSpPr txBox="1"/>
          <p:nvPr/>
        </p:nvSpPr>
        <p:spPr>
          <a:xfrm>
            <a:off x="116590" y="172563"/>
            <a:ext cx="3778767" cy="4001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8" tIns="45718" rIns="45718" bIns="45718" anchor="ctr">
            <a:spAutoFit/>
          </a:bodyPr>
          <a:lstStyle>
            <a:lvl1pPr algn="ctr">
              <a:defRPr sz="4800">
                <a:solidFill>
                  <a:srgbClr val="8F00FF"/>
                </a:solidFill>
                <a:latin typeface="Gilroy-ExtraBold"/>
                <a:ea typeface="Gilroy-ExtraBold"/>
                <a:cs typeface="Gilroy-ExtraBold"/>
                <a:sym typeface="Gilroy-ExtraBold"/>
              </a:defRPr>
            </a:lvl1pPr>
          </a:lstStyle>
          <a:p>
            <a:pPr algn="l"/>
            <a:endParaRPr sz="2000" cap="all" dirty="0">
              <a:solidFill>
                <a:schemeClr val="tx1"/>
              </a:solidFill>
              <a:latin typeface="Gilroy-Bold" panose="00000800000000000000" pitchFamily="2" charset="-52"/>
            </a:endParaRPr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84F9DF81-7173-4CB6-9D7A-853CD4C5DB52}"/>
              </a:ext>
            </a:extLst>
          </p:cNvPr>
          <p:cNvGrpSpPr/>
          <p:nvPr/>
        </p:nvGrpSpPr>
        <p:grpSpPr>
          <a:xfrm>
            <a:off x="901505" y="128293"/>
            <a:ext cx="10856486" cy="488643"/>
            <a:chOff x="336583" y="669971"/>
            <a:chExt cx="2288320" cy="142138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BCC45EE7-5925-42DA-952D-44DE13F04CD8}"/>
                </a:ext>
              </a:extLst>
            </p:cNvPr>
            <p:cNvSpPr/>
            <p:nvPr/>
          </p:nvSpPr>
          <p:spPr>
            <a:xfrm>
              <a:off x="336583" y="669971"/>
              <a:ext cx="957880" cy="142138"/>
            </a:xfrm>
            <a:prstGeom prst="rect">
              <a:avLst/>
            </a:prstGeom>
            <a:solidFill>
              <a:schemeClr val="bg1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D24E872F-C863-409C-B7F4-2DD449C2B7C3}"/>
                </a:ext>
              </a:extLst>
            </p:cNvPr>
            <p:cNvSpPr/>
            <p:nvPr/>
          </p:nvSpPr>
          <p:spPr>
            <a:xfrm>
              <a:off x="336583" y="669971"/>
              <a:ext cx="1294463" cy="142138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id="{0F801002-581E-4840-A7B3-FD887DEFAD50}"/>
                </a:ext>
              </a:extLst>
            </p:cNvPr>
            <p:cNvSpPr/>
            <p:nvPr/>
          </p:nvSpPr>
          <p:spPr>
            <a:xfrm>
              <a:off x="673166" y="669971"/>
              <a:ext cx="1294463" cy="142138"/>
            </a:xfrm>
            <a:prstGeom prst="rect">
              <a:avLst/>
            </a:prstGeom>
            <a:solidFill>
              <a:srgbClr val="8F00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id="{4D27DBD1-E153-48A7-8C3A-88BC5B39526E}"/>
                </a:ext>
              </a:extLst>
            </p:cNvPr>
            <p:cNvSpPr/>
            <p:nvPr/>
          </p:nvSpPr>
          <p:spPr>
            <a:xfrm>
              <a:off x="993857" y="669971"/>
              <a:ext cx="1294463" cy="142138"/>
            </a:xfrm>
            <a:prstGeom prst="rect">
              <a:avLst/>
            </a:prstGeom>
            <a:solidFill>
              <a:srgbClr val="370AF6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F8F4E74F-339D-4B5F-AAA1-723BBE4A9945}"/>
                </a:ext>
              </a:extLst>
            </p:cNvPr>
            <p:cNvSpPr/>
            <p:nvPr/>
          </p:nvSpPr>
          <p:spPr>
            <a:xfrm>
              <a:off x="1330440" y="669971"/>
              <a:ext cx="1294463" cy="142138"/>
            </a:xfrm>
            <a:prstGeom prst="rect">
              <a:avLst/>
            </a:prstGeom>
            <a:solidFill>
              <a:srgbClr val="71E9E9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</p:grp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627E242-E485-4B3A-A989-B1DA6000386C}"/>
              </a:ext>
            </a:extLst>
          </p:cNvPr>
          <p:cNvSpPr/>
          <p:nvPr/>
        </p:nvSpPr>
        <p:spPr>
          <a:xfrm>
            <a:off x="3759192" y="711644"/>
            <a:ext cx="49894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370AF6"/>
                </a:solidFill>
              </a:rPr>
              <a:t>Результативность (</a:t>
            </a:r>
            <a:r>
              <a:rPr lang="en-US" sz="2400" b="1" dirty="0">
                <a:solidFill>
                  <a:srgbClr val="370AF6"/>
                </a:solidFill>
              </a:rPr>
              <a:t>Performing)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147B08B4-09DC-4D92-9A11-66BF075D1ADD}"/>
              </a:ext>
            </a:extLst>
          </p:cNvPr>
          <p:cNvSpPr/>
          <p:nvPr/>
        </p:nvSpPr>
        <p:spPr>
          <a:xfrm>
            <a:off x="323236" y="1173309"/>
            <a:ext cx="6871911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tx1"/>
                </a:solidFill>
              </a:rPr>
              <a:t>Эмоции:</a:t>
            </a:r>
            <a:r>
              <a:rPr lang="ru-RU" dirty="0">
                <a:solidFill>
                  <a:schemeClr val="tx1"/>
                </a:solidFill>
              </a:rPr>
              <a:t> Взаимодоверие, уверенность, высокая мотивация, чувство общей победы, энергия созидания.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tx1"/>
                </a:solidFill>
              </a:rPr>
              <a:t>Процессы:</a:t>
            </a:r>
            <a:r>
              <a:rPr lang="ru-RU" dirty="0">
                <a:solidFill>
                  <a:schemeClr val="tx1"/>
                </a:solidFill>
              </a:rPr>
              <a:t> Слаженная работа без </a:t>
            </a:r>
            <a:r>
              <a:rPr lang="ru-RU" dirty="0" err="1">
                <a:solidFill>
                  <a:schemeClr val="tx1"/>
                </a:solidFill>
              </a:rPr>
              <a:t>micromanagement</a:t>
            </a:r>
            <a:r>
              <a:rPr lang="ru-RU" dirty="0">
                <a:solidFill>
                  <a:schemeClr val="tx1"/>
                </a:solidFill>
              </a:rPr>
              <a:t>, фокус на стратегических целях, гибкость и самоорганизация, конструктивное разрешение споров.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tx1"/>
                </a:solidFill>
              </a:rPr>
              <a:t>Вызов:</a:t>
            </a:r>
            <a:r>
              <a:rPr lang="ru-RU" dirty="0">
                <a:solidFill>
                  <a:schemeClr val="tx1"/>
                </a:solidFill>
              </a:rPr>
              <a:t> «Зазнайство» успехом, риск «перегорания», необходимость новых амбициозных целей, чтобы избежать стагнации.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tx1"/>
                </a:solidFill>
              </a:rPr>
              <a:t>Задача лидера:</a:t>
            </a:r>
            <a:r>
              <a:rPr lang="ru-RU" dirty="0">
                <a:solidFill>
                  <a:schemeClr val="tx1"/>
                </a:solidFill>
              </a:rPr>
              <a:t> Быть наставником и архитектором среды, распределять ресурсы, открывать новые горизонты, отмечать успехи.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tx1"/>
                </a:solidFill>
              </a:rPr>
              <a:t>Метафора:</a:t>
            </a:r>
            <a:r>
              <a:rPr lang="ru-RU" dirty="0">
                <a:solidFill>
                  <a:schemeClr val="tx1"/>
                </a:solidFill>
              </a:rPr>
              <a:t> Отлаженный механизм или живой организм, работающий на пике своей формы.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ru-RU" dirty="0">
              <a:solidFill>
                <a:schemeClr val="tx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b="1" dirty="0">
                <a:solidFill>
                  <a:schemeClr val="tx1"/>
                </a:solidFill>
              </a:rPr>
              <a:t>Ключевой вопрос команды:</a:t>
            </a:r>
            <a:br>
              <a:rPr lang="ru-RU" dirty="0">
                <a:solidFill>
                  <a:schemeClr val="tx1"/>
                </a:solidFill>
              </a:rPr>
            </a:br>
            <a:r>
              <a:rPr lang="ru-RU" dirty="0">
                <a:solidFill>
                  <a:schemeClr val="tx1"/>
                </a:solidFill>
              </a:rPr>
              <a:t>«Как мы можем достичь еще большего?»</a:t>
            </a:r>
          </a:p>
          <a:p>
            <a:br>
              <a:rPr lang="ru-RU" sz="1600" dirty="0"/>
            </a:br>
            <a:endParaRPr lang="ru-RU" sz="1600" dirty="0">
              <a:solidFill>
                <a:srgbClr val="370AF6"/>
              </a:solidFill>
              <a:latin typeface="Gilroy" panose="00000500000000000000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C9B3EF6-199B-486F-A0D1-9231FED158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07933" y="1759756"/>
            <a:ext cx="4050058" cy="4104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63553"/>
      </p:ext>
    </p:extLst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4CAC815B-16BD-C06B-C8DE-386D9FCB03D9}"/>
              </a:ext>
            </a:extLst>
          </p:cNvPr>
          <p:cNvSpPr txBox="1"/>
          <p:nvPr/>
        </p:nvSpPr>
        <p:spPr>
          <a:xfrm>
            <a:off x="116590" y="172563"/>
            <a:ext cx="3778767" cy="4001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8" tIns="45718" rIns="45718" bIns="45718" anchor="ctr">
            <a:spAutoFit/>
          </a:bodyPr>
          <a:lstStyle>
            <a:lvl1pPr algn="ctr">
              <a:defRPr sz="4800">
                <a:solidFill>
                  <a:srgbClr val="8F00FF"/>
                </a:solidFill>
                <a:latin typeface="Gilroy-ExtraBold"/>
                <a:ea typeface="Gilroy-ExtraBold"/>
                <a:cs typeface="Gilroy-ExtraBold"/>
                <a:sym typeface="Gilroy-ExtraBold"/>
              </a:defRPr>
            </a:lvl1pPr>
          </a:lstStyle>
          <a:p>
            <a:pPr algn="l"/>
            <a:endParaRPr sz="2000" cap="all" dirty="0">
              <a:solidFill>
                <a:schemeClr val="tx1"/>
              </a:solidFill>
              <a:latin typeface="Gilroy-Bold" panose="00000800000000000000" pitchFamily="2" charset="-52"/>
            </a:endParaRPr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84F9DF81-7173-4CB6-9D7A-853CD4C5DB52}"/>
              </a:ext>
            </a:extLst>
          </p:cNvPr>
          <p:cNvGrpSpPr/>
          <p:nvPr/>
        </p:nvGrpSpPr>
        <p:grpSpPr>
          <a:xfrm>
            <a:off x="901505" y="128293"/>
            <a:ext cx="10856486" cy="488643"/>
            <a:chOff x="336583" y="669971"/>
            <a:chExt cx="2288320" cy="142138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BCC45EE7-5925-42DA-952D-44DE13F04CD8}"/>
                </a:ext>
              </a:extLst>
            </p:cNvPr>
            <p:cNvSpPr/>
            <p:nvPr/>
          </p:nvSpPr>
          <p:spPr>
            <a:xfrm>
              <a:off x="336583" y="669971"/>
              <a:ext cx="957880" cy="142138"/>
            </a:xfrm>
            <a:prstGeom prst="rect">
              <a:avLst/>
            </a:prstGeom>
            <a:solidFill>
              <a:schemeClr val="bg1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D24E872F-C863-409C-B7F4-2DD449C2B7C3}"/>
                </a:ext>
              </a:extLst>
            </p:cNvPr>
            <p:cNvSpPr/>
            <p:nvPr/>
          </p:nvSpPr>
          <p:spPr>
            <a:xfrm>
              <a:off x="336583" y="669971"/>
              <a:ext cx="1294463" cy="142138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id="{0F801002-581E-4840-A7B3-FD887DEFAD50}"/>
                </a:ext>
              </a:extLst>
            </p:cNvPr>
            <p:cNvSpPr/>
            <p:nvPr/>
          </p:nvSpPr>
          <p:spPr>
            <a:xfrm>
              <a:off x="673166" y="669971"/>
              <a:ext cx="1294463" cy="142138"/>
            </a:xfrm>
            <a:prstGeom prst="rect">
              <a:avLst/>
            </a:prstGeom>
            <a:solidFill>
              <a:srgbClr val="8F00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id="{4D27DBD1-E153-48A7-8C3A-88BC5B39526E}"/>
                </a:ext>
              </a:extLst>
            </p:cNvPr>
            <p:cNvSpPr/>
            <p:nvPr/>
          </p:nvSpPr>
          <p:spPr>
            <a:xfrm>
              <a:off x="993857" y="669971"/>
              <a:ext cx="1294463" cy="142138"/>
            </a:xfrm>
            <a:prstGeom prst="rect">
              <a:avLst/>
            </a:prstGeom>
            <a:solidFill>
              <a:srgbClr val="370AF6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F8F4E74F-339D-4B5F-AAA1-723BBE4A9945}"/>
                </a:ext>
              </a:extLst>
            </p:cNvPr>
            <p:cNvSpPr/>
            <p:nvPr/>
          </p:nvSpPr>
          <p:spPr>
            <a:xfrm>
              <a:off x="1330440" y="669971"/>
              <a:ext cx="1294463" cy="142138"/>
            </a:xfrm>
            <a:prstGeom prst="rect">
              <a:avLst/>
            </a:prstGeom>
            <a:solidFill>
              <a:srgbClr val="71E9E9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</p:grp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36FEC94-E31A-4228-A568-A5D1B666E9C4}"/>
              </a:ext>
            </a:extLst>
          </p:cNvPr>
          <p:cNvSpPr/>
          <p:nvPr/>
        </p:nvSpPr>
        <p:spPr>
          <a:xfrm>
            <a:off x="2980403" y="931473"/>
            <a:ext cx="67409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>
                <a:solidFill>
                  <a:srgbClr val="370AF6"/>
                </a:solidFill>
              </a:rPr>
              <a:t>Чек-лист по формированию команды проекта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32511110-29A0-4058-AB2A-DD72FB0C4890}"/>
              </a:ext>
            </a:extLst>
          </p:cNvPr>
          <p:cNvSpPr/>
          <p:nvPr/>
        </p:nvSpPr>
        <p:spPr>
          <a:xfrm>
            <a:off x="901505" y="2176671"/>
            <a:ext cx="815304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000" dirty="0"/>
              <a:t>Для чего мы собрались в команде?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000" dirty="0"/>
              <a:t>К чему идем? (сроки, качество)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000" dirty="0"/>
              <a:t>Как измерим, что выполнили цель? Какие показатели успеха будут?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000" dirty="0"/>
              <a:t>Кто что делает? Роли.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000" dirty="0"/>
              <a:t>Как часто </a:t>
            </a:r>
            <a:r>
              <a:rPr lang="ru-RU" sz="2000" dirty="0" err="1"/>
              <a:t>синхронимся</a:t>
            </a:r>
            <a:r>
              <a:rPr lang="ru-RU" sz="2000" dirty="0"/>
              <a:t>?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000" dirty="0"/>
              <a:t>Какие ресурсы нужны?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000" dirty="0"/>
              <a:t>Есть план Б? «Идея Б»</a:t>
            </a:r>
          </a:p>
        </p:txBody>
      </p:sp>
      <p:pic>
        <p:nvPicPr>
          <p:cNvPr id="11" name="Picture 2" descr="Мишень apple. попасть точно в цель. плоские векторные иллюстрации | Премиум  векторы">
            <a:extLst>
              <a:ext uri="{FF2B5EF4-FFF2-40B4-BE49-F238E27FC236}">
                <a16:creationId xmlns:a16="http://schemas.microsoft.com/office/drawing/2014/main" id="{68FD448D-939B-4854-B223-A5879AA5B3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4548" y="2310344"/>
            <a:ext cx="2795524" cy="223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8712472"/>
      </p:ext>
    </p:extLst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Квадрат">
            <a:extLst>
              <a:ext uri="{FF2B5EF4-FFF2-40B4-BE49-F238E27FC236}">
                <a16:creationId xmlns:a16="http://schemas.microsoft.com/office/drawing/2014/main" id="{984F842A-299F-4839-BEB1-247F91CFB776}"/>
              </a:ext>
            </a:extLst>
          </p:cNvPr>
          <p:cNvSpPr/>
          <p:nvPr/>
        </p:nvSpPr>
        <p:spPr>
          <a:xfrm>
            <a:off x="9202" y="756958"/>
            <a:ext cx="1831983" cy="2635760"/>
          </a:xfrm>
          <a:prstGeom prst="rect">
            <a:avLst/>
          </a:prstGeom>
          <a:solidFill>
            <a:srgbClr val="71E9E9"/>
          </a:solidFill>
          <a:ln w="12700">
            <a:noFill/>
            <a:miter lim="400000"/>
          </a:ln>
        </p:spPr>
        <p:txBody>
          <a:bodyPr lIns="45718" tIns="45718" rIns="45718" bIns="45718" anchor="ctr"/>
          <a:lstStyle/>
          <a:p>
            <a:pPr>
              <a:defRPr>
                <a:solidFill>
                  <a:srgbClr val="FD493D"/>
                </a:solidFill>
                <a:latin typeface="+mj-lt"/>
                <a:ea typeface="+mj-ea"/>
                <a:cs typeface="+mj-cs"/>
                <a:sym typeface="Calibri"/>
              </a:defRPr>
            </a:pPr>
            <a:endParaRPr/>
          </a:p>
        </p:txBody>
      </p:sp>
      <p:grpSp>
        <p:nvGrpSpPr>
          <p:cNvPr id="188" name="Прямоугольник 16"/>
          <p:cNvGrpSpPr/>
          <p:nvPr/>
        </p:nvGrpSpPr>
        <p:grpSpPr>
          <a:xfrm>
            <a:off x="-193829" y="6365712"/>
            <a:ext cx="542260" cy="506841"/>
            <a:chOff x="0" y="0"/>
            <a:chExt cx="542258" cy="506839"/>
          </a:xfrm>
        </p:grpSpPr>
        <p:sp>
          <p:nvSpPr>
            <p:cNvPr id="186" name="Прямоугольник"/>
            <p:cNvSpPr/>
            <p:nvPr/>
          </p:nvSpPr>
          <p:spPr>
            <a:xfrm>
              <a:off x="-1" y="0"/>
              <a:ext cx="542260" cy="506841"/>
            </a:xfrm>
            <a:prstGeom prst="rect">
              <a:avLst/>
            </a:prstGeom>
            <a:solidFill>
              <a:srgbClr val="FCAF17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Calibri"/>
                </a:defRPr>
              </a:pPr>
              <a:endParaRPr/>
            </a:p>
          </p:txBody>
        </p:sp>
        <p:sp>
          <p:nvSpPr>
            <p:cNvPr id="187" name="7"/>
            <p:cNvSpPr txBox="1"/>
            <p:nvPr/>
          </p:nvSpPr>
          <p:spPr>
            <a:xfrm>
              <a:off x="37054" y="153867"/>
              <a:ext cx="468149" cy="1991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ctr">
              <a:noAutofit/>
            </a:bodyPr>
            <a:lstStyle>
              <a:lvl1pPr algn="ctr">
                <a:defRPr sz="1200">
                  <a:solidFill>
                    <a:srgbClr val="FFFFFF"/>
                  </a:solidFill>
                  <a:latin typeface="Gilroy-Bold"/>
                  <a:ea typeface="Gilroy-Bold"/>
                  <a:cs typeface="Gilroy-Bold"/>
                  <a:sym typeface="Gilroy-Bold"/>
                </a:defRPr>
              </a:lvl1pPr>
            </a:lstStyle>
            <a:p>
              <a:r>
                <a:rPr lang="ru-RU" dirty="0"/>
                <a:t>3</a:t>
              </a:r>
              <a:endParaRPr dirty="0"/>
            </a:p>
          </p:txBody>
        </p:sp>
      </p:grpSp>
      <p:sp>
        <p:nvSpPr>
          <p:cNvPr id="12" name="Текст 2">
            <a:extLst>
              <a:ext uri="{FF2B5EF4-FFF2-40B4-BE49-F238E27FC236}">
                <a16:creationId xmlns:a16="http://schemas.microsoft.com/office/drawing/2014/main" id="{65E0BF6E-BA3A-1E7B-5928-68FC9F500BCE}"/>
              </a:ext>
            </a:extLst>
          </p:cNvPr>
          <p:cNvSpPr txBox="1"/>
          <p:nvPr/>
        </p:nvSpPr>
        <p:spPr>
          <a:xfrm>
            <a:off x="2757177" y="691975"/>
            <a:ext cx="6745210" cy="6463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8" tIns="45718" rIns="45718" bIns="45718" anchor="ctr">
            <a:spAutoFit/>
          </a:bodyPr>
          <a:lstStyle>
            <a:lvl1pPr algn="ctr">
              <a:defRPr sz="4800">
                <a:solidFill>
                  <a:srgbClr val="8F00FF"/>
                </a:solidFill>
                <a:latin typeface="Gilroy-ExtraBold"/>
                <a:ea typeface="Gilroy-ExtraBold"/>
                <a:cs typeface="Gilroy-ExtraBold"/>
                <a:sym typeface="Gilroy-ExtraBold"/>
              </a:defRPr>
            </a:lvl1pPr>
          </a:lstStyle>
          <a:p>
            <a:endParaRPr sz="3600" b="1" dirty="0"/>
          </a:p>
        </p:txBody>
      </p:sp>
      <p:pic>
        <p:nvPicPr>
          <p:cNvPr id="38" name="Рисунок 37">
            <a:extLst>
              <a:ext uri="{FF2B5EF4-FFF2-40B4-BE49-F238E27FC236}">
                <a16:creationId xmlns:a16="http://schemas.microsoft.com/office/drawing/2014/main" id="{B893CF79-701B-44DC-97D4-938D4D89129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0" y="3392717"/>
            <a:ext cx="1833656" cy="3440987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61F0B3E9-C56F-4153-BEC2-D056BF23B6F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0017" y="-2443"/>
            <a:ext cx="1831983" cy="3440987"/>
          </a:xfrm>
          <a:prstGeom prst="rect">
            <a:avLst/>
          </a:prstGeom>
        </p:spPr>
      </p:pic>
      <p:sp>
        <p:nvSpPr>
          <p:cNvPr id="41" name="Квадрат">
            <a:extLst>
              <a:ext uri="{FF2B5EF4-FFF2-40B4-BE49-F238E27FC236}">
                <a16:creationId xmlns:a16="http://schemas.microsoft.com/office/drawing/2014/main" id="{C05782E4-9927-4749-9ED8-C502345C5924}"/>
              </a:ext>
            </a:extLst>
          </p:cNvPr>
          <p:cNvSpPr/>
          <p:nvPr/>
        </p:nvSpPr>
        <p:spPr>
          <a:xfrm>
            <a:off x="10360016" y="3438544"/>
            <a:ext cx="1831983" cy="1701087"/>
          </a:xfrm>
          <a:prstGeom prst="rect">
            <a:avLst/>
          </a:prstGeom>
          <a:solidFill>
            <a:srgbClr val="370AF6"/>
          </a:solidFill>
          <a:ln w="12700">
            <a:noFill/>
            <a:miter lim="400000"/>
          </a:ln>
        </p:spPr>
        <p:txBody>
          <a:bodyPr lIns="45718" tIns="45718" rIns="45718" bIns="45718" anchor="ctr"/>
          <a:lstStyle/>
          <a:p>
            <a:pPr>
              <a:defRPr>
                <a:solidFill>
                  <a:srgbClr val="FD493D"/>
                </a:solidFill>
                <a:latin typeface="+mj-lt"/>
                <a:ea typeface="+mj-ea"/>
                <a:cs typeface="+mj-cs"/>
                <a:sym typeface="Calibri"/>
              </a:defRPr>
            </a:pPr>
            <a:endParaRPr/>
          </a:p>
        </p:txBody>
      </p:sp>
      <p:sp>
        <p:nvSpPr>
          <p:cNvPr id="42" name="Квадрат">
            <a:extLst>
              <a:ext uri="{FF2B5EF4-FFF2-40B4-BE49-F238E27FC236}">
                <a16:creationId xmlns:a16="http://schemas.microsoft.com/office/drawing/2014/main" id="{2265CC3D-4D23-4F09-A7CB-6A42AF5D1D71}"/>
              </a:ext>
            </a:extLst>
          </p:cNvPr>
          <p:cNvSpPr/>
          <p:nvPr/>
        </p:nvSpPr>
        <p:spPr>
          <a:xfrm>
            <a:off x="10360015" y="5113211"/>
            <a:ext cx="1831983" cy="1739900"/>
          </a:xfrm>
          <a:prstGeom prst="rect">
            <a:avLst/>
          </a:prstGeom>
          <a:solidFill>
            <a:srgbClr val="9F00FF"/>
          </a:solidFill>
          <a:ln w="12700">
            <a:noFill/>
            <a:miter lim="400000"/>
          </a:ln>
        </p:spPr>
        <p:txBody>
          <a:bodyPr lIns="45718" tIns="45718" rIns="45718" bIns="45718" anchor="ctr"/>
          <a:lstStyle/>
          <a:p>
            <a:pPr>
              <a:defRPr>
                <a:solidFill>
                  <a:srgbClr val="FD493D"/>
                </a:solidFill>
                <a:latin typeface="+mj-lt"/>
                <a:ea typeface="+mj-ea"/>
                <a:cs typeface="+mj-cs"/>
                <a:sym typeface="Calibri"/>
              </a:defRPr>
            </a:pPr>
            <a:endParaRPr dirty="0"/>
          </a:p>
        </p:txBody>
      </p:sp>
      <p:sp>
        <p:nvSpPr>
          <p:cNvPr id="43" name="Квадрат">
            <a:extLst>
              <a:ext uri="{FF2B5EF4-FFF2-40B4-BE49-F238E27FC236}">
                <a16:creationId xmlns:a16="http://schemas.microsoft.com/office/drawing/2014/main" id="{9B296C51-6BDD-4A9C-92C7-C62365A80EC4}"/>
              </a:ext>
            </a:extLst>
          </p:cNvPr>
          <p:cNvSpPr/>
          <p:nvPr/>
        </p:nvSpPr>
        <p:spPr>
          <a:xfrm>
            <a:off x="0" y="-24295"/>
            <a:ext cx="1831983" cy="781253"/>
          </a:xfrm>
          <a:prstGeom prst="rect">
            <a:avLst/>
          </a:prstGeom>
          <a:solidFill>
            <a:srgbClr val="9F00FF"/>
          </a:solidFill>
          <a:ln w="12700">
            <a:noFill/>
            <a:miter lim="400000"/>
          </a:ln>
        </p:spPr>
        <p:txBody>
          <a:bodyPr lIns="45718" tIns="45718" rIns="45718" bIns="45718" anchor="ctr"/>
          <a:lstStyle/>
          <a:p>
            <a:pPr>
              <a:defRPr>
                <a:solidFill>
                  <a:srgbClr val="FD493D"/>
                </a:solidFill>
                <a:latin typeface="+mj-lt"/>
                <a:ea typeface="+mj-ea"/>
                <a:cs typeface="+mj-cs"/>
                <a:sym typeface="Calibri"/>
              </a:defRPr>
            </a:pPr>
            <a:endParaRPr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0187605-D55B-4314-AD4F-517A688A0E3A}"/>
              </a:ext>
            </a:extLst>
          </p:cNvPr>
          <p:cNvSpPr/>
          <p:nvPr/>
        </p:nvSpPr>
        <p:spPr>
          <a:xfrm>
            <a:off x="3260035" y="1123120"/>
            <a:ext cx="5983355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>
                <a:solidFill>
                  <a:srgbClr val="370AF6"/>
                </a:solidFill>
              </a:rPr>
              <a:t>Роли в команде по типологии </a:t>
            </a:r>
            <a:r>
              <a:rPr lang="en-US" sz="5400" dirty="0">
                <a:solidFill>
                  <a:srgbClr val="370AF6"/>
                </a:solidFill>
              </a:rPr>
              <a:t>DISC</a:t>
            </a:r>
            <a:endParaRPr lang="ru-RU" sz="5400" dirty="0">
              <a:solidFill>
                <a:srgbClr val="370AF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5543794"/>
      </p:ext>
    </p:extLst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4CAC815B-16BD-C06B-C8DE-386D9FCB03D9}"/>
              </a:ext>
            </a:extLst>
          </p:cNvPr>
          <p:cNvSpPr txBox="1"/>
          <p:nvPr/>
        </p:nvSpPr>
        <p:spPr>
          <a:xfrm>
            <a:off x="116590" y="172563"/>
            <a:ext cx="3778767" cy="4001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8" tIns="45718" rIns="45718" bIns="45718" anchor="ctr">
            <a:spAutoFit/>
          </a:bodyPr>
          <a:lstStyle>
            <a:lvl1pPr algn="ctr">
              <a:defRPr sz="4800">
                <a:solidFill>
                  <a:srgbClr val="8F00FF"/>
                </a:solidFill>
                <a:latin typeface="Gilroy-ExtraBold"/>
                <a:ea typeface="Gilroy-ExtraBold"/>
                <a:cs typeface="Gilroy-ExtraBold"/>
                <a:sym typeface="Gilroy-ExtraBold"/>
              </a:defRPr>
            </a:lvl1pPr>
          </a:lstStyle>
          <a:p>
            <a:pPr algn="l"/>
            <a:endParaRPr sz="2000" cap="all" dirty="0">
              <a:solidFill>
                <a:schemeClr val="tx1"/>
              </a:solidFill>
              <a:latin typeface="Gilroy-Bold" panose="00000800000000000000" pitchFamily="2" charset="-52"/>
            </a:endParaRPr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84F9DF81-7173-4CB6-9D7A-853CD4C5DB52}"/>
              </a:ext>
            </a:extLst>
          </p:cNvPr>
          <p:cNvGrpSpPr/>
          <p:nvPr/>
        </p:nvGrpSpPr>
        <p:grpSpPr>
          <a:xfrm>
            <a:off x="901505" y="128293"/>
            <a:ext cx="10856486" cy="488643"/>
            <a:chOff x="336583" y="669971"/>
            <a:chExt cx="2288320" cy="142138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BCC45EE7-5925-42DA-952D-44DE13F04CD8}"/>
                </a:ext>
              </a:extLst>
            </p:cNvPr>
            <p:cNvSpPr/>
            <p:nvPr/>
          </p:nvSpPr>
          <p:spPr>
            <a:xfrm>
              <a:off x="336583" y="669971"/>
              <a:ext cx="957880" cy="142138"/>
            </a:xfrm>
            <a:prstGeom prst="rect">
              <a:avLst/>
            </a:prstGeom>
            <a:solidFill>
              <a:schemeClr val="bg1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D24E872F-C863-409C-B7F4-2DD449C2B7C3}"/>
                </a:ext>
              </a:extLst>
            </p:cNvPr>
            <p:cNvSpPr/>
            <p:nvPr/>
          </p:nvSpPr>
          <p:spPr>
            <a:xfrm>
              <a:off x="336583" y="669971"/>
              <a:ext cx="1294463" cy="142138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id="{0F801002-581E-4840-A7B3-FD887DEFAD50}"/>
                </a:ext>
              </a:extLst>
            </p:cNvPr>
            <p:cNvSpPr/>
            <p:nvPr/>
          </p:nvSpPr>
          <p:spPr>
            <a:xfrm>
              <a:off x="673166" y="669971"/>
              <a:ext cx="1294463" cy="142138"/>
            </a:xfrm>
            <a:prstGeom prst="rect">
              <a:avLst/>
            </a:prstGeom>
            <a:solidFill>
              <a:srgbClr val="8F00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id="{4D27DBD1-E153-48A7-8C3A-88BC5B39526E}"/>
                </a:ext>
              </a:extLst>
            </p:cNvPr>
            <p:cNvSpPr/>
            <p:nvPr/>
          </p:nvSpPr>
          <p:spPr>
            <a:xfrm>
              <a:off x="993857" y="669971"/>
              <a:ext cx="1294463" cy="142138"/>
            </a:xfrm>
            <a:prstGeom prst="rect">
              <a:avLst/>
            </a:prstGeom>
            <a:solidFill>
              <a:srgbClr val="370AF6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F8F4E74F-339D-4B5F-AAA1-723BBE4A9945}"/>
                </a:ext>
              </a:extLst>
            </p:cNvPr>
            <p:cNvSpPr/>
            <p:nvPr/>
          </p:nvSpPr>
          <p:spPr>
            <a:xfrm>
              <a:off x="1330440" y="669971"/>
              <a:ext cx="1294463" cy="142138"/>
            </a:xfrm>
            <a:prstGeom prst="rect">
              <a:avLst/>
            </a:prstGeom>
            <a:solidFill>
              <a:srgbClr val="71E9E9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</p:grp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1D4B817-2D05-4415-8222-689BF124E4F9}"/>
              </a:ext>
            </a:extLst>
          </p:cNvPr>
          <p:cNvSpPr/>
          <p:nvPr/>
        </p:nvSpPr>
        <p:spPr>
          <a:xfrm>
            <a:off x="2932747" y="707622"/>
            <a:ext cx="68672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370AF6"/>
                </a:solidFill>
              </a:rPr>
              <a:t>Типология поведения Уильяма </a:t>
            </a:r>
            <a:r>
              <a:rPr lang="ru-RU" sz="2400" b="1" dirty="0" err="1">
                <a:solidFill>
                  <a:srgbClr val="370AF6"/>
                </a:solidFill>
              </a:rPr>
              <a:t>Марстона</a:t>
            </a:r>
            <a:endParaRPr lang="ru-RU" sz="2400" b="1" dirty="0">
              <a:solidFill>
                <a:srgbClr val="370AF6"/>
              </a:solidFill>
            </a:endParaRP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F51703AB-A388-47DE-A0EA-170F3AE562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9034" y="1596108"/>
            <a:ext cx="2607353" cy="3665783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C38DCF9-375F-4EBB-B867-AA32BDA16870}"/>
              </a:ext>
            </a:extLst>
          </p:cNvPr>
          <p:cNvSpPr/>
          <p:nvPr/>
        </p:nvSpPr>
        <p:spPr>
          <a:xfrm>
            <a:off x="1229139" y="2054881"/>
            <a:ext cx="58136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Психолог, писатель, юрист</a:t>
            </a:r>
          </a:p>
          <a:p>
            <a:r>
              <a:rPr lang="ru-RU" dirty="0"/>
              <a:t>Создал прообраз детектора лжи</a:t>
            </a:r>
          </a:p>
          <a:p>
            <a:endParaRPr lang="ru-RU" dirty="0"/>
          </a:p>
          <a:p>
            <a:r>
              <a:rPr lang="ru-RU" dirty="0"/>
              <a:t>В 1928 г. Уильям </a:t>
            </a:r>
            <a:r>
              <a:rPr lang="ru-RU" dirty="0" err="1"/>
              <a:t>Марстон</a:t>
            </a:r>
            <a:r>
              <a:rPr lang="ru-RU" dirty="0"/>
              <a:t> опубликовал книгу «Эмоции нормальных людей». </a:t>
            </a:r>
            <a:br>
              <a:rPr lang="ru-RU" dirty="0"/>
            </a:br>
            <a:br>
              <a:rPr lang="ru-RU" dirty="0"/>
            </a:br>
            <a:r>
              <a:rPr lang="ru-RU" dirty="0"/>
              <a:t>Он рассматривал поведение людей по двум направлениям – активные/пассивные</a:t>
            </a:r>
          </a:p>
        </p:txBody>
      </p:sp>
    </p:spTree>
    <p:extLst>
      <p:ext uri="{BB962C8B-B14F-4D97-AF65-F5344CB8AC3E}">
        <p14:creationId xmlns:p14="http://schemas.microsoft.com/office/powerpoint/2010/main" val="1391154953"/>
      </p:ext>
    </p:extLst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4CAC815B-16BD-C06B-C8DE-386D9FCB03D9}"/>
              </a:ext>
            </a:extLst>
          </p:cNvPr>
          <p:cNvSpPr txBox="1"/>
          <p:nvPr/>
        </p:nvSpPr>
        <p:spPr>
          <a:xfrm>
            <a:off x="116590" y="172563"/>
            <a:ext cx="3778767" cy="4001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8" tIns="45718" rIns="45718" bIns="45718" anchor="ctr">
            <a:spAutoFit/>
          </a:bodyPr>
          <a:lstStyle>
            <a:lvl1pPr algn="ctr">
              <a:defRPr sz="4800">
                <a:solidFill>
                  <a:srgbClr val="8F00FF"/>
                </a:solidFill>
                <a:latin typeface="Gilroy-ExtraBold"/>
                <a:ea typeface="Gilroy-ExtraBold"/>
                <a:cs typeface="Gilroy-ExtraBold"/>
                <a:sym typeface="Gilroy-ExtraBold"/>
              </a:defRPr>
            </a:lvl1pPr>
          </a:lstStyle>
          <a:p>
            <a:pPr algn="l"/>
            <a:endParaRPr sz="2000" cap="all" dirty="0">
              <a:solidFill>
                <a:schemeClr val="tx1"/>
              </a:solidFill>
              <a:latin typeface="Gilroy-Bold" panose="00000800000000000000" pitchFamily="2" charset="-52"/>
            </a:endParaRPr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84F9DF81-7173-4CB6-9D7A-853CD4C5DB52}"/>
              </a:ext>
            </a:extLst>
          </p:cNvPr>
          <p:cNvGrpSpPr/>
          <p:nvPr/>
        </p:nvGrpSpPr>
        <p:grpSpPr>
          <a:xfrm>
            <a:off x="901505" y="128293"/>
            <a:ext cx="10856486" cy="488643"/>
            <a:chOff x="336583" y="669971"/>
            <a:chExt cx="2288320" cy="142138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BCC45EE7-5925-42DA-952D-44DE13F04CD8}"/>
                </a:ext>
              </a:extLst>
            </p:cNvPr>
            <p:cNvSpPr/>
            <p:nvPr/>
          </p:nvSpPr>
          <p:spPr>
            <a:xfrm>
              <a:off x="336583" y="669971"/>
              <a:ext cx="957880" cy="142138"/>
            </a:xfrm>
            <a:prstGeom prst="rect">
              <a:avLst/>
            </a:prstGeom>
            <a:solidFill>
              <a:schemeClr val="bg1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D24E872F-C863-409C-B7F4-2DD449C2B7C3}"/>
                </a:ext>
              </a:extLst>
            </p:cNvPr>
            <p:cNvSpPr/>
            <p:nvPr/>
          </p:nvSpPr>
          <p:spPr>
            <a:xfrm>
              <a:off x="336583" y="669971"/>
              <a:ext cx="1294463" cy="142138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id="{0F801002-581E-4840-A7B3-FD887DEFAD50}"/>
                </a:ext>
              </a:extLst>
            </p:cNvPr>
            <p:cNvSpPr/>
            <p:nvPr/>
          </p:nvSpPr>
          <p:spPr>
            <a:xfrm>
              <a:off x="673166" y="669971"/>
              <a:ext cx="1294463" cy="142138"/>
            </a:xfrm>
            <a:prstGeom prst="rect">
              <a:avLst/>
            </a:prstGeom>
            <a:solidFill>
              <a:srgbClr val="8F00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id="{4D27DBD1-E153-48A7-8C3A-88BC5B39526E}"/>
                </a:ext>
              </a:extLst>
            </p:cNvPr>
            <p:cNvSpPr/>
            <p:nvPr/>
          </p:nvSpPr>
          <p:spPr>
            <a:xfrm>
              <a:off x="993857" y="669971"/>
              <a:ext cx="1294463" cy="142138"/>
            </a:xfrm>
            <a:prstGeom prst="rect">
              <a:avLst/>
            </a:prstGeom>
            <a:solidFill>
              <a:srgbClr val="370AF6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F8F4E74F-339D-4B5F-AAA1-723BBE4A9945}"/>
                </a:ext>
              </a:extLst>
            </p:cNvPr>
            <p:cNvSpPr/>
            <p:nvPr/>
          </p:nvSpPr>
          <p:spPr>
            <a:xfrm>
              <a:off x="1330440" y="669971"/>
              <a:ext cx="1294463" cy="142138"/>
            </a:xfrm>
            <a:prstGeom prst="rect">
              <a:avLst/>
            </a:prstGeom>
            <a:solidFill>
              <a:srgbClr val="71E9E9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</p:grp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23BCEB51-B367-43B9-9C46-C91772CCC966}"/>
              </a:ext>
            </a:extLst>
          </p:cNvPr>
          <p:cNvSpPr/>
          <p:nvPr/>
        </p:nvSpPr>
        <p:spPr>
          <a:xfrm>
            <a:off x="2498357" y="858943"/>
            <a:ext cx="724199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370AF6"/>
                </a:solidFill>
                <a:latin typeface="Gilroy-Bold"/>
              </a:rPr>
              <a:t>Использование </a:t>
            </a:r>
            <a:r>
              <a:rPr lang="en-US" sz="2000" b="1" dirty="0">
                <a:solidFill>
                  <a:srgbClr val="370AF6"/>
                </a:solidFill>
                <a:latin typeface="Gilroy-Bold"/>
              </a:rPr>
              <a:t>DISC </a:t>
            </a:r>
            <a:r>
              <a:rPr lang="ru-RU" sz="2000" b="1" dirty="0">
                <a:solidFill>
                  <a:srgbClr val="370AF6"/>
                </a:solidFill>
                <a:latin typeface="Gilroy-Bold"/>
              </a:rPr>
              <a:t>в команде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0436961-6AE5-4A3C-B97B-CA7E24539F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6377" y="1667703"/>
            <a:ext cx="9505950" cy="3838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315699"/>
      </p:ext>
    </p:extLst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4CAC815B-16BD-C06B-C8DE-386D9FCB03D9}"/>
              </a:ext>
            </a:extLst>
          </p:cNvPr>
          <p:cNvSpPr txBox="1"/>
          <p:nvPr/>
        </p:nvSpPr>
        <p:spPr>
          <a:xfrm>
            <a:off x="116590" y="172563"/>
            <a:ext cx="3778767" cy="4001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8" tIns="45718" rIns="45718" bIns="45718" anchor="ctr">
            <a:spAutoFit/>
          </a:bodyPr>
          <a:lstStyle>
            <a:lvl1pPr algn="ctr">
              <a:defRPr sz="4800">
                <a:solidFill>
                  <a:srgbClr val="8F00FF"/>
                </a:solidFill>
                <a:latin typeface="Gilroy-ExtraBold"/>
                <a:ea typeface="Gilroy-ExtraBold"/>
                <a:cs typeface="Gilroy-ExtraBold"/>
                <a:sym typeface="Gilroy-ExtraBold"/>
              </a:defRPr>
            </a:lvl1pPr>
          </a:lstStyle>
          <a:p>
            <a:pPr algn="l"/>
            <a:endParaRPr sz="2000" cap="all" dirty="0">
              <a:solidFill>
                <a:schemeClr val="tx1"/>
              </a:solidFill>
              <a:latin typeface="Gilroy-Bold" panose="00000800000000000000" pitchFamily="2" charset="-52"/>
            </a:endParaRPr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84F9DF81-7173-4CB6-9D7A-853CD4C5DB52}"/>
              </a:ext>
            </a:extLst>
          </p:cNvPr>
          <p:cNvGrpSpPr/>
          <p:nvPr/>
        </p:nvGrpSpPr>
        <p:grpSpPr>
          <a:xfrm>
            <a:off x="901505" y="128293"/>
            <a:ext cx="10856486" cy="488643"/>
            <a:chOff x="336583" y="669971"/>
            <a:chExt cx="2288320" cy="142138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BCC45EE7-5925-42DA-952D-44DE13F04CD8}"/>
                </a:ext>
              </a:extLst>
            </p:cNvPr>
            <p:cNvSpPr/>
            <p:nvPr/>
          </p:nvSpPr>
          <p:spPr>
            <a:xfrm>
              <a:off x="336583" y="669971"/>
              <a:ext cx="957880" cy="142138"/>
            </a:xfrm>
            <a:prstGeom prst="rect">
              <a:avLst/>
            </a:prstGeom>
            <a:solidFill>
              <a:schemeClr val="bg1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D24E872F-C863-409C-B7F4-2DD449C2B7C3}"/>
                </a:ext>
              </a:extLst>
            </p:cNvPr>
            <p:cNvSpPr/>
            <p:nvPr/>
          </p:nvSpPr>
          <p:spPr>
            <a:xfrm>
              <a:off x="336583" y="669971"/>
              <a:ext cx="1294463" cy="142138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id="{0F801002-581E-4840-A7B3-FD887DEFAD50}"/>
                </a:ext>
              </a:extLst>
            </p:cNvPr>
            <p:cNvSpPr/>
            <p:nvPr/>
          </p:nvSpPr>
          <p:spPr>
            <a:xfrm>
              <a:off x="673166" y="669971"/>
              <a:ext cx="1294463" cy="142138"/>
            </a:xfrm>
            <a:prstGeom prst="rect">
              <a:avLst/>
            </a:prstGeom>
            <a:solidFill>
              <a:srgbClr val="8F00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id="{4D27DBD1-E153-48A7-8C3A-88BC5B39526E}"/>
                </a:ext>
              </a:extLst>
            </p:cNvPr>
            <p:cNvSpPr/>
            <p:nvPr/>
          </p:nvSpPr>
          <p:spPr>
            <a:xfrm>
              <a:off x="993857" y="669971"/>
              <a:ext cx="1294463" cy="142138"/>
            </a:xfrm>
            <a:prstGeom prst="rect">
              <a:avLst/>
            </a:prstGeom>
            <a:solidFill>
              <a:srgbClr val="370AF6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F8F4E74F-339D-4B5F-AAA1-723BBE4A9945}"/>
                </a:ext>
              </a:extLst>
            </p:cNvPr>
            <p:cNvSpPr/>
            <p:nvPr/>
          </p:nvSpPr>
          <p:spPr>
            <a:xfrm>
              <a:off x="1330440" y="669971"/>
              <a:ext cx="1294463" cy="142138"/>
            </a:xfrm>
            <a:prstGeom prst="rect">
              <a:avLst/>
            </a:prstGeom>
            <a:solidFill>
              <a:srgbClr val="71E9E9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</p:grp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44FE36C-3359-4A41-8C31-66838AF9C0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7025" y="715690"/>
            <a:ext cx="6217340" cy="5969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2372563"/>
      </p:ext>
    </p:extLst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4CAC815B-16BD-C06B-C8DE-386D9FCB03D9}"/>
              </a:ext>
            </a:extLst>
          </p:cNvPr>
          <p:cNvSpPr txBox="1"/>
          <p:nvPr/>
        </p:nvSpPr>
        <p:spPr>
          <a:xfrm>
            <a:off x="116590" y="172563"/>
            <a:ext cx="3778767" cy="4001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8" tIns="45718" rIns="45718" bIns="45718" anchor="ctr">
            <a:spAutoFit/>
          </a:bodyPr>
          <a:lstStyle>
            <a:lvl1pPr algn="ctr">
              <a:defRPr sz="4800">
                <a:solidFill>
                  <a:srgbClr val="8F00FF"/>
                </a:solidFill>
                <a:latin typeface="Gilroy-ExtraBold"/>
                <a:ea typeface="Gilroy-ExtraBold"/>
                <a:cs typeface="Gilroy-ExtraBold"/>
                <a:sym typeface="Gilroy-ExtraBold"/>
              </a:defRPr>
            </a:lvl1pPr>
          </a:lstStyle>
          <a:p>
            <a:pPr algn="l"/>
            <a:endParaRPr sz="2000" cap="all" dirty="0">
              <a:solidFill>
                <a:schemeClr val="tx1"/>
              </a:solidFill>
              <a:latin typeface="Gilroy-Bold" panose="00000800000000000000" pitchFamily="2" charset="-52"/>
            </a:endParaRPr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84F9DF81-7173-4CB6-9D7A-853CD4C5DB52}"/>
              </a:ext>
            </a:extLst>
          </p:cNvPr>
          <p:cNvGrpSpPr/>
          <p:nvPr/>
        </p:nvGrpSpPr>
        <p:grpSpPr>
          <a:xfrm>
            <a:off x="901505" y="128293"/>
            <a:ext cx="10856486" cy="488643"/>
            <a:chOff x="336583" y="669971"/>
            <a:chExt cx="2288320" cy="142138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BCC45EE7-5925-42DA-952D-44DE13F04CD8}"/>
                </a:ext>
              </a:extLst>
            </p:cNvPr>
            <p:cNvSpPr/>
            <p:nvPr/>
          </p:nvSpPr>
          <p:spPr>
            <a:xfrm>
              <a:off x="336583" y="669971"/>
              <a:ext cx="957880" cy="142138"/>
            </a:xfrm>
            <a:prstGeom prst="rect">
              <a:avLst/>
            </a:prstGeom>
            <a:solidFill>
              <a:schemeClr val="bg1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D24E872F-C863-409C-B7F4-2DD449C2B7C3}"/>
                </a:ext>
              </a:extLst>
            </p:cNvPr>
            <p:cNvSpPr/>
            <p:nvPr/>
          </p:nvSpPr>
          <p:spPr>
            <a:xfrm>
              <a:off x="336583" y="669971"/>
              <a:ext cx="1294463" cy="142138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id="{0F801002-581E-4840-A7B3-FD887DEFAD50}"/>
                </a:ext>
              </a:extLst>
            </p:cNvPr>
            <p:cNvSpPr/>
            <p:nvPr/>
          </p:nvSpPr>
          <p:spPr>
            <a:xfrm>
              <a:off x="673166" y="669971"/>
              <a:ext cx="1294463" cy="142138"/>
            </a:xfrm>
            <a:prstGeom prst="rect">
              <a:avLst/>
            </a:prstGeom>
            <a:solidFill>
              <a:srgbClr val="8F00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id="{4D27DBD1-E153-48A7-8C3A-88BC5B39526E}"/>
                </a:ext>
              </a:extLst>
            </p:cNvPr>
            <p:cNvSpPr/>
            <p:nvPr/>
          </p:nvSpPr>
          <p:spPr>
            <a:xfrm>
              <a:off x="993857" y="669971"/>
              <a:ext cx="1294463" cy="142138"/>
            </a:xfrm>
            <a:prstGeom prst="rect">
              <a:avLst/>
            </a:prstGeom>
            <a:solidFill>
              <a:srgbClr val="370AF6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F8F4E74F-339D-4B5F-AAA1-723BBE4A9945}"/>
                </a:ext>
              </a:extLst>
            </p:cNvPr>
            <p:cNvSpPr/>
            <p:nvPr/>
          </p:nvSpPr>
          <p:spPr>
            <a:xfrm>
              <a:off x="1330440" y="669971"/>
              <a:ext cx="1294463" cy="142138"/>
            </a:xfrm>
            <a:prstGeom prst="rect">
              <a:avLst/>
            </a:prstGeom>
            <a:solidFill>
              <a:srgbClr val="71E9E9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</p:grp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1031BB3-AF48-4128-A7AA-2AB3B2BB60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07663" y="1868555"/>
            <a:ext cx="3727175" cy="3727175"/>
          </a:xfrm>
          <a:prstGeom prst="rect">
            <a:avLst/>
          </a:prstGeom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36DF88B-6164-4BED-8786-D0E5D0D6D8D9}"/>
              </a:ext>
            </a:extLst>
          </p:cNvPr>
          <p:cNvSpPr/>
          <p:nvPr/>
        </p:nvSpPr>
        <p:spPr>
          <a:xfrm>
            <a:off x="785764" y="1434113"/>
            <a:ext cx="699714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Тип DISC «D» (Лидер-результат)</a:t>
            </a:r>
          </a:p>
          <a:p>
            <a:endParaRPr lang="ru-RU" dirty="0"/>
          </a:p>
          <a:p>
            <a:r>
              <a:rPr lang="ru-RU" b="1" dirty="0"/>
              <a:t>Сильные стороны:</a:t>
            </a:r>
            <a:r>
              <a:rPr lang="ru-RU" dirty="0"/>
              <a:t> Воля, эффективность, азарт, берёт самое трудное.</a:t>
            </a:r>
          </a:p>
          <a:p>
            <a:br>
              <a:rPr lang="ru-RU" b="1" dirty="0"/>
            </a:br>
            <a:r>
              <a:rPr lang="ru-RU" b="1" dirty="0"/>
              <a:t>Слабые стороны:</a:t>
            </a:r>
            <a:r>
              <a:rPr lang="ru-RU" dirty="0"/>
              <a:t> Вспыльчив, невнимателен к деталям, не терпит «нет».</a:t>
            </a:r>
          </a:p>
          <a:p>
            <a:br>
              <a:rPr lang="ru-RU" b="1" dirty="0"/>
            </a:br>
            <a:r>
              <a:rPr lang="ru-RU" b="1" dirty="0"/>
              <a:t>Поведение:</a:t>
            </a:r>
            <a:r>
              <a:rPr lang="ru-RU" dirty="0"/>
              <a:t> Энергично демонстрирует статус. Экстраверт.</a:t>
            </a:r>
          </a:p>
          <a:p>
            <a:br>
              <a:rPr lang="ru-RU" b="1" dirty="0"/>
            </a:br>
            <a:r>
              <a:rPr lang="ru-RU" b="1" dirty="0"/>
              <a:t>📌 Роли в команде:</a:t>
            </a:r>
            <a:r>
              <a:rPr lang="ru-RU" dirty="0"/>
              <a:t> Лидер, Инициатор, «Тяжелая артиллерия».</a:t>
            </a:r>
            <a:br>
              <a:rPr lang="ru-RU" dirty="0"/>
            </a:br>
            <a:br>
              <a:rPr lang="ru-RU" dirty="0"/>
            </a:br>
            <a:r>
              <a:rPr lang="ru-RU" b="1" dirty="0"/>
              <a:t>📌 Должности:</a:t>
            </a:r>
            <a:r>
              <a:rPr lang="ru-RU" dirty="0"/>
              <a:t> Руководитель направления, глава проекта, менеджер по развитию, антикризисный управляющий.</a:t>
            </a:r>
          </a:p>
          <a:p>
            <a:endParaRPr lang="ru-RU" dirty="0">
              <a:solidFill>
                <a:schemeClr val="tx1"/>
              </a:solidFill>
              <a:latin typeface="Gilroy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63F44664-3D88-44BA-8E66-DB3E968AA083}"/>
              </a:ext>
            </a:extLst>
          </p:cNvPr>
          <p:cNvSpPr/>
          <p:nvPr/>
        </p:nvSpPr>
        <p:spPr>
          <a:xfrm>
            <a:off x="2847350" y="794692"/>
            <a:ext cx="68595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D</a:t>
            </a:r>
            <a:r>
              <a:rPr lang="ru-RU" sz="2400" b="1" dirty="0">
                <a:solidFill>
                  <a:srgbClr val="FF0000"/>
                </a:solidFill>
              </a:rPr>
              <a:t> – </a:t>
            </a:r>
            <a:r>
              <a:rPr lang="en-US" sz="2400" b="1" dirty="0">
                <a:solidFill>
                  <a:srgbClr val="FF0000"/>
                </a:solidFill>
              </a:rPr>
              <a:t>Dominance</a:t>
            </a:r>
            <a:r>
              <a:rPr lang="ru-RU" sz="2400" b="1" dirty="0">
                <a:solidFill>
                  <a:srgbClr val="FF0000"/>
                </a:solidFill>
              </a:rPr>
              <a:t> – Доминирование - Красный</a:t>
            </a:r>
            <a:endParaRPr lang="ru-RU" sz="2400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7E44D954-0BFE-40FF-9177-0ECEF5BBCC47}"/>
              </a:ext>
            </a:extLst>
          </p:cNvPr>
          <p:cNvSpPr/>
          <p:nvPr/>
        </p:nvSpPr>
        <p:spPr>
          <a:xfrm>
            <a:off x="9303330" y="5921989"/>
            <a:ext cx="182614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Контролёр</a:t>
            </a:r>
            <a:endParaRPr lang="ru-RU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0725761"/>
      </p:ext>
    </p:extLst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4CAC815B-16BD-C06B-C8DE-386D9FCB03D9}"/>
              </a:ext>
            </a:extLst>
          </p:cNvPr>
          <p:cNvSpPr txBox="1"/>
          <p:nvPr/>
        </p:nvSpPr>
        <p:spPr>
          <a:xfrm>
            <a:off x="116590" y="172563"/>
            <a:ext cx="3778767" cy="4001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8" tIns="45718" rIns="45718" bIns="45718" anchor="ctr">
            <a:spAutoFit/>
          </a:bodyPr>
          <a:lstStyle>
            <a:lvl1pPr algn="ctr">
              <a:defRPr sz="4800">
                <a:solidFill>
                  <a:srgbClr val="8F00FF"/>
                </a:solidFill>
                <a:latin typeface="Gilroy-ExtraBold"/>
                <a:ea typeface="Gilroy-ExtraBold"/>
                <a:cs typeface="Gilroy-ExtraBold"/>
                <a:sym typeface="Gilroy-ExtraBold"/>
              </a:defRPr>
            </a:lvl1pPr>
          </a:lstStyle>
          <a:p>
            <a:pPr algn="l"/>
            <a:endParaRPr sz="2000" cap="all" dirty="0">
              <a:solidFill>
                <a:schemeClr val="tx1"/>
              </a:solidFill>
              <a:latin typeface="Gilroy-Bold" panose="00000800000000000000" pitchFamily="2" charset="-52"/>
            </a:endParaRPr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84F9DF81-7173-4CB6-9D7A-853CD4C5DB52}"/>
              </a:ext>
            </a:extLst>
          </p:cNvPr>
          <p:cNvGrpSpPr/>
          <p:nvPr/>
        </p:nvGrpSpPr>
        <p:grpSpPr>
          <a:xfrm>
            <a:off x="901505" y="128293"/>
            <a:ext cx="10856486" cy="488643"/>
            <a:chOff x="336583" y="669971"/>
            <a:chExt cx="2288320" cy="142138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BCC45EE7-5925-42DA-952D-44DE13F04CD8}"/>
                </a:ext>
              </a:extLst>
            </p:cNvPr>
            <p:cNvSpPr/>
            <p:nvPr/>
          </p:nvSpPr>
          <p:spPr>
            <a:xfrm>
              <a:off x="336583" y="669971"/>
              <a:ext cx="957880" cy="142138"/>
            </a:xfrm>
            <a:prstGeom prst="rect">
              <a:avLst/>
            </a:prstGeom>
            <a:solidFill>
              <a:schemeClr val="bg1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D24E872F-C863-409C-B7F4-2DD449C2B7C3}"/>
                </a:ext>
              </a:extLst>
            </p:cNvPr>
            <p:cNvSpPr/>
            <p:nvPr/>
          </p:nvSpPr>
          <p:spPr>
            <a:xfrm>
              <a:off x="336583" y="669971"/>
              <a:ext cx="1294463" cy="142138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id="{0F801002-581E-4840-A7B3-FD887DEFAD50}"/>
                </a:ext>
              </a:extLst>
            </p:cNvPr>
            <p:cNvSpPr/>
            <p:nvPr/>
          </p:nvSpPr>
          <p:spPr>
            <a:xfrm>
              <a:off x="673166" y="669971"/>
              <a:ext cx="1294463" cy="142138"/>
            </a:xfrm>
            <a:prstGeom prst="rect">
              <a:avLst/>
            </a:prstGeom>
            <a:solidFill>
              <a:srgbClr val="8F00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id="{4D27DBD1-E153-48A7-8C3A-88BC5B39526E}"/>
                </a:ext>
              </a:extLst>
            </p:cNvPr>
            <p:cNvSpPr/>
            <p:nvPr/>
          </p:nvSpPr>
          <p:spPr>
            <a:xfrm>
              <a:off x="993857" y="669971"/>
              <a:ext cx="1294463" cy="142138"/>
            </a:xfrm>
            <a:prstGeom prst="rect">
              <a:avLst/>
            </a:prstGeom>
            <a:solidFill>
              <a:srgbClr val="370AF6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F8F4E74F-339D-4B5F-AAA1-723BBE4A9945}"/>
                </a:ext>
              </a:extLst>
            </p:cNvPr>
            <p:cNvSpPr/>
            <p:nvPr/>
          </p:nvSpPr>
          <p:spPr>
            <a:xfrm>
              <a:off x="1330440" y="669971"/>
              <a:ext cx="1294463" cy="142138"/>
            </a:xfrm>
            <a:prstGeom prst="rect">
              <a:avLst/>
            </a:prstGeom>
            <a:solidFill>
              <a:srgbClr val="71E9E9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</p:grpSp>
      <p:sp>
        <p:nvSpPr>
          <p:cNvPr id="10" name="Заголовок 1">
            <a:extLst>
              <a:ext uri="{FF2B5EF4-FFF2-40B4-BE49-F238E27FC236}">
                <a16:creationId xmlns:a16="http://schemas.microsoft.com/office/drawing/2014/main" id="{DA83E1D6-0848-4720-9DDD-8DE4F19F0F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9651" y="821949"/>
            <a:ext cx="8221921" cy="488644"/>
          </a:xfrm>
        </p:spPr>
        <p:txBody>
          <a:bodyPr>
            <a:normAutofit/>
          </a:bodyPr>
          <a:lstStyle/>
          <a:p>
            <a:r>
              <a:rPr lang="en-US" sz="2400" b="1" dirty="0">
                <a:solidFill>
                  <a:srgbClr val="FF0000"/>
                </a:solidFill>
                <a:latin typeface="+mn-lt"/>
              </a:rPr>
              <a:t>D</a:t>
            </a:r>
            <a:r>
              <a:rPr lang="ru-RU" sz="2400" b="1" dirty="0">
                <a:solidFill>
                  <a:srgbClr val="FF0000"/>
                </a:solidFill>
                <a:latin typeface="+mn-lt"/>
              </a:rPr>
              <a:t> – </a:t>
            </a:r>
            <a:r>
              <a:rPr lang="en-US" sz="2400" b="1" dirty="0">
                <a:solidFill>
                  <a:srgbClr val="FF0000"/>
                </a:solidFill>
                <a:latin typeface="+mn-lt"/>
              </a:rPr>
              <a:t>Dominance</a:t>
            </a:r>
            <a:r>
              <a:rPr lang="ru-RU" sz="2400" b="1" dirty="0">
                <a:solidFill>
                  <a:srgbClr val="FF0000"/>
                </a:solidFill>
                <a:latin typeface="+mn-lt"/>
              </a:rPr>
              <a:t> – Доминирование - Красный</a:t>
            </a:r>
            <a:endParaRPr lang="ru-RU" sz="2400" b="1" dirty="0">
              <a:latin typeface="+mn-lt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D1BC3FB8-838B-442A-A251-D99048E7DA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913" y="1515606"/>
            <a:ext cx="4543719" cy="4309898"/>
          </a:xfrm>
          <a:prstGeom prst="rect">
            <a:avLst/>
          </a:prstGeom>
        </p:spPr>
      </p:pic>
      <p:sp>
        <p:nvSpPr>
          <p:cNvPr id="12" name="Текст 2">
            <a:extLst>
              <a:ext uri="{FF2B5EF4-FFF2-40B4-BE49-F238E27FC236}">
                <a16:creationId xmlns:a16="http://schemas.microsoft.com/office/drawing/2014/main" id="{43301012-A4FA-4B3C-AC55-6A04CC7CE6F8}"/>
              </a:ext>
            </a:extLst>
          </p:cNvPr>
          <p:cNvSpPr txBox="1">
            <a:spLocks/>
          </p:cNvSpPr>
          <p:nvPr/>
        </p:nvSpPr>
        <p:spPr>
          <a:xfrm>
            <a:off x="6096001" y="1552347"/>
            <a:ext cx="4996070" cy="4309898"/>
          </a:xfrm>
          <a:prstGeom prst="rect">
            <a:avLst/>
          </a:prstGeom>
        </p:spPr>
        <p:txBody>
          <a:bodyPr>
            <a:normAutofit fontScale="70000" lnSpcReduction="20000"/>
          </a:bodyPr>
          <a:lstStyle>
            <a:lvl1pPr marL="228600" marR="0" indent="-228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723900" marR="0" indent="-2667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1234438" marR="0" indent="-320038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17272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21844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26416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30988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35560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40132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hangingPunct="1"/>
            <a:r>
              <a:rPr lang="ru-RU" sz="2600" b="1" dirty="0">
                <a:latin typeface="+mn-lt"/>
              </a:rPr>
              <a:t>Способ общения:</a:t>
            </a:r>
            <a:r>
              <a:rPr lang="ru-RU" sz="2600" dirty="0">
                <a:latin typeface="+mn-lt"/>
              </a:rPr>
              <a:t> говорит громко, быстро, приказными интонациями</a:t>
            </a:r>
          </a:p>
          <a:p>
            <a:pPr hangingPunct="1"/>
            <a:r>
              <a:rPr lang="ru-RU" sz="2600" b="1" dirty="0">
                <a:latin typeface="+mn-lt"/>
              </a:rPr>
              <a:t>Ключевой принцип общения:</a:t>
            </a:r>
            <a:r>
              <a:rPr lang="ru-RU" sz="2600" dirty="0">
                <a:latin typeface="+mn-lt"/>
              </a:rPr>
              <a:t> чужие мнения не важны, важны только факты</a:t>
            </a:r>
          </a:p>
          <a:p>
            <a:pPr hangingPunct="1"/>
            <a:r>
              <a:rPr lang="ru-RU" sz="2600" b="1" dirty="0">
                <a:latin typeface="+mn-lt"/>
              </a:rPr>
              <a:t>Крайние проявления:</a:t>
            </a:r>
            <a:r>
              <a:rPr lang="ru-RU" sz="2600" dirty="0">
                <a:latin typeface="+mn-lt"/>
              </a:rPr>
              <a:t> нетерпимый, раздражительный</a:t>
            </a:r>
          </a:p>
          <a:p>
            <a:pPr hangingPunct="1"/>
            <a:r>
              <a:rPr lang="ru-RU" sz="2600" b="1" dirty="0">
                <a:latin typeface="+mn-lt"/>
              </a:rPr>
              <a:t>Поза:</a:t>
            </a:r>
            <a:r>
              <a:rPr lang="ru-RU" sz="2600" dirty="0">
                <a:latin typeface="+mn-lt"/>
              </a:rPr>
              <a:t> тело наклонено вперед, рука в кармане</a:t>
            </a:r>
          </a:p>
          <a:p>
            <a:pPr hangingPunct="1"/>
            <a:r>
              <a:rPr lang="ru-RU" sz="2600" b="1" dirty="0">
                <a:latin typeface="+mn-lt"/>
              </a:rPr>
              <a:t>Походка:</a:t>
            </a:r>
            <a:r>
              <a:rPr lang="ru-RU" sz="2600" dirty="0">
                <a:latin typeface="+mn-lt"/>
              </a:rPr>
              <a:t> быстрая, всегда куда-то направляется</a:t>
            </a:r>
          </a:p>
          <a:p>
            <a:pPr hangingPunct="1"/>
            <a:r>
              <a:rPr lang="ru-RU" sz="2600" b="1" dirty="0">
                <a:latin typeface="+mn-lt"/>
              </a:rPr>
              <a:t>Жесты:</a:t>
            </a:r>
            <a:r>
              <a:rPr lang="ru-RU" sz="2600" dirty="0">
                <a:latin typeface="+mn-lt"/>
              </a:rPr>
              <a:t> много двигает руками при общении, жесты широкие</a:t>
            </a:r>
          </a:p>
          <a:p>
            <a:pPr hangingPunct="1"/>
            <a:r>
              <a:rPr lang="ru-RU" sz="2600" b="1" dirty="0">
                <a:latin typeface="+mn-lt"/>
              </a:rPr>
              <a:t>Типичные высказывания: </a:t>
            </a:r>
            <a:r>
              <a:rPr lang="ru-RU" sz="2600" dirty="0">
                <a:latin typeface="+mn-lt"/>
              </a:rPr>
              <a:t>«Давайте помнить о главном, а не углубляться в детали…», «Да хватит воду лить, задача ясна»</a:t>
            </a:r>
          </a:p>
          <a:p>
            <a:pPr hangingPunct="1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13499195"/>
      </p:ext>
    </p:extLst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4CAC815B-16BD-C06B-C8DE-386D9FCB03D9}"/>
              </a:ext>
            </a:extLst>
          </p:cNvPr>
          <p:cNvSpPr txBox="1"/>
          <p:nvPr/>
        </p:nvSpPr>
        <p:spPr>
          <a:xfrm>
            <a:off x="116590" y="172563"/>
            <a:ext cx="3778767" cy="4001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8" tIns="45718" rIns="45718" bIns="45718" anchor="ctr">
            <a:spAutoFit/>
          </a:bodyPr>
          <a:lstStyle>
            <a:lvl1pPr algn="ctr">
              <a:defRPr sz="4800">
                <a:solidFill>
                  <a:srgbClr val="8F00FF"/>
                </a:solidFill>
                <a:latin typeface="Gilroy-ExtraBold"/>
                <a:ea typeface="Gilroy-ExtraBold"/>
                <a:cs typeface="Gilroy-ExtraBold"/>
                <a:sym typeface="Gilroy-ExtraBold"/>
              </a:defRPr>
            </a:lvl1pPr>
          </a:lstStyle>
          <a:p>
            <a:pPr algn="l"/>
            <a:endParaRPr sz="2000" cap="all" dirty="0">
              <a:solidFill>
                <a:schemeClr val="tx1"/>
              </a:solidFill>
              <a:latin typeface="Gilroy-Bold" panose="00000800000000000000" pitchFamily="2" charset="-52"/>
            </a:endParaRPr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84F9DF81-7173-4CB6-9D7A-853CD4C5DB52}"/>
              </a:ext>
            </a:extLst>
          </p:cNvPr>
          <p:cNvGrpSpPr/>
          <p:nvPr/>
        </p:nvGrpSpPr>
        <p:grpSpPr>
          <a:xfrm>
            <a:off x="901505" y="128293"/>
            <a:ext cx="10856486" cy="488643"/>
            <a:chOff x="336583" y="669971"/>
            <a:chExt cx="2288320" cy="142138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BCC45EE7-5925-42DA-952D-44DE13F04CD8}"/>
                </a:ext>
              </a:extLst>
            </p:cNvPr>
            <p:cNvSpPr/>
            <p:nvPr/>
          </p:nvSpPr>
          <p:spPr>
            <a:xfrm>
              <a:off x="336583" y="669971"/>
              <a:ext cx="957880" cy="142138"/>
            </a:xfrm>
            <a:prstGeom prst="rect">
              <a:avLst/>
            </a:prstGeom>
            <a:solidFill>
              <a:schemeClr val="bg1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D24E872F-C863-409C-B7F4-2DD449C2B7C3}"/>
                </a:ext>
              </a:extLst>
            </p:cNvPr>
            <p:cNvSpPr/>
            <p:nvPr/>
          </p:nvSpPr>
          <p:spPr>
            <a:xfrm>
              <a:off x="336583" y="669971"/>
              <a:ext cx="1294463" cy="142138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id="{0F801002-581E-4840-A7B3-FD887DEFAD50}"/>
                </a:ext>
              </a:extLst>
            </p:cNvPr>
            <p:cNvSpPr/>
            <p:nvPr/>
          </p:nvSpPr>
          <p:spPr>
            <a:xfrm>
              <a:off x="673166" y="669971"/>
              <a:ext cx="1294463" cy="142138"/>
            </a:xfrm>
            <a:prstGeom prst="rect">
              <a:avLst/>
            </a:prstGeom>
            <a:solidFill>
              <a:srgbClr val="8F00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id="{4D27DBD1-E153-48A7-8C3A-88BC5B39526E}"/>
                </a:ext>
              </a:extLst>
            </p:cNvPr>
            <p:cNvSpPr/>
            <p:nvPr/>
          </p:nvSpPr>
          <p:spPr>
            <a:xfrm>
              <a:off x="993857" y="669971"/>
              <a:ext cx="1294463" cy="142138"/>
            </a:xfrm>
            <a:prstGeom prst="rect">
              <a:avLst/>
            </a:prstGeom>
            <a:solidFill>
              <a:srgbClr val="370AF6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F8F4E74F-339D-4B5F-AAA1-723BBE4A9945}"/>
                </a:ext>
              </a:extLst>
            </p:cNvPr>
            <p:cNvSpPr/>
            <p:nvPr/>
          </p:nvSpPr>
          <p:spPr>
            <a:xfrm>
              <a:off x="1330440" y="669971"/>
              <a:ext cx="1294463" cy="142138"/>
            </a:xfrm>
            <a:prstGeom prst="rect">
              <a:avLst/>
            </a:prstGeom>
            <a:solidFill>
              <a:srgbClr val="71E9E9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</p:grpSp>
      <p:sp>
        <p:nvSpPr>
          <p:cNvPr id="9" name="Текст 2">
            <a:extLst>
              <a:ext uri="{FF2B5EF4-FFF2-40B4-BE49-F238E27FC236}">
                <a16:creationId xmlns:a16="http://schemas.microsoft.com/office/drawing/2014/main" id="{007CF69C-62C1-4974-96D7-CEF4E12F349D}"/>
              </a:ext>
            </a:extLst>
          </p:cNvPr>
          <p:cNvSpPr txBox="1">
            <a:spLocks/>
          </p:cNvSpPr>
          <p:nvPr/>
        </p:nvSpPr>
        <p:spPr>
          <a:xfrm>
            <a:off x="824694" y="1394545"/>
            <a:ext cx="6141325" cy="4820478"/>
          </a:xfrm>
          <a:prstGeom prst="rect">
            <a:avLst/>
          </a:prstGeom>
        </p:spPr>
        <p:txBody>
          <a:bodyPr>
            <a:normAutofit/>
          </a:bodyPr>
          <a:lstStyle>
            <a:lvl1pPr marL="228600" marR="0" indent="-228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723900" marR="0" indent="-2667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1234438" marR="0" indent="-320038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17272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21844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26416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30988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35560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40132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marL="0" indent="0">
              <a:buNone/>
            </a:pPr>
            <a:r>
              <a:rPr lang="ru-RU" sz="1900" b="1" dirty="0">
                <a:latin typeface="+mn-lt"/>
              </a:rPr>
              <a:t>Тип DISC «I» (Вдохновитель)</a:t>
            </a:r>
            <a:endParaRPr lang="ru-RU" sz="1900" dirty="0">
              <a:latin typeface="+mn-lt"/>
            </a:endParaRPr>
          </a:p>
          <a:p>
            <a:pPr marL="0" indent="0">
              <a:buNone/>
            </a:pPr>
            <a:r>
              <a:rPr lang="ru-RU" sz="1900" b="1" dirty="0">
                <a:latin typeface="+mn-lt"/>
              </a:rPr>
              <a:t>Сильные стороны:</a:t>
            </a:r>
            <a:r>
              <a:rPr lang="ru-RU" sz="1900" dirty="0">
                <a:latin typeface="+mn-lt"/>
              </a:rPr>
              <a:t> Оптимизм, харизма, умение убеждать, креативность.</a:t>
            </a:r>
          </a:p>
          <a:p>
            <a:pPr marL="0" indent="0">
              <a:buNone/>
            </a:pPr>
            <a:r>
              <a:rPr lang="ru-RU" sz="1900" b="1" dirty="0">
                <a:latin typeface="+mn-lt"/>
              </a:rPr>
              <a:t>Слабые стороны:</a:t>
            </a:r>
            <a:r>
              <a:rPr lang="ru-RU" sz="1900" dirty="0">
                <a:latin typeface="+mn-lt"/>
              </a:rPr>
              <a:t> </a:t>
            </a:r>
            <a:r>
              <a:rPr lang="ru-RU" sz="1900" dirty="0" err="1">
                <a:latin typeface="+mn-lt"/>
              </a:rPr>
              <a:t>Неорганизован</a:t>
            </a:r>
            <a:r>
              <a:rPr lang="ru-RU" sz="1900" dirty="0">
                <a:latin typeface="+mn-lt"/>
              </a:rPr>
              <a:t>, непунктуален, импульсивен, не любит детали.</a:t>
            </a:r>
          </a:p>
          <a:p>
            <a:pPr marL="0" indent="0">
              <a:buNone/>
            </a:pPr>
            <a:r>
              <a:rPr lang="ru-RU" sz="1900" b="1" dirty="0">
                <a:latin typeface="+mn-lt"/>
              </a:rPr>
              <a:t>Поведение:</a:t>
            </a:r>
            <a:r>
              <a:rPr lang="ru-RU" sz="1900" dirty="0">
                <a:latin typeface="+mn-lt"/>
              </a:rPr>
              <a:t> Яркий, эмоциональный, жаждет внимания. Экстраверт.</a:t>
            </a:r>
          </a:p>
          <a:p>
            <a:pPr marL="0" indent="0">
              <a:buNone/>
            </a:pPr>
            <a:r>
              <a:rPr lang="ru-RU" sz="1900" b="1" dirty="0">
                <a:latin typeface="+mn-lt"/>
              </a:rPr>
              <a:t>📌 Роли в команде:</a:t>
            </a:r>
            <a:r>
              <a:rPr lang="ru-RU" sz="1900" dirty="0">
                <a:latin typeface="+mn-lt"/>
              </a:rPr>
              <a:t> Генератор идей, Коммуникатор, Мотиватор.</a:t>
            </a:r>
            <a:br>
              <a:rPr lang="ru-RU" sz="1900" dirty="0">
                <a:latin typeface="+mn-lt"/>
              </a:rPr>
            </a:br>
            <a:br>
              <a:rPr lang="ru-RU" sz="1900" dirty="0">
                <a:latin typeface="+mn-lt"/>
              </a:rPr>
            </a:br>
            <a:r>
              <a:rPr lang="ru-RU" sz="1900" b="1" dirty="0">
                <a:latin typeface="+mn-lt"/>
              </a:rPr>
              <a:t>📌 Должности:</a:t>
            </a:r>
            <a:r>
              <a:rPr lang="ru-RU" sz="1900" dirty="0">
                <a:latin typeface="+mn-lt"/>
              </a:rPr>
              <a:t> PR-менеджер, HR-бренд-менеджер, ивент-менеджер, менеджер по продажам (активные продажи), ведущий тренингов.</a:t>
            </a:r>
          </a:p>
          <a:p>
            <a:pPr hangingPunct="1"/>
            <a:endParaRPr lang="ru-RU" dirty="0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A202D5B5-9B51-4ABB-ADA2-5AFC315D9F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4212" y="1491464"/>
            <a:ext cx="3212327" cy="4015409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AA69B5A-0B5A-426D-918A-0D271F14E6D4}"/>
              </a:ext>
            </a:extLst>
          </p:cNvPr>
          <p:cNvSpPr/>
          <p:nvPr/>
        </p:nvSpPr>
        <p:spPr>
          <a:xfrm>
            <a:off x="3025337" y="735310"/>
            <a:ext cx="61413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FFFF00"/>
                </a:solidFill>
              </a:rPr>
              <a:t>I</a:t>
            </a:r>
            <a:r>
              <a:rPr lang="ru-RU" sz="2400" b="1" dirty="0">
                <a:solidFill>
                  <a:srgbClr val="FFFF00"/>
                </a:solidFill>
              </a:rPr>
              <a:t> – </a:t>
            </a:r>
            <a:r>
              <a:rPr lang="en-US" sz="2400" b="1" dirty="0">
                <a:solidFill>
                  <a:srgbClr val="FFFF00"/>
                </a:solidFill>
              </a:rPr>
              <a:t>Influence</a:t>
            </a:r>
            <a:r>
              <a:rPr lang="ru-RU" sz="2400" b="1" dirty="0">
                <a:solidFill>
                  <a:srgbClr val="FFFF00"/>
                </a:solidFill>
              </a:rPr>
              <a:t> – Влияние</a:t>
            </a:r>
            <a:r>
              <a:rPr lang="en-US" sz="2400" b="1" dirty="0">
                <a:solidFill>
                  <a:srgbClr val="FFFF00"/>
                </a:solidFill>
              </a:rPr>
              <a:t> – </a:t>
            </a:r>
            <a:r>
              <a:rPr lang="ru-RU" sz="2400" b="1" dirty="0">
                <a:solidFill>
                  <a:srgbClr val="FFFF00"/>
                </a:solidFill>
              </a:rPr>
              <a:t>Желтый </a:t>
            </a:r>
            <a:endParaRPr lang="ru-RU" sz="2400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24A4955-B21A-4E43-BEB5-0A86FA63208E}"/>
              </a:ext>
            </a:extLst>
          </p:cNvPr>
          <p:cNvSpPr/>
          <p:nvPr/>
        </p:nvSpPr>
        <p:spPr>
          <a:xfrm>
            <a:off x="8744774" y="5753358"/>
            <a:ext cx="14173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FFFF00"/>
                </a:solidFill>
              </a:rPr>
              <a:t>Моторы</a:t>
            </a:r>
            <a:endParaRPr lang="ru-RU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7049861"/>
      </p:ext>
    </p:extLst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4CAC815B-16BD-C06B-C8DE-386D9FCB03D9}"/>
              </a:ext>
            </a:extLst>
          </p:cNvPr>
          <p:cNvSpPr txBox="1"/>
          <p:nvPr/>
        </p:nvSpPr>
        <p:spPr>
          <a:xfrm>
            <a:off x="116590" y="172563"/>
            <a:ext cx="3778767" cy="4001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8" tIns="45718" rIns="45718" bIns="45718" anchor="ctr">
            <a:spAutoFit/>
          </a:bodyPr>
          <a:lstStyle>
            <a:lvl1pPr algn="ctr">
              <a:defRPr sz="4800">
                <a:solidFill>
                  <a:srgbClr val="8F00FF"/>
                </a:solidFill>
                <a:latin typeface="Gilroy-ExtraBold"/>
                <a:ea typeface="Gilroy-ExtraBold"/>
                <a:cs typeface="Gilroy-ExtraBold"/>
                <a:sym typeface="Gilroy-ExtraBold"/>
              </a:defRPr>
            </a:lvl1pPr>
          </a:lstStyle>
          <a:p>
            <a:pPr algn="l"/>
            <a:endParaRPr sz="2000" cap="all" dirty="0">
              <a:solidFill>
                <a:schemeClr val="tx1"/>
              </a:solidFill>
              <a:latin typeface="Gilroy-Bold" panose="00000800000000000000" pitchFamily="2" charset="-52"/>
            </a:endParaRPr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84F9DF81-7173-4CB6-9D7A-853CD4C5DB52}"/>
              </a:ext>
            </a:extLst>
          </p:cNvPr>
          <p:cNvGrpSpPr/>
          <p:nvPr/>
        </p:nvGrpSpPr>
        <p:grpSpPr>
          <a:xfrm>
            <a:off x="901505" y="128293"/>
            <a:ext cx="10856486" cy="488643"/>
            <a:chOff x="336583" y="669971"/>
            <a:chExt cx="2288320" cy="142138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BCC45EE7-5925-42DA-952D-44DE13F04CD8}"/>
                </a:ext>
              </a:extLst>
            </p:cNvPr>
            <p:cNvSpPr/>
            <p:nvPr/>
          </p:nvSpPr>
          <p:spPr>
            <a:xfrm>
              <a:off x="336583" y="669971"/>
              <a:ext cx="957880" cy="142138"/>
            </a:xfrm>
            <a:prstGeom prst="rect">
              <a:avLst/>
            </a:prstGeom>
            <a:solidFill>
              <a:schemeClr val="bg1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D24E872F-C863-409C-B7F4-2DD449C2B7C3}"/>
                </a:ext>
              </a:extLst>
            </p:cNvPr>
            <p:cNvSpPr/>
            <p:nvPr/>
          </p:nvSpPr>
          <p:spPr>
            <a:xfrm>
              <a:off x="336583" y="669971"/>
              <a:ext cx="1294463" cy="142138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id="{0F801002-581E-4840-A7B3-FD887DEFAD50}"/>
                </a:ext>
              </a:extLst>
            </p:cNvPr>
            <p:cNvSpPr/>
            <p:nvPr/>
          </p:nvSpPr>
          <p:spPr>
            <a:xfrm>
              <a:off x="673166" y="669971"/>
              <a:ext cx="1294463" cy="142138"/>
            </a:xfrm>
            <a:prstGeom prst="rect">
              <a:avLst/>
            </a:prstGeom>
            <a:solidFill>
              <a:srgbClr val="8F00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id="{4D27DBD1-E153-48A7-8C3A-88BC5B39526E}"/>
                </a:ext>
              </a:extLst>
            </p:cNvPr>
            <p:cNvSpPr/>
            <p:nvPr/>
          </p:nvSpPr>
          <p:spPr>
            <a:xfrm>
              <a:off x="993857" y="669971"/>
              <a:ext cx="1294463" cy="142138"/>
            </a:xfrm>
            <a:prstGeom prst="rect">
              <a:avLst/>
            </a:prstGeom>
            <a:solidFill>
              <a:srgbClr val="370AF6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F8F4E74F-339D-4B5F-AAA1-723BBE4A9945}"/>
                </a:ext>
              </a:extLst>
            </p:cNvPr>
            <p:cNvSpPr/>
            <p:nvPr/>
          </p:nvSpPr>
          <p:spPr>
            <a:xfrm>
              <a:off x="1330440" y="669971"/>
              <a:ext cx="1294463" cy="142138"/>
            </a:xfrm>
            <a:prstGeom prst="rect">
              <a:avLst/>
            </a:prstGeom>
            <a:solidFill>
              <a:srgbClr val="71E9E9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</p:grp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3409CB9-C459-4370-B04A-6DDF5FCDB7E6}"/>
              </a:ext>
            </a:extLst>
          </p:cNvPr>
          <p:cNvSpPr/>
          <p:nvPr/>
        </p:nvSpPr>
        <p:spPr>
          <a:xfrm>
            <a:off x="3821646" y="858943"/>
            <a:ext cx="40318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FFFF00"/>
                </a:solidFill>
              </a:rPr>
              <a:t>I</a:t>
            </a:r>
            <a:r>
              <a:rPr lang="ru-RU" b="1" dirty="0">
                <a:solidFill>
                  <a:srgbClr val="FFFF00"/>
                </a:solidFill>
              </a:rPr>
              <a:t> – </a:t>
            </a:r>
            <a:r>
              <a:rPr lang="en-US" b="1" dirty="0">
                <a:solidFill>
                  <a:srgbClr val="FFFF00"/>
                </a:solidFill>
              </a:rPr>
              <a:t>Influence</a:t>
            </a:r>
            <a:r>
              <a:rPr lang="ru-RU" b="1" dirty="0">
                <a:solidFill>
                  <a:srgbClr val="FFFF00"/>
                </a:solidFill>
              </a:rPr>
              <a:t> – Влияние</a:t>
            </a:r>
            <a:r>
              <a:rPr lang="en-US" b="1" dirty="0">
                <a:solidFill>
                  <a:srgbClr val="FFFF00"/>
                </a:solidFill>
              </a:rPr>
              <a:t> – </a:t>
            </a:r>
            <a:r>
              <a:rPr lang="ru-RU" b="1" dirty="0">
                <a:solidFill>
                  <a:srgbClr val="FFFF00"/>
                </a:solidFill>
              </a:rPr>
              <a:t>Желтый </a:t>
            </a:r>
            <a:endParaRPr lang="ru-RU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BFD320B-980B-43C0-B291-F5028884EC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8354" y="1470990"/>
            <a:ext cx="4170631" cy="4186859"/>
          </a:xfrm>
          <a:prstGeom prst="rect">
            <a:avLst/>
          </a:prstGeom>
        </p:spPr>
      </p:pic>
      <p:sp>
        <p:nvSpPr>
          <p:cNvPr id="13" name="Текст 2">
            <a:extLst>
              <a:ext uri="{FF2B5EF4-FFF2-40B4-BE49-F238E27FC236}">
                <a16:creationId xmlns:a16="http://schemas.microsoft.com/office/drawing/2014/main" id="{5523273B-C0F4-4237-B371-053B9BAED554}"/>
              </a:ext>
            </a:extLst>
          </p:cNvPr>
          <p:cNvSpPr txBox="1">
            <a:spLocks/>
          </p:cNvSpPr>
          <p:nvPr/>
        </p:nvSpPr>
        <p:spPr>
          <a:xfrm>
            <a:off x="981018" y="1510037"/>
            <a:ext cx="5194495" cy="4266371"/>
          </a:xfrm>
          <a:prstGeom prst="rect">
            <a:avLst/>
          </a:prstGeom>
        </p:spPr>
        <p:txBody>
          <a:bodyPr>
            <a:normAutofit fontScale="70000" lnSpcReduction="20000"/>
          </a:bodyPr>
          <a:lstStyle>
            <a:lvl1pPr marL="228600" marR="0" indent="-228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723900" marR="0" indent="-2667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1234438" marR="0" indent="-320038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17272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21844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26416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30988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35560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40132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hangingPunct="1"/>
            <a:r>
              <a:rPr lang="ru-RU" sz="2600" b="1" dirty="0">
                <a:latin typeface="+mn-lt"/>
              </a:rPr>
              <a:t>Поведение: </a:t>
            </a:r>
            <a:r>
              <a:rPr lang="ru-RU" sz="2600" dirty="0">
                <a:latin typeface="+mn-lt"/>
              </a:rPr>
              <a:t>ждет признания, любит находиться в центре внимания, рассказывает о переживаниях часами</a:t>
            </a:r>
          </a:p>
          <a:p>
            <a:pPr hangingPunct="1"/>
            <a:r>
              <a:rPr lang="ru-RU" sz="2600" b="1" dirty="0">
                <a:latin typeface="+mn-lt"/>
              </a:rPr>
              <a:t>Способ общения:</a:t>
            </a:r>
            <a:r>
              <a:rPr lang="ru-RU" sz="2600" dirty="0">
                <a:latin typeface="+mn-lt"/>
              </a:rPr>
              <a:t> выразительный голос, говорит быстро, любит использовать метафоры</a:t>
            </a:r>
          </a:p>
          <a:p>
            <a:pPr hangingPunct="1"/>
            <a:r>
              <a:rPr lang="ru-RU" sz="2600" b="1" dirty="0">
                <a:latin typeface="+mn-lt"/>
              </a:rPr>
              <a:t>Ключевой принцип общения:</a:t>
            </a:r>
            <a:r>
              <a:rPr lang="ru-RU" sz="2600" dirty="0">
                <a:latin typeface="+mn-lt"/>
              </a:rPr>
              <a:t> говорит, когда никто не слушает</a:t>
            </a:r>
          </a:p>
          <a:p>
            <a:pPr hangingPunct="1"/>
            <a:r>
              <a:rPr lang="ru-RU" sz="2600" b="1" dirty="0">
                <a:latin typeface="+mn-lt"/>
              </a:rPr>
              <a:t>Крайние проявления:</a:t>
            </a:r>
            <a:r>
              <a:rPr lang="ru-RU" sz="2600" dirty="0">
                <a:latin typeface="+mn-lt"/>
              </a:rPr>
              <a:t> неорганизованность</a:t>
            </a:r>
          </a:p>
          <a:p>
            <a:pPr hangingPunct="1"/>
            <a:r>
              <a:rPr lang="ru-RU" sz="2600" b="1" dirty="0">
                <a:latin typeface="+mn-lt"/>
              </a:rPr>
              <a:t>Поза:</a:t>
            </a:r>
            <a:r>
              <a:rPr lang="ru-RU" sz="2600" dirty="0">
                <a:latin typeface="+mn-lt"/>
              </a:rPr>
              <a:t> ноги расставлены, руки в карманах</a:t>
            </a:r>
          </a:p>
          <a:p>
            <a:pPr hangingPunct="1"/>
            <a:r>
              <a:rPr lang="ru-RU" sz="2600" b="1" dirty="0">
                <a:latin typeface="+mn-lt"/>
              </a:rPr>
              <a:t>Походка:</a:t>
            </a:r>
            <a:r>
              <a:rPr lang="ru-RU" sz="2600" dirty="0">
                <a:latin typeface="+mn-lt"/>
              </a:rPr>
              <a:t> плавная, поскольку всё внимание поглощено человеком, может сталкиваться с предметами</a:t>
            </a:r>
          </a:p>
          <a:p>
            <a:pPr hangingPunct="1"/>
            <a:r>
              <a:rPr lang="ru-RU" sz="2600" b="1" dirty="0">
                <a:latin typeface="+mn-lt"/>
              </a:rPr>
              <a:t>Жесты:</a:t>
            </a:r>
            <a:r>
              <a:rPr lang="ru-RU" sz="2600" dirty="0">
                <a:latin typeface="+mn-lt"/>
              </a:rPr>
              <a:t> богатая мимика и жестикуляция </a:t>
            </a:r>
          </a:p>
          <a:p>
            <a:pPr hangingPunct="1"/>
            <a:r>
              <a:rPr lang="ru-RU" sz="2600" b="1" dirty="0">
                <a:latin typeface="+mn-lt"/>
              </a:rPr>
              <a:t>Типичные высказывания: </a:t>
            </a:r>
            <a:r>
              <a:rPr lang="ru-RU" sz="2600" dirty="0">
                <a:latin typeface="+mn-lt"/>
              </a:rPr>
              <a:t>«Крутая идея!», «Не беспокойтесь, я уж точно смогу это сделать! Я же профи!»</a:t>
            </a:r>
          </a:p>
          <a:p>
            <a:pPr hangingPunct="1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52533319"/>
      </p:ext>
    </p:extLst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4CAC815B-16BD-C06B-C8DE-386D9FCB03D9}"/>
              </a:ext>
            </a:extLst>
          </p:cNvPr>
          <p:cNvSpPr txBox="1"/>
          <p:nvPr/>
        </p:nvSpPr>
        <p:spPr>
          <a:xfrm>
            <a:off x="116590" y="172563"/>
            <a:ext cx="3778767" cy="4001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8" tIns="45718" rIns="45718" bIns="45718" anchor="ctr">
            <a:spAutoFit/>
          </a:bodyPr>
          <a:lstStyle>
            <a:lvl1pPr algn="ctr">
              <a:defRPr sz="4800">
                <a:solidFill>
                  <a:srgbClr val="8F00FF"/>
                </a:solidFill>
                <a:latin typeface="Gilroy-ExtraBold"/>
                <a:ea typeface="Gilroy-ExtraBold"/>
                <a:cs typeface="Gilroy-ExtraBold"/>
                <a:sym typeface="Gilroy-ExtraBold"/>
              </a:defRPr>
            </a:lvl1pPr>
          </a:lstStyle>
          <a:p>
            <a:pPr algn="l"/>
            <a:endParaRPr sz="2000" cap="all" dirty="0">
              <a:solidFill>
                <a:schemeClr val="tx1"/>
              </a:solidFill>
              <a:latin typeface="Gilroy-Bold" panose="00000800000000000000" pitchFamily="2" charset="-52"/>
            </a:endParaRPr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84F9DF81-7173-4CB6-9D7A-853CD4C5DB52}"/>
              </a:ext>
            </a:extLst>
          </p:cNvPr>
          <p:cNvGrpSpPr/>
          <p:nvPr/>
        </p:nvGrpSpPr>
        <p:grpSpPr>
          <a:xfrm>
            <a:off x="901505" y="128293"/>
            <a:ext cx="10856486" cy="488643"/>
            <a:chOff x="336583" y="669971"/>
            <a:chExt cx="2288320" cy="142138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BCC45EE7-5925-42DA-952D-44DE13F04CD8}"/>
                </a:ext>
              </a:extLst>
            </p:cNvPr>
            <p:cNvSpPr/>
            <p:nvPr/>
          </p:nvSpPr>
          <p:spPr>
            <a:xfrm>
              <a:off x="336583" y="669971"/>
              <a:ext cx="957880" cy="142138"/>
            </a:xfrm>
            <a:prstGeom prst="rect">
              <a:avLst/>
            </a:prstGeom>
            <a:solidFill>
              <a:schemeClr val="bg1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D24E872F-C863-409C-B7F4-2DD449C2B7C3}"/>
                </a:ext>
              </a:extLst>
            </p:cNvPr>
            <p:cNvSpPr/>
            <p:nvPr/>
          </p:nvSpPr>
          <p:spPr>
            <a:xfrm>
              <a:off x="336583" y="669971"/>
              <a:ext cx="1294463" cy="142138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id="{0F801002-581E-4840-A7B3-FD887DEFAD50}"/>
                </a:ext>
              </a:extLst>
            </p:cNvPr>
            <p:cNvSpPr/>
            <p:nvPr/>
          </p:nvSpPr>
          <p:spPr>
            <a:xfrm>
              <a:off x="673166" y="669971"/>
              <a:ext cx="1294463" cy="142138"/>
            </a:xfrm>
            <a:prstGeom prst="rect">
              <a:avLst/>
            </a:prstGeom>
            <a:solidFill>
              <a:srgbClr val="8F00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id="{4D27DBD1-E153-48A7-8C3A-88BC5B39526E}"/>
                </a:ext>
              </a:extLst>
            </p:cNvPr>
            <p:cNvSpPr/>
            <p:nvPr/>
          </p:nvSpPr>
          <p:spPr>
            <a:xfrm>
              <a:off x="993857" y="669971"/>
              <a:ext cx="1294463" cy="142138"/>
            </a:xfrm>
            <a:prstGeom prst="rect">
              <a:avLst/>
            </a:prstGeom>
            <a:solidFill>
              <a:srgbClr val="370AF6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F8F4E74F-339D-4B5F-AAA1-723BBE4A9945}"/>
                </a:ext>
              </a:extLst>
            </p:cNvPr>
            <p:cNvSpPr/>
            <p:nvPr/>
          </p:nvSpPr>
          <p:spPr>
            <a:xfrm>
              <a:off x="1330440" y="669971"/>
              <a:ext cx="1294463" cy="142138"/>
            </a:xfrm>
            <a:prstGeom prst="rect">
              <a:avLst/>
            </a:prstGeom>
            <a:solidFill>
              <a:srgbClr val="71E9E9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</p:grp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15FE5DF-B87C-4620-849D-52B8AAD67865}"/>
              </a:ext>
            </a:extLst>
          </p:cNvPr>
          <p:cNvSpPr/>
          <p:nvPr/>
        </p:nvSpPr>
        <p:spPr>
          <a:xfrm>
            <a:off x="4019813" y="697683"/>
            <a:ext cx="46810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92D050"/>
                </a:solidFill>
              </a:rPr>
              <a:t>S</a:t>
            </a:r>
            <a:r>
              <a:rPr lang="ru-RU" sz="2400" b="1" dirty="0">
                <a:solidFill>
                  <a:srgbClr val="92D050"/>
                </a:solidFill>
              </a:rPr>
              <a:t> – </a:t>
            </a:r>
            <a:r>
              <a:rPr lang="en-US" sz="2400" b="1" dirty="0">
                <a:solidFill>
                  <a:srgbClr val="92D050"/>
                </a:solidFill>
              </a:rPr>
              <a:t>Steadiness</a:t>
            </a:r>
            <a:r>
              <a:rPr lang="ru-RU" sz="2400" b="1" dirty="0">
                <a:solidFill>
                  <a:srgbClr val="92D050"/>
                </a:solidFill>
              </a:rPr>
              <a:t> – Постоянство</a:t>
            </a:r>
            <a:endParaRPr lang="ru-RU" sz="2400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983646C-7390-4B92-8EAC-600687A91DC4}"/>
              </a:ext>
            </a:extLst>
          </p:cNvPr>
          <p:cNvSpPr/>
          <p:nvPr/>
        </p:nvSpPr>
        <p:spPr>
          <a:xfrm>
            <a:off x="682844" y="1300308"/>
            <a:ext cx="5658321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Тип DISC «S» (Хранитель стабильности)</a:t>
            </a:r>
          </a:p>
          <a:p>
            <a:endParaRPr lang="ru-RU" dirty="0"/>
          </a:p>
          <a:p>
            <a:r>
              <a:rPr lang="ru-RU" b="1" dirty="0"/>
              <a:t>Сильные стороны:</a:t>
            </a:r>
            <a:r>
              <a:rPr lang="ru-RU" dirty="0"/>
              <a:t> Надёжность, порядок, внимание к деталям, чуткость к эмоциям, теплота.</a:t>
            </a:r>
          </a:p>
          <a:p>
            <a:endParaRPr lang="ru-RU" b="1" dirty="0"/>
          </a:p>
          <a:p>
            <a:r>
              <a:rPr lang="ru-RU" b="1" dirty="0"/>
              <a:t>Слабые стороны:</a:t>
            </a:r>
            <a:r>
              <a:rPr lang="ru-RU" dirty="0"/>
              <a:t> Боится перемен, уступчив, не умеет отказывать, зависим.</a:t>
            </a:r>
          </a:p>
          <a:p>
            <a:endParaRPr lang="ru-RU" b="1" dirty="0"/>
          </a:p>
          <a:p>
            <a:r>
              <a:rPr lang="ru-RU" b="1" dirty="0"/>
              <a:t>Поведение:</a:t>
            </a:r>
            <a:r>
              <a:rPr lang="ru-RU" dirty="0"/>
              <a:t> Спокойный, мягкий, создаёт уют. Интроверт.</a:t>
            </a:r>
          </a:p>
          <a:p>
            <a:endParaRPr lang="ru-RU" b="1" dirty="0"/>
          </a:p>
          <a:p>
            <a:r>
              <a:rPr lang="ru-RU" b="1" dirty="0"/>
              <a:t>📌 Роли в команде:</a:t>
            </a:r>
            <a:r>
              <a:rPr lang="ru-RU" dirty="0"/>
              <a:t> Администратор, Поддержка, «Надёжный тыл».</a:t>
            </a:r>
            <a:br>
              <a:rPr lang="ru-RU" dirty="0"/>
            </a:br>
            <a:endParaRPr lang="ru-RU" dirty="0"/>
          </a:p>
          <a:p>
            <a:r>
              <a:rPr lang="ru-RU" b="1" dirty="0"/>
              <a:t>📌 Должности:</a:t>
            </a:r>
            <a:r>
              <a:rPr lang="ru-RU" dirty="0"/>
              <a:t> Администратор, офис-менеджер, специалист клиентской поддержки, бухгалтер, координатор проектов, секретарь, логист.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623A6D4-0D83-44BE-A184-D41E4DE997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90476" y="1239532"/>
            <a:ext cx="4455518" cy="4920785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EED3A2E2-A8C2-4B73-AF2D-F925BBF9D493}"/>
              </a:ext>
            </a:extLst>
          </p:cNvPr>
          <p:cNvSpPr/>
          <p:nvPr/>
        </p:nvSpPr>
        <p:spPr>
          <a:xfrm>
            <a:off x="7802217" y="6240501"/>
            <a:ext cx="358802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92D050"/>
                </a:solidFill>
              </a:rPr>
              <a:t>Поддержка, душа компании</a:t>
            </a:r>
            <a:endParaRPr lang="ru-RU" sz="2000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309768"/>
      </p:ext>
    </p:extLst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4CAC815B-16BD-C06B-C8DE-386D9FCB03D9}"/>
              </a:ext>
            </a:extLst>
          </p:cNvPr>
          <p:cNvSpPr txBox="1"/>
          <p:nvPr/>
        </p:nvSpPr>
        <p:spPr>
          <a:xfrm>
            <a:off x="116590" y="172563"/>
            <a:ext cx="3778767" cy="4001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8" tIns="45718" rIns="45718" bIns="45718" anchor="ctr">
            <a:spAutoFit/>
          </a:bodyPr>
          <a:lstStyle>
            <a:lvl1pPr algn="ctr">
              <a:defRPr sz="4800">
                <a:solidFill>
                  <a:srgbClr val="8F00FF"/>
                </a:solidFill>
                <a:latin typeface="Gilroy-ExtraBold"/>
                <a:ea typeface="Gilroy-ExtraBold"/>
                <a:cs typeface="Gilroy-ExtraBold"/>
                <a:sym typeface="Gilroy-ExtraBold"/>
              </a:defRPr>
            </a:lvl1pPr>
          </a:lstStyle>
          <a:p>
            <a:pPr algn="l"/>
            <a:endParaRPr sz="2000" cap="all" dirty="0">
              <a:solidFill>
                <a:schemeClr val="tx1"/>
              </a:solidFill>
              <a:latin typeface="Gilroy-Bold" panose="00000800000000000000" pitchFamily="2" charset="-52"/>
            </a:endParaRPr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84F9DF81-7173-4CB6-9D7A-853CD4C5DB52}"/>
              </a:ext>
            </a:extLst>
          </p:cNvPr>
          <p:cNvGrpSpPr/>
          <p:nvPr/>
        </p:nvGrpSpPr>
        <p:grpSpPr>
          <a:xfrm>
            <a:off x="901505" y="128293"/>
            <a:ext cx="10856486" cy="488643"/>
            <a:chOff x="336583" y="669971"/>
            <a:chExt cx="2288320" cy="142138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BCC45EE7-5925-42DA-952D-44DE13F04CD8}"/>
                </a:ext>
              </a:extLst>
            </p:cNvPr>
            <p:cNvSpPr/>
            <p:nvPr/>
          </p:nvSpPr>
          <p:spPr>
            <a:xfrm>
              <a:off x="336583" y="669971"/>
              <a:ext cx="957880" cy="142138"/>
            </a:xfrm>
            <a:prstGeom prst="rect">
              <a:avLst/>
            </a:prstGeom>
            <a:solidFill>
              <a:schemeClr val="bg1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D24E872F-C863-409C-B7F4-2DD449C2B7C3}"/>
                </a:ext>
              </a:extLst>
            </p:cNvPr>
            <p:cNvSpPr/>
            <p:nvPr/>
          </p:nvSpPr>
          <p:spPr>
            <a:xfrm>
              <a:off x="336583" y="669971"/>
              <a:ext cx="1294463" cy="142138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id="{0F801002-581E-4840-A7B3-FD887DEFAD50}"/>
                </a:ext>
              </a:extLst>
            </p:cNvPr>
            <p:cNvSpPr/>
            <p:nvPr/>
          </p:nvSpPr>
          <p:spPr>
            <a:xfrm>
              <a:off x="673166" y="669971"/>
              <a:ext cx="1294463" cy="142138"/>
            </a:xfrm>
            <a:prstGeom prst="rect">
              <a:avLst/>
            </a:prstGeom>
            <a:solidFill>
              <a:srgbClr val="8F00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id="{4D27DBD1-E153-48A7-8C3A-88BC5B39526E}"/>
                </a:ext>
              </a:extLst>
            </p:cNvPr>
            <p:cNvSpPr/>
            <p:nvPr/>
          </p:nvSpPr>
          <p:spPr>
            <a:xfrm>
              <a:off x="993857" y="669971"/>
              <a:ext cx="1294463" cy="142138"/>
            </a:xfrm>
            <a:prstGeom prst="rect">
              <a:avLst/>
            </a:prstGeom>
            <a:solidFill>
              <a:srgbClr val="370AF6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F8F4E74F-339D-4B5F-AAA1-723BBE4A9945}"/>
                </a:ext>
              </a:extLst>
            </p:cNvPr>
            <p:cNvSpPr/>
            <p:nvPr/>
          </p:nvSpPr>
          <p:spPr>
            <a:xfrm>
              <a:off x="1330440" y="669971"/>
              <a:ext cx="1294463" cy="142138"/>
            </a:xfrm>
            <a:prstGeom prst="rect">
              <a:avLst/>
            </a:prstGeom>
            <a:solidFill>
              <a:srgbClr val="71E9E9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</p:grpSp>
      <p:sp>
        <p:nvSpPr>
          <p:cNvPr id="9" name="Заголовок 1">
            <a:extLst>
              <a:ext uri="{FF2B5EF4-FFF2-40B4-BE49-F238E27FC236}">
                <a16:creationId xmlns:a16="http://schemas.microsoft.com/office/drawing/2014/main" id="{C8698B16-B14F-40ED-8A95-6AE308C57A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28190" y="697111"/>
            <a:ext cx="7374835" cy="488643"/>
          </a:xfrm>
        </p:spPr>
        <p:txBody>
          <a:bodyPr>
            <a:normAutofit/>
          </a:bodyPr>
          <a:lstStyle/>
          <a:p>
            <a:r>
              <a:rPr lang="en-US" sz="2400" b="1" dirty="0">
                <a:solidFill>
                  <a:srgbClr val="92D050"/>
                </a:solidFill>
                <a:latin typeface="Gilroy-Bold"/>
              </a:rPr>
              <a:t>S</a:t>
            </a:r>
            <a:r>
              <a:rPr lang="ru-RU" sz="2400" b="1" dirty="0">
                <a:solidFill>
                  <a:srgbClr val="92D050"/>
                </a:solidFill>
                <a:latin typeface="Gilroy-Bold"/>
              </a:rPr>
              <a:t> – </a:t>
            </a:r>
            <a:r>
              <a:rPr lang="en-US" sz="2400" b="1" dirty="0">
                <a:solidFill>
                  <a:srgbClr val="92D050"/>
                </a:solidFill>
                <a:latin typeface="Gilroy-Bold"/>
              </a:rPr>
              <a:t>Steadiness</a:t>
            </a:r>
            <a:r>
              <a:rPr lang="ru-RU" sz="2400" b="1" dirty="0">
                <a:solidFill>
                  <a:srgbClr val="92D050"/>
                </a:solidFill>
                <a:latin typeface="Gilroy-Bold"/>
              </a:rPr>
              <a:t> – Постоянство</a:t>
            </a:r>
            <a:endParaRPr lang="ru-RU" sz="2400" dirty="0">
              <a:latin typeface="Gilroy-Bold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A49225E5-37EF-4733-8196-578E782413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0185" y="1543562"/>
            <a:ext cx="4075961" cy="4731026"/>
          </a:xfrm>
          <a:prstGeom prst="rect">
            <a:avLst/>
          </a:prstGeom>
        </p:spPr>
      </p:pic>
      <p:sp>
        <p:nvSpPr>
          <p:cNvPr id="11" name="Текст 2">
            <a:extLst>
              <a:ext uri="{FF2B5EF4-FFF2-40B4-BE49-F238E27FC236}">
                <a16:creationId xmlns:a16="http://schemas.microsoft.com/office/drawing/2014/main" id="{10424E17-C75E-4C09-8771-E9E60EA79AB3}"/>
              </a:ext>
            </a:extLst>
          </p:cNvPr>
          <p:cNvSpPr txBox="1">
            <a:spLocks/>
          </p:cNvSpPr>
          <p:nvPr/>
        </p:nvSpPr>
        <p:spPr>
          <a:xfrm>
            <a:off x="6096000" y="1719470"/>
            <a:ext cx="4864248" cy="4760843"/>
          </a:xfrm>
          <a:prstGeom prst="rect">
            <a:avLst/>
          </a:prstGeom>
        </p:spPr>
        <p:txBody>
          <a:bodyPr>
            <a:normAutofit/>
          </a:bodyPr>
          <a:lstStyle>
            <a:lvl1pPr marL="228600" marR="0" indent="-228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723900" marR="0" indent="-2667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1234438" marR="0" indent="-320038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17272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21844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26416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30988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35560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40132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hangingPunct="1"/>
            <a:r>
              <a:rPr lang="ru-RU" sz="1900" b="1" dirty="0">
                <a:latin typeface="+mn-lt"/>
              </a:rPr>
              <a:t>Способ общения:</a:t>
            </a:r>
            <a:r>
              <a:rPr lang="ru-RU" sz="1900" dirty="0">
                <a:latin typeface="+mn-lt"/>
              </a:rPr>
              <a:t> слушает и подстраивается под собеседника</a:t>
            </a:r>
          </a:p>
          <a:p>
            <a:pPr hangingPunct="1"/>
            <a:r>
              <a:rPr lang="ru-RU" sz="1900" b="1" dirty="0">
                <a:latin typeface="+mn-lt"/>
              </a:rPr>
              <a:t>Ключевой принцип общения:</a:t>
            </a:r>
            <a:r>
              <a:rPr lang="ru-RU" sz="1900" dirty="0">
                <a:latin typeface="+mn-lt"/>
              </a:rPr>
              <a:t> высокое чувство такта</a:t>
            </a:r>
          </a:p>
          <a:p>
            <a:pPr hangingPunct="1"/>
            <a:r>
              <a:rPr lang="ru-RU" sz="1900" b="1" dirty="0">
                <a:latin typeface="+mn-lt"/>
              </a:rPr>
              <a:t>Крайние проявления:</a:t>
            </a:r>
            <a:r>
              <a:rPr lang="ru-RU" sz="1900" dirty="0">
                <a:latin typeface="+mn-lt"/>
              </a:rPr>
              <a:t> не могут работать в конфликтных ситуациях</a:t>
            </a:r>
          </a:p>
          <a:p>
            <a:pPr hangingPunct="1"/>
            <a:r>
              <a:rPr lang="ru-RU" sz="1900" b="1" dirty="0">
                <a:latin typeface="+mn-lt"/>
              </a:rPr>
              <a:t>Поза:</a:t>
            </a:r>
            <a:r>
              <a:rPr lang="ru-RU" sz="1900" dirty="0">
                <a:latin typeface="+mn-lt"/>
              </a:rPr>
              <a:t> тело откинуто назад, рука в кармане</a:t>
            </a:r>
          </a:p>
          <a:p>
            <a:pPr hangingPunct="1"/>
            <a:r>
              <a:rPr lang="ru-RU" sz="1900" b="1" dirty="0">
                <a:latin typeface="+mn-lt"/>
              </a:rPr>
              <a:t>Походка:</a:t>
            </a:r>
            <a:r>
              <a:rPr lang="ru-RU" sz="1900" dirty="0">
                <a:latin typeface="+mn-lt"/>
              </a:rPr>
              <a:t> ровная, легкая</a:t>
            </a:r>
          </a:p>
          <a:p>
            <a:pPr hangingPunct="1"/>
            <a:r>
              <a:rPr lang="ru-RU" sz="1900" b="1" dirty="0">
                <a:latin typeface="+mn-lt"/>
              </a:rPr>
              <a:t>Жесты:</a:t>
            </a:r>
            <a:r>
              <a:rPr lang="ru-RU" sz="1900" dirty="0">
                <a:latin typeface="+mn-lt"/>
              </a:rPr>
              <a:t> жестикулирует руками</a:t>
            </a:r>
          </a:p>
          <a:p>
            <a:pPr hangingPunct="1"/>
            <a:r>
              <a:rPr lang="ru-RU" sz="1900" b="1" dirty="0">
                <a:latin typeface="+mn-lt"/>
              </a:rPr>
              <a:t>Типичные высказывания: </a:t>
            </a:r>
            <a:r>
              <a:rPr lang="ru-RU" sz="1900" dirty="0">
                <a:latin typeface="+mn-lt"/>
              </a:rPr>
              <a:t>«Давайте выслушаем мнение всех сотрудников», «Думаю, не стоит спорить на этот счёт»</a:t>
            </a:r>
          </a:p>
          <a:p>
            <a:pPr hangingPunct="1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617555"/>
      </p:ext>
    </p:extLst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4CAC815B-16BD-C06B-C8DE-386D9FCB03D9}"/>
              </a:ext>
            </a:extLst>
          </p:cNvPr>
          <p:cNvSpPr txBox="1"/>
          <p:nvPr/>
        </p:nvSpPr>
        <p:spPr>
          <a:xfrm>
            <a:off x="116590" y="172563"/>
            <a:ext cx="3778767" cy="4001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8" tIns="45718" rIns="45718" bIns="45718" anchor="ctr">
            <a:spAutoFit/>
          </a:bodyPr>
          <a:lstStyle>
            <a:lvl1pPr algn="ctr">
              <a:defRPr sz="4800">
                <a:solidFill>
                  <a:srgbClr val="8F00FF"/>
                </a:solidFill>
                <a:latin typeface="Gilroy-ExtraBold"/>
                <a:ea typeface="Gilroy-ExtraBold"/>
                <a:cs typeface="Gilroy-ExtraBold"/>
                <a:sym typeface="Gilroy-ExtraBold"/>
              </a:defRPr>
            </a:lvl1pPr>
          </a:lstStyle>
          <a:p>
            <a:pPr algn="l"/>
            <a:endParaRPr sz="2000" cap="all" dirty="0">
              <a:solidFill>
                <a:schemeClr val="tx1"/>
              </a:solidFill>
              <a:latin typeface="Gilroy-Bold" panose="00000800000000000000" pitchFamily="2" charset="-52"/>
            </a:endParaRPr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84F9DF81-7173-4CB6-9D7A-853CD4C5DB52}"/>
              </a:ext>
            </a:extLst>
          </p:cNvPr>
          <p:cNvGrpSpPr/>
          <p:nvPr/>
        </p:nvGrpSpPr>
        <p:grpSpPr>
          <a:xfrm>
            <a:off x="901505" y="128293"/>
            <a:ext cx="10856486" cy="488643"/>
            <a:chOff x="336583" y="669971"/>
            <a:chExt cx="2288320" cy="142138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BCC45EE7-5925-42DA-952D-44DE13F04CD8}"/>
                </a:ext>
              </a:extLst>
            </p:cNvPr>
            <p:cNvSpPr/>
            <p:nvPr/>
          </p:nvSpPr>
          <p:spPr>
            <a:xfrm>
              <a:off x="336583" y="669971"/>
              <a:ext cx="957880" cy="142138"/>
            </a:xfrm>
            <a:prstGeom prst="rect">
              <a:avLst/>
            </a:prstGeom>
            <a:solidFill>
              <a:schemeClr val="bg1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D24E872F-C863-409C-B7F4-2DD449C2B7C3}"/>
                </a:ext>
              </a:extLst>
            </p:cNvPr>
            <p:cNvSpPr/>
            <p:nvPr/>
          </p:nvSpPr>
          <p:spPr>
            <a:xfrm>
              <a:off x="336583" y="669971"/>
              <a:ext cx="1294463" cy="142138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id="{0F801002-581E-4840-A7B3-FD887DEFAD50}"/>
                </a:ext>
              </a:extLst>
            </p:cNvPr>
            <p:cNvSpPr/>
            <p:nvPr/>
          </p:nvSpPr>
          <p:spPr>
            <a:xfrm>
              <a:off x="673166" y="669971"/>
              <a:ext cx="1294463" cy="142138"/>
            </a:xfrm>
            <a:prstGeom prst="rect">
              <a:avLst/>
            </a:prstGeom>
            <a:solidFill>
              <a:srgbClr val="8F00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id="{4D27DBD1-E153-48A7-8C3A-88BC5B39526E}"/>
                </a:ext>
              </a:extLst>
            </p:cNvPr>
            <p:cNvSpPr/>
            <p:nvPr/>
          </p:nvSpPr>
          <p:spPr>
            <a:xfrm>
              <a:off x="993857" y="669971"/>
              <a:ext cx="1294463" cy="142138"/>
            </a:xfrm>
            <a:prstGeom prst="rect">
              <a:avLst/>
            </a:prstGeom>
            <a:solidFill>
              <a:srgbClr val="370AF6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F8F4E74F-339D-4B5F-AAA1-723BBE4A9945}"/>
                </a:ext>
              </a:extLst>
            </p:cNvPr>
            <p:cNvSpPr/>
            <p:nvPr/>
          </p:nvSpPr>
          <p:spPr>
            <a:xfrm>
              <a:off x="1330440" y="669971"/>
              <a:ext cx="1294463" cy="142138"/>
            </a:xfrm>
            <a:prstGeom prst="rect">
              <a:avLst/>
            </a:prstGeom>
            <a:solidFill>
              <a:srgbClr val="71E9E9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</p:grp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5BE125E-3216-4507-8DC5-4557374DD090}"/>
              </a:ext>
            </a:extLst>
          </p:cNvPr>
          <p:cNvSpPr/>
          <p:nvPr/>
        </p:nvSpPr>
        <p:spPr>
          <a:xfrm>
            <a:off x="2930091" y="794693"/>
            <a:ext cx="54617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>
                <a:solidFill>
                  <a:srgbClr val="00B0F0"/>
                </a:solidFill>
                <a:latin typeface="Gilroy-Bold"/>
              </a:rPr>
              <a:t>C</a:t>
            </a:r>
            <a:r>
              <a:rPr lang="ru-RU" sz="2400" b="1" dirty="0">
                <a:solidFill>
                  <a:srgbClr val="00B0F0"/>
                </a:solidFill>
                <a:latin typeface="Gilroy-Bold"/>
              </a:rPr>
              <a:t> – </a:t>
            </a:r>
            <a:r>
              <a:rPr lang="en-US" sz="2400" b="1" dirty="0">
                <a:solidFill>
                  <a:srgbClr val="00B0F0"/>
                </a:solidFill>
                <a:latin typeface="Gilroy-Bold"/>
              </a:rPr>
              <a:t>Compliance</a:t>
            </a:r>
            <a:r>
              <a:rPr lang="ru-RU" sz="2400" b="1" dirty="0">
                <a:solidFill>
                  <a:srgbClr val="00B0F0"/>
                </a:solidFill>
                <a:latin typeface="Gilroy-Bold"/>
              </a:rPr>
              <a:t> – Следование правилам</a:t>
            </a:r>
            <a:endParaRPr lang="ru-RU" sz="2400" dirty="0">
              <a:latin typeface="Gilroy-Bold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418BA14-E5D6-4BD4-B21F-31EA3F5675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9693" y="1256358"/>
            <a:ext cx="3357530" cy="4780722"/>
          </a:xfrm>
          <a:prstGeom prst="rect">
            <a:avLst/>
          </a:prstGeom>
        </p:spPr>
      </p:pic>
      <p:sp>
        <p:nvSpPr>
          <p:cNvPr id="11" name="Текст 2">
            <a:extLst>
              <a:ext uri="{FF2B5EF4-FFF2-40B4-BE49-F238E27FC236}">
                <a16:creationId xmlns:a16="http://schemas.microsoft.com/office/drawing/2014/main" id="{A9A583E4-E570-45BE-A6FB-74B3C6C37CDA}"/>
              </a:ext>
            </a:extLst>
          </p:cNvPr>
          <p:cNvSpPr txBox="1">
            <a:spLocks/>
          </p:cNvSpPr>
          <p:nvPr/>
        </p:nvSpPr>
        <p:spPr>
          <a:xfrm>
            <a:off x="576470" y="1510748"/>
            <a:ext cx="6466361" cy="4552559"/>
          </a:xfrm>
          <a:prstGeom prst="rect">
            <a:avLst/>
          </a:prstGeom>
        </p:spPr>
        <p:txBody>
          <a:bodyPr>
            <a:noAutofit/>
          </a:bodyPr>
          <a:lstStyle>
            <a:lvl1pPr marL="228600" marR="0" indent="-228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723900" marR="0" indent="-2667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1234438" marR="0" indent="-320038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17272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21844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26416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30988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35560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40132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marL="0" indent="0">
              <a:buNone/>
            </a:pPr>
            <a:r>
              <a:rPr lang="ru-RU" sz="1800" b="1" dirty="0">
                <a:latin typeface="+mn-lt"/>
              </a:rPr>
              <a:t>Тип DISC «C» (Аналитик)</a:t>
            </a:r>
            <a:endParaRPr lang="ru-RU" sz="1800" dirty="0">
              <a:latin typeface="+mn-lt"/>
            </a:endParaRPr>
          </a:p>
          <a:p>
            <a:pPr marL="0" indent="0">
              <a:buNone/>
            </a:pPr>
            <a:r>
              <a:rPr lang="ru-RU" sz="1800" b="1" dirty="0">
                <a:latin typeface="+mn-lt"/>
              </a:rPr>
              <a:t>Сильные стороны:</a:t>
            </a:r>
            <a:r>
              <a:rPr lang="ru-RU" sz="1800" dirty="0">
                <a:latin typeface="+mn-lt"/>
              </a:rPr>
              <a:t> Решение проблем, педантичность, методичность, внимание к деталям и фактам.</a:t>
            </a:r>
          </a:p>
          <a:p>
            <a:pPr marL="0" indent="0">
              <a:buNone/>
            </a:pPr>
            <a:r>
              <a:rPr lang="ru-RU" sz="1800" b="1" dirty="0">
                <a:latin typeface="+mn-lt"/>
              </a:rPr>
              <a:t>Слабые стороны:</a:t>
            </a:r>
            <a:r>
              <a:rPr lang="ru-RU" sz="1800" dirty="0">
                <a:latin typeface="+mn-lt"/>
              </a:rPr>
              <a:t> </a:t>
            </a:r>
            <a:r>
              <a:rPr lang="ru-RU" sz="1800" dirty="0" err="1">
                <a:latin typeface="+mn-lt"/>
              </a:rPr>
              <a:t>Сверхкритичность</a:t>
            </a:r>
            <a:r>
              <a:rPr lang="ru-RU" sz="1800" dirty="0">
                <a:latin typeface="+mn-lt"/>
              </a:rPr>
              <a:t>, замкнутость, негибкость, избегает компромиссов.</a:t>
            </a:r>
          </a:p>
          <a:p>
            <a:pPr marL="0" indent="0">
              <a:buNone/>
            </a:pPr>
            <a:r>
              <a:rPr lang="ru-RU" sz="1800" b="1" dirty="0">
                <a:latin typeface="+mn-lt"/>
              </a:rPr>
              <a:t>Поведение:</a:t>
            </a:r>
            <a:r>
              <a:rPr lang="ru-RU" sz="1800" dirty="0">
                <a:latin typeface="+mn-lt"/>
              </a:rPr>
              <a:t> Тактичен, добросовестен, осторожен. Интроверт.</a:t>
            </a:r>
          </a:p>
          <a:p>
            <a:pPr marL="0" indent="0">
              <a:buNone/>
            </a:pPr>
            <a:r>
              <a:rPr lang="ru-RU" sz="1800" b="1" dirty="0">
                <a:latin typeface="+mn-lt"/>
              </a:rPr>
              <a:t>📌 Роли в команде:</a:t>
            </a:r>
            <a:r>
              <a:rPr lang="ru-RU" sz="1800" dirty="0">
                <a:latin typeface="+mn-lt"/>
              </a:rPr>
              <a:t> Эксперт, Контролёр, «Критический ум».</a:t>
            </a:r>
            <a:br>
              <a:rPr lang="ru-RU" sz="1800" dirty="0">
                <a:latin typeface="+mn-lt"/>
              </a:rPr>
            </a:br>
            <a:endParaRPr lang="ru-RU" sz="1800" dirty="0">
              <a:latin typeface="+mn-lt"/>
            </a:endParaRPr>
          </a:p>
          <a:p>
            <a:pPr marL="0" indent="0">
              <a:buNone/>
            </a:pPr>
            <a:r>
              <a:rPr lang="ru-RU" sz="1800" b="1" dirty="0">
                <a:latin typeface="+mn-lt"/>
              </a:rPr>
              <a:t>📌 Должности:</a:t>
            </a:r>
            <a:r>
              <a:rPr lang="ru-RU" sz="1800" dirty="0">
                <a:latin typeface="+mn-lt"/>
              </a:rPr>
              <a:t> Аналитик (данных/бизнес), аудитор, юрист, программист, инженер-технолог, бухгалтер (сложные участки), методолог, специалист по качеству.</a:t>
            </a:r>
          </a:p>
          <a:p>
            <a:pPr marL="0" indent="0" hangingPunct="1">
              <a:buNone/>
            </a:pPr>
            <a:endParaRPr lang="ru-RU" sz="1800" dirty="0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637BF3FF-6F35-4DB7-A515-9DACA21ADDA7}"/>
              </a:ext>
            </a:extLst>
          </p:cNvPr>
          <p:cNvSpPr/>
          <p:nvPr/>
        </p:nvSpPr>
        <p:spPr>
          <a:xfrm>
            <a:off x="8528302" y="6181491"/>
            <a:ext cx="251383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00B0F0"/>
                </a:solidFill>
                <a:latin typeface="Gilroy-Bold"/>
              </a:rPr>
              <a:t>Аналитик-стратег</a:t>
            </a:r>
            <a:endParaRPr lang="ru-RU" sz="2400" dirty="0">
              <a:solidFill>
                <a:srgbClr val="00B0F0"/>
              </a:solidFill>
              <a:latin typeface="Gilroy-Bold"/>
            </a:endParaRPr>
          </a:p>
        </p:txBody>
      </p:sp>
    </p:spTree>
    <p:extLst>
      <p:ext uri="{BB962C8B-B14F-4D97-AF65-F5344CB8AC3E}">
        <p14:creationId xmlns:p14="http://schemas.microsoft.com/office/powerpoint/2010/main" val="3453901349"/>
      </p:ext>
    </p:extLst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4CAC815B-16BD-C06B-C8DE-386D9FCB03D9}"/>
              </a:ext>
            </a:extLst>
          </p:cNvPr>
          <p:cNvSpPr txBox="1"/>
          <p:nvPr/>
        </p:nvSpPr>
        <p:spPr>
          <a:xfrm>
            <a:off x="116590" y="172563"/>
            <a:ext cx="3778767" cy="4001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8" tIns="45718" rIns="45718" bIns="45718" anchor="ctr">
            <a:spAutoFit/>
          </a:bodyPr>
          <a:lstStyle>
            <a:lvl1pPr algn="ctr">
              <a:defRPr sz="4800">
                <a:solidFill>
                  <a:srgbClr val="8F00FF"/>
                </a:solidFill>
                <a:latin typeface="Gilroy-ExtraBold"/>
                <a:ea typeface="Gilroy-ExtraBold"/>
                <a:cs typeface="Gilroy-ExtraBold"/>
                <a:sym typeface="Gilroy-ExtraBold"/>
              </a:defRPr>
            </a:lvl1pPr>
          </a:lstStyle>
          <a:p>
            <a:pPr algn="l"/>
            <a:endParaRPr sz="2000" cap="all" dirty="0">
              <a:solidFill>
                <a:schemeClr val="tx1"/>
              </a:solidFill>
              <a:latin typeface="Gilroy-Bold" panose="00000800000000000000" pitchFamily="2" charset="-52"/>
            </a:endParaRPr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84F9DF81-7173-4CB6-9D7A-853CD4C5DB52}"/>
              </a:ext>
            </a:extLst>
          </p:cNvPr>
          <p:cNvGrpSpPr/>
          <p:nvPr/>
        </p:nvGrpSpPr>
        <p:grpSpPr>
          <a:xfrm>
            <a:off x="901505" y="128293"/>
            <a:ext cx="10856486" cy="488643"/>
            <a:chOff x="336583" y="669971"/>
            <a:chExt cx="2288320" cy="142138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BCC45EE7-5925-42DA-952D-44DE13F04CD8}"/>
                </a:ext>
              </a:extLst>
            </p:cNvPr>
            <p:cNvSpPr/>
            <p:nvPr/>
          </p:nvSpPr>
          <p:spPr>
            <a:xfrm>
              <a:off x="336583" y="669971"/>
              <a:ext cx="957880" cy="142138"/>
            </a:xfrm>
            <a:prstGeom prst="rect">
              <a:avLst/>
            </a:prstGeom>
            <a:solidFill>
              <a:schemeClr val="bg1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D24E872F-C863-409C-B7F4-2DD449C2B7C3}"/>
                </a:ext>
              </a:extLst>
            </p:cNvPr>
            <p:cNvSpPr/>
            <p:nvPr/>
          </p:nvSpPr>
          <p:spPr>
            <a:xfrm>
              <a:off x="336583" y="669971"/>
              <a:ext cx="1294463" cy="142138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id="{0F801002-581E-4840-A7B3-FD887DEFAD50}"/>
                </a:ext>
              </a:extLst>
            </p:cNvPr>
            <p:cNvSpPr/>
            <p:nvPr/>
          </p:nvSpPr>
          <p:spPr>
            <a:xfrm>
              <a:off x="673166" y="669971"/>
              <a:ext cx="1294463" cy="142138"/>
            </a:xfrm>
            <a:prstGeom prst="rect">
              <a:avLst/>
            </a:prstGeom>
            <a:solidFill>
              <a:srgbClr val="8F00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id="{4D27DBD1-E153-48A7-8C3A-88BC5B39526E}"/>
                </a:ext>
              </a:extLst>
            </p:cNvPr>
            <p:cNvSpPr/>
            <p:nvPr/>
          </p:nvSpPr>
          <p:spPr>
            <a:xfrm>
              <a:off x="993857" y="669971"/>
              <a:ext cx="1294463" cy="142138"/>
            </a:xfrm>
            <a:prstGeom prst="rect">
              <a:avLst/>
            </a:prstGeom>
            <a:solidFill>
              <a:srgbClr val="370AF6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F8F4E74F-339D-4B5F-AAA1-723BBE4A9945}"/>
                </a:ext>
              </a:extLst>
            </p:cNvPr>
            <p:cNvSpPr/>
            <p:nvPr/>
          </p:nvSpPr>
          <p:spPr>
            <a:xfrm>
              <a:off x="1330440" y="669971"/>
              <a:ext cx="1294463" cy="142138"/>
            </a:xfrm>
            <a:prstGeom prst="rect">
              <a:avLst/>
            </a:prstGeom>
            <a:solidFill>
              <a:srgbClr val="71E9E9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</p:grpSp>
      <p:sp>
        <p:nvSpPr>
          <p:cNvPr id="10" name="Текст 2">
            <a:extLst>
              <a:ext uri="{FF2B5EF4-FFF2-40B4-BE49-F238E27FC236}">
                <a16:creationId xmlns:a16="http://schemas.microsoft.com/office/drawing/2014/main" id="{5AFC426F-DB96-429B-8F1D-CB383E8E3552}"/>
              </a:ext>
            </a:extLst>
          </p:cNvPr>
          <p:cNvSpPr txBox="1">
            <a:spLocks/>
          </p:cNvSpPr>
          <p:nvPr/>
        </p:nvSpPr>
        <p:spPr>
          <a:xfrm>
            <a:off x="6175721" y="1434115"/>
            <a:ext cx="5353670" cy="4936868"/>
          </a:xfrm>
          <a:prstGeom prst="rect">
            <a:avLst/>
          </a:prstGeom>
        </p:spPr>
        <p:txBody>
          <a:bodyPr>
            <a:noAutofit/>
          </a:bodyPr>
          <a:lstStyle>
            <a:lvl1pPr marL="228600" marR="0" indent="-228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1pPr>
            <a:lvl2pPr marL="723900" marR="0" indent="-2667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2pPr>
            <a:lvl3pPr marL="1234438" marR="0" indent="-320038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3pPr>
            <a:lvl4pPr marL="17272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4pPr>
            <a:lvl5pPr marL="21844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5pPr>
            <a:lvl6pPr marL="26416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6pPr>
            <a:lvl7pPr marL="30988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7pPr>
            <a:lvl8pPr marL="35560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8pPr>
            <a:lvl9pPr marL="4013200" marR="0" indent="-355600" algn="l" defTabSz="914400" rtl="0" latinLnBrk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 sz="2800" b="0" i="0" u="none" strike="noStrike" cap="none" spc="0" baseline="0">
                <a:solidFill>
                  <a:srgbClr val="000000"/>
                </a:solidFill>
                <a:uFillTx/>
                <a:latin typeface="+mj-lt"/>
                <a:ea typeface="+mj-ea"/>
                <a:cs typeface="+mj-cs"/>
                <a:sym typeface="Calibri"/>
              </a:defRPr>
            </a:lvl9pPr>
          </a:lstStyle>
          <a:p>
            <a:pPr hangingPunct="1"/>
            <a:r>
              <a:rPr lang="ru-RU" sz="1800" b="1" dirty="0">
                <a:latin typeface="+mn-lt"/>
              </a:rPr>
              <a:t>Способ общения:</a:t>
            </a:r>
            <a:r>
              <a:rPr lang="ru-RU" sz="1800" dirty="0">
                <a:latin typeface="+mn-lt"/>
              </a:rPr>
              <a:t> предпочитает письменно излагать свои мысли, говорят конкретно, «без воды». Будьте готовы, что будет записывать многие моменты вашего разговора себе в блокнот. Проявляет дипломатичность</a:t>
            </a:r>
          </a:p>
          <a:p>
            <a:pPr hangingPunct="1"/>
            <a:r>
              <a:rPr lang="ru-RU" sz="1800" b="1" dirty="0">
                <a:latin typeface="+mn-lt"/>
              </a:rPr>
              <a:t>Ключевой принцип общения:</a:t>
            </a:r>
            <a:r>
              <a:rPr lang="ru-RU" sz="1800" dirty="0">
                <a:latin typeface="+mn-lt"/>
              </a:rPr>
              <a:t> задает подробные вопросы</a:t>
            </a:r>
          </a:p>
          <a:p>
            <a:pPr hangingPunct="1"/>
            <a:r>
              <a:rPr lang="ru-RU" sz="1800" b="1" dirty="0">
                <a:latin typeface="+mn-lt"/>
              </a:rPr>
              <a:t>Крайние проявления: </a:t>
            </a:r>
            <a:r>
              <a:rPr lang="ru-RU" sz="1800" dirty="0">
                <a:latin typeface="+mn-lt"/>
              </a:rPr>
              <a:t>критичен, нетерпим к чужим ошибкам</a:t>
            </a:r>
          </a:p>
          <a:p>
            <a:pPr hangingPunct="1"/>
            <a:r>
              <a:rPr lang="ru-RU" sz="1800" b="1" dirty="0">
                <a:latin typeface="+mn-lt"/>
              </a:rPr>
              <a:t>Поза:</a:t>
            </a:r>
            <a:r>
              <a:rPr lang="ru-RU" sz="1800" dirty="0">
                <a:latin typeface="+mn-lt"/>
              </a:rPr>
              <a:t> руки сложены, одна рука поддерживает подбородок</a:t>
            </a:r>
          </a:p>
          <a:p>
            <a:pPr hangingPunct="1"/>
            <a:r>
              <a:rPr lang="ru-RU" sz="1800" b="1" dirty="0">
                <a:latin typeface="+mn-lt"/>
              </a:rPr>
              <a:t>Походка:</a:t>
            </a:r>
            <a:r>
              <a:rPr lang="ru-RU" sz="1800" dirty="0">
                <a:latin typeface="+mn-lt"/>
              </a:rPr>
              <a:t> прямая</a:t>
            </a:r>
          </a:p>
          <a:p>
            <a:pPr hangingPunct="1"/>
            <a:r>
              <a:rPr lang="ru-RU" sz="1800" b="1" dirty="0">
                <a:latin typeface="+mn-lt"/>
              </a:rPr>
              <a:t>Жесты:</a:t>
            </a:r>
            <a:r>
              <a:rPr lang="ru-RU" sz="1800" dirty="0">
                <a:latin typeface="+mn-lt"/>
              </a:rPr>
              <a:t> очень сдержанные, практически их не использует</a:t>
            </a:r>
          </a:p>
          <a:p>
            <a:pPr hangingPunct="1"/>
            <a:r>
              <a:rPr lang="ru-RU" sz="1800" b="1" dirty="0">
                <a:latin typeface="+mn-lt"/>
              </a:rPr>
              <a:t>Типичные высказывания: </a:t>
            </a:r>
            <a:r>
              <a:rPr lang="ru-RU" sz="1800" dirty="0">
                <a:latin typeface="+mn-lt"/>
              </a:rPr>
              <a:t>«Давайте я еще раз проверю расчеты», «Это кто-то проверял?»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FE680327-436C-4992-98A2-433D69CC3888}"/>
              </a:ext>
            </a:extLst>
          </p:cNvPr>
          <p:cNvSpPr/>
          <p:nvPr/>
        </p:nvSpPr>
        <p:spPr>
          <a:xfrm>
            <a:off x="2930091" y="794693"/>
            <a:ext cx="54617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>
                <a:solidFill>
                  <a:srgbClr val="00B0F0"/>
                </a:solidFill>
                <a:latin typeface="Gilroy-Bold"/>
              </a:rPr>
              <a:t>C</a:t>
            </a:r>
            <a:r>
              <a:rPr lang="ru-RU" sz="2400" b="1" dirty="0">
                <a:solidFill>
                  <a:srgbClr val="00B0F0"/>
                </a:solidFill>
                <a:latin typeface="Gilroy-Bold"/>
              </a:rPr>
              <a:t> – </a:t>
            </a:r>
            <a:r>
              <a:rPr lang="en-US" sz="2400" b="1" dirty="0">
                <a:solidFill>
                  <a:srgbClr val="00B0F0"/>
                </a:solidFill>
                <a:latin typeface="Gilroy-Bold"/>
              </a:rPr>
              <a:t>Compliance</a:t>
            </a:r>
            <a:r>
              <a:rPr lang="ru-RU" sz="2400" b="1" dirty="0">
                <a:solidFill>
                  <a:srgbClr val="00B0F0"/>
                </a:solidFill>
                <a:latin typeface="Gilroy-Bold"/>
              </a:rPr>
              <a:t> – Следование правилам</a:t>
            </a:r>
            <a:endParaRPr lang="ru-RU" sz="2400" dirty="0">
              <a:latin typeface="Gilroy-Bold"/>
            </a:endParaRP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CD95EC1-A534-43C6-AD95-48FC8B9BB5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7053" y="1368899"/>
            <a:ext cx="2886075" cy="506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4495"/>
      </p:ext>
    </p:extLst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4CAC815B-16BD-C06B-C8DE-386D9FCB03D9}"/>
              </a:ext>
            </a:extLst>
          </p:cNvPr>
          <p:cNvSpPr txBox="1"/>
          <p:nvPr/>
        </p:nvSpPr>
        <p:spPr>
          <a:xfrm>
            <a:off x="116590" y="172563"/>
            <a:ext cx="3778767" cy="4001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8" tIns="45718" rIns="45718" bIns="45718" anchor="ctr">
            <a:spAutoFit/>
          </a:bodyPr>
          <a:lstStyle>
            <a:lvl1pPr algn="ctr">
              <a:defRPr sz="4800">
                <a:solidFill>
                  <a:srgbClr val="8F00FF"/>
                </a:solidFill>
                <a:latin typeface="Gilroy-ExtraBold"/>
                <a:ea typeface="Gilroy-ExtraBold"/>
                <a:cs typeface="Gilroy-ExtraBold"/>
                <a:sym typeface="Gilroy-ExtraBold"/>
              </a:defRPr>
            </a:lvl1pPr>
          </a:lstStyle>
          <a:p>
            <a:pPr algn="l"/>
            <a:endParaRPr sz="2000" cap="all" dirty="0">
              <a:solidFill>
                <a:schemeClr val="tx1"/>
              </a:solidFill>
              <a:latin typeface="Gilroy-Bold" panose="00000800000000000000" pitchFamily="2" charset="-52"/>
            </a:endParaRPr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84F9DF81-7173-4CB6-9D7A-853CD4C5DB52}"/>
              </a:ext>
            </a:extLst>
          </p:cNvPr>
          <p:cNvGrpSpPr/>
          <p:nvPr/>
        </p:nvGrpSpPr>
        <p:grpSpPr>
          <a:xfrm>
            <a:off x="901505" y="128293"/>
            <a:ext cx="10856486" cy="488643"/>
            <a:chOff x="336583" y="669971"/>
            <a:chExt cx="2288320" cy="142138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BCC45EE7-5925-42DA-952D-44DE13F04CD8}"/>
                </a:ext>
              </a:extLst>
            </p:cNvPr>
            <p:cNvSpPr/>
            <p:nvPr/>
          </p:nvSpPr>
          <p:spPr>
            <a:xfrm>
              <a:off x="336583" y="669971"/>
              <a:ext cx="957880" cy="142138"/>
            </a:xfrm>
            <a:prstGeom prst="rect">
              <a:avLst/>
            </a:prstGeom>
            <a:solidFill>
              <a:schemeClr val="bg1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D24E872F-C863-409C-B7F4-2DD449C2B7C3}"/>
                </a:ext>
              </a:extLst>
            </p:cNvPr>
            <p:cNvSpPr/>
            <p:nvPr/>
          </p:nvSpPr>
          <p:spPr>
            <a:xfrm>
              <a:off x="336583" y="669971"/>
              <a:ext cx="1294463" cy="142138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id="{0F801002-581E-4840-A7B3-FD887DEFAD50}"/>
                </a:ext>
              </a:extLst>
            </p:cNvPr>
            <p:cNvSpPr/>
            <p:nvPr/>
          </p:nvSpPr>
          <p:spPr>
            <a:xfrm>
              <a:off x="673166" y="669971"/>
              <a:ext cx="1294463" cy="142138"/>
            </a:xfrm>
            <a:prstGeom prst="rect">
              <a:avLst/>
            </a:prstGeom>
            <a:solidFill>
              <a:srgbClr val="8F00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id="{4D27DBD1-E153-48A7-8C3A-88BC5B39526E}"/>
                </a:ext>
              </a:extLst>
            </p:cNvPr>
            <p:cNvSpPr/>
            <p:nvPr/>
          </p:nvSpPr>
          <p:spPr>
            <a:xfrm>
              <a:off x="993857" y="669971"/>
              <a:ext cx="1294463" cy="142138"/>
            </a:xfrm>
            <a:prstGeom prst="rect">
              <a:avLst/>
            </a:prstGeom>
            <a:solidFill>
              <a:srgbClr val="370AF6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F8F4E74F-339D-4B5F-AAA1-723BBE4A9945}"/>
                </a:ext>
              </a:extLst>
            </p:cNvPr>
            <p:cNvSpPr/>
            <p:nvPr/>
          </p:nvSpPr>
          <p:spPr>
            <a:xfrm>
              <a:off x="1330440" y="669971"/>
              <a:ext cx="1294463" cy="142138"/>
            </a:xfrm>
            <a:prstGeom prst="rect">
              <a:avLst/>
            </a:prstGeom>
            <a:solidFill>
              <a:srgbClr val="71E9E9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</p:grp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A99BEC6-86FB-47B2-921A-D32CC09CBD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3931" y="858099"/>
            <a:ext cx="6621114" cy="5679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812363"/>
      </p:ext>
    </p:extLst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4CAC815B-16BD-C06B-C8DE-386D9FCB03D9}"/>
              </a:ext>
            </a:extLst>
          </p:cNvPr>
          <p:cNvSpPr txBox="1"/>
          <p:nvPr/>
        </p:nvSpPr>
        <p:spPr>
          <a:xfrm>
            <a:off x="116590" y="172563"/>
            <a:ext cx="3778767" cy="4001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8" tIns="45718" rIns="45718" bIns="45718" anchor="ctr">
            <a:spAutoFit/>
          </a:bodyPr>
          <a:lstStyle>
            <a:lvl1pPr algn="ctr">
              <a:defRPr sz="4800">
                <a:solidFill>
                  <a:srgbClr val="8F00FF"/>
                </a:solidFill>
                <a:latin typeface="Gilroy-ExtraBold"/>
                <a:ea typeface="Gilroy-ExtraBold"/>
                <a:cs typeface="Gilroy-ExtraBold"/>
                <a:sym typeface="Gilroy-ExtraBold"/>
              </a:defRPr>
            </a:lvl1pPr>
          </a:lstStyle>
          <a:p>
            <a:pPr algn="l"/>
            <a:endParaRPr sz="2000" cap="all" dirty="0">
              <a:solidFill>
                <a:schemeClr val="tx1"/>
              </a:solidFill>
              <a:latin typeface="Gilroy-Bold" panose="00000800000000000000" pitchFamily="2" charset="-52"/>
            </a:endParaRPr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84F9DF81-7173-4CB6-9D7A-853CD4C5DB52}"/>
              </a:ext>
            </a:extLst>
          </p:cNvPr>
          <p:cNvGrpSpPr/>
          <p:nvPr/>
        </p:nvGrpSpPr>
        <p:grpSpPr>
          <a:xfrm>
            <a:off x="901505" y="128293"/>
            <a:ext cx="10856486" cy="488643"/>
            <a:chOff x="336583" y="669971"/>
            <a:chExt cx="2288320" cy="142138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BCC45EE7-5925-42DA-952D-44DE13F04CD8}"/>
                </a:ext>
              </a:extLst>
            </p:cNvPr>
            <p:cNvSpPr/>
            <p:nvPr/>
          </p:nvSpPr>
          <p:spPr>
            <a:xfrm>
              <a:off x="336583" y="669971"/>
              <a:ext cx="957880" cy="142138"/>
            </a:xfrm>
            <a:prstGeom prst="rect">
              <a:avLst/>
            </a:prstGeom>
            <a:solidFill>
              <a:schemeClr val="bg1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D24E872F-C863-409C-B7F4-2DD449C2B7C3}"/>
                </a:ext>
              </a:extLst>
            </p:cNvPr>
            <p:cNvSpPr/>
            <p:nvPr/>
          </p:nvSpPr>
          <p:spPr>
            <a:xfrm>
              <a:off x="336583" y="669971"/>
              <a:ext cx="1294463" cy="142138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id="{0F801002-581E-4840-A7B3-FD887DEFAD50}"/>
                </a:ext>
              </a:extLst>
            </p:cNvPr>
            <p:cNvSpPr/>
            <p:nvPr/>
          </p:nvSpPr>
          <p:spPr>
            <a:xfrm>
              <a:off x="673166" y="669971"/>
              <a:ext cx="1294463" cy="142138"/>
            </a:xfrm>
            <a:prstGeom prst="rect">
              <a:avLst/>
            </a:prstGeom>
            <a:solidFill>
              <a:srgbClr val="8F00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id="{4D27DBD1-E153-48A7-8C3A-88BC5B39526E}"/>
                </a:ext>
              </a:extLst>
            </p:cNvPr>
            <p:cNvSpPr/>
            <p:nvPr/>
          </p:nvSpPr>
          <p:spPr>
            <a:xfrm>
              <a:off x="993857" y="669971"/>
              <a:ext cx="1294463" cy="142138"/>
            </a:xfrm>
            <a:prstGeom prst="rect">
              <a:avLst/>
            </a:prstGeom>
            <a:solidFill>
              <a:srgbClr val="370AF6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F8F4E74F-339D-4B5F-AAA1-723BBE4A9945}"/>
                </a:ext>
              </a:extLst>
            </p:cNvPr>
            <p:cNvSpPr/>
            <p:nvPr/>
          </p:nvSpPr>
          <p:spPr>
            <a:xfrm>
              <a:off x="1330440" y="669971"/>
              <a:ext cx="1294463" cy="142138"/>
            </a:xfrm>
            <a:prstGeom prst="rect">
              <a:avLst/>
            </a:prstGeom>
            <a:solidFill>
              <a:srgbClr val="71E9E9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</p:grp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D45A312-AE4F-4E44-B05F-50A2BF787E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2761" y="1793149"/>
            <a:ext cx="3838575" cy="403860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A2DBC68-BE0D-4A78-AD80-AD958AD8C15B}"/>
              </a:ext>
            </a:extLst>
          </p:cNvPr>
          <p:cNvSpPr/>
          <p:nvPr/>
        </p:nvSpPr>
        <p:spPr>
          <a:xfrm>
            <a:off x="4584031" y="912655"/>
            <a:ext cx="28360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>
                <a:solidFill>
                  <a:srgbClr val="370AF6"/>
                </a:solidFill>
                <a:latin typeface="Gilroy-Bold"/>
              </a:rPr>
              <a:t>Определи себя</a:t>
            </a:r>
          </a:p>
        </p:txBody>
      </p:sp>
    </p:spTree>
    <p:extLst>
      <p:ext uri="{BB962C8B-B14F-4D97-AF65-F5344CB8AC3E}">
        <p14:creationId xmlns:p14="http://schemas.microsoft.com/office/powerpoint/2010/main" val="2627706372"/>
      </p:ext>
    </p:extLst>
  </p:cSld>
  <p:clrMapOvr>
    <a:masterClrMapping/>
  </p:clrMapOvr>
  <p:transition spd="med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Квадрат">
            <a:extLst>
              <a:ext uri="{FF2B5EF4-FFF2-40B4-BE49-F238E27FC236}">
                <a16:creationId xmlns:a16="http://schemas.microsoft.com/office/drawing/2014/main" id="{984F842A-299F-4839-BEB1-247F91CFB776}"/>
              </a:ext>
            </a:extLst>
          </p:cNvPr>
          <p:cNvSpPr/>
          <p:nvPr/>
        </p:nvSpPr>
        <p:spPr>
          <a:xfrm>
            <a:off x="9202" y="756958"/>
            <a:ext cx="1831983" cy="2635760"/>
          </a:xfrm>
          <a:prstGeom prst="rect">
            <a:avLst/>
          </a:prstGeom>
          <a:solidFill>
            <a:srgbClr val="71E9E9"/>
          </a:solidFill>
          <a:ln w="12700">
            <a:noFill/>
            <a:miter lim="400000"/>
          </a:ln>
        </p:spPr>
        <p:txBody>
          <a:bodyPr lIns="45718" tIns="45718" rIns="45718" bIns="45718" anchor="ctr"/>
          <a:lstStyle/>
          <a:p>
            <a:pPr>
              <a:defRPr>
                <a:solidFill>
                  <a:srgbClr val="FD493D"/>
                </a:solidFill>
                <a:latin typeface="+mj-lt"/>
                <a:ea typeface="+mj-ea"/>
                <a:cs typeface="+mj-cs"/>
                <a:sym typeface="Calibri"/>
              </a:defRPr>
            </a:pPr>
            <a:endParaRPr/>
          </a:p>
        </p:txBody>
      </p:sp>
      <p:grpSp>
        <p:nvGrpSpPr>
          <p:cNvPr id="188" name="Прямоугольник 16"/>
          <p:cNvGrpSpPr/>
          <p:nvPr/>
        </p:nvGrpSpPr>
        <p:grpSpPr>
          <a:xfrm>
            <a:off x="-193829" y="6365712"/>
            <a:ext cx="542260" cy="506841"/>
            <a:chOff x="0" y="0"/>
            <a:chExt cx="542258" cy="506839"/>
          </a:xfrm>
        </p:grpSpPr>
        <p:sp>
          <p:nvSpPr>
            <p:cNvPr id="186" name="Прямоугольник"/>
            <p:cNvSpPr/>
            <p:nvPr/>
          </p:nvSpPr>
          <p:spPr>
            <a:xfrm>
              <a:off x="-1" y="0"/>
              <a:ext cx="542260" cy="506841"/>
            </a:xfrm>
            <a:prstGeom prst="rect">
              <a:avLst/>
            </a:prstGeom>
            <a:solidFill>
              <a:srgbClr val="FCAF17"/>
            </a:solidFill>
            <a:ln w="12700" cap="flat">
              <a:noFill/>
              <a:miter lim="400000"/>
            </a:ln>
            <a:effectLst/>
          </p:spPr>
          <p:txBody>
            <a:bodyPr wrap="square" lIns="45718" tIns="45718" rIns="45718" bIns="45718" numCol="1" anchor="ctr">
              <a:noAutofit/>
            </a:bodyPr>
            <a:lstStyle/>
            <a:p>
              <a:pPr algn="ctr">
                <a:defRPr>
                  <a:solidFill>
                    <a:srgbClr val="FFFFFF"/>
                  </a:solidFill>
                  <a:latin typeface="+mj-lt"/>
                  <a:ea typeface="+mj-ea"/>
                  <a:cs typeface="+mj-cs"/>
                  <a:sym typeface="Calibri"/>
                </a:defRPr>
              </a:pPr>
              <a:endParaRPr/>
            </a:p>
          </p:txBody>
        </p:sp>
        <p:sp>
          <p:nvSpPr>
            <p:cNvPr id="187" name="7"/>
            <p:cNvSpPr txBox="1"/>
            <p:nvPr/>
          </p:nvSpPr>
          <p:spPr>
            <a:xfrm>
              <a:off x="37054" y="153867"/>
              <a:ext cx="468149" cy="19910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45718" tIns="45718" rIns="45718" bIns="45718" numCol="1" anchor="ctr">
              <a:noAutofit/>
            </a:bodyPr>
            <a:lstStyle>
              <a:lvl1pPr algn="ctr">
                <a:defRPr sz="1200">
                  <a:solidFill>
                    <a:srgbClr val="FFFFFF"/>
                  </a:solidFill>
                  <a:latin typeface="Gilroy-Bold"/>
                  <a:ea typeface="Gilroy-Bold"/>
                  <a:cs typeface="Gilroy-Bold"/>
                  <a:sym typeface="Gilroy-Bold"/>
                </a:defRPr>
              </a:lvl1pPr>
            </a:lstStyle>
            <a:p>
              <a:r>
                <a:rPr lang="ru-RU" dirty="0"/>
                <a:t>3</a:t>
              </a:r>
              <a:endParaRPr dirty="0"/>
            </a:p>
          </p:txBody>
        </p:sp>
      </p:grpSp>
      <p:sp>
        <p:nvSpPr>
          <p:cNvPr id="12" name="Текст 2">
            <a:extLst>
              <a:ext uri="{FF2B5EF4-FFF2-40B4-BE49-F238E27FC236}">
                <a16:creationId xmlns:a16="http://schemas.microsoft.com/office/drawing/2014/main" id="{65E0BF6E-BA3A-1E7B-5928-68FC9F500BCE}"/>
              </a:ext>
            </a:extLst>
          </p:cNvPr>
          <p:cNvSpPr txBox="1"/>
          <p:nvPr/>
        </p:nvSpPr>
        <p:spPr>
          <a:xfrm>
            <a:off x="2757177" y="691975"/>
            <a:ext cx="6745210" cy="64632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8" tIns="45718" rIns="45718" bIns="45718" anchor="ctr">
            <a:spAutoFit/>
          </a:bodyPr>
          <a:lstStyle>
            <a:lvl1pPr algn="ctr">
              <a:defRPr sz="4800">
                <a:solidFill>
                  <a:srgbClr val="8F00FF"/>
                </a:solidFill>
                <a:latin typeface="Gilroy-ExtraBold"/>
                <a:ea typeface="Gilroy-ExtraBold"/>
                <a:cs typeface="Gilroy-ExtraBold"/>
                <a:sym typeface="Gilroy-ExtraBold"/>
              </a:defRPr>
            </a:lvl1pPr>
          </a:lstStyle>
          <a:p>
            <a:endParaRPr sz="3600" b="1" dirty="0"/>
          </a:p>
        </p:txBody>
      </p:sp>
      <p:pic>
        <p:nvPicPr>
          <p:cNvPr id="38" name="Рисунок 37">
            <a:extLst>
              <a:ext uri="{FF2B5EF4-FFF2-40B4-BE49-F238E27FC236}">
                <a16:creationId xmlns:a16="http://schemas.microsoft.com/office/drawing/2014/main" id="{B893CF79-701B-44DC-97D4-938D4D89129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0" y="3392717"/>
            <a:ext cx="1833656" cy="3440987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61F0B3E9-C56F-4153-BEC2-D056BF23B6F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0017" y="-2443"/>
            <a:ext cx="1831983" cy="3440987"/>
          </a:xfrm>
          <a:prstGeom prst="rect">
            <a:avLst/>
          </a:prstGeom>
        </p:spPr>
      </p:pic>
      <p:sp>
        <p:nvSpPr>
          <p:cNvPr id="41" name="Квадрат">
            <a:extLst>
              <a:ext uri="{FF2B5EF4-FFF2-40B4-BE49-F238E27FC236}">
                <a16:creationId xmlns:a16="http://schemas.microsoft.com/office/drawing/2014/main" id="{C05782E4-9927-4749-9ED8-C502345C5924}"/>
              </a:ext>
            </a:extLst>
          </p:cNvPr>
          <p:cNvSpPr/>
          <p:nvPr/>
        </p:nvSpPr>
        <p:spPr>
          <a:xfrm>
            <a:off x="10360016" y="3438544"/>
            <a:ext cx="1831983" cy="1701087"/>
          </a:xfrm>
          <a:prstGeom prst="rect">
            <a:avLst/>
          </a:prstGeom>
          <a:solidFill>
            <a:srgbClr val="370AF6"/>
          </a:solidFill>
          <a:ln w="12700">
            <a:noFill/>
            <a:miter lim="400000"/>
          </a:ln>
        </p:spPr>
        <p:txBody>
          <a:bodyPr lIns="45718" tIns="45718" rIns="45718" bIns="45718" anchor="ctr"/>
          <a:lstStyle/>
          <a:p>
            <a:pPr>
              <a:defRPr>
                <a:solidFill>
                  <a:srgbClr val="FD493D"/>
                </a:solidFill>
                <a:latin typeface="+mj-lt"/>
                <a:ea typeface="+mj-ea"/>
                <a:cs typeface="+mj-cs"/>
                <a:sym typeface="Calibri"/>
              </a:defRPr>
            </a:pPr>
            <a:endParaRPr/>
          </a:p>
        </p:txBody>
      </p:sp>
      <p:sp>
        <p:nvSpPr>
          <p:cNvPr id="42" name="Квадрат">
            <a:extLst>
              <a:ext uri="{FF2B5EF4-FFF2-40B4-BE49-F238E27FC236}">
                <a16:creationId xmlns:a16="http://schemas.microsoft.com/office/drawing/2014/main" id="{2265CC3D-4D23-4F09-A7CB-6A42AF5D1D71}"/>
              </a:ext>
            </a:extLst>
          </p:cNvPr>
          <p:cNvSpPr/>
          <p:nvPr/>
        </p:nvSpPr>
        <p:spPr>
          <a:xfrm>
            <a:off x="10360015" y="5113211"/>
            <a:ext cx="1831983" cy="1739900"/>
          </a:xfrm>
          <a:prstGeom prst="rect">
            <a:avLst/>
          </a:prstGeom>
          <a:solidFill>
            <a:srgbClr val="9F00FF"/>
          </a:solidFill>
          <a:ln w="12700">
            <a:noFill/>
            <a:miter lim="400000"/>
          </a:ln>
        </p:spPr>
        <p:txBody>
          <a:bodyPr lIns="45718" tIns="45718" rIns="45718" bIns="45718" anchor="ctr"/>
          <a:lstStyle/>
          <a:p>
            <a:pPr>
              <a:defRPr>
                <a:solidFill>
                  <a:srgbClr val="FD493D"/>
                </a:solidFill>
                <a:latin typeface="+mj-lt"/>
                <a:ea typeface="+mj-ea"/>
                <a:cs typeface="+mj-cs"/>
                <a:sym typeface="Calibri"/>
              </a:defRPr>
            </a:pPr>
            <a:endParaRPr dirty="0"/>
          </a:p>
        </p:txBody>
      </p:sp>
      <p:sp>
        <p:nvSpPr>
          <p:cNvPr id="43" name="Квадрат">
            <a:extLst>
              <a:ext uri="{FF2B5EF4-FFF2-40B4-BE49-F238E27FC236}">
                <a16:creationId xmlns:a16="http://schemas.microsoft.com/office/drawing/2014/main" id="{9B296C51-6BDD-4A9C-92C7-C62365A80EC4}"/>
              </a:ext>
            </a:extLst>
          </p:cNvPr>
          <p:cNvSpPr/>
          <p:nvPr/>
        </p:nvSpPr>
        <p:spPr>
          <a:xfrm>
            <a:off x="0" y="-24295"/>
            <a:ext cx="1831983" cy="781253"/>
          </a:xfrm>
          <a:prstGeom prst="rect">
            <a:avLst/>
          </a:prstGeom>
          <a:solidFill>
            <a:srgbClr val="9F00FF"/>
          </a:solidFill>
          <a:ln w="12700">
            <a:noFill/>
            <a:miter lim="400000"/>
          </a:ln>
        </p:spPr>
        <p:txBody>
          <a:bodyPr lIns="45718" tIns="45718" rIns="45718" bIns="45718" anchor="ctr"/>
          <a:lstStyle/>
          <a:p>
            <a:pPr>
              <a:defRPr>
                <a:solidFill>
                  <a:srgbClr val="FD493D"/>
                </a:solidFill>
                <a:latin typeface="+mj-lt"/>
                <a:ea typeface="+mj-ea"/>
                <a:cs typeface="+mj-cs"/>
                <a:sym typeface="Calibri"/>
              </a:defRPr>
            </a:pPr>
            <a:endParaRPr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0187605-D55B-4314-AD4F-517A688A0E3A}"/>
              </a:ext>
            </a:extLst>
          </p:cNvPr>
          <p:cNvSpPr/>
          <p:nvPr/>
        </p:nvSpPr>
        <p:spPr>
          <a:xfrm>
            <a:off x="3260035" y="1123120"/>
            <a:ext cx="598335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dirty="0">
                <a:solidFill>
                  <a:srgbClr val="370AF6"/>
                </a:solidFill>
              </a:rPr>
              <a:t>Попрактикуемся? :)</a:t>
            </a:r>
          </a:p>
        </p:txBody>
      </p:sp>
    </p:spTree>
    <p:extLst>
      <p:ext uri="{BB962C8B-B14F-4D97-AF65-F5344CB8AC3E}">
        <p14:creationId xmlns:p14="http://schemas.microsoft.com/office/powerpoint/2010/main" val="1527284193"/>
      </p:ext>
    </p:extLst>
  </p:cSld>
  <p:clrMapOvr>
    <a:masterClrMapping/>
  </p:clrMapOvr>
  <p:transition spd="med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4CAC815B-16BD-C06B-C8DE-386D9FCB03D9}"/>
              </a:ext>
            </a:extLst>
          </p:cNvPr>
          <p:cNvSpPr txBox="1"/>
          <p:nvPr/>
        </p:nvSpPr>
        <p:spPr>
          <a:xfrm>
            <a:off x="116590" y="172563"/>
            <a:ext cx="3778767" cy="4001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8" tIns="45718" rIns="45718" bIns="45718" anchor="ctr">
            <a:spAutoFit/>
          </a:bodyPr>
          <a:lstStyle>
            <a:lvl1pPr algn="ctr">
              <a:defRPr sz="4800">
                <a:solidFill>
                  <a:srgbClr val="8F00FF"/>
                </a:solidFill>
                <a:latin typeface="Gilroy-ExtraBold"/>
                <a:ea typeface="Gilroy-ExtraBold"/>
                <a:cs typeface="Gilroy-ExtraBold"/>
                <a:sym typeface="Gilroy-ExtraBold"/>
              </a:defRPr>
            </a:lvl1pPr>
          </a:lstStyle>
          <a:p>
            <a:pPr algn="l"/>
            <a:endParaRPr sz="2000" cap="all" dirty="0">
              <a:solidFill>
                <a:schemeClr val="tx1"/>
              </a:solidFill>
              <a:latin typeface="Gilroy-Bold" panose="00000800000000000000" pitchFamily="2" charset="-52"/>
            </a:endParaRPr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84F9DF81-7173-4CB6-9D7A-853CD4C5DB52}"/>
              </a:ext>
            </a:extLst>
          </p:cNvPr>
          <p:cNvGrpSpPr/>
          <p:nvPr/>
        </p:nvGrpSpPr>
        <p:grpSpPr>
          <a:xfrm>
            <a:off x="901505" y="128293"/>
            <a:ext cx="10856486" cy="488643"/>
            <a:chOff x="336583" y="669971"/>
            <a:chExt cx="2288320" cy="142138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BCC45EE7-5925-42DA-952D-44DE13F04CD8}"/>
                </a:ext>
              </a:extLst>
            </p:cNvPr>
            <p:cNvSpPr/>
            <p:nvPr/>
          </p:nvSpPr>
          <p:spPr>
            <a:xfrm>
              <a:off x="336583" y="669971"/>
              <a:ext cx="957880" cy="142138"/>
            </a:xfrm>
            <a:prstGeom prst="rect">
              <a:avLst/>
            </a:prstGeom>
            <a:solidFill>
              <a:schemeClr val="bg1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D24E872F-C863-409C-B7F4-2DD449C2B7C3}"/>
                </a:ext>
              </a:extLst>
            </p:cNvPr>
            <p:cNvSpPr/>
            <p:nvPr/>
          </p:nvSpPr>
          <p:spPr>
            <a:xfrm>
              <a:off x="336583" y="669971"/>
              <a:ext cx="1294463" cy="142138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id="{0F801002-581E-4840-A7B3-FD887DEFAD50}"/>
                </a:ext>
              </a:extLst>
            </p:cNvPr>
            <p:cNvSpPr/>
            <p:nvPr/>
          </p:nvSpPr>
          <p:spPr>
            <a:xfrm>
              <a:off x="673166" y="669971"/>
              <a:ext cx="1294463" cy="142138"/>
            </a:xfrm>
            <a:prstGeom prst="rect">
              <a:avLst/>
            </a:prstGeom>
            <a:solidFill>
              <a:srgbClr val="8F00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id="{4D27DBD1-E153-48A7-8C3A-88BC5B39526E}"/>
                </a:ext>
              </a:extLst>
            </p:cNvPr>
            <p:cNvSpPr/>
            <p:nvPr/>
          </p:nvSpPr>
          <p:spPr>
            <a:xfrm>
              <a:off x="993857" y="669971"/>
              <a:ext cx="1294463" cy="142138"/>
            </a:xfrm>
            <a:prstGeom prst="rect">
              <a:avLst/>
            </a:prstGeom>
            <a:solidFill>
              <a:srgbClr val="370AF6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F8F4E74F-339D-4B5F-AAA1-723BBE4A9945}"/>
                </a:ext>
              </a:extLst>
            </p:cNvPr>
            <p:cNvSpPr/>
            <p:nvPr/>
          </p:nvSpPr>
          <p:spPr>
            <a:xfrm>
              <a:off x="1330440" y="669971"/>
              <a:ext cx="1294463" cy="142138"/>
            </a:xfrm>
            <a:prstGeom prst="rect">
              <a:avLst/>
            </a:prstGeom>
            <a:solidFill>
              <a:srgbClr val="71E9E9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9DF2C90B-F080-4CD2-8CE3-407C0A0B82F5}"/>
              </a:ext>
            </a:extLst>
          </p:cNvPr>
          <p:cNvSpPr txBox="1"/>
          <p:nvPr/>
        </p:nvSpPr>
        <p:spPr>
          <a:xfrm>
            <a:off x="1163976" y="918519"/>
            <a:ext cx="9047956" cy="36932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8" tIns="45718" rIns="45718" bIns="45718" numCol="1" spcCol="38100" rtlCol="0" anchor="t">
            <a:spAutoFit/>
          </a:bodyPr>
          <a:lstStyle/>
          <a:p>
            <a:pPr marL="0" marR="0" indent="0" algn="ctr" defTabSz="9144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spc="0" normalizeH="0" baseline="0" dirty="0">
                <a:ln>
                  <a:noFill/>
                </a:ln>
                <a:solidFill>
                  <a:srgbClr val="370AF6"/>
                </a:solidFill>
                <a:effectLst/>
                <a:uFillTx/>
                <a:latin typeface="+mn-lt"/>
                <a:ea typeface="+mn-ea"/>
                <a:cs typeface="+mn-cs"/>
                <a:sym typeface="Helvetica"/>
              </a:rPr>
              <a:t>Кейс: Срыв сроков проекта.</a:t>
            </a:r>
            <a:endParaRPr kumimoji="0" lang="ru-RU" sz="1800" b="0" i="0" u="none" strike="noStrike" cap="none" spc="0" normalizeH="0" baseline="0" dirty="0">
              <a:ln>
                <a:noFill/>
              </a:ln>
              <a:solidFill>
                <a:srgbClr val="370AF6"/>
              </a:solidFill>
              <a:effectLst/>
              <a:uFillTx/>
              <a:sym typeface="Helvetica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E6B7A4D1-C3BE-4145-B6A5-C2086A34273A}"/>
              </a:ext>
            </a:extLst>
          </p:cNvPr>
          <p:cNvSpPr/>
          <p:nvPr/>
        </p:nvSpPr>
        <p:spPr>
          <a:xfrm>
            <a:off x="865777" y="1589431"/>
            <a:ext cx="614132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F1115"/>
                </a:solidFill>
              </a:rPr>
              <a:t>Фраза 1 </a:t>
            </a:r>
            <a:r>
              <a:rPr lang="ru-RU" dirty="0">
                <a:solidFill>
                  <a:srgbClr val="0F1115"/>
                </a:solidFill>
              </a:rPr>
              <a:t> </a:t>
            </a:r>
            <a:r>
              <a:rPr lang="ru-RU" i="1" dirty="0">
                <a:solidFill>
                  <a:srgbClr val="0F1115"/>
                </a:solidFill>
              </a:rPr>
              <a:t>«Может, спокойно разберёмся, что пошло не так? Давайте пересмотрим план, распределим задачи заново. Я помогу, чем смогу. Главное — без паники».</a:t>
            </a:r>
            <a:endParaRPr lang="ru-RU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37857152-4510-4DAE-B481-A2D5A88E743A}"/>
              </a:ext>
            </a:extLst>
          </p:cNvPr>
          <p:cNvSpPr/>
          <p:nvPr/>
        </p:nvSpPr>
        <p:spPr>
          <a:xfrm>
            <a:off x="9020911" y="3024331"/>
            <a:ext cx="23820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D</a:t>
            </a:r>
            <a:r>
              <a:rPr lang="ru-RU" sz="2800" b="1" dirty="0">
                <a:solidFill>
                  <a:srgbClr val="FF0000"/>
                </a:solidFill>
              </a:rPr>
              <a:t> - красный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52A90D8A-00FD-4577-A856-8DA99A3D3866}"/>
              </a:ext>
            </a:extLst>
          </p:cNvPr>
          <p:cNvSpPr/>
          <p:nvPr/>
        </p:nvSpPr>
        <p:spPr>
          <a:xfrm rot="10800000" flipV="1">
            <a:off x="901505" y="5350609"/>
            <a:ext cx="59366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rgbClr val="0F1115"/>
                </a:solidFill>
              </a:rPr>
              <a:t>Фраза 4 </a:t>
            </a:r>
            <a:r>
              <a:rPr lang="ru-RU" i="1" dirty="0">
                <a:solidFill>
                  <a:srgbClr val="0F1115"/>
                </a:solidFill>
              </a:rPr>
              <a:t> </a:t>
            </a:r>
            <a:r>
              <a:rPr lang="ru-RU" i="1" dirty="0"/>
              <a:t>«Нужно проанализировать причины. Где именно мы отстаём от графика? Какие данные по этапам? Давайте посмотрим чек-лист и проверим каждый пункт».</a:t>
            </a:r>
            <a:endParaRPr lang="ru-RU" i="1" dirty="0">
              <a:solidFill>
                <a:srgbClr val="0F1115"/>
              </a:solidFill>
            </a:endParaRP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C3716F92-BC43-466C-9A2C-8A1A95E30441}"/>
              </a:ext>
            </a:extLst>
          </p:cNvPr>
          <p:cNvSpPr/>
          <p:nvPr/>
        </p:nvSpPr>
        <p:spPr>
          <a:xfrm>
            <a:off x="8971756" y="1881934"/>
            <a:ext cx="23820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92D050"/>
                </a:solidFill>
              </a:rPr>
              <a:t>S - зеленый</a:t>
            </a:r>
            <a:endParaRPr lang="ru-RU" sz="2800" dirty="0">
              <a:solidFill>
                <a:srgbClr val="92D050"/>
              </a:solidFill>
            </a:endParaRP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F3509894-1CE4-413C-9760-420B6640ACB0}"/>
              </a:ext>
            </a:extLst>
          </p:cNvPr>
          <p:cNvSpPr/>
          <p:nvPr/>
        </p:nvSpPr>
        <p:spPr>
          <a:xfrm>
            <a:off x="8994764" y="4358079"/>
            <a:ext cx="23820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FFFF00"/>
                </a:solidFill>
              </a:rPr>
              <a:t>I</a:t>
            </a:r>
            <a:r>
              <a:rPr lang="ru-RU" sz="2800" b="1" dirty="0">
                <a:solidFill>
                  <a:srgbClr val="FFFF00"/>
                </a:solidFill>
              </a:rPr>
              <a:t> - желтый</a:t>
            </a:r>
            <a:endParaRPr lang="ru-RU" sz="2800" dirty="0">
              <a:solidFill>
                <a:srgbClr val="FFFF00"/>
              </a:solidFill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CE7AC402-D96D-46E5-9068-221E49AFE8BB}"/>
              </a:ext>
            </a:extLst>
          </p:cNvPr>
          <p:cNvSpPr/>
          <p:nvPr/>
        </p:nvSpPr>
        <p:spPr>
          <a:xfrm rot="10800000" flipV="1">
            <a:off x="901504" y="4033842"/>
            <a:ext cx="61413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rgbClr val="0F1115"/>
                </a:solidFill>
              </a:rPr>
              <a:t>Фраза 3 </a:t>
            </a:r>
            <a:r>
              <a:rPr lang="ru-RU" i="1" dirty="0">
                <a:solidFill>
                  <a:srgbClr val="0F1115"/>
                </a:solidFill>
              </a:rPr>
              <a:t> </a:t>
            </a:r>
            <a:r>
              <a:rPr lang="ru-RU" i="1" dirty="0"/>
              <a:t>«Ребята, давайте соберёмся, выпустим крутой результат! Я уверен, у нас получится. Сделаем брифинг, зарядим команду, и всё будет отлично!»</a:t>
            </a:r>
            <a:endParaRPr lang="ru-RU" i="1" dirty="0">
              <a:solidFill>
                <a:srgbClr val="0F1115"/>
              </a:solidFill>
            </a:endParaRP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FB6B963A-2209-4726-A416-E3C98F810282}"/>
              </a:ext>
            </a:extLst>
          </p:cNvPr>
          <p:cNvSpPr/>
          <p:nvPr/>
        </p:nvSpPr>
        <p:spPr>
          <a:xfrm>
            <a:off x="9020911" y="5500476"/>
            <a:ext cx="238204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370AF6"/>
                </a:solidFill>
              </a:rPr>
              <a:t>С - синий</a:t>
            </a:r>
            <a:endParaRPr lang="ru-RU" sz="2800" dirty="0">
              <a:solidFill>
                <a:srgbClr val="370AF6"/>
              </a:solidFill>
            </a:endParaRPr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E467DCE4-39D5-4E0D-B280-F418357E44C1}"/>
              </a:ext>
            </a:extLst>
          </p:cNvPr>
          <p:cNvSpPr/>
          <p:nvPr/>
        </p:nvSpPr>
        <p:spPr>
          <a:xfrm rot="10800000" flipV="1">
            <a:off x="927049" y="2967335"/>
            <a:ext cx="59366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rgbClr val="0F1115"/>
                </a:solidFill>
              </a:rPr>
              <a:t>Фраза 2 </a:t>
            </a:r>
            <a:r>
              <a:rPr lang="ru-RU" i="1" dirty="0">
                <a:solidFill>
                  <a:srgbClr val="0F1115"/>
                </a:solidFill>
              </a:rPr>
              <a:t> «Кто виноват? Давайте без оправданий. Берём на себя, делаем в два смены, результат к утру понедельника. Следующий вопрос».</a:t>
            </a:r>
          </a:p>
        </p:txBody>
      </p:sp>
    </p:spTree>
    <p:extLst>
      <p:ext uri="{BB962C8B-B14F-4D97-AF65-F5344CB8AC3E}">
        <p14:creationId xmlns:p14="http://schemas.microsoft.com/office/powerpoint/2010/main" val="2936852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6" grpId="0"/>
      <p:bldP spid="21" grpId="0"/>
      <p:bldP spid="22" grpId="0"/>
      <p:bldP spid="23" grpId="0"/>
      <p:bldP spid="24" grpId="0"/>
      <p:bldP spid="2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4CAC815B-16BD-C06B-C8DE-386D9FCB03D9}"/>
              </a:ext>
            </a:extLst>
          </p:cNvPr>
          <p:cNvSpPr txBox="1"/>
          <p:nvPr/>
        </p:nvSpPr>
        <p:spPr>
          <a:xfrm>
            <a:off x="116590" y="172563"/>
            <a:ext cx="3778767" cy="4001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8" tIns="45718" rIns="45718" bIns="45718" anchor="ctr">
            <a:spAutoFit/>
          </a:bodyPr>
          <a:lstStyle>
            <a:lvl1pPr algn="ctr">
              <a:defRPr sz="4800">
                <a:solidFill>
                  <a:srgbClr val="8F00FF"/>
                </a:solidFill>
                <a:latin typeface="Gilroy-ExtraBold"/>
                <a:ea typeface="Gilroy-ExtraBold"/>
                <a:cs typeface="Gilroy-ExtraBold"/>
                <a:sym typeface="Gilroy-ExtraBold"/>
              </a:defRPr>
            </a:lvl1pPr>
          </a:lstStyle>
          <a:p>
            <a:pPr algn="l"/>
            <a:endParaRPr sz="2000" cap="all" dirty="0">
              <a:solidFill>
                <a:schemeClr val="tx1"/>
              </a:solidFill>
              <a:latin typeface="Gilroy-Bold" panose="00000800000000000000" pitchFamily="2" charset="-52"/>
            </a:endParaRPr>
          </a:p>
        </p:txBody>
      </p:sp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84F9DF81-7173-4CB6-9D7A-853CD4C5DB52}"/>
              </a:ext>
            </a:extLst>
          </p:cNvPr>
          <p:cNvGrpSpPr/>
          <p:nvPr/>
        </p:nvGrpSpPr>
        <p:grpSpPr>
          <a:xfrm>
            <a:off x="901505" y="128293"/>
            <a:ext cx="10856486" cy="488643"/>
            <a:chOff x="336583" y="669971"/>
            <a:chExt cx="2288320" cy="142138"/>
          </a:xfrm>
        </p:grpSpPr>
        <p:sp>
          <p:nvSpPr>
            <p:cNvPr id="15" name="Прямоугольник 14">
              <a:extLst>
                <a:ext uri="{FF2B5EF4-FFF2-40B4-BE49-F238E27FC236}">
                  <a16:creationId xmlns:a16="http://schemas.microsoft.com/office/drawing/2014/main" id="{BCC45EE7-5925-42DA-952D-44DE13F04CD8}"/>
                </a:ext>
              </a:extLst>
            </p:cNvPr>
            <p:cNvSpPr/>
            <p:nvPr/>
          </p:nvSpPr>
          <p:spPr>
            <a:xfrm>
              <a:off x="336583" y="669971"/>
              <a:ext cx="957880" cy="142138"/>
            </a:xfrm>
            <a:prstGeom prst="rect">
              <a:avLst/>
            </a:prstGeom>
            <a:solidFill>
              <a:schemeClr val="bg1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7" name="Прямоугольник 16">
              <a:extLst>
                <a:ext uri="{FF2B5EF4-FFF2-40B4-BE49-F238E27FC236}">
                  <a16:creationId xmlns:a16="http://schemas.microsoft.com/office/drawing/2014/main" id="{D24E872F-C863-409C-B7F4-2DD449C2B7C3}"/>
                </a:ext>
              </a:extLst>
            </p:cNvPr>
            <p:cNvSpPr/>
            <p:nvPr/>
          </p:nvSpPr>
          <p:spPr>
            <a:xfrm>
              <a:off x="336583" y="669971"/>
              <a:ext cx="1294463" cy="142138"/>
            </a:xfrm>
            <a:prstGeom prst="rect">
              <a:avLst/>
            </a:prstGeom>
            <a:solidFill>
              <a:schemeClr val="bg2">
                <a:lumMod val="20000"/>
                <a:lumOff val="80000"/>
              </a:schemeClr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8" name="Прямоугольник 17">
              <a:extLst>
                <a:ext uri="{FF2B5EF4-FFF2-40B4-BE49-F238E27FC236}">
                  <a16:creationId xmlns:a16="http://schemas.microsoft.com/office/drawing/2014/main" id="{0F801002-581E-4840-A7B3-FD887DEFAD50}"/>
                </a:ext>
              </a:extLst>
            </p:cNvPr>
            <p:cNvSpPr/>
            <p:nvPr/>
          </p:nvSpPr>
          <p:spPr>
            <a:xfrm>
              <a:off x="673166" y="669971"/>
              <a:ext cx="1294463" cy="142138"/>
            </a:xfrm>
            <a:prstGeom prst="rect">
              <a:avLst/>
            </a:prstGeom>
            <a:solidFill>
              <a:srgbClr val="8F00FF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19" name="Прямоугольник 18">
              <a:extLst>
                <a:ext uri="{FF2B5EF4-FFF2-40B4-BE49-F238E27FC236}">
                  <a16:creationId xmlns:a16="http://schemas.microsoft.com/office/drawing/2014/main" id="{4D27DBD1-E153-48A7-8C3A-88BC5B39526E}"/>
                </a:ext>
              </a:extLst>
            </p:cNvPr>
            <p:cNvSpPr/>
            <p:nvPr/>
          </p:nvSpPr>
          <p:spPr>
            <a:xfrm>
              <a:off x="993857" y="669971"/>
              <a:ext cx="1294463" cy="142138"/>
            </a:xfrm>
            <a:prstGeom prst="rect">
              <a:avLst/>
            </a:prstGeom>
            <a:solidFill>
              <a:srgbClr val="370AF6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  <p:sp>
          <p:nvSpPr>
            <p:cNvPr id="20" name="Прямоугольник 19">
              <a:extLst>
                <a:ext uri="{FF2B5EF4-FFF2-40B4-BE49-F238E27FC236}">
                  <a16:creationId xmlns:a16="http://schemas.microsoft.com/office/drawing/2014/main" id="{F8F4E74F-339D-4B5F-AAA1-723BBE4A9945}"/>
                </a:ext>
              </a:extLst>
            </p:cNvPr>
            <p:cNvSpPr/>
            <p:nvPr/>
          </p:nvSpPr>
          <p:spPr>
            <a:xfrm>
              <a:off x="1330440" y="669971"/>
              <a:ext cx="1294463" cy="142138"/>
            </a:xfrm>
            <a:prstGeom prst="rect">
              <a:avLst/>
            </a:prstGeom>
            <a:solidFill>
              <a:srgbClr val="71E9E9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 dirty="0"/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378018A7-DC25-4F41-A078-81AFB21E0611}"/>
              </a:ext>
            </a:extLst>
          </p:cNvPr>
          <p:cNvSpPr txBox="1"/>
          <p:nvPr/>
        </p:nvSpPr>
        <p:spPr>
          <a:xfrm>
            <a:off x="3639671" y="1003852"/>
            <a:ext cx="4120676" cy="461661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45718" tIns="45718" rIns="45718" bIns="45718" numCol="1" spcCol="38100" rtlCol="0" anchor="t">
            <a:spAutoFit/>
          </a:bodyPr>
          <a:lstStyle/>
          <a:p>
            <a:pPr algn="ctr"/>
            <a:r>
              <a:rPr lang="ru-RU" sz="2400" dirty="0">
                <a:solidFill>
                  <a:srgbClr val="370AF6"/>
                </a:solidFill>
              </a:rPr>
              <a:t>Собери команду под задачу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F5D949A-8268-4890-956A-C56ECE5B5EC1}"/>
              </a:ext>
            </a:extLst>
          </p:cNvPr>
          <p:cNvSpPr/>
          <p:nvPr/>
        </p:nvSpPr>
        <p:spPr>
          <a:xfrm rot="10800000" flipV="1">
            <a:off x="586408" y="1990930"/>
            <a:ext cx="1072432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F1115"/>
                </a:solidFill>
              </a:rPr>
              <a:t>Задача 1. </a:t>
            </a:r>
            <a:r>
              <a:rPr lang="ru-RU" dirty="0">
                <a:solidFill>
                  <a:srgbClr val="0F1115"/>
                </a:solidFill>
              </a:rPr>
              <a:t>Запуск нового продукта с нуля (жёсткий дедлайн, мало ресурсов)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62CE94D1-0AA8-4349-A661-55F6709991B9}"/>
              </a:ext>
            </a:extLst>
          </p:cNvPr>
          <p:cNvSpPr/>
          <p:nvPr/>
        </p:nvSpPr>
        <p:spPr>
          <a:xfrm rot="10800000" flipV="1">
            <a:off x="586407" y="2699108"/>
            <a:ext cx="1072432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F1115"/>
                </a:solidFill>
              </a:rPr>
              <a:t>Задача 2. </a:t>
            </a:r>
            <a:r>
              <a:rPr lang="ru-RU" dirty="0">
                <a:solidFill>
                  <a:srgbClr val="0F1115"/>
                </a:solidFill>
              </a:rPr>
              <a:t>Наладить учет и документооборот (ошибки стоят денег)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B67A5387-0F97-4DB8-B46D-CF0588F4A362}"/>
              </a:ext>
            </a:extLst>
          </p:cNvPr>
          <p:cNvSpPr/>
          <p:nvPr/>
        </p:nvSpPr>
        <p:spPr>
          <a:xfrm rot="10800000" flipV="1">
            <a:off x="586408" y="3364923"/>
            <a:ext cx="1072432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F1115"/>
                </a:solidFill>
              </a:rPr>
              <a:t>Задача 3. </a:t>
            </a:r>
            <a:r>
              <a:rPr lang="ru-RU" dirty="0">
                <a:solidFill>
                  <a:srgbClr val="0F1115"/>
                </a:solidFill>
              </a:rPr>
              <a:t>Удержать текущих клиентов (конфликтная ситуация)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F81E1EA2-2FBB-4A38-AA72-0A2AACA99C33}"/>
              </a:ext>
            </a:extLst>
          </p:cNvPr>
          <p:cNvSpPr/>
          <p:nvPr/>
        </p:nvSpPr>
        <p:spPr>
          <a:xfrm rot="10800000" flipV="1">
            <a:off x="586406" y="3997018"/>
            <a:ext cx="1072432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F1115"/>
                </a:solidFill>
              </a:rPr>
              <a:t>Задача 4. </a:t>
            </a:r>
            <a:r>
              <a:rPr lang="ru-RU" dirty="0">
                <a:solidFill>
                  <a:srgbClr val="0F1115"/>
                </a:solidFill>
              </a:rPr>
              <a:t>Переговорная комната: срочно продать партию товара оптовику</a:t>
            </a:r>
          </a:p>
          <a:p>
            <a:endParaRPr lang="ru-RU" dirty="0">
              <a:solidFill>
                <a:srgbClr val="0F111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445245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  <p:bldP spid="12" grpId="0"/>
      <p:bldP spid="1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Группа 13">
            <a:extLst>
              <a:ext uri="{FF2B5EF4-FFF2-40B4-BE49-F238E27FC236}">
                <a16:creationId xmlns:a16="http://schemas.microsoft.com/office/drawing/2014/main" id="{6FB2E87C-B059-433C-9294-D8011816273E}"/>
              </a:ext>
            </a:extLst>
          </p:cNvPr>
          <p:cNvGrpSpPr/>
          <p:nvPr/>
        </p:nvGrpSpPr>
        <p:grpSpPr>
          <a:xfrm>
            <a:off x="542258" y="6351160"/>
            <a:ext cx="11649742" cy="518828"/>
            <a:chOff x="-1" y="-1194"/>
            <a:chExt cx="12192001" cy="370523"/>
          </a:xfrm>
        </p:grpSpPr>
        <p:sp>
          <p:nvSpPr>
            <p:cNvPr id="11" name="Прямоугольник 10">
              <a:extLst>
                <a:ext uri="{FF2B5EF4-FFF2-40B4-BE49-F238E27FC236}">
                  <a16:creationId xmlns:a16="http://schemas.microsoft.com/office/drawing/2014/main" id="{6BBF0A27-944E-3E60-A404-425DB025F9D2}"/>
                </a:ext>
              </a:extLst>
            </p:cNvPr>
            <p:cNvSpPr/>
            <p:nvPr/>
          </p:nvSpPr>
          <p:spPr>
            <a:xfrm>
              <a:off x="10444632" y="0"/>
              <a:ext cx="1747368" cy="369329"/>
            </a:xfrm>
            <a:prstGeom prst="rect">
              <a:avLst/>
            </a:prstGeom>
            <a:solidFill>
              <a:srgbClr val="71E9E9"/>
            </a:solidFill>
            <a:ln w="25400" cap="flat">
              <a:noFill/>
              <a:prstDash val="solid"/>
              <a:round/>
            </a:ln>
            <a:effectLst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8" tIns="45718" rIns="45718" bIns="45718" numCol="1" spcCol="38100" rtlCol="0" anchor="ctr">
              <a:spAutoFit/>
            </a:bodyPr>
            <a:lstStyle/>
            <a:p>
              <a:endParaRPr lang="ru-RU"/>
            </a:p>
          </p:txBody>
        </p:sp>
        <p:grpSp>
          <p:nvGrpSpPr>
            <p:cNvPr id="17" name="Группа 16">
              <a:extLst>
                <a:ext uri="{FF2B5EF4-FFF2-40B4-BE49-F238E27FC236}">
                  <a16:creationId xmlns:a16="http://schemas.microsoft.com/office/drawing/2014/main" id="{B17B747B-EBD4-4AB2-B1B6-17BC4ABBAA10}"/>
                </a:ext>
              </a:extLst>
            </p:cNvPr>
            <p:cNvGrpSpPr/>
            <p:nvPr/>
          </p:nvGrpSpPr>
          <p:grpSpPr>
            <a:xfrm>
              <a:off x="-1" y="-1194"/>
              <a:ext cx="10518455" cy="370523"/>
              <a:chOff x="-1" y="-1194"/>
              <a:chExt cx="10518455" cy="370523"/>
            </a:xfrm>
          </p:grpSpPr>
          <p:sp>
            <p:nvSpPr>
              <p:cNvPr id="7" name="Прямоугольник 6">
                <a:extLst>
                  <a:ext uri="{FF2B5EF4-FFF2-40B4-BE49-F238E27FC236}">
                    <a16:creationId xmlns:a16="http://schemas.microsoft.com/office/drawing/2014/main" id="{27EF9EFC-18C6-D78F-A136-2170C155DC9D}"/>
                  </a:ext>
                </a:extLst>
              </p:cNvPr>
              <p:cNvSpPr/>
              <p:nvPr/>
            </p:nvSpPr>
            <p:spPr>
              <a:xfrm>
                <a:off x="3507499" y="-1194"/>
                <a:ext cx="1758484" cy="369329"/>
              </a:xfrm>
              <a:prstGeom prst="rect">
                <a:avLst/>
              </a:prstGeom>
              <a:solidFill>
                <a:srgbClr val="370AF6"/>
              </a:solidFill>
              <a:ln w="25400" cap="flat">
                <a:noFill/>
                <a:prstDash val="solid"/>
                <a:round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45718" tIns="45718" rIns="45718" bIns="45718" numCol="1" spcCol="38100" rtlCol="0" anchor="ctr">
                <a:spAutoFit/>
              </a:bodyPr>
              <a:lstStyle/>
              <a:p>
                <a:endParaRPr lang="ru-RU" dirty="0"/>
              </a:p>
            </p:txBody>
          </p:sp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id="{3F208CE8-E48B-A174-9E94-5BC223131363}"/>
                  </a:ext>
                </a:extLst>
              </p:cNvPr>
              <p:cNvSpPr/>
              <p:nvPr/>
            </p:nvSpPr>
            <p:spPr>
              <a:xfrm>
                <a:off x="5254867" y="0"/>
                <a:ext cx="1768851" cy="369329"/>
              </a:xfrm>
              <a:prstGeom prst="rect">
                <a:avLst/>
              </a:prstGeom>
              <a:solidFill>
                <a:srgbClr val="9F00FF"/>
              </a:solidFill>
              <a:ln w="25400" cap="flat">
                <a:noFill/>
                <a:prstDash val="solid"/>
                <a:round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45718" tIns="45718" rIns="45718" bIns="45718" numCol="1" spcCol="38100" rtlCol="0" anchor="ctr">
                <a:spAutoFit/>
              </a:bodyPr>
              <a:lstStyle/>
              <a:p>
                <a:endParaRPr lang="ru-RU"/>
              </a:p>
            </p:txBody>
          </p:sp>
          <p:sp>
            <p:nvSpPr>
              <p:cNvPr id="9" name="Прямоугольник 8">
                <a:extLst>
                  <a:ext uri="{FF2B5EF4-FFF2-40B4-BE49-F238E27FC236}">
                    <a16:creationId xmlns:a16="http://schemas.microsoft.com/office/drawing/2014/main" id="{3A2B6F7E-21FD-83AE-F39B-22D30630ABC7}"/>
                  </a:ext>
                </a:extLst>
              </p:cNvPr>
              <p:cNvSpPr/>
              <p:nvPr/>
            </p:nvSpPr>
            <p:spPr>
              <a:xfrm>
                <a:off x="7023718" y="0"/>
                <a:ext cx="1747368" cy="369329"/>
              </a:xfrm>
              <a:prstGeom prst="rect">
                <a:avLst/>
              </a:prstGeom>
              <a:solidFill>
                <a:schemeClr val="tx1"/>
              </a:solidFill>
              <a:ln w="25400" cap="flat">
                <a:noFill/>
                <a:prstDash val="solid"/>
                <a:round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45718" tIns="45718" rIns="45718" bIns="45718" numCol="1" spcCol="38100" rtlCol="0" anchor="ctr">
                <a:spAutoFit/>
              </a:bodyPr>
              <a:lstStyle/>
              <a:p>
                <a:endParaRPr lang="ru-RU"/>
              </a:p>
            </p:txBody>
          </p:sp>
          <p:sp>
            <p:nvSpPr>
              <p:cNvPr id="10" name="Прямоугольник 9">
                <a:extLst>
                  <a:ext uri="{FF2B5EF4-FFF2-40B4-BE49-F238E27FC236}">
                    <a16:creationId xmlns:a16="http://schemas.microsoft.com/office/drawing/2014/main" id="{5CF9F7D1-7BF3-EA03-B5FD-E43A082B9DF0}"/>
                  </a:ext>
                </a:extLst>
              </p:cNvPr>
              <p:cNvSpPr/>
              <p:nvPr/>
            </p:nvSpPr>
            <p:spPr>
              <a:xfrm>
                <a:off x="8771086" y="0"/>
                <a:ext cx="1747368" cy="369329"/>
              </a:xfrm>
              <a:prstGeom prst="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 w="25400" cap="flat">
                <a:noFill/>
                <a:prstDash val="solid"/>
                <a:round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45718" tIns="45718" rIns="45718" bIns="45718" numCol="1" spcCol="38100" rtlCol="0" anchor="ctr">
                <a:spAutoFit/>
              </a:bodyPr>
              <a:lstStyle/>
              <a:p>
                <a:endParaRPr lang="ru-RU"/>
              </a:p>
            </p:txBody>
          </p:sp>
          <p:sp>
            <p:nvSpPr>
              <p:cNvPr id="24" name="Прямоугольник 23">
                <a:extLst>
                  <a:ext uri="{FF2B5EF4-FFF2-40B4-BE49-F238E27FC236}">
                    <a16:creationId xmlns:a16="http://schemas.microsoft.com/office/drawing/2014/main" id="{4906D437-E1E1-4E2D-B38E-73E055C9A301}"/>
                  </a:ext>
                </a:extLst>
              </p:cNvPr>
              <p:cNvSpPr/>
              <p:nvPr/>
            </p:nvSpPr>
            <p:spPr>
              <a:xfrm>
                <a:off x="1760131" y="0"/>
                <a:ext cx="1747368" cy="369329"/>
              </a:xfrm>
              <a:prstGeom prst="rect">
                <a:avLst/>
              </a:prstGeom>
              <a:solidFill>
                <a:srgbClr val="71E9E9"/>
              </a:solidFill>
              <a:ln w="25400" cap="flat">
                <a:noFill/>
                <a:prstDash val="solid"/>
                <a:round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45718" tIns="45718" rIns="45718" bIns="45718" numCol="1" spcCol="38100" rtlCol="0" anchor="ctr">
                <a:spAutoFit/>
              </a:bodyPr>
              <a:lstStyle/>
              <a:p>
                <a:endParaRPr lang="ru-RU"/>
              </a:p>
            </p:txBody>
          </p:sp>
          <p:sp>
            <p:nvSpPr>
              <p:cNvPr id="25" name="Прямоугольник 24">
                <a:extLst>
                  <a:ext uri="{FF2B5EF4-FFF2-40B4-BE49-F238E27FC236}">
                    <a16:creationId xmlns:a16="http://schemas.microsoft.com/office/drawing/2014/main" id="{3BE62BAC-93CE-4C36-8CBC-0BE8625F1577}"/>
                  </a:ext>
                </a:extLst>
              </p:cNvPr>
              <p:cNvSpPr/>
              <p:nvPr/>
            </p:nvSpPr>
            <p:spPr>
              <a:xfrm>
                <a:off x="-1" y="0"/>
                <a:ext cx="1760131" cy="369329"/>
              </a:xfrm>
              <a:prstGeom prst="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 w="25400" cap="flat">
                <a:noFill/>
                <a:prstDash val="solid"/>
                <a:round/>
              </a:ln>
              <a:effectLst/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none"/>
            </p:style>
            <p:txBody>
              <a:bodyPr rot="0" spcFirstLastPara="1" vertOverflow="overflow" horzOverflow="overflow" vert="horz" wrap="square" lIns="45718" tIns="45718" rIns="45718" bIns="45718" numCol="1" spcCol="38100" rtlCol="0" anchor="ctr">
                <a:spAutoFit/>
              </a:bodyPr>
              <a:lstStyle/>
              <a:p>
                <a:endParaRPr lang="ru-RU"/>
              </a:p>
            </p:txBody>
          </p:sp>
        </p:grpSp>
      </p:grpSp>
      <p:sp>
        <p:nvSpPr>
          <p:cNvPr id="55" name="Квадрат">
            <a:extLst>
              <a:ext uri="{FF2B5EF4-FFF2-40B4-BE49-F238E27FC236}">
                <a16:creationId xmlns:a16="http://schemas.microsoft.com/office/drawing/2014/main" id="{42B9D63E-8C09-45BA-A3FD-C6AA8BAA7F85}"/>
              </a:ext>
            </a:extLst>
          </p:cNvPr>
          <p:cNvSpPr/>
          <p:nvPr/>
        </p:nvSpPr>
        <p:spPr>
          <a:xfrm>
            <a:off x="0" y="0"/>
            <a:ext cx="9384950" cy="3237768"/>
          </a:xfrm>
          <a:prstGeom prst="rect">
            <a:avLst/>
          </a:prstGeom>
          <a:solidFill>
            <a:srgbClr val="71E9E9"/>
          </a:solidFill>
          <a:ln w="12700">
            <a:noFill/>
            <a:miter lim="400000"/>
          </a:ln>
        </p:spPr>
        <p:txBody>
          <a:bodyPr lIns="45718" tIns="45718" rIns="45718" bIns="45718" anchor="ctr"/>
          <a:lstStyle/>
          <a:p>
            <a:pPr>
              <a:defRPr>
                <a:solidFill>
                  <a:srgbClr val="FD493D"/>
                </a:solidFill>
                <a:latin typeface="+mj-lt"/>
                <a:ea typeface="+mj-ea"/>
                <a:cs typeface="+mj-cs"/>
                <a:sym typeface="Calibri"/>
              </a:defRPr>
            </a:pPr>
            <a:endParaRPr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96225E4-072A-42EC-B407-3D6040A83B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4632" y="-12166"/>
            <a:ext cx="2807368" cy="3237768"/>
          </a:xfrm>
          <a:prstGeom prst="rect">
            <a:avLst/>
          </a:prstGeom>
        </p:spPr>
      </p:pic>
      <p:sp>
        <p:nvSpPr>
          <p:cNvPr id="63" name="Квадрат">
            <a:extLst>
              <a:ext uri="{FF2B5EF4-FFF2-40B4-BE49-F238E27FC236}">
                <a16:creationId xmlns:a16="http://schemas.microsoft.com/office/drawing/2014/main" id="{373D9465-5078-401C-9C1B-194A05BC1401}"/>
              </a:ext>
            </a:extLst>
          </p:cNvPr>
          <p:cNvSpPr/>
          <p:nvPr/>
        </p:nvSpPr>
        <p:spPr>
          <a:xfrm>
            <a:off x="4668570" y="-1672"/>
            <a:ext cx="4716380" cy="3238962"/>
          </a:xfrm>
          <a:prstGeom prst="rect">
            <a:avLst/>
          </a:prstGeom>
          <a:solidFill>
            <a:srgbClr val="370AF6"/>
          </a:solidFill>
          <a:ln w="12700">
            <a:noFill/>
            <a:miter lim="400000"/>
          </a:ln>
        </p:spPr>
        <p:txBody>
          <a:bodyPr lIns="45718" tIns="45718" rIns="45718" bIns="45718" anchor="ctr"/>
          <a:lstStyle/>
          <a:p>
            <a:pPr>
              <a:defRPr>
                <a:solidFill>
                  <a:srgbClr val="FD493D"/>
                </a:solidFill>
                <a:latin typeface="+mj-lt"/>
                <a:ea typeface="+mj-ea"/>
                <a:cs typeface="+mj-cs"/>
                <a:sym typeface="Calibri"/>
              </a:defRPr>
            </a:pPr>
            <a:endParaRPr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CAC815B-16BD-C06B-C8DE-386D9FCB03D9}"/>
              </a:ext>
            </a:extLst>
          </p:cNvPr>
          <p:cNvSpPr txBox="1"/>
          <p:nvPr/>
        </p:nvSpPr>
        <p:spPr>
          <a:xfrm>
            <a:off x="2671875" y="1049460"/>
            <a:ext cx="6589137" cy="76943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wrap="square" lIns="45718" tIns="45718" rIns="45718" bIns="45718" anchor="ctr">
            <a:spAutoFit/>
          </a:bodyPr>
          <a:lstStyle>
            <a:lvl1pPr algn="ctr">
              <a:defRPr sz="4800">
                <a:solidFill>
                  <a:srgbClr val="8F00FF"/>
                </a:solidFill>
                <a:latin typeface="Gilroy-ExtraBold"/>
                <a:ea typeface="Gilroy-ExtraBold"/>
                <a:cs typeface="Gilroy-ExtraBold"/>
                <a:sym typeface="Gilroy-ExtraBold"/>
              </a:defRPr>
            </a:lvl1pPr>
          </a:lstStyle>
          <a:p>
            <a:endParaRPr sz="4400" b="1" dirty="0">
              <a:solidFill>
                <a:srgbClr val="000000"/>
              </a:solidFill>
              <a:latin typeface="Gilroy-Bold" panose="00000800000000000000" pitchFamily="2" charset="-52"/>
              <a:ea typeface="+mn-ea"/>
              <a:cs typeface="+mn-cs"/>
              <a:sym typeface="Helvetica"/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2747B9FE-E779-41C0-AEAB-22E7CE303BCD}"/>
              </a:ext>
            </a:extLst>
          </p:cNvPr>
          <p:cNvSpPr/>
          <p:nvPr/>
        </p:nvSpPr>
        <p:spPr>
          <a:xfrm>
            <a:off x="1897859" y="3701975"/>
            <a:ext cx="32447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>
                <a:solidFill>
                  <a:srgbClr val="370AF6"/>
                </a:solidFill>
                <a:latin typeface="Gilroy-Bold"/>
              </a:rPr>
              <a:t>Ваши вопросы? :)</a:t>
            </a:r>
          </a:p>
        </p:txBody>
      </p:sp>
    </p:spTree>
    <p:extLst>
      <p:ext uri="{BB962C8B-B14F-4D97-AF65-F5344CB8AC3E}">
        <p14:creationId xmlns:p14="http://schemas.microsoft.com/office/powerpoint/2010/main" val="1075588113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Тема Office">
  <a:themeElements>
    <a:clrScheme name="Тема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Тема Offic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Тема Offic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000FF"/>
      </a:hlink>
      <a:folHlink>
        <a:srgbClr val="FF00FF"/>
      </a:folHlink>
    </a:clrScheme>
    <a:fontScheme name="Тема Office">
      <a:majorFont>
        <a:latin typeface="Calibri"/>
        <a:ea typeface="Calibri"/>
        <a:cs typeface="Calibri"/>
      </a:majorFont>
      <a:minorFont>
        <a:latin typeface="Helvetica"/>
        <a:ea typeface="Helvetica"/>
        <a:cs typeface="Helvetica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8315</TotalTime>
  <Words>1703</Words>
  <Application>Microsoft Office PowerPoint</Application>
  <PresentationFormat>Широкоэкранный</PresentationFormat>
  <Paragraphs>177</Paragraphs>
  <Slides>31</Slides>
  <Notes>3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42" baseType="lpstr">
      <vt:lpstr>Arial</vt:lpstr>
      <vt:lpstr>Calibri</vt:lpstr>
      <vt:lpstr>Calibri Light</vt:lpstr>
      <vt:lpstr>Gilroy</vt:lpstr>
      <vt:lpstr>Gilroy-Bold</vt:lpstr>
      <vt:lpstr>Gilroy-ExtraBold</vt:lpstr>
      <vt:lpstr>Gilroy-Light</vt:lpstr>
      <vt:lpstr>Helvetica</vt:lpstr>
      <vt:lpstr>Open Sans Light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D – Dominance – Доминирование - Красный</vt:lpstr>
      <vt:lpstr>Презентация PowerPoint</vt:lpstr>
      <vt:lpstr>Презентация PowerPoint</vt:lpstr>
      <vt:lpstr>Презентация PowerPoint</vt:lpstr>
      <vt:lpstr>S – Steadiness – Постоянство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Виктория Бокарева</dc:creator>
  <cp:lastModifiedBy>Наталья Родионова</cp:lastModifiedBy>
  <cp:revision>161</cp:revision>
  <dcterms:modified xsi:type="dcterms:W3CDTF">2026-05-19T15:19:26Z</dcterms:modified>
</cp:coreProperties>
</file>