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6" r:id="rId2"/>
    <p:sldId id="862" r:id="rId3"/>
    <p:sldId id="861" r:id="rId4"/>
    <p:sldId id="890" r:id="rId5"/>
    <p:sldId id="891" r:id="rId6"/>
    <p:sldId id="868" r:id="rId7"/>
    <p:sldId id="892" r:id="rId8"/>
    <p:sldId id="869" r:id="rId9"/>
    <p:sldId id="893" r:id="rId10"/>
    <p:sldId id="870" r:id="rId11"/>
    <p:sldId id="894" r:id="rId12"/>
    <p:sldId id="871" r:id="rId13"/>
    <p:sldId id="895" r:id="rId14"/>
    <p:sldId id="863" r:id="rId15"/>
    <p:sldId id="896" r:id="rId16"/>
    <p:sldId id="872" r:id="rId17"/>
    <p:sldId id="897" r:id="rId18"/>
    <p:sldId id="873" r:id="rId19"/>
    <p:sldId id="898" r:id="rId20"/>
    <p:sldId id="874" r:id="rId21"/>
    <p:sldId id="916" r:id="rId22"/>
    <p:sldId id="875" r:id="rId23"/>
    <p:sldId id="900" r:id="rId24"/>
    <p:sldId id="864" r:id="rId25"/>
    <p:sldId id="901" r:id="rId26"/>
    <p:sldId id="877" r:id="rId27"/>
    <p:sldId id="902" r:id="rId28"/>
    <p:sldId id="878" r:id="rId29"/>
    <p:sldId id="903" r:id="rId30"/>
    <p:sldId id="879" r:id="rId31"/>
    <p:sldId id="904" r:id="rId32"/>
    <p:sldId id="880" r:id="rId33"/>
    <p:sldId id="905" r:id="rId34"/>
    <p:sldId id="865" r:id="rId35"/>
    <p:sldId id="906" r:id="rId36"/>
    <p:sldId id="881" r:id="rId37"/>
    <p:sldId id="907" r:id="rId38"/>
    <p:sldId id="882" r:id="rId39"/>
    <p:sldId id="908" r:id="rId40"/>
    <p:sldId id="883" r:id="rId41"/>
    <p:sldId id="909" r:id="rId42"/>
    <p:sldId id="884" r:id="rId43"/>
    <p:sldId id="910" r:id="rId44"/>
    <p:sldId id="866" r:id="rId45"/>
    <p:sldId id="911" r:id="rId46"/>
    <p:sldId id="886" r:id="rId47"/>
    <p:sldId id="912" r:id="rId48"/>
    <p:sldId id="887" r:id="rId49"/>
    <p:sldId id="913" r:id="rId50"/>
    <p:sldId id="888" r:id="rId51"/>
    <p:sldId id="914" r:id="rId52"/>
    <p:sldId id="889" r:id="rId53"/>
    <p:sldId id="915" r:id="rId54"/>
    <p:sldId id="917" r:id="rId5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A48"/>
    <a:srgbClr val="E0CE44"/>
    <a:srgbClr val="E95F3E"/>
    <a:srgbClr val="009EDE"/>
    <a:srgbClr val="046592"/>
    <a:srgbClr val="E6E6E6"/>
    <a:srgbClr val="F0E37E"/>
    <a:srgbClr val="A3AF06"/>
    <a:srgbClr val="427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51" autoAdjust="0"/>
    <p:restoredTop sz="94660"/>
  </p:normalViewPr>
  <p:slideViewPr>
    <p:cSldViewPr snapToGrid="0">
      <p:cViewPr>
        <p:scale>
          <a:sx n="75" d="100"/>
          <a:sy n="75" d="100"/>
        </p:scale>
        <p:origin x="1128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342E4-DD98-4321-A2BC-555EA15E2680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A7296-7C0F-466D-B11A-E0CBEA4F65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657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395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99C35-6AA5-FF12-BD81-FA6F7B6CC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C7039BF-7828-722D-2442-B1E638A784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C5A1EB9-6DF0-7918-8407-27E782607D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7753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7E009-7194-2E0A-29B5-C4DD8829C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CE812A6-A700-9955-18CB-C48126B34C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1CF84BA-2197-FFE6-6D1C-65A8C7C104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0759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78AE0-6524-8A64-4B86-2F115FC86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9824D91-2493-4972-F2B4-9EBDAB6759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D60A5FB-CF31-38E0-7D49-C35C831055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935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BB81E-0D35-5225-8D15-9FF8797AB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2209555-4A97-BAE3-0A7F-AA9C0AD3BD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45C81CA-45B8-B22E-519F-655DFF8CB1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5981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96505-B2FC-0EA5-306F-1F2E73738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21642F5-D249-71B0-5FE5-EEF9B20536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37321072-9F7B-EE9E-1AC5-29760FDFD8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589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7D64D7-9E5E-8CFD-4776-353B1CBEF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ED4FAF0-963D-EBA5-F1FB-A4C9E6A1D0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B5E841D-5C8D-C9B4-BE36-08564E5F18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9223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AE8DA-46AF-7233-4BAB-2FAD34AAA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B303E91-677D-79E8-7C09-E8570BB986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566D1C2-F237-05A9-E552-FC172B7E96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3064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F3DE3-4AB4-A132-76D3-01D179168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5B7D662-DCA5-9AA4-B6F6-05BF68BF0B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FF569A8-E81B-25FC-77FF-C24075D89C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645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C6833-A9E4-247A-6635-0DB8AA7D9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6950B07-F7C9-5912-BDDA-BBD07D32C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B37ED46-753F-57BF-7875-D022EF5FDC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08295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BFDF8-40E2-931E-2206-5C6007551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1C9CFF6-3646-13D5-C02F-CDEE4411B8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EAC1999-F76E-1988-7FA7-DCCDEC9602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1989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1E7F2-9BEC-20A5-C36A-4345D09DE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D6B502C5-CA0F-3550-3A1B-0355FB8D45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6851DA6-3517-73ED-3BA4-E65269F321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7326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AA3DF-0ACD-3EEB-A4E4-06EE92CCFA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1C94D08-F513-3FBD-6998-5054A70048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FE3533F-F46F-4FC5-49A8-CC82C70D9A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2128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B5DE-C913-5ECE-DAA5-614CC6123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05BB6F2-26EC-279A-10FD-B9F894DA41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42A862B-0958-0189-FB66-8494D6CA6D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11236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DCEC3-84E9-C0B0-3AED-289CB31B77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98D3AEA5-65AF-FF44-EEE8-BEE43A1528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EC255FBD-5FF1-CD94-07C7-444EAADD3B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62541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7EE73-AB3D-333A-009B-E11062463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B368AF8-2774-556A-D4AF-07BE6382A3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4A7960B-4F81-7718-7090-79F882F246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75232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F3E294-693F-3B66-A66A-1E9DC68FD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2A39E35-C44C-60C0-4C34-963C9F1236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E1EE69F5-47C6-B8B5-4A99-75612CEA5C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413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BFC4E-F776-8D16-3407-4F0E577AD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041365C-50DE-798B-6F3C-BEC33E2129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95C7032-4D32-A6BB-12AD-4EA3E0385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09220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A36DD-2798-A62C-6C03-874976859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2311B90-6C12-3DCB-9719-25EBD49DB6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56D13A3-AE8C-5FF8-4498-9174A8C4FB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6187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C701D-C2E7-BDA8-6E53-4714EE10C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4052C46-1A45-F608-6FD9-5DEF4F14BE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AC307D9-C3AE-67FF-A8AC-151108276C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70718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77D4B-D339-806A-2AAB-BB505FA67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4E26438-0DD6-50CE-8EB0-A735EBEBED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F141E903-2E58-8597-84EF-B01973C9E8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15774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925466-813B-DFF8-3C4A-B8970E1F3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A42721D-2C2D-907F-520F-2A55827807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7D61C16-B298-DE07-0726-274719AE4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35787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4A698E-A329-AF45-2FDE-965D55C325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395C759-418F-F0DB-0EA6-93A9D60E56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953B037-E479-AE85-D215-7D1B09C638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41934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5D21A5-E166-D26F-F73D-1AAD28EA63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CDEDBF6-5134-8113-1CA1-DC4EBE4100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AD16A6A-2078-33B3-B0D6-54CC8744D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31524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ABC2-4418-91C4-5B5E-6943D300F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D35DC2F2-91DE-3486-E29A-D1E3AE3D49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81BAE20-0920-272D-2540-B821D5AF4B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3308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213E8-8DC0-0272-2929-E35548B0A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116DEA8-A492-D192-0620-78FE47CC65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CFDD1DD-5D2B-7CE7-F637-DDCD282647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85058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AE869-47CB-A96E-4056-33160CAFE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3C6C2C5-3F8E-AD12-D736-459FEBD392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837D633-C6F4-6530-4D8A-8A26C8720E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0955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6C4B6-9BF6-890D-AD71-05ABC5AE77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FBD80D7-0FB2-EE8F-4AEA-C1160A12E1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D51DA71-EF1A-E880-41D5-21B60AC55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54050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C3EF63-095C-DE09-5923-FDD9169FA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3D58756-09D0-9806-9A02-0D1F6AF383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FE70F1B-65BF-CD14-CA71-D34B38FAE6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87044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05BEA-BE67-84C9-49A4-A14A0C7B6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14B68C3-8978-E624-A0E4-5EC507F2EC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7A653D1-DEE0-A954-4B49-0560B99A95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943008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651A4-F820-E061-A9F2-855DF37B0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7BC5EA5-44FB-7D1B-3F0B-FFD8A8B61D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3F34389-DB18-22C4-69F0-65583D2BF2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00106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29E875-018C-1927-44A1-BE7B21EC7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9E0799E-C6EA-8591-A934-35B8E6B294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558CF71-6955-C121-9D88-28AD0E36D0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2424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EF2E1-A730-F979-758E-B8E6A335F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9E35B57-F823-C35B-3E53-FB7F1F4B0F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4DA0278-CE94-D33A-D6F8-8D76C59569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02733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B65D4-3204-7C2A-D4D3-997F7B2AD9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E98618E-C9AF-2336-DAD9-0C288BB374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C6668CB-730C-F5E0-5739-51C64553B5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55940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BBF43-98B4-559D-9CC6-45B0E478F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DEB6BC77-F0BB-34A9-4DD1-57540EDE6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2C28970-3321-8F9A-7066-AA30AFB437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91995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59F64C-242F-39E4-9AB0-FD4413D1F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C93F034-B00F-A207-BC8F-599A03BB11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CD526FB-628F-C1D3-E7B8-59E046D68E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492265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D6FE5-314D-C7EC-30FB-39FE0E891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BF1631C-9747-A266-0B21-D20A3E8895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F3DA5EB2-8438-EF86-186D-B2C4EADFC8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899931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D2E0A-FEDA-0CE1-7C56-E92E28D1E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BAE9C73-9E21-6523-58CB-62ADC6E126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46C0C00-FE11-44D8-4214-060B601852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652359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E862ED-B2FB-5C65-FE91-388006185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B41F919-3D42-6F24-564C-A7A95FE114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BE94C2B-16ED-E3AA-87F4-AA389197C3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795452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36CA2-7F76-501F-1C9A-8C9378D77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535B59F-B8BF-FFD5-C627-76F3DF91A1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E3B79C73-9495-6333-4697-DB0DA3BC27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901327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3C5AC-1CEA-CE5F-9A44-6B839B672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4710CBA-AA7B-69F3-B88E-73C5AA2EF5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095E143-6F54-4418-8B83-6D27A2A116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297118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BF063-3572-EEAF-6C42-4F1055070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90BE71DB-EEA6-AB12-A000-6E172709A5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764D80B-4675-71FF-A2B6-FECDC7C21D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59640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8892F-8952-6EF5-A9DE-B0D5FDCD8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F45502E-F7B3-20B2-D50A-F0B91F3DD4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EE81AE9-05E1-746A-3425-67ABA42E34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601871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DF719-5061-48BB-6C2E-C089582AC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0361D8B-CBE1-0D57-B2A7-185959ED1B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74F3E4E-9145-DA46-3FAE-2F12B7687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557100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30B39-860E-9CA0-1524-A94BCC538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04878A2-8532-7049-7BE2-95DFCFC0FB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2097213-C225-9455-B183-A1ABB837B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286587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999A1-9ABB-E677-E6C0-5862D33111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66C5A61-D645-EA61-06E7-EE5B512570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052DBBD-6D77-956A-7A28-A014908879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47455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93C868-483F-23DF-A65A-C64E5C270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729B398-BBAF-B89C-794E-442AFF21B3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BF59D48-513A-CFC6-F1CE-314C00E1D8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587534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DC8FE-6597-BDDF-D48E-4490600AE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C79C135-58D4-DC6A-91A4-966CFD7063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5D12E1F-A7E4-CA1E-888F-C310417D0D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730544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627419-88C4-0EC2-3279-35FBC74D1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F7EB549-725C-0F61-2479-3178B44043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AC902EC-CDA4-F831-FB98-EB3D4113CC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460876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740862-D35F-E1DF-469F-10D092362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2BC4355-FCF0-A9AE-9478-2C6873EC36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65FF19A-4667-1DC0-1EAA-E73AA8743B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679804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338AE2-CF1F-FA75-E287-1391496DE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1C41C27-8003-354B-0645-E2F3312FB4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3A831D1E-5573-34EB-FE9E-EC267B6A10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4168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9D8364-23E8-6B27-8983-325F07D864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649A7C7-8010-F29D-61B6-0811A89F30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675836-417D-EF1D-D83D-08EA21EB7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8D738D-E084-3720-3461-321B869B5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6DA5F5-6EC8-4F4B-78DA-FDD571B21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93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5820AE-F0B1-1776-2C1C-0A2963416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D19B3F-0DC2-C34D-58A4-F50C8998D7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5D160A-C195-8BEA-6BCA-F9F79086D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28ACFB7-3ED0-C6BE-436E-145C0D11F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C8B014-A465-53E1-7A2F-FAF34588E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18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3FA920-EE2F-07E1-E312-E0AACDCE9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19405F-B024-111B-953D-F6AD36763E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7B6F1A1-31C5-ECC7-CB6B-393577ACD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956D2-BE01-E0FE-FB1D-A28F0A897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52D3C5-B9EE-9989-C12E-2D1BAC0BB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387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BB2009-B94A-827F-039F-5D1927C51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A5AAA3-2B26-693D-E9FB-A3EED473C1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C8A256B-5B41-D750-2549-934B007634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EF51B13-99B3-1D21-E57A-E14CFEA27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9F57CF7-CEF5-C71E-3831-2CD923B0E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A9D89A-6B67-490D-01F6-CC9B7FDB8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060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4CB2A7-E2A9-7A60-0EF6-7DF6AF3E0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98A5E5D-B22D-BDF7-846E-B81ABB078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352F8C-3EDA-1D78-18DF-84AE123C0F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D9881ED-3D71-78D9-F720-3F64561856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F8894D6-6AAC-8529-68CB-C6BD24808D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0074F84-6E34-9F72-1E5B-4DCF7708F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FAE0579-53EF-9F7B-4B2B-10FFDA337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BE1964F-37B5-B8B0-D894-53083A490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883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808FC7-A7EB-163A-4079-E52845056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5E722D7-7B15-0329-DB57-783EE08E0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84D26BD-BBFC-F14B-CEA5-F767D31A4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FCEA73A-E7C6-BFEE-6983-941576601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219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B19ED39-F279-C633-FCAA-856EC1AFF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E31C002-70C3-F506-E9DC-4DB6ECF27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422C3F9-2261-B7C7-731E-600182F5A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83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7FEAB6-F36A-E56E-640A-260CBE53A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923DAC-62A6-EBDA-3DDB-176F774B4A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CB99B38-DBF9-C0CE-5330-00B7B9C509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ECA4D43-6B3B-345D-1589-2EFFEA59C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981BB62-870F-31B8-490B-BED04916A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21BD6E-9B44-74FE-A307-CE8F376E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47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4D4D7-1D8B-F642-EEAD-49796848A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E2575E3-88BB-3619-3466-9503093FD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DB6E055-E0CF-42B3-35DA-313076D31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432BD3-645A-E753-E295-1276F3008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B7ECFA-57FA-D37E-6E94-8119BEF54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103188-A609-09C4-F07C-F2319EFFB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00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34BB4-2C88-F681-1333-2BE535AFA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96EE2F-6818-77B4-8023-8E4D0B7AB9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A32DE9-27F8-97A5-27B4-DE543D9A5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F9BAEE-8214-77E6-C895-FED3CF062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0782C8-EA64-49F2-5F00-9B812FEBB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61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9DD816F-2BBB-4F29-7802-315CE5B959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218086A-64D0-D430-1FA4-DE1347E2C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7748E5-3233-C4EB-52C9-D6FC2A73C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7D07C8-FD2E-2701-B042-40E57D9B9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081EC6-9CE1-1510-DB43-71A18FD5E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780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A399C6-1740-51AF-7906-DB7E3C6C2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80A39E-CAE1-DAE0-826F-4D24AC221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3445E7-D2F6-CBD7-246A-41953FA3CC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60F70-3F31-43A6-BF8B-4CEFD306EFD7}" type="datetimeFigureOut">
              <a:rPr lang="ru-RU" smtClean="0"/>
              <a:t>30.05.2026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057027-33C8-E81D-04D4-8FBE2614BB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CC7795-0922-9D4C-F55F-B4947D3503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EBAEC-5425-4E1F-9F42-7892B942C1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98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20.xml"/><Relationship Id="rId18" Type="http://schemas.openxmlformats.org/officeDocument/2006/relationships/slide" Target="slide30.xml"/><Relationship Id="rId26" Type="http://schemas.openxmlformats.org/officeDocument/2006/relationships/slide" Target="slide46.xml"/><Relationship Id="rId3" Type="http://schemas.openxmlformats.org/officeDocument/2006/relationships/image" Target="../media/image3.jpeg"/><Relationship Id="rId21" Type="http://schemas.openxmlformats.org/officeDocument/2006/relationships/slide" Target="slide36.xml"/><Relationship Id="rId7" Type="http://schemas.openxmlformats.org/officeDocument/2006/relationships/slide" Target="slide8.xml"/><Relationship Id="rId12" Type="http://schemas.openxmlformats.org/officeDocument/2006/relationships/slide" Target="slide18.xml"/><Relationship Id="rId17" Type="http://schemas.openxmlformats.org/officeDocument/2006/relationships/slide" Target="slide28.xml"/><Relationship Id="rId25" Type="http://schemas.openxmlformats.org/officeDocument/2006/relationships/slide" Target="slide44.xml"/><Relationship Id="rId2" Type="http://schemas.openxmlformats.org/officeDocument/2006/relationships/notesSlide" Target="../notesSlides/notesSlide1.xml"/><Relationship Id="rId16" Type="http://schemas.openxmlformats.org/officeDocument/2006/relationships/slide" Target="slide26.xml"/><Relationship Id="rId20" Type="http://schemas.openxmlformats.org/officeDocument/2006/relationships/slide" Target="slide34.xml"/><Relationship Id="rId29" Type="http://schemas.openxmlformats.org/officeDocument/2006/relationships/slide" Target="slide5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6.xml"/><Relationship Id="rId24" Type="http://schemas.openxmlformats.org/officeDocument/2006/relationships/slide" Target="slide42.xml"/><Relationship Id="rId5" Type="http://schemas.openxmlformats.org/officeDocument/2006/relationships/slide" Target="slide4.xml"/><Relationship Id="rId15" Type="http://schemas.openxmlformats.org/officeDocument/2006/relationships/slide" Target="slide24.xml"/><Relationship Id="rId23" Type="http://schemas.openxmlformats.org/officeDocument/2006/relationships/slide" Target="slide40.xml"/><Relationship Id="rId28" Type="http://schemas.openxmlformats.org/officeDocument/2006/relationships/slide" Target="slide50.xml"/><Relationship Id="rId10" Type="http://schemas.openxmlformats.org/officeDocument/2006/relationships/slide" Target="slide14.xml"/><Relationship Id="rId19" Type="http://schemas.openxmlformats.org/officeDocument/2006/relationships/slide" Target="slide32.xml"/><Relationship Id="rId4" Type="http://schemas.openxmlformats.org/officeDocument/2006/relationships/slide" Target="slide54.xml"/><Relationship Id="rId9" Type="http://schemas.openxmlformats.org/officeDocument/2006/relationships/slide" Target="slide12.xml"/><Relationship Id="rId14" Type="http://schemas.openxmlformats.org/officeDocument/2006/relationships/slide" Target="slide22.xml"/><Relationship Id="rId22" Type="http://schemas.openxmlformats.org/officeDocument/2006/relationships/slide" Target="slide38.xml"/><Relationship Id="rId27" Type="http://schemas.openxmlformats.org/officeDocument/2006/relationships/slide" Target="slide48.xml"/><Relationship Id="rId30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01F01F1-9C23-F5D5-6935-CD88717B3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50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D228F-7D91-A3DC-1853-2D36B306C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1D8D507-592B-0DDB-A040-7B9D7D2CD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3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6FC1A85-53B8-CB05-686C-A64BD3B4C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8BB3BB4-26C2-402C-6849-8904952C698D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Прямоугольник: скругленные углы 38">
            <a:hlinkClick r:id="rId4" action="ppaction://hlinksldjump"/>
            <a:extLst>
              <a:ext uri="{FF2B5EF4-FFF2-40B4-BE49-F238E27FC236}">
                <a16:creationId xmlns:a16="http://schemas.microsoft.com/office/drawing/2014/main" id="{14A8ED33-01FC-4FD9-A753-FC0D50F03138}"/>
              </a:ext>
            </a:extLst>
          </p:cNvPr>
          <p:cNvSpPr/>
          <p:nvPr/>
        </p:nvSpPr>
        <p:spPr bwMode="auto">
          <a:xfrm>
            <a:off x="9666564" y="6415666"/>
            <a:ext cx="1954271" cy="35746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rgbClr val="C9481C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9481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Завершить</a:t>
            </a:r>
            <a:endParaRPr lang="ru-MD" b="1" dirty="0">
              <a:solidFill>
                <a:srgbClr val="C9481C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340F041-F6E5-4B8F-AB24-E2667EC6B7C2}"/>
              </a:ext>
            </a:extLst>
          </p:cNvPr>
          <p:cNvSpPr/>
          <p:nvPr/>
        </p:nvSpPr>
        <p:spPr>
          <a:xfrm>
            <a:off x="1072319" y="2391032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36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: скругленные углы 34">
            <a:hlinkClick r:id="rId5" action="ppaction://hlinksldjump"/>
            <a:extLst>
              <a:ext uri="{FF2B5EF4-FFF2-40B4-BE49-F238E27FC236}">
                <a16:creationId xmlns:a16="http://schemas.microsoft.com/office/drawing/2014/main" id="{9EB2693A-173B-4450-82D5-39D3F22B059F}"/>
              </a:ext>
            </a:extLst>
          </p:cNvPr>
          <p:cNvSpPr/>
          <p:nvPr/>
        </p:nvSpPr>
        <p:spPr bwMode="auto">
          <a:xfrm>
            <a:off x="5294441" y="1479828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: скругленные углы 36">
            <a:hlinkClick r:id="rId6" action="ppaction://hlinksldjump"/>
            <a:extLst>
              <a:ext uri="{FF2B5EF4-FFF2-40B4-BE49-F238E27FC236}">
                <a16:creationId xmlns:a16="http://schemas.microsoft.com/office/drawing/2014/main" id="{E3860BAD-8031-4316-8839-9057FFDAFA09}"/>
              </a:ext>
            </a:extLst>
          </p:cNvPr>
          <p:cNvSpPr/>
          <p:nvPr/>
        </p:nvSpPr>
        <p:spPr bwMode="auto">
          <a:xfrm>
            <a:off x="6487588" y="1479828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: скругленные углы 39">
            <a:hlinkClick r:id="rId7" action="ppaction://hlinksldjump"/>
            <a:extLst>
              <a:ext uri="{FF2B5EF4-FFF2-40B4-BE49-F238E27FC236}">
                <a16:creationId xmlns:a16="http://schemas.microsoft.com/office/drawing/2014/main" id="{76D2BFBC-C92F-4E70-A348-B317EAFBBCC8}"/>
              </a:ext>
            </a:extLst>
          </p:cNvPr>
          <p:cNvSpPr/>
          <p:nvPr/>
        </p:nvSpPr>
        <p:spPr bwMode="auto">
          <a:xfrm>
            <a:off x="7680735" y="1479828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Прямоугольник: скругленные углы 41">
            <a:hlinkClick r:id="rId8" action="ppaction://hlinksldjump"/>
            <a:extLst>
              <a:ext uri="{FF2B5EF4-FFF2-40B4-BE49-F238E27FC236}">
                <a16:creationId xmlns:a16="http://schemas.microsoft.com/office/drawing/2014/main" id="{D22F73D4-C786-4029-8015-C561B21DE97E}"/>
              </a:ext>
            </a:extLst>
          </p:cNvPr>
          <p:cNvSpPr/>
          <p:nvPr/>
        </p:nvSpPr>
        <p:spPr bwMode="auto">
          <a:xfrm>
            <a:off x="8873882" y="1479828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Прямоугольник: скругленные углы 42">
            <a:hlinkClick r:id="rId9" action="ppaction://hlinksldjump"/>
            <a:extLst>
              <a:ext uri="{FF2B5EF4-FFF2-40B4-BE49-F238E27FC236}">
                <a16:creationId xmlns:a16="http://schemas.microsoft.com/office/drawing/2014/main" id="{B9C9324F-9052-452F-844D-6AFA44C4F086}"/>
              </a:ext>
            </a:extLst>
          </p:cNvPr>
          <p:cNvSpPr/>
          <p:nvPr/>
        </p:nvSpPr>
        <p:spPr bwMode="auto">
          <a:xfrm>
            <a:off x="10067030" y="1479828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B72FE599-F776-4380-A927-94D7235A7D34}"/>
              </a:ext>
            </a:extLst>
          </p:cNvPr>
          <p:cNvSpPr/>
          <p:nvPr/>
        </p:nvSpPr>
        <p:spPr bwMode="auto">
          <a:xfrm>
            <a:off x="1054619" y="1479828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66C5B803-8EC7-48D9-BEEC-5FF0480D76AD}"/>
              </a:ext>
            </a:extLst>
          </p:cNvPr>
          <p:cNvSpPr/>
          <p:nvPr/>
        </p:nvSpPr>
        <p:spPr bwMode="auto">
          <a:xfrm>
            <a:off x="1072319" y="3302870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id="{00F69E91-4EB9-4B20-AC36-D3081B1CE2A2}"/>
              </a:ext>
            </a:extLst>
          </p:cNvPr>
          <p:cNvSpPr/>
          <p:nvPr/>
        </p:nvSpPr>
        <p:spPr bwMode="auto">
          <a:xfrm>
            <a:off x="1072319" y="4213440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36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A0FAB401-AA56-4B1B-B5EC-B162802A0D6D}"/>
              </a:ext>
            </a:extLst>
          </p:cNvPr>
          <p:cNvSpPr/>
          <p:nvPr/>
        </p:nvSpPr>
        <p:spPr bwMode="auto">
          <a:xfrm>
            <a:off x="1072319" y="5124645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32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Прямоугольник: скругленные углы 51">
            <a:hlinkClick r:id="rId10" action="ppaction://hlinksldjump"/>
            <a:extLst>
              <a:ext uri="{FF2B5EF4-FFF2-40B4-BE49-F238E27FC236}">
                <a16:creationId xmlns:a16="http://schemas.microsoft.com/office/drawing/2014/main" id="{1F69E8AB-387F-45C5-8249-C4D0F4B24D4D}"/>
              </a:ext>
            </a:extLst>
          </p:cNvPr>
          <p:cNvSpPr/>
          <p:nvPr/>
        </p:nvSpPr>
        <p:spPr bwMode="auto">
          <a:xfrm>
            <a:off x="5294441" y="2391349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3" name="Прямоугольник: скругленные углы 52">
            <a:hlinkClick r:id="rId11" action="ppaction://hlinksldjump"/>
            <a:extLst>
              <a:ext uri="{FF2B5EF4-FFF2-40B4-BE49-F238E27FC236}">
                <a16:creationId xmlns:a16="http://schemas.microsoft.com/office/drawing/2014/main" id="{24F84ADF-A6A0-4C3B-836D-F10CFAC2DA88}"/>
              </a:ext>
            </a:extLst>
          </p:cNvPr>
          <p:cNvSpPr/>
          <p:nvPr/>
        </p:nvSpPr>
        <p:spPr bwMode="auto">
          <a:xfrm>
            <a:off x="6487588" y="2391349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Прямоугольник: скругленные углы 53">
            <a:hlinkClick r:id="rId12" action="ppaction://hlinksldjump"/>
            <a:extLst>
              <a:ext uri="{FF2B5EF4-FFF2-40B4-BE49-F238E27FC236}">
                <a16:creationId xmlns:a16="http://schemas.microsoft.com/office/drawing/2014/main" id="{330434FA-EA7C-4204-B7D8-F656CB0D220F}"/>
              </a:ext>
            </a:extLst>
          </p:cNvPr>
          <p:cNvSpPr/>
          <p:nvPr/>
        </p:nvSpPr>
        <p:spPr bwMode="auto">
          <a:xfrm>
            <a:off x="7680735" y="2391349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7" name="Прямоугольник: скругленные углы 56">
            <a:hlinkClick r:id="rId13" action="ppaction://hlinksldjump"/>
            <a:extLst>
              <a:ext uri="{FF2B5EF4-FFF2-40B4-BE49-F238E27FC236}">
                <a16:creationId xmlns:a16="http://schemas.microsoft.com/office/drawing/2014/main" id="{D5014FA2-86A0-4EF1-838E-529BD64489F7}"/>
              </a:ext>
            </a:extLst>
          </p:cNvPr>
          <p:cNvSpPr/>
          <p:nvPr/>
        </p:nvSpPr>
        <p:spPr bwMode="auto">
          <a:xfrm>
            <a:off x="8873882" y="2391349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Прямоугольник: скругленные углы 58">
            <a:hlinkClick r:id="rId14" action="ppaction://hlinksldjump"/>
            <a:extLst>
              <a:ext uri="{FF2B5EF4-FFF2-40B4-BE49-F238E27FC236}">
                <a16:creationId xmlns:a16="http://schemas.microsoft.com/office/drawing/2014/main" id="{2BBE2D1A-5B86-45A6-85BD-4FFECB32DD7A}"/>
              </a:ext>
            </a:extLst>
          </p:cNvPr>
          <p:cNvSpPr/>
          <p:nvPr/>
        </p:nvSpPr>
        <p:spPr bwMode="auto">
          <a:xfrm>
            <a:off x="10067030" y="2391349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: скругленные углы 72">
            <a:hlinkClick r:id="rId15" action="ppaction://hlinksldjump"/>
            <a:extLst>
              <a:ext uri="{FF2B5EF4-FFF2-40B4-BE49-F238E27FC236}">
                <a16:creationId xmlns:a16="http://schemas.microsoft.com/office/drawing/2014/main" id="{5D9CB6A6-1D71-4F58-B42C-86748D84F900}"/>
              </a:ext>
            </a:extLst>
          </p:cNvPr>
          <p:cNvSpPr/>
          <p:nvPr/>
        </p:nvSpPr>
        <p:spPr bwMode="auto">
          <a:xfrm>
            <a:off x="5294441" y="3302870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: скругленные углы 73">
            <a:hlinkClick r:id="rId16" action="ppaction://hlinksldjump"/>
            <a:extLst>
              <a:ext uri="{FF2B5EF4-FFF2-40B4-BE49-F238E27FC236}">
                <a16:creationId xmlns:a16="http://schemas.microsoft.com/office/drawing/2014/main" id="{52F206C5-6DFF-4B96-B32A-B65BEF2AD48F}"/>
              </a:ext>
            </a:extLst>
          </p:cNvPr>
          <p:cNvSpPr/>
          <p:nvPr/>
        </p:nvSpPr>
        <p:spPr bwMode="auto">
          <a:xfrm>
            <a:off x="6487588" y="3302870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: скругленные углы 74">
            <a:hlinkClick r:id="rId17" action="ppaction://hlinksldjump"/>
            <a:extLst>
              <a:ext uri="{FF2B5EF4-FFF2-40B4-BE49-F238E27FC236}">
                <a16:creationId xmlns:a16="http://schemas.microsoft.com/office/drawing/2014/main" id="{E4382505-BE0A-4315-B4DB-B1D83DBBC892}"/>
              </a:ext>
            </a:extLst>
          </p:cNvPr>
          <p:cNvSpPr/>
          <p:nvPr/>
        </p:nvSpPr>
        <p:spPr bwMode="auto">
          <a:xfrm>
            <a:off x="7680735" y="3302870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: скругленные углы 75">
            <a:hlinkClick r:id="rId18" action="ppaction://hlinksldjump"/>
            <a:extLst>
              <a:ext uri="{FF2B5EF4-FFF2-40B4-BE49-F238E27FC236}">
                <a16:creationId xmlns:a16="http://schemas.microsoft.com/office/drawing/2014/main" id="{B38BF120-3D95-4788-AAE4-98EE50FE24FA}"/>
              </a:ext>
            </a:extLst>
          </p:cNvPr>
          <p:cNvSpPr/>
          <p:nvPr/>
        </p:nvSpPr>
        <p:spPr bwMode="auto">
          <a:xfrm>
            <a:off x="8873882" y="3302870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7" name="Прямоугольник: скругленные углы 76">
            <a:hlinkClick r:id="rId19" action="ppaction://hlinksldjump"/>
            <a:extLst>
              <a:ext uri="{FF2B5EF4-FFF2-40B4-BE49-F238E27FC236}">
                <a16:creationId xmlns:a16="http://schemas.microsoft.com/office/drawing/2014/main" id="{CEF5664A-860A-4CAD-B60D-2284A0148E1E}"/>
              </a:ext>
            </a:extLst>
          </p:cNvPr>
          <p:cNvSpPr/>
          <p:nvPr/>
        </p:nvSpPr>
        <p:spPr bwMode="auto">
          <a:xfrm>
            <a:off x="10067030" y="3302870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8" name="Прямоугольник: скругленные углы 77">
            <a:hlinkClick r:id="rId20" action="ppaction://hlinksldjump"/>
            <a:extLst>
              <a:ext uri="{FF2B5EF4-FFF2-40B4-BE49-F238E27FC236}">
                <a16:creationId xmlns:a16="http://schemas.microsoft.com/office/drawing/2014/main" id="{4AB65253-6A97-4187-8B5E-26B2696F0C44}"/>
              </a:ext>
            </a:extLst>
          </p:cNvPr>
          <p:cNvSpPr/>
          <p:nvPr/>
        </p:nvSpPr>
        <p:spPr bwMode="auto">
          <a:xfrm>
            <a:off x="5294441" y="4214391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9" name="Прямоугольник: скругленные углы 78">
            <a:hlinkClick r:id="rId21" action="ppaction://hlinksldjump"/>
            <a:extLst>
              <a:ext uri="{FF2B5EF4-FFF2-40B4-BE49-F238E27FC236}">
                <a16:creationId xmlns:a16="http://schemas.microsoft.com/office/drawing/2014/main" id="{9D9E7B2D-0D5C-4B4B-85FE-7CD88B201055}"/>
              </a:ext>
            </a:extLst>
          </p:cNvPr>
          <p:cNvSpPr/>
          <p:nvPr/>
        </p:nvSpPr>
        <p:spPr bwMode="auto">
          <a:xfrm>
            <a:off x="6487588" y="4214391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0" name="Прямоугольник: скругленные углы 79">
            <a:hlinkClick r:id="rId22" action="ppaction://hlinksldjump"/>
            <a:extLst>
              <a:ext uri="{FF2B5EF4-FFF2-40B4-BE49-F238E27FC236}">
                <a16:creationId xmlns:a16="http://schemas.microsoft.com/office/drawing/2014/main" id="{3CCCF833-8CC3-4501-B804-0B37F5D82EC8}"/>
              </a:ext>
            </a:extLst>
          </p:cNvPr>
          <p:cNvSpPr/>
          <p:nvPr/>
        </p:nvSpPr>
        <p:spPr bwMode="auto">
          <a:xfrm>
            <a:off x="7680735" y="4214391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1" name="Прямоугольник: скругленные углы 80">
            <a:hlinkClick r:id="rId23" action="ppaction://hlinksldjump"/>
            <a:extLst>
              <a:ext uri="{FF2B5EF4-FFF2-40B4-BE49-F238E27FC236}">
                <a16:creationId xmlns:a16="http://schemas.microsoft.com/office/drawing/2014/main" id="{8D4CE76A-D2D3-428C-8990-39CC6E85E1C5}"/>
              </a:ext>
            </a:extLst>
          </p:cNvPr>
          <p:cNvSpPr/>
          <p:nvPr/>
        </p:nvSpPr>
        <p:spPr bwMode="auto">
          <a:xfrm>
            <a:off x="8873882" y="4214391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MD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82" name="Прямоугольник: скругленные углы 81">
            <a:hlinkClick r:id="rId24" action="ppaction://hlinksldjump"/>
            <a:extLst>
              <a:ext uri="{FF2B5EF4-FFF2-40B4-BE49-F238E27FC236}">
                <a16:creationId xmlns:a16="http://schemas.microsoft.com/office/drawing/2014/main" id="{7521AE5A-4597-4B57-A587-1B91A891E4B4}"/>
              </a:ext>
            </a:extLst>
          </p:cNvPr>
          <p:cNvSpPr/>
          <p:nvPr/>
        </p:nvSpPr>
        <p:spPr bwMode="auto">
          <a:xfrm>
            <a:off x="10067030" y="4214391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3" name="Прямоугольник: скругленные углы 82">
            <a:hlinkClick r:id="rId25" action="ppaction://hlinksldjump"/>
            <a:extLst>
              <a:ext uri="{FF2B5EF4-FFF2-40B4-BE49-F238E27FC236}">
                <a16:creationId xmlns:a16="http://schemas.microsoft.com/office/drawing/2014/main" id="{0613D811-88F4-4F35-894E-1857CBAE5B39}"/>
              </a:ext>
            </a:extLst>
          </p:cNvPr>
          <p:cNvSpPr/>
          <p:nvPr/>
        </p:nvSpPr>
        <p:spPr bwMode="auto">
          <a:xfrm>
            <a:off x="5294441" y="5125911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: скругленные углы 83">
            <a:hlinkClick r:id="rId26" action="ppaction://hlinksldjump"/>
            <a:extLst>
              <a:ext uri="{FF2B5EF4-FFF2-40B4-BE49-F238E27FC236}">
                <a16:creationId xmlns:a16="http://schemas.microsoft.com/office/drawing/2014/main" id="{5465154A-BE2D-45F3-ADB2-63737E8557C5}"/>
              </a:ext>
            </a:extLst>
          </p:cNvPr>
          <p:cNvSpPr/>
          <p:nvPr/>
        </p:nvSpPr>
        <p:spPr bwMode="auto">
          <a:xfrm>
            <a:off x="6487588" y="5125911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: скругленные углы 84">
            <a:hlinkClick r:id="rId27" action="ppaction://hlinksldjump"/>
            <a:extLst>
              <a:ext uri="{FF2B5EF4-FFF2-40B4-BE49-F238E27FC236}">
                <a16:creationId xmlns:a16="http://schemas.microsoft.com/office/drawing/2014/main" id="{A62B49F9-BBBD-41D0-8F8F-942DBA55AD96}"/>
              </a:ext>
            </a:extLst>
          </p:cNvPr>
          <p:cNvSpPr/>
          <p:nvPr/>
        </p:nvSpPr>
        <p:spPr bwMode="auto">
          <a:xfrm>
            <a:off x="7680735" y="5125911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: скругленные углы 85">
            <a:hlinkClick r:id="rId28" action="ppaction://hlinksldjump"/>
            <a:extLst>
              <a:ext uri="{FF2B5EF4-FFF2-40B4-BE49-F238E27FC236}">
                <a16:creationId xmlns:a16="http://schemas.microsoft.com/office/drawing/2014/main" id="{337E1D00-5624-4B94-BC64-57AFC791E56D}"/>
              </a:ext>
            </a:extLst>
          </p:cNvPr>
          <p:cNvSpPr/>
          <p:nvPr/>
        </p:nvSpPr>
        <p:spPr bwMode="auto">
          <a:xfrm>
            <a:off x="8873882" y="5125911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7" name="Прямоугольник: скругленные углы 86">
            <a:hlinkClick r:id="rId29" action="ppaction://hlinksldjump"/>
            <a:extLst>
              <a:ext uri="{FF2B5EF4-FFF2-40B4-BE49-F238E27FC236}">
                <a16:creationId xmlns:a16="http://schemas.microsoft.com/office/drawing/2014/main" id="{AAD12792-C638-439E-9ED0-A6AC6BB69EEA}"/>
              </a:ext>
            </a:extLst>
          </p:cNvPr>
          <p:cNvSpPr/>
          <p:nvPr/>
        </p:nvSpPr>
        <p:spPr bwMode="auto">
          <a:xfrm>
            <a:off x="10067030" y="5125911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0DFC943-F2E7-DAD5-0604-7119474645A1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995192" y="501247"/>
            <a:ext cx="4739199" cy="70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21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40" grpId="0" animBg="1"/>
      <p:bldP spid="42" grpId="0" animBg="1"/>
      <p:bldP spid="43" grpId="0" animBg="1"/>
      <p:bldP spid="52" grpId="0" animBg="1"/>
      <p:bldP spid="53" grpId="0" animBg="1"/>
      <p:bldP spid="54" grpId="0" animBg="1"/>
      <p:bldP spid="57" grpId="0" animBg="1"/>
      <p:bldP spid="59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3B0D8D1-FA9E-CB79-0FE5-5EE33DFAD9E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B73A72F-F722-A02C-1BE2-724D3E4F8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EB1C2DC-EFDC-CFDF-69A9-854FA5F39449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6DB526F6-4E7F-D856-F390-E2123F0B4165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32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F7DB5C8-48BF-5D02-4428-86B33C474BAC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D5BBAA94-CC88-A7B9-C802-3BA6D29136CF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DDDD96-861F-A5EE-82D2-BEFDE8D293A2}"/>
              </a:ext>
            </a:extLst>
          </p:cNvPr>
          <p:cNvSpPr txBox="1"/>
          <p:nvPr/>
        </p:nvSpPr>
        <p:spPr>
          <a:xfrm>
            <a:off x="874003" y="1258082"/>
            <a:ext cx="64833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Летом Маша вышла гулять во двор. Она встретила подруг, и девочки решили поиграть на детской площадке. Они катались на качелях, играли в догонялки и всё время находились рядом с другими детьми и взрослыми.</a:t>
            </a:r>
            <a:br>
              <a:rPr lang="ru-RU" sz="2800" dirty="0"/>
            </a:br>
            <a:br>
              <a:rPr lang="ru-RU" sz="2800" dirty="0"/>
            </a:br>
            <a:r>
              <a:rPr lang="ru-RU" sz="2800" b="1" dirty="0"/>
              <a:t>Опасно или безопасно поступила Маша?</a:t>
            </a:r>
          </a:p>
        </p:txBody>
      </p:sp>
      <p:pic>
        <p:nvPicPr>
          <p:cNvPr id="29698" name="Picture 2">
            <a:extLst>
              <a:ext uri="{FF2B5EF4-FFF2-40B4-BE49-F238E27FC236}">
                <a16:creationId xmlns:a16="http://schemas.microsoft.com/office/drawing/2014/main" id="{E741ED5C-3D16-3CDC-606F-512CD849D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57357" y="1629600"/>
            <a:ext cx="4434840" cy="295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78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161EB5AF-A63A-CF20-0861-7E2277D76036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F35E7FF-5318-0C6E-5151-D9A55D566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13236CFA-868B-B6F1-3B4E-CF1B620B2B89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43CC0072-14BB-C927-0CBE-D7DA9D3994F4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0BD6EF0-7FF1-6E5C-F144-88DAF2F6E393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9972E7D1-EF23-2CDF-DB41-C08E5E9E6854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7618B7-0F3C-ECFA-C567-25802E57EF1B}"/>
              </a:ext>
            </a:extLst>
          </p:cNvPr>
          <p:cNvSpPr txBox="1"/>
          <p:nvPr/>
        </p:nvSpPr>
        <p:spPr>
          <a:xfrm>
            <a:off x="874003" y="1258082"/>
            <a:ext cx="64833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Летом Маша вышла гулять во двор. Она встретила подруг, и девочки решили поиграть на детской площадке. Они катались на качелях, играли в догонялки и всё время находились рядом с другими детьми и взрослыми.</a:t>
            </a:r>
            <a:br>
              <a:rPr lang="ru-RU" sz="2800" dirty="0"/>
            </a:br>
            <a:br>
              <a:rPr lang="ru-RU" sz="2800" dirty="0"/>
            </a:br>
            <a:r>
              <a:rPr lang="ru-RU" sz="2800" b="1" dirty="0"/>
              <a:t>Опасно или безопасно поступила Маша?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1EEDBD2-A21C-3E2C-FBE7-2AE5F28872EF}"/>
              </a:ext>
            </a:extLst>
          </p:cNvPr>
          <p:cNvSpPr/>
          <p:nvPr/>
        </p:nvSpPr>
        <p:spPr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Да. Маша играла в безопасном месте рядом с другими детьми и не уходила далеко от дома.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CE0B2A5D-EF6C-F2ED-6F96-3C7E9EEFC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57357" y="1629600"/>
            <a:ext cx="4434840" cy="295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78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9B7A245B-AA7B-A3E6-9B55-E73B95F428E3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42E52E1-80EB-EC87-B03A-384910081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AC55AB8-45DF-7E16-27C5-41C002119CDF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C931FA5E-62DB-9DE5-6D4A-4C01CA7ADC14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51A76BC-3D37-AB07-79EE-5C271955ED36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8F93F485-24B7-2BC4-CF86-AC26BFD67808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94B46F-D672-72D3-3A1E-DBBF29CD38EC}"/>
              </a:ext>
            </a:extLst>
          </p:cNvPr>
          <p:cNvSpPr txBox="1"/>
          <p:nvPr/>
        </p:nvSpPr>
        <p:spPr bwMode="auto">
          <a:xfrm>
            <a:off x="789162" y="1686722"/>
            <a:ext cx="64833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Петя заметил возле забора провод, который лежал на земле. Ему стало интересно, под напряжением он или нет. Мальчик нашёл длинную палку и решил прикоснуться к проводу.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 Петя?</a:t>
            </a:r>
          </a:p>
          <a:p>
            <a:endParaRPr lang="ru-RU" sz="2800" b="1" dirty="0"/>
          </a:p>
        </p:txBody>
      </p:sp>
      <p:pic>
        <p:nvPicPr>
          <p:cNvPr id="50178" name="Picture 2">
            <a:extLst>
              <a:ext uri="{FF2B5EF4-FFF2-40B4-BE49-F238E27FC236}">
                <a16:creationId xmlns:a16="http://schemas.microsoft.com/office/drawing/2014/main" id="{670E1597-7B8E-0451-15AA-434FDD1923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60" t="-1610" r="55664" b="58010"/>
          <a:stretch>
            <a:fillRect/>
          </a:stretch>
        </p:blipFill>
        <p:spPr bwMode="auto">
          <a:xfrm>
            <a:off x="7119114" y="1371042"/>
            <a:ext cx="4700725" cy="299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2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129034F6-EDCD-DF72-E9B7-7B8F009B261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397C166-B2DA-F7A8-1D25-AA7E101D2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82FC02E-FE6E-5021-7A47-A3C3C919EF13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2B31BC1B-221D-C54F-6C30-423FBCAA92B3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1A53C39-BBE4-7A90-8E03-2F02D1E9DEE2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A6AD420C-A5F8-E4D0-216E-741012E6268D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BC3D63-37C9-7F09-6F06-FB45DB92AABA}"/>
              </a:ext>
            </a:extLst>
          </p:cNvPr>
          <p:cNvSpPr txBox="1"/>
          <p:nvPr/>
        </p:nvSpPr>
        <p:spPr bwMode="auto">
          <a:xfrm>
            <a:off x="789162" y="1686722"/>
            <a:ext cx="64833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Петя заметил возле забора провод, который лежал на земле. Ему стало интересно, под напряжением он или нет. Мальчик нашёл длинную палку и решил прикоснуться к проводу.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 Петя?</a:t>
            </a:r>
          </a:p>
          <a:p>
            <a:endParaRPr lang="ru-RU" sz="2800" b="1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CF843083-C6B7-1E41-B4D1-E083BE6C1987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Опасно. Нельзя подходить к неизвестным проводам и трогать их.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3629FE34-808E-0084-8971-E230CC9C88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60" t="-1610" r="55664" b="58010"/>
          <a:stretch>
            <a:fillRect/>
          </a:stretch>
        </p:blipFill>
        <p:spPr bwMode="auto">
          <a:xfrm>
            <a:off x="7119114" y="1371042"/>
            <a:ext cx="4700725" cy="299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73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2BC876D8-2C71-A9EA-3B85-D3CEB7E3D411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5F5B0E2-E751-A1D0-64BC-ADB16AF5A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CFF4AB9-7FC7-CCCB-7908-5425C511C341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2C1BAB65-0C91-7E88-407D-A3DFE4FFB155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134BCEB-F903-663C-8A0E-A4EF1493B848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0A3ABD2B-F885-2836-B311-04B9547611C0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296657-311F-A2F7-27DE-26198A04AAB8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 жаркий день Оля собралась на прогулку. Перед выходом она надела панамку, взяла бутылку воды и предупредила родителей, куда идёт.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поступила Оля?</a:t>
            </a:r>
          </a:p>
        </p:txBody>
      </p:sp>
      <p:pic>
        <p:nvPicPr>
          <p:cNvPr id="49154" name="Picture 2">
            <a:extLst>
              <a:ext uri="{FF2B5EF4-FFF2-40B4-BE49-F238E27FC236}">
                <a16:creationId xmlns:a16="http://schemas.microsoft.com/office/drawing/2014/main" id="{B2C290BC-AB0A-43D8-DA39-21A91FDA04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6" r="20879" b="50751"/>
          <a:stretch>
            <a:fillRect/>
          </a:stretch>
        </p:blipFill>
        <p:spPr bwMode="auto">
          <a:xfrm>
            <a:off x="8012180" y="1156763"/>
            <a:ext cx="3169921" cy="337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452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B1312904-F9E4-3436-DC2B-C583F50934E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F5E2C17-70AA-D95D-EF92-424610E7F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5133CC4-54D4-6D05-EF43-72707980D67D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0F7B8E9-4E5B-E73B-1414-88D5F23EC0A9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03ECC1B-C160-A743-0CE6-1C12A1E21F4B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ACDDB785-80AA-D63C-B70B-6A2094C36036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143FF3-ED9D-A11C-865E-4EDA2AE4E15A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 жаркий день Оля собралась на прогулку. Перед выходом она надела панамку, взяла бутылку воды и предупредила родителей, куда идёт.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поступила Оля?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2BD5A4D-D640-75E6-EF75-07E29E252132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Безопасно. Оля всё сделала правильно.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BE8F26C2-FD50-D1E1-E3F7-EE958CDEC8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6" r="20879" b="50751"/>
          <a:stretch>
            <a:fillRect/>
          </a:stretch>
        </p:blipFill>
        <p:spPr bwMode="auto">
          <a:xfrm>
            <a:off x="8012180" y="1156763"/>
            <a:ext cx="3169921" cy="337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00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8FD128E4-34EE-34CD-EC38-537E657C8E89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E5198DE-C931-4307-F627-36110E93E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5182E84-C8D1-6B18-818A-244B63C0FFFA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357E9FBA-9060-13F5-9D52-1B96E68D31A9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4357D5E-84C5-EEFF-161D-410E99F653A7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CC0C84DB-DEB7-369C-0BFA-680B00D9BB5B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AA79C6-8341-4CFE-1C39-45676D33D9FB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Коля пришёл на речку раньше родителей. Вода казалась тёплой и спокойной, поэтому мальчик решил немного искупаться один.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 Коля?</a:t>
            </a:r>
          </a:p>
        </p:txBody>
      </p:sp>
      <p:pic>
        <p:nvPicPr>
          <p:cNvPr id="48130" name="Picture 2">
            <a:extLst>
              <a:ext uri="{FF2B5EF4-FFF2-40B4-BE49-F238E27FC236}">
                <a16:creationId xmlns:a16="http://schemas.microsoft.com/office/drawing/2014/main" id="{B75DACCC-0E0E-8E15-A9DE-0827E9DEC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5" t="42667" r="54784"/>
          <a:stretch>
            <a:fillRect/>
          </a:stretch>
        </p:blipFill>
        <p:spPr bwMode="auto">
          <a:xfrm>
            <a:off x="8046720" y="1203293"/>
            <a:ext cx="3535680" cy="393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86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B8B2E903-5A69-1662-DF49-B7AC4B7D2362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975E7B2-B570-993B-61BF-8C79B7C91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7999C2C-2D1B-C479-005C-682A940BD71C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6A41293D-17D0-4389-2F80-F24D323C3AB5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211E79A-AEA3-298F-4DDB-B61CA8731BAF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F77F549A-8DCE-C3F1-6B30-E0CACD232268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CF8AA0-3947-6A16-73D6-2610D2B11F4A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Коля пришёл на речку раньше родителей. Вода казалась тёплой и спокойной, поэтому мальчик решил немного искупаться один.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 Коля?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974DDEB3-C3DF-D811-AC57-FDEE809ACE6F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Опасно. Купаться без взрослых нельзя.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A6865A0B-7D3E-7894-BF95-56730EE8D3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5" t="42667" r="54784"/>
          <a:stretch>
            <a:fillRect/>
          </a:stretch>
        </p:blipFill>
        <p:spPr bwMode="auto">
          <a:xfrm>
            <a:off x="8046720" y="1203293"/>
            <a:ext cx="3535680" cy="393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330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9D5B0104-F78A-F6D7-5AB0-D805E59E7F2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1B65643-7078-71BD-3BBB-A5A60AC5A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374498A-506B-4E12-78CC-C7DF376CE9D8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BBEE0F0E-69EF-605E-739A-8E5077544A06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155D38E-F92E-5906-B4EB-32D80EC272FB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4D87F267-2206-F1BC-9FD6-FFD2D17DC605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AA49A6-7704-D84B-B99C-12877804C477}"/>
              </a:ext>
            </a:extLst>
          </p:cNvPr>
          <p:cNvSpPr txBox="1"/>
          <p:nvPr/>
        </p:nvSpPr>
        <p:spPr bwMode="auto">
          <a:xfrm>
            <a:off x="789162" y="1686722"/>
            <a:ext cx="64833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по лесу ребята нашли красивые грибы. Никто из них не знал, как они называются, но дети решили собрать грибы домой для ужина.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поступили ребята?</a:t>
            </a:r>
          </a:p>
        </p:txBody>
      </p:sp>
      <p:pic>
        <p:nvPicPr>
          <p:cNvPr id="47106" name="Picture 2">
            <a:extLst>
              <a:ext uri="{FF2B5EF4-FFF2-40B4-BE49-F238E27FC236}">
                <a16:creationId xmlns:a16="http://schemas.microsoft.com/office/drawing/2014/main" id="{6D256878-B96E-5EF2-3E32-E03172BF90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73" t="48054" r="11541"/>
          <a:stretch>
            <a:fillRect/>
          </a:stretch>
        </p:blipFill>
        <p:spPr bwMode="auto">
          <a:xfrm>
            <a:off x="7442198" y="1303636"/>
            <a:ext cx="4226561" cy="356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795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9EF4DF56-468E-78D0-95B3-91A834E38226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D1AB05C-0F43-EF10-5C3D-0D32AD689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10BD876-4516-6215-FF7F-269986759B91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A620B046-BB80-1CB5-65E7-B536DBF80C4B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67A34FC-E38D-0610-DDF8-9F412D95B3B4}"/>
              </a:ext>
            </a:extLst>
          </p:cNvPr>
          <p:cNvSpPr/>
          <p:nvPr/>
        </p:nvSpPr>
        <p:spPr bwMode="auto">
          <a:xfrm>
            <a:off x="3560906" y="490013"/>
            <a:ext cx="3881292" cy="666750"/>
          </a:xfrm>
          <a:prstGeom prst="roundRect">
            <a:avLst/>
          </a:prstGeom>
          <a:solidFill>
            <a:srgbClr val="00AA48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Опасно или безопасно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: изогнутая влево 4">
            <a:hlinkClick r:id="rId5" action="ppaction://hlinksldjump"/>
            <a:extLst>
              <a:ext uri="{FF2B5EF4-FFF2-40B4-BE49-F238E27FC236}">
                <a16:creationId xmlns:a16="http://schemas.microsoft.com/office/drawing/2014/main" id="{57449D87-6826-1D32-2D38-048AB969E224}"/>
              </a:ext>
            </a:extLst>
          </p:cNvPr>
          <p:cNvSpPr/>
          <p:nvPr/>
        </p:nvSpPr>
        <p:spPr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BB6A56-A69A-962E-DF91-4BDAF82BACF9}"/>
              </a:ext>
            </a:extLst>
          </p:cNvPr>
          <p:cNvSpPr txBox="1"/>
          <p:nvPr/>
        </p:nvSpPr>
        <p:spPr bwMode="auto">
          <a:xfrm>
            <a:off x="789162" y="1686722"/>
            <a:ext cx="64833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по лесу ребята нашли красивые грибы. Никто из них не знал, как они называются, но дети решили собрать грибы домой для ужина.</a:t>
            </a:r>
          </a:p>
          <a:p>
            <a:endParaRPr lang="ru-RU" sz="2800" dirty="0"/>
          </a:p>
          <a:p>
            <a:r>
              <a:rPr lang="ru-RU" sz="2800" b="1" dirty="0"/>
              <a:t>Опасно или безопасно поступили ребята?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0C1D14A2-0BCB-5581-0BE5-F38D74C394A1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Опасно. Незнакомые грибы нельзя собирать и есть.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1E0C61F2-FB11-ABC1-695A-057467381D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73" t="48054" r="11541"/>
          <a:stretch>
            <a:fillRect/>
          </a:stretch>
        </p:blipFill>
        <p:spPr bwMode="auto">
          <a:xfrm>
            <a:off x="7442198" y="1303636"/>
            <a:ext cx="4226561" cy="356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5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E193A4E-790F-DF0B-26A7-052737E75DE2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9EC2E9B-B8FF-720A-4AA2-A58DBD8B3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0F4AA1E-BB84-70F9-F175-8AD3973F3396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4FDB2FC4-FDFE-74AD-3264-C33ADDF639ED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3F2CC329-160D-BDBC-F238-1903C5B09C95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714A4843-22A0-5CF4-4AFE-D77BD5306550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61E96B-64A6-2946-8719-88277D60FE4A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Даня получил новый велосипед и сразу побежал кататься во двор. Он так торопился встретиться с друзьями, что сел на велосипед и поехал.</a:t>
            </a:r>
          </a:p>
          <a:p>
            <a:endParaRPr lang="ru-RU" sz="2800" dirty="0"/>
          </a:p>
          <a:p>
            <a:r>
              <a:rPr lang="ru-RU" sz="2800" b="1" dirty="0"/>
              <a:t>Что забыл сделать Даня?</a:t>
            </a:r>
          </a:p>
        </p:txBody>
      </p:sp>
      <p:pic>
        <p:nvPicPr>
          <p:cNvPr id="54274" name="Picture 2">
            <a:extLst>
              <a:ext uri="{FF2B5EF4-FFF2-40B4-BE49-F238E27FC236}">
                <a16:creationId xmlns:a16="http://schemas.microsoft.com/office/drawing/2014/main" id="{0FE62F81-573C-C197-DA02-EA44B2F68E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59" b="50000"/>
          <a:stretch>
            <a:fillRect/>
          </a:stretch>
        </p:blipFill>
        <p:spPr bwMode="auto">
          <a:xfrm>
            <a:off x="8308340" y="1156763"/>
            <a:ext cx="334754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93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F0CD6C4-B74B-B7ED-BE39-2E81F29420BA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137E92A-1041-722B-0EDF-51B5EED63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B08DA82-8CC9-D874-F6C9-DB3096B1B661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E175BCE6-E012-9789-7D32-6EF2C7553F11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9C5CEDF-6A41-FB9E-7B20-943C3926F000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21D647DE-C7C5-0CD5-1A02-A32E12EC1DA0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8639CC-C78B-775C-1067-7B05B1DA9ECC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Даня получил новый велосипед и сразу побежал кататься во двор. Он так торопился встретиться с друзьями, что сел на велосипед и поехал.</a:t>
            </a:r>
          </a:p>
          <a:p>
            <a:endParaRPr lang="ru-RU" sz="2800" dirty="0"/>
          </a:p>
          <a:p>
            <a:r>
              <a:rPr lang="ru-RU" sz="2800" b="1" dirty="0"/>
              <a:t>Что забыл сделать Даня?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3638848-09C4-0DB1-E423-81C16FF44470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Надеть защитный шлем.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D9DFD6F-D7D9-5E8E-4796-F1A19FF42C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59" b="50000"/>
          <a:stretch>
            <a:fillRect/>
          </a:stretch>
        </p:blipFill>
        <p:spPr bwMode="auto">
          <a:xfrm>
            <a:off x="8308340" y="1156763"/>
            <a:ext cx="334754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25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FFA6FBF-1DB5-861D-1A81-FEBA2422005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16B5897-E1ED-2AD7-3F05-079BE2250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2AC2C12-BC12-3A98-104F-D2E838E2B2A1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9907EFB6-089B-9EFA-08D3-AE263AF2DE4C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A92331CF-E533-E077-910E-4DE2FD7E4F1C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3CCD4147-161C-9880-8CAF-C3D4F10FDC64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DAD3C0-787C-F94A-E812-C3F894FA7518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После прогулки Варя вернулась домой. Она сразу достала из холодильника яблоко и начала его есть.</a:t>
            </a:r>
          </a:p>
          <a:p>
            <a:endParaRPr lang="ru-RU" sz="2800" dirty="0"/>
          </a:p>
          <a:p>
            <a:r>
              <a:rPr lang="ru-RU" sz="2800" b="1" dirty="0"/>
              <a:t>Что забыла сделать Варя?</a:t>
            </a:r>
          </a:p>
        </p:txBody>
      </p:sp>
      <p:pic>
        <p:nvPicPr>
          <p:cNvPr id="46082" name="Picture 2">
            <a:extLst>
              <a:ext uri="{FF2B5EF4-FFF2-40B4-BE49-F238E27FC236}">
                <a16:creationId xmlns:a16="http://schemas.microsoft.com/office/drawing/2014/main" id="{8FE50097-BE13-D598-F14B-CF6C013EC4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6" r="42600" b="48273"/>
          <a:stretch>
            <a:fillRect/>
          </a:stretch>
        </p:blipFill>
        <p:spPr bwMode="auto">
          <a:xfrm>
            <a:off x="8779609" y="634268"/>
            <a:ext cx="2600960" cy="354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370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F7898F4-E777-7B7F-D4FB-CC29D8CAA7AA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EA070B0-D93A-648A-742B-4E604608B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C7AF46B-4349-4CC7-A988-D8AC78AAB16D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443FFA49-BCD1-3BC9-3C2D-DA08611A41C1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9C9F4BB-1FB6-3906-73B1-A68B2CDCB312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276762EE-3DBD-5876-1744-BCF060DAD697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5EBB46-1E5E-D3F8-DFE4-551441FBD518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После прогулки Варя вернулась домой. Она сразу достала из холодильника яблоко и начала его есть.</a:t>
            </a:r>
          </a:p>
          <a:p>
            <a:endParaRPr lang="ru-RU" sz="2800" dirty="0"/>
          </a:p>
          <a:p>
            <a:r>
              <a:rPr lang="ru-RU" sz="2800" b="1" dirty="0"/>
              <a:t>Что забыла сделать Варя?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3E9C8B36-ED8C-73D7-7A87-54B98FEFC5C6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Помыть руки.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0568B617-E953-D251-4B21-85DD743F7C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6" r="42600" b="48273"/>
          <a:stretch>
            <a:fillRect/>
          </a:stretch>
        </p:blipFill>
        <p:spPr bwMode="auto">
          <a:xfrm>
            <a:off x="8779609" y="634268"/>
            <a:ext cx="2600960" cy="354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19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80E37477-303A-2C39-A99F-7B5A7B443CE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CC256F2-29C0-1180-7FC7-964A263F5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B37A0D2-E94C-01BB-AC3A-3E7F01ECC874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63108C5F-A64F-112E-D0DC-EA8B4F2C973F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E5E4858F-5119-F86B-014C-E8D1A4C83639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B9260F41-FA2E-C44B-8B18-55035937C9EB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CEFA05-F82E-4751-EA38-B69A385E05A0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Саша очень спешил встретиться с друзьями. Подойдя к пешеходному переходу, он сразу шагнул на дорогу.</a:t>
            </a:r>
          </a:p>
          <a:p>
            <a:endParaRPr lang="ru-RU" sz="2800" dirty="0"/>
          </a:p>
          <a:p>
            <a:r>
              <a:rPr lang="ru-RU" sz="2800" b="1" dirty="0"/>
              <a:t>Что забыл сделать Саша?</a:t>
            </a:r>
          </a:p>
        </p:txBody>
      </p:sp>
      <p:pic>
        <p:nvPicPr>
          <p:cNvPr id="45058" name="Picture 2">
            <a:extLst>
              <a:ext uri="{FF2B5EF4-FFF2-40B4-BE49-F238E27FC236}">
                <a16:creationId xmlns:a16="http://schemas.microsoft.com/office/drawing/2014/main" id="{4245FA7C-98FD-D741-CD4E-8BB78966F7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32" t="1639" r="2630" b="48361"/>
          <a:stretch>
            <a:fillRect/>
          </a:stretch>
        </p:blipFill>
        <p:spPr bwMode="auto">
          <a:xfrm>
            <a:off x="7537785" y="1095606"/>
            <a:ext cx="411871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872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809493B-A679-15EB-7612-F0DDC1762BCE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F1D56E3-1A25-B6AD-76B1-2E5BCAE1C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DA0E32E-97CF-CAFE-9781-C5D8F941FB0B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3336F13-EFD2-4AEB-3B79-202CA5C0582D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BE1462F2-0D46-464F-3EBB-4B03AB4FBF00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36D098C2-350D-69A9-92E1-46B89A34A00C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F601DA-E089-ECF0-9D10-FFE4CC64D2DA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Саша очень спешил встретиться с друзьями. Подойдя к пешеходному переходу, он сразу шагнул на дорогу.</a:t>
            </a:r>
          </a:p>
          <a:p>
            <a:endParaRPr lang="ru-RU" sz="2800" dirty="0"/>
          </a:p>
          <a:p>
            <a:r>
              <a:rPr lang="ru-RU" sz="2800" b="1" dirty="0"/>
              <a:t>Что забыл сделать Саша?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277566EE-DB94-AEFD-600B-B61570D6988F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Посмотреть по сторонам и убедиться, что переход безопасен.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F7D29A4B-D1F3-592A-B9EE-E8F8B9387E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32" t="1639" r="2630" b="48361"/>
          <a:stretch>
            <a:fillRect/>
          </a:stretch>
        </p:blipFill>
        <p:spPr bwMode="auto">
          <a:xfrm>
            <a:off x="7537785" y="1095606"/>
            <a:ext cx="411871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83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175144D-D561-824C-0F0C-FC530D79787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3CD4507-FD5F-7902-5CE9-6D30161C3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1A2F0B9-91BE-7854-C72A-2A595DA67808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E9C556FD-4C03-6C0F-E5B0-3014967B9B97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553AF43-3405-038B-7B82-4FEB12FEDF9F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A6BC0327-EF29-65F8-BE74-4988EC1809E8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9F3835-DB37-E524-E783-52397E13E8CE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Лена почувствовала в квартире запах газа. Она решила, что запах скоро исчезнет сам, и продолжила заниматься своими делами.</a:t>
            </a:r>
          </a:p>
          <a:p>
            <a:endParaRPr lang="ru-RU" sz="2800" dirty="0"/>
          </a:p>
          <a:p>
            <a:r>
              <a:rPr lang="ru-RU" sz="2800" b="1" dirty="0"/>
              <a:t>Что забыла сделать Лена?</a:t>
            </a:r>
          </a:p>
        </p:txBody>
      </p:sp>
      <p:pic>
        <p:nvPicPr>
          <p:cNvPr id="44034" name="Picture 2">
            <a:extLst>
              <a:ext uri="{FF2B5EF4-FFF2-40B4-BE49-F238E27FC236}">
                <a16:creationId xmlns:a16="http://schemas.microsoft.com/office/drawing/2014/main" id="{DFBA96EF-4F05-8BDA-C01D-2E3BA7D707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2" t="50879" r="48124" b="4021"/>
          <a:stretch>
            <a:fillRect/>
          </a:stretch>
        </p:blipFill>
        <p:spPr bwMode="auto">
          <a:xfrm>
            <a:off x="7272516" y="1432497"/>
            <a:ext cx="4396272" cy="282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20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175C2687-1E1D-9D6D-919D-572EE900C93C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7D91168-39A1-204F-B639-07246C5F9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0D1A60C2-5FB8-BB40-2E85-D303C0E0DEA0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43D89EE1-0F03-B3EC-3557-3B1164A01E63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38E1F1C2-46B2-8736-3E99-5E772A900478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5E60C4D0-7161-3A30-B369-87ADDE9988F2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17B3EE-EA42-FB94-C598-50C14B61719E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Лена почувствовала в квартире запах газа. Она решила, что запах скоро исчезнет сам, и продолжила заниматься своими делами.</a:t>
            </a:r>
          </a:p>
          <a:p>
            <a:endParaRPr lang="ru-RU" sz="2800" dirty="0"/>
          </a:p>
          <a:p>
            <a:r>
              <a:rPr lang="ru-RU" sz="2800" b="1" dirty="0"/>
              <a:t>Что забыла сделать Лена?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74E1231B-95AE-4FCD-5898-4BD2B7B7844E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Сообщить взрослым об опасности.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ECEFE79-C350-F34F-7F28-90A05DAE4D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2" t="50879" r="48124" b="4021"/>
          <a:stretch>
            <a:fillRect/>
          </a:stretch>
        </p:blipFill>
        <p:spPr bwMode="auto">
          <a:xfrm>
            <a:off x="7272516" y="1432497"/>
            <a:ext cx="4396272" cy="282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27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3A869D46-6488-9152-DC1E-55D2240506C3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776D14E-94B7-64F0-E1C1-EBC4D6B62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B98D65B-F302-7090-42A5-2AB1E7EA4ED0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5DDB91E2-0219-4FBD-0715-511B215FD8FA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1092FB19-A8A8-D42A-8CAF-1817ADA9C095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39F49EF6-CD79-ABA6-7432-A13C3F557DA4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D31BE5-C9BA-ADDA-3883-26853440740B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Миша решил погулять в соседнем парке. Родители были дома, но мальчик ушёл, никому ничего не сказав.</a:t>
            </a:r>
          </a:p>
          <a:p>
            <a:endParaRPr lang="ru-RU" sz="2800" dirty="0"/>
          </a:p>
          <a:p>
            <a:r>
              <a:rPr lang="ru-RU" sz="2800" b="1" dirty="0"/>
              <a:t>Что забыл сделать Миша?</a:t>
            </a:r>
          </a:p>
        </p:txBody>
      </p:sp>
      <p:pic>
        <p:nvPicPr>
          <p:cNvPr id="43010" name="Picture 2">
            <a:extLst>
              <a:ext uri="{FF2B5EF4-FFF2-40B4-BE49-F238E27FC236}">
                <a16:creationId xmlns:a16="http://schemas.microsoft.com/office/drawing/2014/main" id="{8C12CAC0-2D69-D4D1-1C78-00F69924F3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50000"/>
          <a:stretch>
            <a:fillRect/>
          </a:stretch>
        </p:blipFill>
        <p:spPr bwMode="auto">
          <a:xfrm>
            <a:off x="7272516" y="1244600"/>
            <a:ext cx="457807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07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44D2539F-150E-6756-C9DF-B32A366DD60D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D6D285E-A8C3-A120-3A2A-2C032602E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FD80C4D-8BBF-9A6E-8ED8-EF54E64772FD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DB02A154-D95A-D95C-EF97-A044D561D634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8540609-3086-2DFB-4C11-9BDFBB10594E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009ED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забыли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изогнутая влево 7">
            <a:hlinkClick r:id="rId5" action="ppaction://hlinksldjump"/>
            <a:extLst>
              <a:ext uri="{FF2B5EF4-FFF2-40B4-BE49-F238E27FC236}">
                <a16:creationId xmlns:a16="http://schemas.microsoft.com/office/drawing/2014/main" id="{DF5568ED-A079-7FFF-57D0-0A34729C5035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898A2B-701D-E116-A261-F9A2147B2EB0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Миша решил погулять в соседнем парке. Родители были дома, но мальчик ушёл, никому ничего не сказав.</a:t>
            </a:r>
          </a:p>
          <a:p>
            <a:endParaRPr lang="ru-RU" sz="2800" dirty="0"/>
          </a:p>
          <a:p>
            <a:r>
              <a:rPr lang="ru-RU" sz="2800" b="1" dirty="0"/>
              <a:t>Что забыл сделать Миша?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85BD1B01-2140-91A7-0F10-20B82374F658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Предупредить взрослых, куда он идёт.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E648EA8A-0166-4290-5104-E90A898B3D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50000"/>
          <a:stretch>
            <a:fillRect/>
          </a:stretch>
        </p:blipFill>
        <p:spPr bwMode="auto">
          <a:xfrm>
            <a:off x="7272516" y="1244600"/>
            <a:ext cx="457807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13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A9E4198D-0B4E-3CE4-8430-A5C3C74B519C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A9182B7-6ECB-7F9D-7A23-06A2F666A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FF1E78A-F929-ACD3-B8C4-4CD72F190AC8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9D24C1C7-C02F-B36B-11B7-DBF0F73EA459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C10751A-F69F-CEBE-CF6B-BE5BC1CA529C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8E3B0F8F-FFAB-0451-7053-08EC0443115F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A0614B-389E-F73B-C856-C694F0BEE834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в торговом центре Артём засмотрелся на витрину магазина и потерял родителей из виду. Он остался один и не знает, куда идти.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 Артёму?</a:t>
            </a:r>
          </a:p>
        </p:txBody>
      </p:sp>
      <p:pic>
        <p:nvPicPr>
          <p:cNvPr id="53250" name="Picture 2">
            <a:extLst>
              <a:ext uri="{FF2B5EF4-FFF2-40B4-BE49-F238E27FC236}">
                <a16:creationId xmlns:a16="http://schemas.microsoft.com/office/drawing/2014/main" id="{FFC4071A-70D1-5FAD-137F-4AC32BC24C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064" b="48317"/>
          <a:stretch>
            <a:fillRect/>
          </a:stretch>
        </p:blipFill>
        <p:spPr bwMode="auto">
          <a:xfrm>
            <a:off x="8110903" y="1253337"/>
            <a:ext cx="3079475" cy="354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3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C56ED68B-9BCE-EE3D-C1E2-45FBCB09843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6F80D47-010F-8E40-029D-C8783645E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1DC6A19E-34E8-F1B3-6961-5D4B2E3888C8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CCAB0D19-9085-5B59-04E2-47CB34F19BAB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296709B-51A1-CEA0-6ED9-EFE3EEA5DB72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884E9E0A-D586-B8EC-5074-0FA4121ADF4A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EA853A-2A7D-76C1-0385-0E5DF461CC80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в торговом центре Артём засмотрелся на витрину магазина и потерял родителей из виду. Он остался один и не знает, куда идти.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 Артёму?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31C93A8B-0C03-A382-BA95-76AA163B968E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Обратиться к сотруднику магазина или охраннику.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5CC8B40E-EE79-01FB-072E-6AB59BC6FB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064" b="48317"/>
          <a:stretch>
            <a:fillRect/>
          </a:stretch>
        </p:blipFill>
        <p:spPr bwMode="auto">
          <a:xfrm>
            <a:off x="8110903" y="1253337"/>
            <a:ext cx="3079475" cy="354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313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FCC1D9BB-38BE-6B88-2BB0-C859D32DA58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E2730D3-7E05-4179-485E-12BF0B6E2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18168DF-73B1-FFF6-7E5B-448BA6BC2773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8B9E783C-7D4E-BDC4-34BD-4DF78478FC41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9104E67-A20C-C25D-934A-B16A2E9BDA2E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641EE93E-777F-3FD2-A363-A20BC6A0C9A0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D7E9FD-5642-E930-EE23-194195FE6588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на улице началась сильная гроза. Загремел гром, засверкала молния, поднялся ветер.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поступить?</a:t>
            </a:r>
          </a:p>
        </p:txBody>
      </p:sp>
      <p:pic>
        <p:nvPicPr>
          <p:cNvPr id="41986" name="Picture 2">
            <a:extLst>
              <a:ext uri="{FF2B5EF4-FFF2-40B4-BE49-F238E27FC236}">
                <a16:creationId xmlns:a16="http://schemas.microsoft.com/office/drawing/2014/main" id="{D3848767-9C8E-62C1-8552-F89DF7B80F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r="35950" b="49630"/>
          <a:stretch>
            <a:fillRect/>
          </a:stretch>
        </p:blipFill>
        <p:spPr bwMode="auto">
          <a:xfrm>
            <a:off x="8110903" y="1277520"/>
            <a:ext cx="3200400" cy="306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03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8BEF5AE-F36C-B84E-9CA8-0BE29D2EBD94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7007A6D-BFB1-FFBD-3664-070DB9F20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DFA27577-A95D-7A7D-B3B7-44AE4BD9B066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F2DABC5C-BEE6-EFD7-A04A-5C8F08D7FBEB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0825B501-6E45-40D5-414E-FB2B72DA22C8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59F5CAC0-57C6-0AEB-B53D-C7A1051072AC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65117-474C-6E2D-D221-C70AC22E5063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на улице началась сильная гроза. Загремел гром, засверкала молния, поднялся ветер.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289F8768-D82A-99E1-B1D1-8DD0DDDCA2BC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Найти укрытие в помещении.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F1C79016-0B9F-98BE-79EB-829D32435E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r="35950" b="49630"/>
          <a:stretch>
            <a:fillRect/>
          </a:stretch>
        </p:blipFill>
        <p:spPr bwMode="auto">
          <a:xfrm>
            <a:off x="8110903" y="1277520"/>
            <a:ext cx="3200400" cy="306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864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D1C45C7-BBB4-9AFE-1A97-CAAF5425EE49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A7BED07-CDEE-AC90-D4C6-F3FB05241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2BA5643-63E6-FFAA-DAC6-1FF59E56E4A9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87B1B468-F629-EA6D-53A8-29456D6D8D80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BE309027-F581-C7F8-897A-5D2F314B659B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C5D0540D-663C-0943-94A9-DE1B5744BF1D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937DD0-B9F8-0B52-C1F4-1A768F5633BE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Незнакомый мужчина предложил Кате показать маленького щенка и угостить её мороженым.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 Кате?</a:t>
            </a:r>
          </a:p>
        </p:txBody>
      </p:sp>
      <p:pic>
        <p:nvPicPr>
          <p:cNvPr id="40964" name="Picture 4">
            <a:extLst>
              <a:ext uri="{FF2B5EF4-FFF2-40B4-BE49-F238E27FC236}">
                <a16:creationId xmlns:a16="http://schemas.microsoft.com/office/drawing/2014/main" id="{5E2841D0-22AD-41F2-3AD7-F16AE37BAD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6" b="46963"/>
          <a:stretch>
            <a:fillRect/>
          </a:stretch>
        </p:blipFill>
        <p:spPr bwMode="auto">
          <a:xfrm>
            <a:off x="7272516" y="1195280"/>
            <a:ext cx="4452620" cy="363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64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4CA35183-5615-BA83-A8E2-177D897D2CD9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1C0B362-01B9-0D09-2A63-2300BEA63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11B3D443-CD97-C13A-6675-5A5E2C34BDFF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9A08BF15-A847-9B86-C6F6-850A32FCA54A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6443387-2CF4-6CD9-BF5A-D8BE380F5925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99CA0B4F-E373-2989-AD87-17D116F3077F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5B89F5-88D9-B66B-C497-3B72CDAD64FC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Незнакомый мужчина предложил Кате показать маленького щенка и угостить её мороженым.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 Кате?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0E0B96A-C6F5-95F4-3BE7-0947FE359AF6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Отказаться и уйти к знакомым взрослым.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218CC7C6-12BF-AE53-DCA8-22B3B4573E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6" b="46963"/>
          <a:stretch>
            <a:fillRect/>
          </a:stretch>
        </p:blipFill>
        <p:spPr bwMode="auto">
          <a:xfrm>
            <a:off x="7272516" y="1195280"/>
            <a:ext cx="4452620" cy="363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072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2E8E37F5-066B-4D1A-61F7-A954534BD5B8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C907EE3-B8B6-A558-69B3-F6F91AF16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1185B-A69E-7B11-C3A5-E23B98408310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AC1C2269-DAB9-B441-7761-941CE28F6379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A88FE9C-FE49-7A71-10DE-392CD6CDF7FA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CC05339D-AF43-B1CA-3386-D7C0F933E9CF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F66D23-88F4-C45A-8B85-4B7701117DC4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 берегу реки ребята увидели табличку «Купаться запрещено». Некоторые дети решили, что это правило можно не соблюдать.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поступить?</a:t>
            </a:r>
          </a:p>
        </p:txBody>
      </p:sp>
      <p:pic>
        <p:nvPicPr>
          <p:cNvPr id="39938" name="Picture 2">
            <a:extLst>
              <a:ext uri="{FF2B5EF4-FFF2-40B4-BE49-F238E27FC236}">
                <a16:creationId xmlns:a16="http://schemas.microsoft.com/office/drawing/2014/main" id="{D50610B3-8D2A-D503-B4D5-441AA47565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0" t="50350" r="55539"/>
          <a:stretch>
            <a:fillRect/>
          </a:stretch>
        </p:blipFill>
        <p:spPr bwMode="auto">
          <a:xfrm>
            <a:off x="7915660" y="1432497"/>
            <a:ext cx="3362960" cy="340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213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F0127A75-C131-2A35-51B0-CA3BF058DA2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B51F4DB-1C9C-5BB4-0657-9522D07C5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39CC0E8-BCF2-941C-FFFB-57EFA2A29C33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DA541BD9-8E01-53DB-2634-5AFE853D39B3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51C00C2-4CDB-2BC4-EE86-4C1C31EF3689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8BE4D11B-2066-4B8C-962A-6AC1A15EED6A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093B0B-B291-39A3-A6CB-F52F576880F9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На берегу реки ребята увидели табличку «Купаться запрещено». Некоторые дети решили, что это правило можно не соблюдать.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6C72C2A8-C3DF-07A7-4E46-DEEF5828AB1D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Не заходить в воду в запрещённом месте.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F9D21AE6-5DCB-7382-1B70-B13244DF70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0" t="50350" r="55539"/>
          <a:stretch>
            <a:fillRect/>
          </a:stretch>
        </p:blipFill>
        <p:spPr bwMode="auto">
          <a:xfrm>
            <a:off x="7915660" y="1432497"/>
            <a:ext cx="3362960" cy="340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40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16601344-2072-AD35-A6C4-E5BDDA112A7A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7B43533-5C62-B4D7-A35A-E1283F0DA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66CA7F-26F5-6BF7-B154-0EEB21AA7F12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484EF36B-2026-F27F-BA1E-0191BA2A6828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22E08104-766C-7347-E6E4-AD4A38C0734E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11450BD8-3CBB-619B-78D5-E7A1243BDC50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391DA6-7938-F7E0-5C57-CAB6583B5302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друг упал и сильно поранил ногу. Он не может самостоятельно идти.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поступить?</a:t>
            </a:r>
          </a:p>
        </p:txBody>
      </p:sp>
      <p:pic>
        <p:nvPicPr>
          <p:cNvPr id="38914" name="Picture 2">
            <a:extLst>
              <a:ext uri="{FF2B5EF4-FFF2-40B4-BE49-F238E27FC236}">
                <a16:creationId xmlns:a16="http://schemas.microsoft.com/office/drawing/2014/main" id="{DBDB6547-08A0-8438-6184-7A67D95CCA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0" t="50000" r="18034"/>
          <a:stretch>
            <a:fillRect/>
          </a:stretch>
        </p:blipFill>
        <p:spPr bwMode="auto">
          <a:xfrm>
            <a:off x="7890260" y="1432497"/>
            <a:ext cx="341376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7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A4D4E0D-91DA-84C1-6550-8D21E1E88203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10E4F2A-D2C5-3D11-A2E6-245FE87EC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85F63A0-19D1-4115-BBCB-8F55DAEEE605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FC455569-57A1-68E8-6911-AA57016E7E48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7ECCC43-FB2E-9585-6B23-5F9EEC99621D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95F3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поступить правильно</a:t>
            </a:r>
            <a:endParaRPr lang="ru-MD" sz="20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23235223-A1E0-C2E2-8D21-1A5A413BDE78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9EBABD-85AB-3593-6D23-15E6572AB4C1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друг упал и сильно поранил ногу. Он не может самостоятельно идти.</a:t>
            </a:r>
          </a:p>
          <a:p>
            <a:endParaRPr lang="ru-RU" sz="2800" dirty="0"/>
          </a:p>
          <a:p>
            <a:r>
              <a:rPr lang="ru-RU" sz="2800" b="1" dirty="0"/>
              <a:t>Как правильно поступить?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3176BDE-9827-B723-DBA5-33F722455171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Позвать взрослых и обратиться за помощью.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5C9AF353-41E2-FC8F-C756-297638E347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0" t="50000" r="18034"/>
          <a:stretch>
            <a:fillRect/>
          </a:stretch>
        </p:blipFill>
        <p:spPr bwMode="auto">
          <a:xfrm>
            <a:off x="7890260" y="1432497"/>
            <a:ext cx="341376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22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49F9999C-E0DA-F9C0-FE31-36C35666F166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CEDB41A-F2E8-B7B3-A341-FDC7D24A1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F5E392-1658-EA8E-9117-206BD855B4F6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F977CE2-F8FF-6500-A542-AF48C0EA11E6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6B5D87D-796E-C66E-7488-0BB784A82BBD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80D81FD6-D735-45E1-FEE0-44B0961ECFE3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22D7DB-693B-7FC8-7BF6-9E722B63D29B}"/>
              </a:ext>
            </a:extLst>
          </p:cNvPr>
          <p:cNvSpPr txBox="1"/>
          <p:nvPr/>
        </p:nvSpPr>
        <p:spPr bwMode="auto">
          <a:xfrm>
            <a:off x="789162" y="1686722"/>
            <a:ext cx="64833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Катя собралась переходить дорогу. Она дождалась зелёного сигнала светофора, посмотрела налево, затем направо и только после этого пошла по пешеходному переходу.</a:t>
            </a:r>
          </a:p>
          <a:p>
            <a:endParaRPr lang="ru-RU" sz="2800" dirty="0"/>
          </a:p>
          <a:p>
            <a:r>
              <a:rPr lang="ru-RU" sz="2800" b="1" dirty="0"/>
              <a:t>Есть ли ошибка в действиях Кати?</a:t>
            </a:r>
          </a:p>
        </p:txBody>
      </p:sp>
      <p:pic>
        <p:nvPicPr>
          <p:cNvPr id="52226" name="Picture 2">
            <a:extLst>
              <a:ext uri="{FF2B5EF4-FFF2-40B4-BE49-F238E27FC236}">
                <a16:creationId xmlns:a16="http://schemas.microsoft.com/office/drawing/2014/main" id="{EA56B5D3-A654-E0BA-DA06-25E1E4F6BF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04" b="44741"/>
          <a:stretch>
            <a:fillRect/>
          </a:stretch>
        </p:blipFill>
        <p:spPr bwMode="auto">
          <a:xfrm>
            <a:off x="8132001" y="1173480"/>
            <a:ext cx="3270837" cy="3789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34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4FA76743-A6F9-4987-3333-4B654311DD27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B4A0ED7-41F6-E065-7A38-880EDBCD0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29A642C-B05B-64EC-FFEE-2923CFD840F3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FCDF92CB-4BA3-64FF-CE0A-6BCCF164923B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04EC6C4E-E141-50BB-E3C0-B1DB03DF8C06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015FC88E-FCB8-C26D-15B7-71E23DD27552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533472-75CB-B9EF-C23B-0F348B350783}"/>
              </a:ext>
            </a:extLst>
          </p:cNvPr>
          <p:cNvSpPr txBox="1"/>
          <p:nvPr/>
        </p:nvSpPr>
        <p:spPr bwMode="auto">
          <a:xfrm>
            <a:off x="789162" y="1686722"/>
            <a:ext cx="64833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Катя собралась переходить дорогу. Она дождалась зелёного сигнала светофора, посмотрела налево, затем направо и только после этого пошла по пешеходному переходу.</a:t>
            </a:r>
          </a:p>
          <a:p>
            <a:endParaRPr lang="ru-RU" sz="2800" dirty="0"/>
          </a:p>
          <a:p>
            <a:r>
              <a:rPr lang="ru-RU" sz="2800" b="1" dirty="0"/>
              <a:t>Есть ли ошибка в действиях Кати?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08D0BB3C-8925-FE40-D742-E44A843DD553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Нет. Катя всё сделала правильно.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316E6744-E9A0-EB3C-005D-18C8DFC75D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04" b="44741"/>
          <a:stretch>
            <a:fillRect/>
          </a:stretch>
        </p:blipFill>
        <p:spPr bwMode="auto">
          <a:xfrm>
            <a:off x="8132001" y="1173480"/>
            <a:ext cx="3270837" cy="3789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808637A-6F12-2009-8A71-BAAFD5686B2D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74D9D03-0AB5-9E67-B66B-9D30F0236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A422F0-2FF8-F018-A468-85A1859098E8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6E56C92-24E3-DE87-725C-F391475671AC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CA6FE346-EC06-EC4B-D65E-1902159D35D4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A64F0049-2A49-1854-61CD-80EDC3177E1B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F0405E-4710-4512-418B-FCD816E131EA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Петя катался на самокате во дворе. Потом ему захотелось разогнаться быстрее, и он выехал на проезжую часть рядом с машинами.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 Петя?</a:t>
            </a:r>
          </a:p>
        </p:txBody>
      </p:sp>
      <p:pic>
        <p:nvPicPr>
          <p:cNvPr id="37890" name="Picture 2">
            <a:extLst>
              <a:ext uri="{FF2B5EF4-FFF2-40B4-BE49-F238E27FC236}">
                <a16:creationId xmlns:a16="http://schemas.microsoft.com/office/drawing/2014/main" id="{7945AB90-413C-B233-D9E9-DAA6C3E6B7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41" r="41400" b="47145"/>
          <a:stretch>
            <a:fillRect/>
          </a:stretch>
        </p:blipFill>
        <p:spPr bwMode="auto">
          <a:xfrm>
            <a:off x="8779609" y="937053"/>
            <a:ext cx="2804160" cy="362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65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1AD62DFB-8704-A366-29F1-DC6B76E3D17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378080B-0B5D-6169-758A-D40C72523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21D7E24-0BB6-67D2-B356-0AA1AA6701AB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60D3A9D8-AFB7-F379-72B2-34AFB0BEB5E5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79F8628B-408A-0D2C-FC18-BEF0056E9974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01F0F03A-9159-2A32-7611-02E990DEB77B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347D12-6334-8533-288F-ACE4A4F91884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Петя катался на самокате во дворе. Потом ему захотелось разогнаться быстрее, и он выехал на проезжую часть рядом с машинами.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 Петя?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3BA1936B-34BC-7855-642D-DBE7003A10B5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Нельзя кататься на самокате по проезжей части.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0EE760CE-258A-22AA-649A-4AAE10A2B1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41" r="41400" b="47145"/>
          <a:stretch>
            <a:fillRect/>
          </a:stretch>
        </p:blipFill>
        <p:spPr bwMode="auto">
          <a:xfrm>
            <a:off x="8779609" y="937053"/>
            <a:ext cx="2804160" cy="362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72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9355049-21F5-FCEF-F599-46496E365AD2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92228E6-FAB1-305A-7535-0E039CD8A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3AB2AD4-5029-7054-4CC9-EA8767CB2D70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6FC7B3A5-6B72-FDB9-666A-ED4AEBD081EC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0600B37-288D-EAD9-577A-99A4507D6F86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96D2823B-1966-91F1-CC3E-CE049810E9B8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789685-800A-83C1-F6EF-4C88851451A0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Вика увидела милую незнакомую собаку. Девочка решила подойти к ней поближе, погладить её и угостить печеньем.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допустила Вика?</a:t>
            </a:r>
          </a:p>
        </p:txBody>
      </p:sp>
      <p:pic>
        <p:nvPicPr>
          <p:cNvPr id="36868" name="Picture 4">
            <a:extLst>
              <a:ext uri="{FF2B5EF4-FFF2-40B4-BE49-F238E27FC236}">
                <a16:creationId xmlns:a16="http://schemas.microsoft.com/office/drawing/2014/main" id="{84D2B416-ED23-940B-BAD9-719128A59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86" b="50000"/>
          <a:stretch>
            <a:fillRect/>
          </a:stretch>
        </p:blipFill>
        <p:spPr bwMode="auto">
          <a:xfrm>
            <a:off x="7863655" y="1156763"/>
            <a:ext cx="379730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23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40CC265-0A94-60A2-75D1-B2DB96F0971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ED7B0E8-E7A6-0CA3-65E9-713420630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7E2B4DD-5F26-C728-5522-46F157BEA54B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36E3E76B-235B-0C56-73AD-2C198B744DD8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2BA5B0FE-C2B9-686A-CFCF-CC06AD65125C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8FD52FB8-09DF-55C5-6A23-917B6D5F87ED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6F496F-2259-7950-0A89-5917840E7C62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Вика увидела милую незнакомую собаку. Девочка решила подойти к ней поближе, погладить её и угостить печеньем.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допустила Вика?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14D4D1E-8798-A85F-2A48-537119D9BAF7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Нельзя подходить к незнакомым животным без разрешения хозяина.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A9DC3C5B-F0EF-1B63-0CFB-B70188A9BD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86" b="50000"/>
          <a:stretch>
            <a:fillRect/>
          </a:stretch>
        </p:blipFill>
        <p:spPr bwMode="auto">
          <a:xfrm>
            <a:off x="7863655" y="1156763"/>
            <a:ext cx="379730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41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6D77727A-FE86-8906-9B58-FC0A9216E3FE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9A2805A-A354-35E1-739A-E509AB186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CCBD3E9-C74B-00D1-1C74-186FD8F8D151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A9667124-8014-42AE-0895-323ACC185483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34E7B838-27C2-46EB-67F7-9FBCF2C77B41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A842588A-16AF-6C21-D743-45E46BD43AC9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93DA7D-2351-42B5-F420-8D80385A46DA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 жаркий летний день Кирилл долго играл на солнце. Ему стало очень жарко, и он сразу прыгнул с разбега в прохладную речку.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 Кирилл?</a:t>
            </a:r>
          </a:p>
        </p:txBody>
      </p:sp>
      <p:pic>
        <p:nvPicPr>
          <p:cNvPr id="35842" name="Picture 2">
            <a:extLst>
              <a:ext uri="{FF2B5EF4-FFF2-40B4-BE49-F238E27FC236}">
                <a16:creationId xmlns:a16="http://schemas.microsoft.com/office/drawing/2014/main" id="{F7381C62-68D7-8F95-C43B-181AD1FA4E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67" r="57837"/>
          <a:stretch>
            <a:fillRect/>
          </a:stretch>
        </p:blipFill>
        <p:spPr bwMode="auto">
          <a:xfrm>
            <a:off x="7272516" y="1432497"/>
            <a:ext cx="4337325" cy="310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19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EB104C89-4788-8BC2-A59A-0954070113A2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E01AA7E-6489-4A8B-5E87-363A16BD6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1868642-CF75-74B9-617D-67D5687714FD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58C4FE7E-FF37-2DAC-785D-782EE016C7C8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0758BC5-0AAB-EBC0-7161-8933D711C00D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FE270829-4C71-287E-2B35-A936550C8C7C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3587E1-565A-BE3E-2DC5-8457A1590AB4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 жаркий летний день Кирилл долго играл на солнце. Ему стало очень жарко, и он сразу прыгнул с разбега в прохладную речку.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 Кирилл?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9F1E0131-B1A6-BC73-CDC5-FD1F7B74E2E3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Нельзя резко заходить в холодную воду после долгого пребывания на солнце.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EE8A2D9B-5177-B2E7-F095-7B4AF2C795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67" r="57837"/>
          <a:stretch>
            <a:fillRect/>
          </a:stretch>
        </p:blipFill>
        <p:spPr bwMode="auto">
          <a:xfrm>
            <a:off x="7272516" y="1432497"/>
            <a:ext cx="4337325" cy="310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55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8FFD57EF-1007-0B10-C7A7-A14ED9E6DCD1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785854B-9328-C808-E91F-6E8B35896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C06C610-781C-6B14-FC03-FE03743246AA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884FDBEF-869D-0383-FC81-A99711E45989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C710F5DE-CDA1-5EE9-DEE2-4E6743A737A7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26AD8297-EF97-B41C-6919-8424B1BFE4F2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293FB6-4DF2-F969-9F8F-EC2670935F74}"/>
              </a:ext>
            </a:extLst>
          </p:cNvPr>
          <p:cNvSpPr txBox="1"/>
          <p:nvPr/>
        </p:nvSpPr>
        <p:spPr bwMode="auto">
          <a:xfrm>
            <a:off x="789162" y="1686722"/>
            <a:ext cx="64833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друзья нашли старое заброшенное здание. Им стало интересно, что находится внутри. Ребята перелезли через ограждение и решили исследовать помещение.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допустили дети?</a:t>
            </a:r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id="{AEF93C99-A54A-2C80-3B4A-2B55D71B8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01" t="52010" r="2434"/>
          <a:stretch>
            <a:fillRect/>
          </a:stretch>
        </p:blipFill>
        <p:spPr bwMode="auto">
          <a:xfrm>
            <a:off x="7272516" y="2038559"/>
            <a:ext cx="4518378" cy="259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06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25896B2-2D46-6666-B3F4-00AFF879BEC7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9A9B64C-DDE8-FD2C-A621-292478BEB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7091295-9715-AACB-701E-0607D5ED2950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A08534BB-D807-4127-8A07-DB2525ABFF36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0CBBAD4-ACA3-E47A-8E77-BE9591D437D1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E0CE44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 ошибку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62F9FF2E-E160-C8FE-2DB5-F15A539F77E8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B544B9-06CF-3602-6A19-C7748AF8CE39}"/>
              </a:ext>
            </a:extLst>
          </p:cNvPr>
          <p:cNvSpPr txBox="1"/>
          <p:nvPr/>
        </p:nvSpPr>
        <p:spPr bwMode="auto">
          <a:xfrm>
            <a:off x="789162" y="1686722"/>
            <a:ext cx="64833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Во время прогулки друзья нашли старое заброшенное здание. Им стало интересно, что находится внутри. Ребята перелезли через ограждение и решили исследовать помещение.</a:t>
            </a:r>
          </a:p>
          <a:p>
            <a:endParaRPr lang="ru-RU" sz="2800" dirty="0"/>
          </a:p>
          <a:p>
            <a:r>
              <a:rPr lang="ru-RU" sz="2800" b="1" dirty="0"/>
              <a:t>Какую ошибку допустили дети?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DC60512-1242-A3EF-6EED-6C4248C231F2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Нельзя заходить в заброшенные здания. Это опасно для жизни и здоровья.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7CBE880D-8088-8498-41AC-89088A370F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01" t="52010" r="2434"/>
          <a:stretch>
            <a:fillRect/>
          </a:stretch>
        </p:blipFill>
        <p:spPr bwMode="auto">
          <a:xfrm>
            <a:off x="7272516" y="2038559"/>
            <a:ext cx="4518378" cy="259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77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AEB503AF-1C7E-01D9-D1A4-8F2A39875C6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D1A2861-E95C-972A-DA33-2995A3CB7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6D07948-109D-95AD-0AB2-12548A7EA0D4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F3FED8CC-9DF8-29E3-77DC-B72184C80EF3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4F427AB-57A7-C09E-1F39-A5086372439F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62A04AF3-F614-A55F-EC19-550B71D13F5A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D6B83-3036-326D-7DAC-6EC469A14BF3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Летом на улице очень жарко. Ваня гуляет уже несколько часов и начинает чувствовать усталость.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Ване?</a:t>
            </a:r>
          </a:p>
        </p:txBody>
      </p:sp>
      <p:pic>
        <p:nvPicPr>
          <p:cNvPr id="51202" name="Picture 2">
            <a:extLst>
              <a:ext uri="{FF2B5EF4-FFF2-40B4-BE49-F238E27FC236}">
                <a16:creationId xmlns:a16="http://schemas.microsoft.com/office/drawing/2014/main" id="{81CCFC29-C300-9F94-D172-ED36DD531C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35" b="46222"/>
          <a:stretch>
            <a:fillRect/>
          </a:stretch>
        </p:blipFill>
        <p:spPr bwMode="auto">
          <a:xfrm>
            <a:off x="8623300" y="620626"/>
            <a:ext cx="2959100" cy="368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13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6E202D1C-E104-D6C1-CABB-C503AC30837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4B84B8A-A632-B356-2F65-2217AAC19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1071B36-D7D9-FED6-08A8-BCBB9E3BC5CD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F964473-08BE-320D-176C-E9C615E61201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19B8C4F-E68A-B168-7DBB-ECDCD031AE99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172056C1-DAFE-DC15-A98B-2317F36142D1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1A2AAA-B8F3-3E12-92D6-00E9E8D4C61F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Летом на улице очень жарко. Ваня гуляет уже несколько часов и начинает чувствовать усталость.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Ване?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A6239D47-E8F5-78C9-7B24-72F49AFD35CC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Регулярно пить чистую воду и отдыхать в тени.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3A733C26-36F1-CC90-B397-A61FFE2C87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35" b="46222"/>
          <a:stretch>
            <a:fillRect/>
          </a:stretch>
        </p:blipFill>
        <p:spPr bwMode="auto">
          <a:xfrm>
            <a:off x="8623300" y="620626"/>
            <a:ext cx="2959100" cy="368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79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CF3ABDD7-FF1D-5843-BBED-FA65763D12D2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2CDBCC2-1003-0DC5-4261-8504D91EF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8C22891-5657-693C-2D2A-39560F542528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D454340-48C8-8DFE-B6D4-3B2F7321EB64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B16DA46-91ED-FA62-4E97-9992E21C09B0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7E6E6112-13DE-74CC-245D-3319D030037A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61CEBB-144C-8C86-BE42-49EF2412B2CC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Вечером Даша возвращается домой с прогулки. На улице начинает темнеть, а рядом проходит дорога с оживлённым движением.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Даше?</a:t>
            </a:r>
          </a:p>
        </p:txBody>
      </p:sp>
      <p:pic>
        <p:nvPicPr>
          <p:cNvPr id="33794" name="Picture 2">
            <a:extLst>
              <a:ext uri="{FF2B5EF4-FFF2-40B4-BE49-F238E27FC236}">
                <a16:creationId xmlns:a16="http://schemas.microsoft.com/office/drawing/2014/main" id="{21FA1374-C7F9-09A2-5658-B26154876F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0" t="4022" r="35967" b="45777"/>
          <a:stretch>
            <a:fillRect/>
          </a:stretch>
        </p:blipFill>
        <p:spPr bwMode="auto">
          <a:xfrm>
            <a:off x="8167784" y="1156763"/>
            <a:ext cx="3414616" cy="344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51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A32A0089-3546-D294-20D4-9C055F6CE1CE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B08721E-A7B6-7CF1-8CA6-2C2E766A8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5AB6F20-C454-8330-6AC0-D6F567677F74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746A0A65-E657-4686-3372-BF9CEAF306B6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F2108BF-467A-4F63-C723-3A881EC2FE44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237D13C6-7C5C-5525-9BD6-BD6BC282DBF7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3025C4-1122-EF31-8C44-F3941C50B497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Вечером Даша возвращается домой с прогулки. На улице начинает темнеть, а рядом проходит дорога с оживлённым движением.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Даше?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486C2D8C-A496-1617-83D1-26124229BEBF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Использовать </a:t>
            </a:r>
            <a:r>
              <a:rPr lang="ru-RU" sz="2800" dirty="0" err="1">
                <a:solidFill>
                  <a:schemeClr val="tx1"/>
                </a:solidFill>
              </a:rPr>
              <a:t>световозвращающие</a:t>
            </a:r>
            <a:r>
              <a:rPr lang="ru-RU" sz="2800" dirty="0">
                <a:solidFill>
                  <a:schemeClr val="tx1"/>
                </a:solidFill>
              </a:rPr>
              <a:t> элементы на одежде или рюкзаке.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55EB6454-BDA3-2C26-4E07-6BB41C861C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0" t="4022" r="35967" b="45777"/>
          <a:stretch>
            <a:fillRect/>
          </a:stretch>
        </p:blipFill>
        <p:spPr bwMode="auto">
          <a:xfrm>
            <a:off x="8167784" y="1156763"/>
            <a:ext cx="3414616" cy="344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956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A86820D1-D900-D2B7-AA78-B7753EDCCAE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190740A-61A9-7BD0-FEA6-9EA2C0866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C167F70-8892-EF65-5C42-537255DBA942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F59227F2-6098-479B-5DA1-CD5CCA02B181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EEF3490-7EC9-F3CD-BA5E-60617CE83E0E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57E34EE5-3000-C19E-6FCB-D6861E2CCE97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83DC32-333B-F352-AC77-075A21DB23CD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Саша собирается весь день играть на улице под ярким солнцем. Головной убор он брать не хочет, потому что считает его неудобным.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Саше?</a:t>
            </a:r>
          </a:p>
        </p:txBody>
      </p:sp>
      <p:pic>
        <p:nvPicPr>
          <p:cNvPr id="32770" name="Picture 2">
            <a:extLst>
              <a:ext uri="{FF2B5EF4-FFF2-40B4-BE49-F238E27FC236}">
                <a16:creationId xmlns:a16="http://schemas.microsoft.com/office/drawing/2014/main" id="{D848CDE0-B73C-7B6E-8106-A5ABFDE091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84" t="2074" b="44593"/>
          <a:stretch>
            <a:fillRect/>
          </a:stretch>
        </p:blipFill>
        <p:spPr bwMode="auto">
          <a:xfrm>
            <a:off x="8110903" y="1233733"/>
            <a:ext cx="366377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345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0D88AE3-2D55-F050-0D33-3FD3998435BD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D63B9CC-5CAF-29C6-8376-3E443E94D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D5D77892-103D-1C3C-F536-F91A65DC2005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22A5777-5C8C-B38D-5DFF-94383CD8F655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BF5520B-1BE3-EE11-2D08-2F1A34595EF1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9D6F3016-A6A9-BB55-16CE-6BF856D23AD2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29F092-8F04-9CD4-BC4C-0A305CA588D6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Саша собирается весь день играть на улице под ярким солнцем. Головной убор он брать не хочет, потому что считает его неудобным.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Саше?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99D55AB2-4877-A94E-DCE5-20F5B3415DA3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Обязательно надеть головной убор, чтобы избежать солнечного удара.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A4542C58-D5D9-B78F-F6FC-2A1F08025E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84" t="2074" b="44593"/>
          <a:stretch>
            <a:fillRect/>
          </a:stretch>
        </p:blipFill>
        <p:spPr bwMode="auto">
          <a:xfrm>
            <a:off x="8110903" y="1233733"/>
            <a:ext cx="366377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75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E5F9CB86-90C4-B547-738F-D0F832FDF608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1943212-3A6E-DC96-F413-7BF1F6287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53DEDBC-ECFA-43E6-9D16-9A4A866F3931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AE708512-A853-7689-FB96-70F124EF5D8D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5481971-336F-20F6-0311-B0BD698D73D6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C5FECB1B-74DC-EE43-B9A0-604DD4B4DF03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D6F836-9691-CA6E-C927-19D5ED084955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После прогулки в лесу Маша пришла домой. Она очень устала и решила сразу лечь отдыхать.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Маше?</a:t>
            </a:r>
          </a:p>
        </p:txBody>
      </p:sp>
      <p:pic>
        <p:nvPicPr>
          <p:cNvPr id="31746" name="Picture 2">
            <a:extLst>
              <a:ext uri="{FF2B5EF4-FFF2-40B4-BE49-F238E27FC236}">
                <a16:creationId xmlns:a16="http://schemas.microsoft.com/office/drawing/2014/main" id="{326EAD0B-D348-1117-9409-6ABECB16B8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59" r="51763" b="7146"/>
          <a:stretch>
            <a:fillRect/>
          </a:stretch>
        </p:blipFill>
        <p:spPr bwMode="auto">
          <a:xfrm>
            <a:off x="7211475" y="1860040"/>
            <a:ext cx="4521200" cy="234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8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41CD16FA-2C86-3178-AC65-702F0DFE8A38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5183F37-F250-9E25-9742-66BEBDD55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0EF75F1-D0F9-C9FC-7E11-61F12AFF18FB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F97C855F-761C-6805-1305-C3F778904EFE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ACADA8A-EB42-BE83-61EB-822976510609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CE82EF63-C770-574F-41CB-26D4FF70E8A4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9457E5-5C2B-8759-6721-30BE3A5AC1E6}"/>
              </a:ext>
            </a:extLst>
          </p:cNvPr>
          <p:cNvSpPr txBox="1"/>
          <p:nvPr/>
        </p:nvSpPr>
        <p:spPr bwMode="auto">
          <a:xfrm>
            <a:off x="789162" y="1686722"/>
            <a:ext cx="64833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После прогулки в лесу Маша пришла домой. Она очень устала и решила сразу лечь отдыхать.</a:t>
            </a:r>
          </a:p>
          <a:p>
            <a:endParaRPr lang="ru-RU" sz="2800" dirty="0"/>
          </a:p>
          <a:p>
            <a:r>
              <a:rPr lang="ru-RU" sz="2800" b="1" dirty="0"/>
              <a:t>Что посоветовали бы спасатели Маше?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48648EBE-D9B9-46BE-FCFB-2DD861501B82}"/>
              </a:ext>
            </a:extLst>
          </p:cNvPr>
          <p:cNvSpPr/>
          <p:nvPr/>
        </p:nvSpPr>
        <p:spPr bwMode="auto">
          <a:xfrm>
            <a:off x="979860" y="5300143"/>
            <a:ext cx="10263175" cy="7931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 Осмотреть одежду и тело, чтобы убедиться, что нет клещей.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AD0BE23F-B0B2-F3D8-5982-EA7B120A63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59" r="51763" b="7146"/>
          <a:stretch>
            <a:fillRect/>
          </a:stretch>
        </p:blipFill>
        <p:spPr bwMode="auto">
          <a:xfrm>
            <a:off x="7211475" y="1860040"/>
            <a:ext cx="4521200" cy="234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800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8C81EECC-5A11-2CF3-1643-E7A7B3E2A507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509293A-314E-216B-ABC9-0D83F4001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449DFAC-5BEB-6659-6349-E26A45A7501C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D5D5C597-AC18-2F99-773D-2509707C42F7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3F1F0CA-1880-E563-9565-EDC50AA5D7D5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EF73A10C-B38B-94EF-21D2-D275E0DA3E77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A6EBFF-BB8C-1631-07AB-AA080F095D41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Лето только началось. Ребята вспоминают правила безопасного поведения на каникулах.</a:t>
            </a:r>
          </a:p>
          <a:p>
            <a:endParaRPr lang="ru-RU" sz="2800" b="1" dirty="0"/>
          </a:p>
          <a:p>
            <a:r>
              <a:rPr lang="ru-RU" sz="2800" b="1" dirty="0"/>
              <a:t>Назовите не менее пяти правил безопасного поведения летом.</a:t>
            </a:r>
          </a:p>
        </p:txBody>
      </p:sp>
      <p:pic>
        <p:nvPicPr>
          <p:cNvPr id="30722" name="Picture 2">
            <a:extLst>
              <a:ext uri="{FF2B5EF4-FFF2-40B4-BE49-F238E27FC236}">
                <a16:creationId xmlns:a16="http://schemas.microsoft.com/office/drawing/2014/main" id="{8F9EE1B2-83EA-0608-86B8-D1883FBE21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0" t="54667"/>
          <a:stretch>
            <a:fillRect/>
          </a:stretch>
        </p:blipFill>
        <p:spPr bwMode="auto">
          <a:xfrm>
            <a:off x="6992150" y="1630013"/>
            <a:ext cx="4836160" cy="310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63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570F426-60D4-E802-9140-43A33AE4E73A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660C4D6-A7E6-9B11-E031-2278A625A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0AC6F447-554B-201D-E0F7-90DCCCF2E720}"/>
              </a:ext>
            </a:extLst>
          </p:cNvPr>
          <p:cNvSpPr/>
          <p:nvPr/>
        </p:nvSpPr>
        <p:spPr>
          <a:xfrm>
            <a:off x="270235" y="275734"/>
            <a:ext cx="11651530" cy="63065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D2F5FF56-DC6E-1425-520A-DEEEBB0A80C7}"/>
              </a:ext>
            </a:extLst>
          </p:cNvPr>
          <p:cNvSpPr/>
          <p:nvPr/>
        </p:nvSpPr>
        <p:spPr bwMode="auto">
          <a:xfrm>
            <a:off x="7575728" y="490013"/>
            <a:ext cx="107035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endParaRPr lang="ru-MD" sz="28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9044418-BC98-9EFC-EF17-9E2008ECF637}"/>
              </a:ext>
            </a:extLst>
          </p:cNvPr>
          <p:cNvSpPr/>
          <p:nvPr/>
        </p:nvSpPr>
        <p:spPr bwMode="auto">
          <a:xfrm>
            <a:off x="3560907" y="490013"/>
            <a:ext cx="3881291" cy="6667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Спасатели советуют</a:t>
            </a:r>
            <a:endParaRPr lang="ru-MD" sz="24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: изогнутая влево 6">
            <a:hlinkClick r:id="rId5" action="ppaction://hlinksldjump"/>
            <a:extLst>
              <a:ext uri="{FF2B5EF4-FFF2-40B4-BE49-F238E27FC236}">
                <a16:creationId xmlns:a16="http://schemas.microsoft.com/office/drawing/2014/main" id="{6E59F631-D72E-9BD6-4FB1-93B4D7F22B5C}"/>
              </a:ext>
            </a:extLst>
          </p:cNvPr>
          <p:cNvSpPr/>
          <p:nvPr/>
        </p:nvSpPr>
        <p:spPr bwMode="auto">
          <a:xfrm>
            <a:off x="11243035" y="6093251"/>
            <a:ext cx="678730" cy="626882"/>
          </a:xfrm>
          <a:prstGeom prst="curvedLeftArrow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77F39C-5D1D-5AAC-0A3E-F62E05267059}"/>
              </a:ext>
            </a:extLst>
          </p:cNvPr>
          <p:cNvSpPr txBox="1"/>
          <p:nvPr/>
        </p:nvSpPr>
        <p:spPr bwMode="auto">
          <a:xfrm>
            <a:off x="789162" y="1686722"/>
            <a:ext cx="64833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Лето только началось. Ребята вспоминают правила безопасного поведения на каникулах.</a:t>
            </a:r>
          </a:p>
          <a:p>
            <a:endParaRPr lang="ru-RU" sz="2800" b="1" dirty="0"/>
          </a:p>
          <a:p>
            <a:r>
              <a:rPr lang="ru-RU" sz="2800" b="1" dirty="0"/>
              <a:t>Назовите не менее пяти правил безопасного поведения летом.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2DDFDC03-1F86-3326-6C46-792594C4F03E}"/>
              </a:ext>
            </a:extLst>
          </p:cNvPr>
          <p:cNvSpPr/>
          <p:nvPr/>
        </p:nvSpPr>
        <p:spPr bwMode="auto">
          <a:xfrm>
            <a:off x="6287678" y="1432498"/>
            <a:ext cx="5294722" cy="466075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AA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* не купаться без взрослых;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* переходить дорогу по правилам;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* не разговаривать с незнакомцами;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* не трогать неизвестные провода;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* не есть незнакомые ягоды и грибы;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* носить головной убор в жару;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* соблюдать правила пожарной безопасности.</a:t>
            </a:r>
          </a:p>
        </p:txBody>
      </p:sp>
    </p:spTree>
    <p:extLst>
      <p:ext uri="{BB962C8B-B14F-4D97-AF65-F5344CB8AC3E}">
        <p14:creationId xmlns:p14="http://schemas.microsoft.com/office/powerpoint/2010/main" val="61743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B6A1A9-0570-6CE5-6A6B-8F848980D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B36E14-7EC7-2F20-343D-9CC89C240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7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1852</Words>
  <Application>Microsoft Office PowerPoint</Application>
  <PresentationFormat>Широкоэкранный</PresentationFormat>
  <Paragraphs>308</Paragraphs>
  <Slides>54</Slides>
  <Notes>51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Дарья Пронина</dc:creator>
  <cp:lastModifiedBy>Дарья Пронина</cp:lastModifiedBy>
  <cp:revision>1</cp:revision>
  <dcterms:created xsi:type="dcterms:W3CDTF">2026-05-30T21:14:26Z</dcterms:created>
  <dcterms:modified xsi:type="dcterms:W3CDTF">2026-05-30T22:55:54Z</dcterms:modified>
</cp:coreProperties>
</file>