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82" d="100"/>
          <a:sy n="82" d="100"/>
        </p:scale>
        <p:origin x="691" y="-5"/>
      </p:cViewPr>
      <p:guideLst>
        <p:guide pos="3840"/>
        <p:guide pos="2160" orient="horz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presProps" Target="presProps.xml" /><Relationship Id="rId22" Type="http://schemas.openxmlformats.org/officeDocument/2006/relationships/tableStyles" Target="tableStyles.xml" /><Relationship Id="rId23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3B1FED6-9B83-4687-BB2A-DF59E4F3E8A3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73ADF86-B697-4C13-B23D-8FCFB3A50D66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hyperlink" Target="https://vk.com/nachalka_vs" TargetMode="Externa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hyperlink" Target="https://vk.com/nachalka_vs" TargetMode="External"/><Relationship Id="rId8" Type="http://schemas.openxmlformats.org/officeDocument/2006/relationships/image" Target="../media/image8.png"/><Relationship Id="rId9" Type="http://schemas.openxmlformats.org/officeDocument/2006/relationships/image" Target="../media/image9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0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0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2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3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0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16.png"/><Relationship Id="rId4" Type="http://schemas.openxmlformats.org/officeDocument/2006/relationships/hyperlink" Target="https://vk.com/nachalka_vs" TargetMode="External"/><Relationship Id="rId5" Type="http://schemas.openxmlformats.org/officeDocument/2006/relationships/image" Target="../media/image17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6.png"/><Relationship Id="rId5" Type="http://schemas.openxmlformats.org/officeDocument/2006/relationships/image" Target="../media/image18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6.png"/><Relationship Id="rId5" Type="http://schemas.openxmlformats.org/officeDocument/2006/relationships/image" Target="../media/image18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6.png"/><Relationship Id="rId5" Type="http://schemas.openxmlformats.org/officeDocument/2006/relationships/image" Target="../media/image18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6.png"/><Relationship Id="rId5" Type="http://schemas.openxmlformats.org/officeDocument/2006/relationships/image" Target="../media/image18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6.png"/><Relationship Id="rId5" Type="http://schemas.openxmlformats.org/officeDocument/2006/relationships/image" Target="../media/image18.png"/><Relationship Id="rId6" Type="http://schemas.openxmlformats.org/officeDocument/2006/relationships/image" Target="../media/image17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vk.com/nachalka_vs" TargetMode="External"/><Relationship Id="rId4" Type="http://schemas.openxmlformats.org/officeDocument/2006/relationships/image" Target="../media/image16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3.png"/><Relationship Id="rId4" Type="http://schemas.openxmlformats.org/officeDocument/2006/relationships/hyperlink" Target="https://vk.com/nachalka_vs" TargetMode="External"/><Relationship Id="rId5" Type="http://schemas.openxmlformats.org/officeDocument/2006/relationships/image" Target="../media/image9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3.png"/><Relationship Id="rId4" Type="http://schemas.openxmlformats.org/officeDocument/2006/relationships/image" Target="../media/image20.png"/><Relationship Id="rId5" Type="http://schemas.openxmlformats.org/officeDocument/2006/relationships/image" Target="../media/image2.png"/><Relationship Id="rId6" Type="http://schemas.openxmlformats.org/officeDocument/2006/relationships/hyperlink" Target="https://vk.com/nachalka_v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0" t="0" r="888" b="0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 bwMode="auto">
          <a:xfrm>
            <a:off x="2589173" y="1872088"/>
            <a:ext cx="701365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80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Все дети любят</a:t>
            </a:r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6442866" flipH="1">
            <a:off x="2928060" y="690020"/>
            <a:ext cx="2000250" cy="25431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 bwMode="auto">
          <a:xfrm>
            <a:off x="4090258" y="2869958"/>
            <a:ext cx="45381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80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рисовать!</a:t>
            </a:r>
            <a:endParaRPr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6442866" flipH="1">
            <a:off x="3370866" y="1850675"/>
            <a:ext cx="2000250" cy="25431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1">
            <a:off x="7662290" y="3122262"/>
            <a:ext cx="4605403" cy="40284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5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0.55533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60" y="-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07407E-6 L 0.51237 -0.0106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12" y="-53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-211710" y="2969862"/>
            <a:ext cx="4605403" cy="40284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>
            <a:off x="847600" y="-128357"/>
            <a:ext cx="10496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8000" b="1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</a:rPr>
              <a:t>Введение в тему</a:t>
            </a:r>
            <a:endParaRPr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036375" y="1327310"/>
            <a:ext cx="3813456" cy="24459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9386202" y="1110065"/>
            <a:ext cx="2805797" cy="404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7243620" y="2861686"/>
            <a:ext cx="2907623" cy="3722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7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5250406" y="3748153"/>
            <a:ext cx="1882764" cy="2900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6" name="Группа 15"/>
          <p:cNvGrpSpPr/>
          <p:nvPr/>
        </p:nvGrpSpPr>
        <p:grpSpPr bwMode="auto">
          <a:xfrm>
            <a:off x="1604944" y="1110065"/>
            <a:ext cx="4791075" cy="3829050"/>
            <a:chOff x="1604944" y="1110065"/>
            <a:chExt cx="4791075" cy="3829050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9"/>
            <a:stretch/>
          </p:blipFill>
          <p:spPr bwMode="auto">
            <a:xfrm>
              <a:off x="1604944" y="1110065"/>
              <a:ext cx="4791075" cy="3829050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 bwMode="auto">
            <a:xfrm>
              <a:off x="2103662" y="2039096"/>
              <a:ext cx="4088126" cy="16312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2000" b="1"/>
                <a:t>Эти замечательные рисунки</a:t>
              </a:r>
              <a:endParaRPr/>
            </a:p>
            <a:p>
              <a:pPr>
                <a:defRPr/>
              </a:pPr>
              <a:r>
                <a:rPr lang="ru-RU" sz="2000" b="1"/>
                <a:t>сделали дети. </a:t>
              </a:r>
              <a:endParaRPr/>
            </a:p>
            <a:p>
              <a:pPr>
                <a:defRPr/>
              </a:pPr>
              <a:r>
                <a:rPr lang="ru-RU" sz="2000" b="1"/>
                <a:t>Посмотри, какие они интересные</a:t>
              </a:r>
              <a:endParaRPr/>
            </a:p>
            <a:p>
              <a:pPr>
                <a:defRPr/>
              </a:pPr>
              <a:r>
                <a:rPr lang="ru-RU" sz="2000" b="1"/>
                <a:t>и разные. </a:t>
              </a:r>
              <a:endParaRPr/>
            </a:p>
            <a:p>
              <a:pPr>
                <a:defRPr/>
              </a:pPr>
              <a:r>
                <a:rPr lang="ru-RU" sz="2000" b="1"/>
                <a:t>А что любишь рисовать ты?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-419044" y="1670152"/>
            <a:ext cx="5978117" cy="5237544"/>
          </a:xfrm>
          <a:prstGeom prst="rect">
            <a:avLst/>
          </a:prstGeom>
        </p:spPr>
      </p:pic>
      <p:sp>
        <p:nvSpPr>
          <p:cNvPr id="6" name="Прямоугольник: скругленные углы 5"/>
          <p:cNvSpPr/>
          <p:nvPr/>
        </p:nvSpPr>
        <p:spPr bwMode="auto">
          <a:xfrm>
            <a:off x="5359078" y="834327"/>
            <a:ext cx="6296628" cy="462159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3600" b="1">
                <a:solidFill>
                  <a:srgbClr val="441D61"/>
                </a:solidFill>
              </a:rPr>
              <a:t>Стройная девчушка</a:t>
            </a:r>
            <a:br>
              <a:rPr lang="ru-RU" sz="2800" b="1">
                <a:solidFill>
                  <a:srgbClr val="441D61"/>
                </a:solidFill>
              </a:rPr>
            </a:br>
            <a:r>
              <a:rPr lang="ru-RU" sz="3600" b="1">
                <a:solidFill>
                  <a:srgbClr val="441D61"/>
                </a:solidFill>
              </a:rPr>
              <a:t>С головой лохматой</a:t>
            </a:r>
            <a:br>
              <a:rPr lang="ru-RU" sz="2800" b="1">
                <a:solidFill>
                  <a:srgbClr val="441D61"/>
                </a:solidFill>
              </a:rPr>
            </a:br>
            <a:r>
              <a:rPr lang="ru-RU" sz="3600" b="1">
                <a:solidFill>
                  <a:srgbClr val="441D61"/>
                </a:solidFill>
              </a:rPr>
              <a:t>Купается в речушке,</a:t>
            </a:r>
            <a:br>
              <a:rPr lang="ru-RU" sz="2800" b="1">
                <a:solidFill>
                  <a:srgbClr val="441D61"/>
                </a:solidFill>
              </a:rPr>
            </a:br>
            <a:r>
              <a:rPr lang="ru-RU" sz="3600" b="1">
                <a:solidFill>
                  <a:srgbClr val="441D61"/>
                </a:solidFill>
              </a:rPr>
              <a:t>И – прыг на берег-ватман!</a:t>
            </a:r>
            <a:endParaRPr/>
          </a:p>
          <a:p>
            <a:pPr>
              <a:defRPr/>
            </a:pPr>
            <a:endParaRPr lang="ru-RU" sz="3600" b="1">
              <a:solidFill>
                <a:srgbClr val="441D61"/>
              </a:solidFill>
            </a:endParaRPr>
          </a:p>
          <a:p>
            <a:pPr>
              <a:defRPr/>
            </a:pPr>
            <a:endParaRPr lang="ru-RU" sz="2800" b="1">
              <a:solidFill>
                <a:srgbClr val="441D61"/>
              </a:solidFill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8310624" y="3873425"/>
            <a:ext cx="29849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4800" b="1">
                <a:solidFill>
                  <a:srgbClr val="FC366A"/>
                </a:solidFill>
              </a:rPr>
              <a:t>(Кисточка)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-419044" y="1670152"/>
            <a:ext cx="5978117" cy="5237544"/>
          </a:xfrm>
          <a:prstGeom prst="rect">
            <a:avLst/>
          </a:prstGeom>
        </p:spPr>
      </p:pic>
      <p:sp>
        <p:nvSpPr>
          <p:cNvPr id="6" name="Прямоугольник: скругленные углы 5"/>
          <p:cNvSpPr/>
          <p:nvPr/>
        </p:nvSpPr>
        <p:spPr bwMode="auto">
          <a:xfrm>
            <a:off x="5359078" y="834327"/>
            <a:ext cx="6296628" cy="462159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3600" b="1">
                <a:solidFill>
                  <a:srgbClr val="441D61"/>
                </a:solidFill>
              </a:rPr>
              <a:t>Линии, штрихи и пятна</a:t>
            </a:r>
            <a:br>
              <a:rPr lang="ru-RU" sz="4800" b="1">
                <a:solidFill>
                  <a:srgbClr val="441D61"/>
                </a:solidFill>
              </a:rPr>
            </a:br>
            <a:r>
              <a:rPr lang="ru-RU" sz="3600" b="1">
                <a:solidFill>
                  <a:srgbClr val="441D61"/>
                </a:solidFill>
              </a:rPr>
              <a:t>Образуют всем понятный</a:t>
            </a:r>
            <a:br>
              <a:rPr lang="ru-RU" sz="4800" b="1">
                <a:solidFill>
                  <a:srgbClr val="441D61"/>
                </a:solidFill>
              </a:rPr>
            </a:br>
            <a:r>
              <a:rPr lang="ru-RU" sz="3600" b="1">
                <a:solidFill>
                  <a:srgbClr val="441D61"/>
                </a:solidFill>
              </a:rPr>
              <a:t>Образ на листе бумаги:</a:t>
            </a:r>
            <a:br>
              <a:rPr lang="ru-RU" sz="4800" b="1">
                <a:solidFill>
                  <a:srgbClr val="441D61"/>
                </a:solidFill>
              </a:rPr>
            </a:br>
            <a:r>
              <a:rPr lang="ru-RU" sz="3600" b="1">
                <a:solidFill>
                  <a:srgbClr val="441D61"/>
                </a:solidFill>
              </a:rPr>
              <a:t>Изображение задумок</a:t>
            </a:r>
            <a:br>
              <a:rPr lang="ru-RU" sz="4800" b="1">
                <a:solidFill>
                  <a:srgbClr val="441D61"/>
                </a:solidFill>
              </a:rPr>
            </a:br>
            <a:r>
              <a:rPr lang="ru-RU" sz="3600" b="1">
                <a:solidFill>
                  <a:srgbClr val="441D61"/>
                </a:solidFill>
              </a:rPr>
              <a:t>Называется…</a:t>
            </a:r>
            <a:endParaRPr lang="ru-RU" sz="4800" b="1">
              <a:solidFill>
                <a:srgbClr val="441D61"/>
              </a:solidFill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8183888" y="4394286"/>
            <a:ext cx="27622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4800" b="1">
                <a:solidFill>
                  <a:srgbClr val="FC366A"/>
                </a:solidFill>
              </a:rPr>
              <a:t>(рисунок)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-419044" y="1670152"/>
            <a:ext cx="5978117" cy="5237544"/>
          </a:xfrm>
          <a:prstGeom prst="rect">
            <a:avLst/>
          </a:prstGeom>
        </p:spPr>
      </p:pic>
      <p:sp>
        <p:nvSpPr>
          <p:cNvPr id="6" name="Прямоугольник: скругленные углы 5"/>
          <p:cNvSpPr/>
          <p:nvPr/>
        </p:nvSpPr>
        <p:spPr bwMode="auto">
          <a:xfrm>
            <a:off x="5359078" y="834327"/>
            <a:ext cx="6296628" cy="462159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3200" b="1">
                <a:solidFill>
                  <a:srgbClr val="441D61"/>
                </a:solidFill>
              </a:rPr>
              <a:t>У меня есть карандаш,</a:t>
            </a:r>
            <a:br>
              <a:rPr lang="ru-RU" sz="5400" b="1">
                <a:solidFill>
                  <a:srgbClr val="441D61"/>
                </a:solidFill>
              </a:rPr>
            </a:br>
            <a:r>
              <a:rPr lang="ru-RU" sz="3200" b="1">
                <a:solidFill>
                  <a:srgbClr val="441D61"/>
                </a:solidFill>
              </a:rPr>
              <a:t>Разноцветная гуашь,</a:t>
            </a:r>
            <a:br>
              <a:rPr lang="ru-RU" sz="5400" b="1">
                <a:solidFill>
                  <a:srgbClr val="441D61"/>
                </a:solidFill>
              </a:rPr>
            </a:br>
            <a:r>
              <a:rPr lang="ru-RU" sz="3200" b="1">
                <a:solidFill>
                  <a:srgbClr val="441D61"/>
                </a:solidFill>
              </a:rPr>
              <a:t>Акварель, палитра, кисть</a:t>
            </a:r>
            <a:br>
              <a:rPr lang="ru-RU" sz="5400" b="1">
                <a:solidFill>
                  <a:srgbClr val="441D61"/>
                </a:solidFill>
              </a:rPr>
            </a:br>
            <a:r>
              <a:rPr lang="ru-RU" sz="3200" b="1">
                <a:solidFill>
                  <a:srgbClr val="441D61"/>
                </a:solidFill>
              </a:rPr>
              <a:t>И бумаги плотный лист,</a:t>
            </a:r>
            <a:br>
              <a:rPr lang="ru-RU" sz="5400" b="1">
                <a:solidFill>
                  <a:srgbClr val="441D61"/>
                </a:solidFill>
              </a:rPr>
            </a:br>
            <a:r>
              <a:rPr lang="ru-RU" sz="3200" b="1">
                <a:solidFill>
                  <a:srgbClr val="441D61"/>
                </a:solidFill>
              </a:rPr>
              <a:t>А ещё – мольберт-треножник,</a:t>
            </a:r>
            <a:br>
              <a:rPr lang="ru-RU" sz="5400" b="1">
                <a:solidFill>
                  <a:srgbClr val="441D61"/>
                </a:solidFill>
              </a:rPr>
            </a:br>
            <a:r>
              <a:rPr lang="ru-RU" sz="3200" b="1">
                <a:solidFill>
                  <a:srgbClr val="441D61"/>
                </a:solidFill>
              </a:rPr>
              <a:t>Потому что я…</a:t>
            </a:r>
            <a:endParaRPr lang="ru-RU" sz="7200" b="1">
              <a:solidFill>
                <a:srgbClr val="441D61"/>
              </a:solidFill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8183888" y="4394286"/>
            <a:ext cx="32312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4800" b="1">
                <a:solidFill>
                  <a:srgbClr val="FC366A"/>
                </a:solidFill>
              </a:rPr>
              <a:t>(художник)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1">
            <a:off x="5812447" y="640080"/>
            <a:ext cx="6978364" cy="6113880"/>
          </a:xfrm>
          <a:prstGeom prst="rect">
            <a:avLst/>
          </a:prstGeom>
        </p:spPr>
      </p:pic>
      <p:sp>
        <p:nvSpPr>
          <p:cNvPr id="9" name="Прямоугольник: скругленные углы 8"/>
          <p:cNvSpPr/>
          <p:nvPr/>
        </p:nvSpPr>
        <p:spPr bwMode="auto">
          <a:xfrm>
            <a:off x="281137" y="1178215"/>
            <a:ext cx="5957103" cy="4806025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>
                <a:solidFill>
                  <a:srgbClr val="7030A0"/>
                </a:solidFill>
              </a:rPr>
              <a:t>Краска из камней. </a:t>
            </a:r>
            <a:r>
              <a:rPr lang="ru-RU" sz="3600" b="1">
                <a:solidFill>
                  <a:schemeClr val="tx1"/>
                </a:solidFill>
              </a:rPr>
              <a:t>Ультрамарин (очень красивый синий цвет) раньше делали из драгоценного камня — лазурита. Он был дороже золота.</a:t>
            </a:r>
            <a:endParaRPr lang="ru-RU" sz="28700" b="1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89840" y="70219"/>
            <a:ext cx="104967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6600" b="1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</a:rPr>
              <a:t>Интересный факт:</a:t>
            </a:r>
            <a:endParaRPr/>
          </a:p>
        </p:txBody>
      </p:sp>
      <p:grpSp>
        <p:nvGrpSpPr>
          <p:cNvPr id="10" name="Группа 9"/>
          <p:cNvGrpSpPr/>
          <p:nvPr/>
        </p:nvGrpSpPr>
        <p:grpSpPr bwMode="auto">
          <a:xfrm>
            <a:off x="5792816" y="4074160"/>
            <a:ext cx="2477424" cy="2448215"/>
            <a:chOff x="5792816" y="4074160"/>
            <a:chExt cx="2477424" cy="2448215"/>
          </a:xfrm>
        </p:grpSpPr>
        <p:sp>
          <p:nvSpPr>
            <p:cNvPr id="8" name="Овал 7"/>
            <p:cNvSpPr/>
            <p:nvPr/>
          </p:nvSpPr>
          <p:spPr bwMode="auto">
            <a:xfrm>
              <a:off x="5792816" y="4074160"/>
              <a:ext cx="2477424" cy="2448215"/>
            </a:xfrm>
            <a:prstGeom prst="ellipse">
              <a:avLst/>
            </a:prstGeom>
            <a:solidFill>
              <a:srgbClr val="FAFBF2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5"/>
            <a:stretch/>
          </p:blipFill>
          <p:spPr bwMode="auto">
            <a:xfrm>
              <a:off x="5953760" y="4527410"/>
              <a:ext cx="2174240" cy="1633787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 bwMode="auto">
          <a:xfrm>
            <a:off x="237815" y="440980"/>
            <a:ext cx="6922944" cy="6063991"/>
          </a:xfrm>
          <a:prstGeom prst="roundRect">
            <a:avLst>
              <a:gd name="adj" fmla="val 16667"/>
            </a:avLst>
          </a:prstGeom>
          <a:ln w="76200">
            <a:solidFill>
              <a:srgbClr val="FC366A"/>
            </a:solidFill>
            <a:prstDash val="dash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800" b="1">
                <a:solidFill>
                  <a:srgbClr val="FC366A"/>
                </a:solidFill>
              </a:rPr>
              <a:t>Правила поведения на уроках изо: 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441D61"/>
                </a:solidFill>
              </a:rPr>
              <a:t>Подготовка: </a:t>
            </a:r>
            <a:r>
              <a:rPr lang="ru-RU" sz="2400" b="1"/>
              <a:t>Надеть фартук и нарукавники, приготовить рабочее место.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441D61"/>
                </a:solidFill>
              </a:rPr>
              <a:t>Работа с красками: </a:t>
            </a:r>
            <a:r>
              <a:rPr lang="ru-RU" sz="2400" b="1"/>
              <a:t>Осторожно пользоваться красками, не делать резких движений, чтобы не опрокинуть баночки.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441D61"/>
                </a:solidFill>
              </a:rPr>
              <a:t>Поза</a:t>
            </a:r>
            <a:r>
              <a:rPr lang="ru-RU" sz="2400" b="1"/>
              <a:t>: Сохранять правильную осанку, держать лицо на достаточном расстоянии от листа, не размахивать кисточками.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441D61"/>
                </a:solidFill>
              </a:rPr>
              <a:t>Завершение: </a:t>
            </a:r>
            <a:r>
              <a:rPr lang="ru-RU" sz="2400" b="1"/>
              <a:t>Убрать рабочее место, вымыть кисти, руки и лицо с мылом</a:t>
            </a:r>
            <a:endParaRPr/>
          </a:p>
          <a:p>
            <a:pPr>
              <a:defRPr/>
            </a:pPr>
            <a:endParaRPr lang="ru-RU" sz="3200" b="1">
              <a:solidFill>
                <a:srgbClr val="7030A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372660" y="217448"/>
            <a:ext cx="4581525" cy="6267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-160072" y="721467"/>
            <a:ext cx="5143552" cy="5143552"/>
          </a:xfrm>
          <a:prstGeom prst="rect">
            <a:avLst/>
          </a:prstGeom>
        </p:spPr>
      </p:pic>
      <p:sp>
        <p:nvSpPr>
          <p:cNvPr id="6" name="Прямоугольник: скругленные углы 5"/>
          <p:cNvSpPr/>
          <p:nvPr/>
        </p:nvSpPr>
        <p:spPr bwMode="auto">
          <a:xfrm>
            <a:off x="5295952" y="359959"/>
            <a:ext cx="6276288" cy="5545318"/>
          </a:xfrm>
          <a:prstGeom prst="roundRect">
            <a:avLst>
              <a:gd name="adj" fmla="val 16667"/>
            </a:avLst>
          </a:prstGeom>
          <a:ln w="76200">
            <a:solidFill>
              <a:srgbClr val="FC366A"/>
            </a:solidFill>
            <a:prstDash val="dash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ru-RU" sz="2800" b="1"/>
              <a:t>Спал цветок и вдруг проснулся, </a:t>
            </a:r>
            <a:r>
              <a:rPr lang="ru-RU" sz="2800" b="1">
                <a:solidFill>
                  <a:srgbClr val="7030A0"/>
                </a:solidFill>
              </a:rPr>
              <a:t>(Туловище вправо, влево.)</a:t>
            </a:r>
            <a:br>
              <a:rPr lang="ru-RU" sz="2800" b="1"/>
            </a:br>
            <a:r>
              <a:rPr lang="ru-RU" sz="2800" b="1"/>
              <a:t>Больше спать не захотел, </a:t>
            </a:r>
            <a:endParaRPr/>
          </a:p>
          <a:p>
            <a:pPr>
              <a:defRPr/>
            </a:pPr>
            <a:r>
              <a:rPr lang="ru-RU" sz="2800" b="1">
                <a:solidFill>
                  <a:srgbClr val="7030A0"/>
                </a:solidFill>
              </a:rPr>
              <a:t>(Туловище вперед, назад.)</a:t>
            </a:r>
            <a:br>
              <a:rPr lang="ru-RU" sz="2800" b="1"/>
            </a:br>
            <a:r>
              <a:rPr lang="ru-RU" sz="2800" b="1"/>
              <a:t>Шевельнулся, потянулся, </a:t>
            </a:r>
            <a:endParaRPr/>
          </a:p>
          <a:p>
            <a:pPr>
              <a:defRPr/>
            </a:pPr>
            <a:r>
              <a:rPr lang="ru-RU" sz="2800" b="1">
                <a:solidFill>
                  <a:srgbClr val="7030A0"/>
                </a:solidFill>
              </a:rPr>
              <a:t>(Руки вверх, потянуться.)</a:t>
            </a:r>
            <a:br>
              <a:rPr lang="ru-RU" sz="2800" b="1"/>
            </a:br>
            <a:r>
              <a:rPr lang="ru-RU" sz="2800" b="1"/>
              <a:t>Взвился вверх и полетел. </a:t>
            </a:r>
            <a:endParaRPr/>
          </a:p>
          <a:p>
            <a:pPr>
              <a:defRPr/>
            </a:pPr>
            <a:r>
              <a:rPr lang="ru-RU" sz="2800" b="1">
                <a:solidFill>
                  <a:srgbClr val="7030A0"/>
                </a:solidFill>
              </a:rPr>
              <a:t>(Руки вверх, вправо, влево.)</a:t>
            </a:r>
            <a:br>
              <a:rPr lang="ru-RU" sz="2800" b="1"/>
            </a:br>
            <a:r>
              <a:rPr lang="ru-RU" sz="2800" b="1"/>
              <a:t>Солнце утром лишь проснется,</a:t>
            </a:r>
            <a:br>
              <a:rPr lang="ru-RU" sz="2800" b="1"/>
            </a:br>
            <a:r>
              <a:rPr lang="ru-RU" sz="2800" b="1"/>
              <a:t>Бабочка кружит и вьется. </a:t>
            </a:r>
            <a:endParaRPr/>
          </a:p>
          <a:p>
            <a:pPr>
              <a:defRPr/>
            </a:pPr>
            <a:r>
              <a:rPr lang="ru-RU" sz="2800" b="1">
                <a:solidFill>
                  <a:srgbClr val="7030A0"/>
                </a:solidFill>
              </a:rPr>
              <a:t>(Покружиться.)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-419044" y="1670152"/>
            <a:ext cx="5978117" cy="5237544"/>
          </a:xfrm>
          <a:prstGeom prst="rect">
            <a:avLst/>
          </a:prstGeom>
        </p:spPr>
      </p:pic>
      <p:grpSp>
        <p:nvGrpSpPr>
          <p:cNvPr id="13" name="Группа 12"/>
          <p:cNvGrpSpPr/>
          <p:nvPr/>
        </p:nvGrpSpPr>
        <p:grpSpPr bwMode="auto">
          <a:xfrm>
            <a:off x="4745619" y="1280994"/>
            <a:ext cx="7168587" cy="2783033"/>
            <a:chOff x="4687745" y="2056498"/>
            <a:chExt cx="7168587" cy="2783033"/>
          </a:xfrm>
        </p:grpSpPr>
        <p:sp>
          <p:nvSpPr>
            <p:cNvPr id="9" name="Прямоугольник: скругленные углы 8"/>
            <p:cNvSpPr/>
            <p:nvPr/>
          </p:nvSpPr>
          <p:spPr bwMode="auto">
            <a:xfrm>
              <a:off x="4687745" y="2056498"/>
              <a:ext cx="7168587" cy="2783033"/>
            </a:xfrm>
            <a:prstGeom prst="roundRect">
              <a:avLst>
                <a:gd name="adj" fmla="val 16667"/>
              </a:avLst>
            </a:prstGeom>
            <a:solidFill>
              <a:srgbClr val="FAFBF2"/>
            </a:solidFill>
            <a:ln w="76200">
              <a:solidFill>
                <a:srgbClr val="7030A0"/>
              </a:solidFill>
              <a:prstDash val="lgDashDot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ru-RU" sz="9600" b="1">
                  <a:solidFill>
                    <a:srgbClr val="441D61"/>
                  </a:solidFill>
                </a:rPr>
                <a:t>   ЦЕ</a:t>
              </a:r>
              <a:endParaRPr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/>
            <a:stretch/>
          </p:blipFill>
          <p:spPr bwMode="auto">
            <a:xfrm>
              <a:off x="5575857" y="2074953"/>
              <a:ext cx="2145542" cy="1696382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 bwMode="auto">
            <a:xfrm>
              <a:off x="5994857" y="3558172"/>
              <a:ext cx="17892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ru-RU" sz="3600" b="1">
                  <a:solidFill>
                    <a:srgbClr val="441D61"/>
                  </a:solidFill>
                </a:rPr>
                <a:t>1, 3, 2, 4</a:t>
              </a:r>
              <a:endParaRPr/>
            </a:p>
          </p:txBody>
        </p: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9301629" y="1233375"/>
            <a:ext cx="2751474" cy="28782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 bwMode="auto">
          <a:xfrm>
            <a:off x="847600" y="156123"/>
            <a:ext cx="104967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6000" b="1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</a:rPr>
              <a:t>Давайте рисовать радостное </a:t>
            </a:r>
            <a:endParaRPr/>
          </a:p>
          <a:p>
            <a:pPr algn="ctr">
              <a:defRPr/>
            </a:pPr>
            <a:r>
              <a:rPr lang="ru-RU" sz="6000" b="1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</a:rPr>
              <a:t>солнце!</a:t>
            </a:r>
            <a:endParaRPr lang="ru-RU" sz="6600" b="1">
              <a:ln w="28575">
                <a:solidFill>
                  <a:srgbClr val="FC366A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476370" y="1491712"/>
            <a:ext cx="6541390" cy="57218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4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4809097" y="3428563"/>
            <a:ext cx="1286902" cy="8420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 bwMode="auto">
          <a:xfrm>
            <a:off x="274318" y="558799"/>
            <a:ext cx="7914640" cy="574040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589785" y="701477"/>
            <a:ext cx="4997494" cy="43714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rcRect l="8098" t="13820" r="72087" b="55598"/>
          <a:stretch/>
        </p:blipFill>
        <p:spPr bwMode="auto">
          <a:xfrm>
            <a:off x="1667465" y="874196"/>
            <a:ext cx="5527041" cy="4652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 bwMode="auto">
          <a:xfrm>
            <a:off x="866388" y="5111591"/>
            <a:ext cx="68956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4800" b="1">
                <a:solidFill>
                  <a:srgbClr val="441D61"/>
                </a:solidFill>
              </a:rPr>
              <a:t>Начни с большого круга. </a:t>
            </a:r>
            <a:endParaRPr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4310" t="12220" r="91937" b="78834"/>
          <a:stretch/>
        </p:blipFill>
        <p:spPr bwMode="auto">
          <a:xfrm>
            <a:off x="643882" y="874197"/>
            <a:ext cx="1046742" cy="13610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 bwMode="auto">
          <a:xfrm>
            <a:off x="274318" y="558799"/>
            <a:ext cx="7914640" cy="574040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589785" y="701477"/>
            <a:ext cx="4997494" cy="43714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rcRect l="40807" t="11402" r="38872" b="54674"/>
          <a:stretch/>
        </p:blipFill>
        <p:spPr bwMode="auto">
          <a:xfrm>
            <a:off x="1667465" y="734324"/>
            <a:ext cx="5330247" cy="4853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 bwMode="auto">
          <a:xfrm>
            <a:off x="2370068" y="5311930"/>
            <a:ext cx="3730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4800" b="1">
                <a:solidFill>
                  <a:srgbClr val="441D61"/>
                </a:solidFill>
              </a:rPr>
              <a:t>Добавь лучи.</a:t>
            </a:r>
            <a:endParaRPr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36037" t="11628" r="59875" b="79426"/>
          <a:stretch/>
        </p:blipFill>
        <p:spPr bwMode="auto">
          <a:xfrm>
            <a:off x="617220" y="874197"/>
            <a:ext cx="1140460" cy="13610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 bwMode="auto">
          <a:xfrm>
            <a:off x="274318" y="558799"/>
            <a:ext cx="7914640" cy="574040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589785" y="701477"/>
            <a:ext cx="4997494" cy="43714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rcRect l="73115" t="11333" r="7472" b="54219"/>
          <a:stretch/>
        </p:blipFill>
        <p:spPr bwMode="auto">
          <a:xfrm>
            <a:off x="2113278" y="701477"/>
            <a:ext cx="4660878" cy="4511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69043" t="11536" r="26673" b="79518"/>
          <a:stretch/>
        </p:blipFill>
        <p:spPr bwMode="auto">
          <a:xfrm>
            <a:off x="643882" y="874197"/>
            <a:ext cx="1195078" cy="13610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 bwMode="auto">
          <a:xfrm>
            <a:off x="2266901" y="5072887"/>
            <a:ext cx="392947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3200" b="1">
                <a:solidFill>
                  <a:srgbClr val="441D61"/>
                </a:solidFill>
              </a:rPr>
              <a:t>Нарисуй два кружка </a:t>
            </a:r>
            <a:endParaRPr/>
          </a:p>
          <a:p>
            <a:pPr algn="ctr">
              <a:defRPr/>
            </a:pPr>
            <a:r>
              <a:rPr lang="ru-RU" sz="3200" b="1">
                <a:solidFill>
                  <a:srgbClr val="441D61"/>
                </a:solidFill>
              </a:rPr>
              <a:t>и улыбку дугой.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 bwMode="auto">
          <a:xfrm>
            <a:off x="274318" y="558799"/>
            <a:ext cx="7914640" cy="574040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589785" y="701477"/>
            <a:ext cx="4997494" cy="43714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rcRect l="8390" t="56393" r="71795" b="10736"/>
          <a:stretch/>
        </p:blipFill>
        <p:spPr bwMode="auto">
          <a:xfrm>
            <a:off x="2073865" y="701477"/>
            <a:ext cx="4509815" cy="4080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 bwMode="auto">
          <a:xfrm>
            <a:off x="1995313" y="4782108"/>
            <a:ext cx="439242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4400" b="1">
                <a:solidFill>
                  <a:srgbClr val="441D61"/>
                </a:solidFill>
              </a:rPr>
              <a:t>Дорисуй зрачки, </a:t>
            </a:r>
            <a:endParaRPr/>
          </a:p>
          <a:p>
            <a:pPr algn="ctr">
              <a:defRPr/>
            </a:pPr>
            <a:r>
              <a:rPr lang="ru-RU" sz="4400" b="1">
                <a:solidFill>
                  <a:srgbClr val="441D61"/>
                </a:solidFill>
              </a:rPr>
              <a:t>брови, щечки.</a:t>
            </a:r>
            <a:endParaRPr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3023" t="55260" r="92109" b="35794"/>
          <a:stretch/>
        </p:blipFill>
        <p:spPr bwMode="auto">
          <a:xfrm>
            <a:off x="643882" y="874197"/>
            <a:ext cx="1357638" cy="13610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 bwMode="auto">
          <a:xfrm>
            <a:off x="274318" y="558799"/>
            <a:ext cx="7914640" cy="574040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1944615" y="4908008"/>
            <a:ext cx="48388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3600" b="1">
                <a:solidFill>
                  <a:srgbClr val="441D61"/>
                </a:solidFill>
              </a:rPr>
              <a:t>Дорисуй больше лучей</a:t>
            </a:r>
            <a:endParaRPr/>
          </a:p>
          <a:p>
            <a:pPr algn="ctr">
              <a:defRPr/>
            </a:pPr>
            <a:r>
              <a:rPr lang="ru-RU" sz="3600" b="1">
                <a:solidFill>
                  <a:srgbClr val="441D61"/>
                </a:solidFill>
              </a:rPr>
              <a:t> и облака рядом.</a:t>
            </a:r>
            <a:endParaRPr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36167" t="55746" r="59804" b="35307"/>
          <a:stretch/>
        </p:blipFill>
        <p:spPr bwMode="auto">
          <a:xfrm>
            <a:off x="643882" y="874197"/>
            <a:ext cx="1123958" cy="13610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275430" y="713288"/>
            <a:ext cx="6177196" cy="40416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3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 bwMode="auto">
          <a:xfrm>
            <a:off x="274318" y="558799"/>
            <a:ext cx="7914640" cy="5740400"/>
          </a:xfrm>
          <a:prstGeom prst="roundRect">
            <a:avLst>
              <a:gd name="adj" fmla="val 16667"/>
            </a:avLst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1636068" y="5125588"/>
            <a:ext cx="54840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4800" b="1">
                <a:solidFill>
                  <a:srgbClr val="441D61"/>
                </a:solidFill>
              </a:rPr>
              <a:t>Раскрась солнышко</a:t>
            </a:r>
            <a:endParaRPr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69059" t="55746" r="26619" b="35307"/>
          <a:stretch/>
        </p:blipFill>
        <p:spPr bwMode="auto">
          <a:xfrm>
            <a:off x="643882" y="874197"/>
            <a:ext cx="1205238" cy="1361004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 bwMode="auto">
          <a:xfrm>
            <a:off x="1012821" y="915412"/>
            <a:ext cx="6730496" cy="4300153"/>
            <a:chOff x="1012821" y="915412"/>
            <a:chExt cx="6730496" cy="4300153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/>
            <a:srcRect l="0" t="1" r="0" b="537"/>
            <a:stretch/>
          </p:blipFill>
          <p:spPr bwMode="auto">
            <a:xfrm>
              <a:off x="1012821" y="915412"/>
              <a:ext cx="6730496" cy="4300153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6"/>
            <a:srcRect l="20728" t="58636" r="67875" b="27700"/>
            <a:stretch/>
          </p:blipFill>
          <p:spPr bwMode="auto">
            <a:xfrm flipH="1">
              <a:off x="5712460" y="3498350"/>
              <a:ext cx="767079" cy="590697"/>
            </a:xfrm>
            <a:prstGeom prst="rect">
              <a:avLst/>
            </a:prstGeom>
          </p:spPr>
        </p:pic>
      </p:grp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rcRect l="73096" t="0" r="0" b="83025"/>
          <a:stretch/>
        </p:blipFill>
        <p:spPr bwMode="auto">
          <a:xfrm>
            <a:off x="6417466" y="3900413"/>
            <a:ext cx="1810768" cy="7338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38283" y="-382510"/>
            <a:ext cx="8545975" cy="747533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4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 bwMode="auto">
          <a:xfrm>
            <a:off x="5688580" y="398864"/>
            <a:ext cx="6370320" cy="5148495"/>
            <a:chOff x="1604944" y="1110065"/>
            <a:chExt cx="4791075" cy="3829050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5"/>
            <a:stretch/>
          </p:blipFill>
          <p:spPr bwMode="auto">
            <a:xfrm>
              <a:off x="1604944" y="1110065"/>
              <a:ext cx="4791075" cy="3829050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 bwMode="auto">
            <a:xfrm>
              <a:off x="2040482" y="2411838"/>
              <a:ext cx="4088126" cy="6867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5400" b="1"/>
                <a:t>Спасибо за урок!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-387495" y="3762285"/>
            <a:ext cx="3761090" cy="32899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847600" y="-128357"/>
            <a:ext cx="10496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8000" b="1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</a:rPr>
              <a:t>Рефлексия</a:t>
            </a:r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rcRect l="7426" t="0" r="46380" b="50000"/>
          <a:stretch/>
        </p:blipFill>
        <p:spPr bwMode="auto">
          <a:xfrm>
            <a:off x="1643792" y="1450764"/>
            <a:ext cx="3670456" cy="29580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rcRect l="53283" t="0" r="522" b="50000"/>
          <a:stretch/>
        </p:blipFill>
        <p:spPr bwMode="auto">
          <a:xfrm>
            <a:off x="5103398" y="1493662"/>
            <a:ext cx="3670456" cy="29580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rcRect l="48879" t="50311" r="387" b="-311"/>
          <a:stretch/>
        </p:blipFill>
        <p:spPr bwMode="auto">
          <a:xfrm>
            <a:off x="8160760" y="1493662"/>
            <a:ext cx="4031239" cy="29580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373220" y="4195686"/>
            <a:ext cx="2000250" cy="25431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Распространение в других источниках запрещено .</a:t>
            </a:r>
            <a:br>
              <a:rPr lang="ru-RU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Материал принадлежит </a:t>
            </a:r>
            <a:r>
              <a:rPr lang="ru-RU" b="0" i="0" u="sng">
                <a:solidFill>
                  <a:schemeClr val="tx1">
                    <a:alpha val="21000"/>
                  </a:schemeClr>
                </a:solidFill>
                <a:latin typeface="-apple-system"/>
                <a:hlinkClick r:id="rId6" tooltip="https://vk.com/nachalka_vs"/>
              </a:rPr>
              <a:t>@nachalka_vs</a:t>
            </a:r>
            <a:r>
              <a:rPr lang="ru-RU" b="0" i="0">
                <a:solidFill>
                  <a:schemeClr val="tx1">
                    <a:alpha val="21000"/>
                  </a:schemeClr>
                </a:solidFill>
                <a:latin typeface="-apple-system"/>
              </a:rPr>
              <a:t> </a:t>
            </a:r>
            <a:endParaRPr lang="ru-RU">
              <a:solidFill>
                <a:schemeClr val="tx1">
                  <a:alpha val="21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22222E-6 L 0.10573 -0.205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86" y="-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22222E-6 L 0.39089 -0.2245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4" y="-1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22222E-6 L 0.68607 -0.2972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97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R7-Office/2024.1.1.375</Application>
  <DocSecurity>0</DocSecurity>
  <PresentationFormat>Широкоэкранный</PresentationFormat>
  <Paragraphs>0</Paragraphs>
  <Slides>18</Slides>
  <Notes>18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Екатерина Татарчук</dc:creator>
  <cp:keywords/>
  <dc:description/>
  <dc:identifier/>
  <dc:language/>
  <cp:lastModifiedBy>Виктория Шарова</cp:lastModifiedBy>
  <cp:revision>6</cp:revision>
  <dcterms:created xsi:type="dcterms:W3CDTF">2026-04-25T04:22:55Z</dcterms:created>
  <dcterms:modified xsi:type="dcterms:W3CDTF">2026-05-21T11:46:37Z</dcterms:modified>
  <cp:category/>
  <cp:contentStatus/>
  <cp:version/>
</cp:coreProperties>
</file>