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82" r:id="rId4"/>
    <p:sldId id="283" r:id="rId5"/>
    <p:sldId id="265" r:id="rId6"/>
    <p:sldId id="273" r:id="rId7"/>
    <p:sldId id="274" r:id="rId8"/>
    <p:sldId id="276" r:id="rId9"/>
    <p:sldId id="258" r:id="rId10"/>
    <p:sldId id="275" r:id="rId11"/>
    <p:sldId id="260" r:id="rId12"/>
    <p:sldId id="261" r:id="rId13"/>
    <p:sldId id="277" r:id="rId14"/>
    <p:sldId id="278" r:id="rId15"/>
    <p:sldId id="279" r:id="rId16"/>
    <p:sldId id="280" r:id="rId17"/>
    <p:sldId id="281" r:id="rId18"/>
    <p:sldId id="256" r:id="rId19"/>
    <p:sldId id="266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1D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0A8F9B-837E-FEB7-4DCA-F0F4C143FD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D270ED4-B655-4E85-A3C0-BA5132BC0E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34AE66-87BB-9735-D621-C716CFCD6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B2EC5-C608-4C9C-8A65-8080217E12CE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8877E5D-1B8E-3448-582F-B266D0386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B114E91-1541-DE51-B244-603013259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568F-7CA0-42A4-BD17-CF9AB0294A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006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D30C4A-4C2A-1C99-FA5C-A98B5A651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B3307F-9E7A-6A4E-AC12-EF15A20752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6C3000-8CA0-BF5E-81FD-E50064C39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B2EC5-C608-4C9C-8A65-8080217E12CE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04905A-32D1-2FB7-95FA-0B97E096E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9FE95F2-BEDE-410D-DA9D-703A68757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568F-7CA0-42A4-BD17-CF9AB0294A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8859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148C76-4A74-CA54-ECC2-E19483E34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E9AA346-BF29-E98F-053F-BF890E35D0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578A56E-4E99-CBD2-C0C1-3F1D826F6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B2EC5-C608-4C9C-8A65-8080217E12CE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645756-D923-853A-55B5-4531E85C0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0530632-95E2-9FE7-C63E-F7F7DB459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568F-7CA0-42A4-BD17-CF9AB0294A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8239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F79C6E-1FDC-8C89-90F8-78FC28257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FA6BA4-A5E7-5328-82EB-3DFB241BE6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6A536B1-959F-8E24-DA01-F927E15362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567FCA1-10F9-4DE8-D901-259A02D7C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B2EC5-C608-4C9C-8A65-8080217E12CE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4A257F4-3DBE-409D-F5DC-26CC00146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0A1F3B7-9702-593B-83A8-EEC2F158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568F-7CA0-42A4-BD17-CF9AB0294A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40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94DBD2-2171-3665-A74D-2EA99978E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83AB5FE-4783-A017-275E-63E1218DF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174C637-2174-B44D-8A49-4F2176972E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42DA18A-2808-9927-4A3E-17D7B8AB56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092017B-2BDE-FBAC-D525-FBB31E1327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151098D-D1DA-DC3E-6AAA-ADB2B4D28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B2EC5-C608-4C9C-8A65-8080217E12CE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61D8DBB-9EA2-7100-DE00-DAEEE7A1E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864BDD7-7676-298D-EA0A-4699032DF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568F-7CA0-42A4-BD17-CF9AB0294A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639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B80051-61C4-D070-3118-1C34851B0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59BB515-481F-A206-ED7C-031E0C9EA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B2EC5-C608-4C9C-8A65-8080217E12CE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7CA7909-970D-275F-FCCC-ECDA4BCD8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3EBD5BE-826B-0E8E-E237-09D3D71D6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568F-7CA0-42A4-BD17-CF9AB0294A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621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D27599B-3064-3EDD-D9B1-8BABD7857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B2EC5-C608-4C9C-8A65-8080217E12CE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EBC9286-FAB7-F030-DFC6-ACFA4A726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B0ED910-2B4C-ED69-9C45-6165759CC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568F-7CA0-42A4-BD17-CF9AB0294A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706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7B723D-5227-5CFB-C5C8-31FD824C7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61D1689-6E61-B68B-FBBF-C5F62D0A1B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DC8569A-538A-2A2C-0A79-BA4B682361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2CCAC65-8FED-3696-AD47-296C9383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B2EC5-C608-4C9C-8A65-8080217E12CE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8872493-1895-9A51-FBC5-08630A67E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F64E7A-A941-AF4E-C9B6-403CC5786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568F-7CA0-42A4-BD17-CF9AB0294A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315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E8F860-A39A-F2C6-EFBE-B9B84F418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9DBEA31-16AB-27E9-DCB1-2531E0B19F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153D9CD-ACDA-2F8A-8DE9-548E5258FE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F86DB96-BD43-BE52-4519-DF74426A8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B2EC5-C608-4C9C-8A65-8080217E12CE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4119FB4-7AC4-C389-0735-7AAEE5EAC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86822B3-0FE2-D409-E8E7-00B92B8C1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568F-7CA0-42A4-BD17-CF9AB0294A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723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0E0762-A736-6C16-0024-9E96F35DA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E05C0A4-D99D-4E79-6AD5-B23645F98E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6EC1E67-D3AB-0EBC-34F4-49CB853EE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B2EC5-C608-4C9C-8A65-8080217E12CE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914B5A0-D06E-E466-8F31-14F4B6099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640A8C-4E25-D7B6-2F33-53234E32E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568F-7CA0-42A4-BD17-CF9AB0294A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064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7501FCE-4F86-FA7E-C559-7FFC9BD5A2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56E1006-79C0-9551-4EB1-327BD684EE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71E10E-C994-AA71-F1FA-6C17B106F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B2EC5-C608-4C9C-8A65-8080217E12CE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1F99BA-CC72-85E9-51F8-C1FB2E134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855521-D1B4-7956-858B-F200CC2BF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6568F-7CA0-42A4-BD17-CF9AB0294A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299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3535D7-4B93-5296-8F3C-8E843BA2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CF1CF8D-3127-F50A-E981-024FC4B990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B5736B7-C597-34DD-558D-243419A3B5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B2EC5-C608-4C9C-8A65-8080217E12CE}" type="datetimeFigureOut">
              <a:rPr lang="ru-RU" smtClean="0"/>
              <a:t>04.05.2026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491354C-DE1B-A26D-B85C-8C93967425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C34145-06F6-B124-244B-0BF3826815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6568F-7CA0-42A4-BD17-CF9AB0294A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693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vk.com/nachalka_vs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hyperlink" Target="https://vk.com/nachalka_v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5.png"/><Relationship Id="rId4" Type="http://schemas.openxmlformats.org/officeDocument/2006/relationships/hyperlink" Target="https://vk.com/nachalka_v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5.png"/><Relationship Id="rId4" Type="http://schemas.openxmlformats.org/officeDocument/2006/relationships/hyperlink" Target="https://vk.com/nachalka_vs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nachalka_v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nachalka_v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nachalka_v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nachalka_v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nachalka_v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nachalka_v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hyperlink" Target="https://vk.com/nachalka_vs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nachalka_v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nachalka_v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nachalka_v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nachalka_v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nachalka_v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nachalka_v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vk.com/nachalka_vs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vk.com/nachalka_vs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09D7AD0-7C7E-E17E-1BB2-FB3573107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8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21CCEC5-6CEF-CE3F-CCB8-22AFFD64CEC9}"/>
              </a:ext>
            </a:extLst>
          </p:cNvPr>
          <p:cNvSpPr txBox="1"/>
          <p:nvPr/>
        </p:nvSpPr>
        <p:spPr>
          <a:xfrm>
            <a:off x="2169575" y="1872088"/>
            <a:ext cx="785285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8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Художник рисует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B45710C-1563-D78D-2064-3DC4E0D218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42867" flipH="1">
            <a:off x="2928060" y="690020"/>
            <a:ext cx="2000250" cy="25431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408913A-1905-596A-6790-65A4F51C427C}"/>
              </a:ext>
            </a:extLst>
          </p:cNvPr>
          <p:cNvSpPr txBox="1"/>
          <p:nvPr/>
        </p:nvSpPr>
        <p:spPr>
          <a:xfrm>
            <a:off x="4117447" y="2869958"/>
            <a:ext cx="448372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80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красками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4A17CA6-962C-73C1-C196-53AEA27D6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42867" flipH="1">
            <a:off x="3370866" y="1850675"/>
            <a:ext cx="2000250" cy="254317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4CA5293-D8C2-155B-C3A7-5331E8A1BA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62290" y="3122262"/>
            <a:ext cx="4605403" cy="402844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201F829-5A8C-D431-2D36-83DEE5F828F1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35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042 0.00347 L 0.55533 -0.00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81" y="-25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4.07407E-6 L 0.51237 -0.0106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12" y="-53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DACA522-24E9-1228-C4FD-696956350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D87E7CA-6642-23C2-6746-C5877D9256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710" y="2969862"/>
            <a:ext cx="4605403" cy="40284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F1EDA3-E0DC-6815-9A1C-0856EFD85CE3}"/>
              </a:ext>
            </a:extLst>
          </p:cNvPr>
          <p:cNvSpPr txBox="1"/>
          <p:nvPr/>
        </p:nvSpPr>
        <p:spPr>
          <a:xfrm>
            <a:off x="847600" y="-128357"/>
            <a:ext cx="104967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>
                <a:ln w="28575">
                  <a:solidFill>
                    <a:srgbClr val="FC366A"/>
                  </a:solidFill>
                </a:ln>
                <a:solidFill>
                  <a:schemeClr val="bg1"/>
                </a:solidFill>
                <a:effectLst>
                  <a:glow rad="228600">
                    <a:srgbClr val="FC366A">
                      <a:alpha val="40000"/>
                    </a:srgbClr>
                  </a:glow>
                </a:effectLst>
              </a:rPr>
              <a:t>Введение в тему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0C2514-0B73-CB50-D3C9-8E244FA33267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C8961FC6-3AB6-19A3-7BF1-2FBAC7376985}"/>
              </a:ext>
            </a:extLst>
          </p:cNvPr>
          <p:cNvGrpSpPr/>
          <p:nvPr/>
        </p:nvGrpSpPr>
        <p:grpSpPr>
          <a:xfrm>
            <a:off x="1604944" y="1110065"/>
            <a:ext cx="4791075" cy="3829050"/>
            <a:chOff x="1604944" y="1110065"/>
            <a:chExt cx="4791075" cy="3829050"/>
          </a:xfrm>
        </p:grpSpPr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67E4943C-FF81-3F2E-6D30-D488E86C76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4944" y="1110065"/>
              <a:ext cx="4791075" cy="3829050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DCB928C-53B5-F993-6AC4-53B791979D59}"/>
                </a:ext>
              </a:extLst>
            </p:cNvPr>
            <p:cNvSpPr txBox="1"/>
            <p:nvPr/>
          </p:nvSpPr>
          <p:spPr>
            <a:xfrm>
              <a:off x="2103662" y="2039096"/>
              <a:ext cx="4088126" cy="16312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2000" b="1" dirty="0"/>
                <a:t>Акварель нежная, прозрачная. Когда работаешь этой краской, используй много воды. </a:t>
              </a:r>
            </a:p>
            <a:p>
              <a:r>
                <a:rPr lang="ru-RU" sz="2000" b="1" dirty="0"/>
                <a:t>Акварелью можно рисовать по сухой и по влажной бумаге. </a:t>
              </a: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9FE8EC5-4328-ABFB-679F-330D76A26B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812" y="1973272"/>
            <a:ext cx="6036119" cy="3394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13611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08015-0419-D8CC-39B7-C1BBC05E41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2427785-4CB8-3279-C6BE-77AF265CD9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D026BAE-97EE-9441-DA60-E7880E62D2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710" y="2969862"/>
            <a:ext cx="4605403" cy="40284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689EB2-CF28-822B-9F3D-1BE21D4B4962}"/>
              </a:ext>
            </a:extLst>
          </p:cNvPr>
          <p:cNvSpPr txBox="1"/>
          <p:nvPr/>
        </p:nvSpPr>
        <p:spPr>
          <a:xfrm>
            <a:off x="847600" y="-128357"/>
            <a:ext cx="104967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>
                <a:ln w="28575">
                  <a:solidFill>
                    <a:srgbClr val="FC366A"/>
                  </a:solidFill>
                </a:ln>
                <a:solidFill>
                  <a:schemeClr val="bg1"/>
                </a:solidFill>
                <a:effectLst>
                  <a:glow rad="228600">
                    <a:srgbClr val="FC366A">
                      <a:alpha val="40000"/>
                    </a:srgbClr>
                  </a:glow>
                </a:effectLst>
              </a:rPr>
              <a:t>Введение в тему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A8BAC9-4539-BA68-A5D5-BC3A43BBB98B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725B9BB3-73DC-E9FC-45F4-078BC1DF4B0F}"/>
              </a:ext>
            </a:extLst>
          </p:cNvPr>
          <p:cNvGrpSpPr/>
          <p:nvPr/>
        </p:nvGrpSpPr>
        <p:grpSpPr>
          <a:xfrm>
            <a:off x="1604944" y="1110065"/>
            <a:ext cx="4791075" cy="3829050"/>
            <a:chOff x="1604944" y="1110065"/>
            <a:chExt cx="4791075" cy="3829050"/>
          </a:xfrm>
        </p:grpSpPr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F2214B99-0936-4E30-60A1-144BEE714A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4944" y="1110065"/>
              <a:ext cx="4791075" cy="3829050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9B41700-5651-1DB6-1E6B-5B876DC57988}"/>
                </a:ext>
              </a:extLst>
            </p:cNvPr>
            <p:cNvSpPr txBox="1"/>
            <p:nvPr/>
          </p:nvSpPr>
          <p:spPr>
            <a:xfrm>
              <a:off x="2160657" y="2228670"/>
              <a:ext cx="4088126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3600" b="1" dirty="0"/>
                <a:t>Гуашь тоже разводят водой.</a:t>
              </a:r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85E1344-4681-EADA-A96D-C1C23DFB49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>
          <a:xfrm>
            <a:off x="6095999" y="1224486"/>
            <a:ext cx="3617168" cy="26938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0C06E70-D2E3-7AD9-F571-5EFA48AC17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06" t="1840" r="-2106" b="-1840"/>
          <a:stretch>
            <a:fillRect/>
          </a:stretch>
        </p:blipFill>
        <p:spPr>
          <a:xfrm>
            <a:off x="8574832" y="3428999"/>
            <a:ext cx="3617168" cy="26938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90840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46F23-78CE-BAD4-2A80-B63F3A15B8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BD23364-F09E-D7FC-58AD-8D4A7F8DBF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55ABDEC-A618-48D2-F248-4AFBC70CF5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710" y="2969862"/>
            <a:ext cx="4605403" cy="40284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820BA0B-498C-902C-1258-8D8FA80F3395}"/>
              </a:ext>
            </a:extLst>
          </p:cNvPr>
          <p:cNvSpPr txBox="1"/>
          <p:nvPr/>
        </p:nvSpPr>
        <p:spPr>
          <a:xfrm>
            <a:off x="847600" y="-128357"/>
            <a:ext cx="104967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>
                <a:ln w="28575">
                  <a:solidFill>
                    <a:srgbClr val="FC366A"/>
                  </a:solidFill>
                </a:ln>
                <a:solidFill>
                  <a:schemeClr val="bg1"/>
                </a:solidFill>
                <a:effectLst>
                  <a:glow rad="228600">
                    <a:srgbClr val="FC366A">
                      <a:alpha val="40000"/>
                    </a:srgbClr>
                  </a:glow>
                </a:effectLst>
              </a:rPr>
              <a:t>Введение в тему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D2D2CA-F1C2-FF01-44D9-5D610AE62582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6A332FFB-0CA3-5619-397B-4FDC677F2791}"/>
              </a:ext>
            </a:extLst>
          </p:cNvPr>
          <p:cNvGrpSpPr/>
          <p:nvPr/>
        </p:nvGrpSpPr>
        <p:grpSpPr>
          <a:xfrm>
            <a:off x="1604944" y="1110065"/>
            <a:ext cx="4791075" cy="3829050"/>
            <a:chOff x="1604944" y="1110065"/>
            <a:chExt cx="4791075" cy="3829050"/>
          </a:xfrm>
        </p:grpSpPr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1A16358E-1D4E-A3E0-16FC-0A310AA8A0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4944" y="1110065"/>
              <a:ext cx="4791075" cy="3829050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502A81A-C7A5-60B7-DDDD-D215D4FEEF08}"/>
                </a:ext>
              </a:extLst>
            </p:cNvPr>
            <p:cNvSpPr txBox="1"/>
            <p:nvPr/>
          </p:nvSpPr>
          <p:spPr>
            <a:xfrm>
              <a:off x="2307893" y="1939421"/>
              <a:ext cx="4088126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2800" b="1" dirty="0"/>
                <a:t>Масляные краски.</a:t>
              </a:r>
            </a:p>
            <a:p>
              <a:r>
                <a:rPr lang="ru-RU" sz="2800" b="1" dirty="0"/>
                <a:t> Их разводят не водой, </a:t>
              </a:r>
            </a:p>
            <a:p>
              <a:r>
                <a:rPr lang="ru-RU" sz="2800" b="1" dirty="0"/>
                <a:t>а специальной жидкостью.</a:t>
              </a: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02286CF-007A-1301-EEDD-F009FFEDE0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31"/>
          <a:stretch>
            <a:fillRect/>
          </a:stretch>
        </p:blipFill>
        <p:spPr>
          <a:xfrm>
            <a:off x="6149592" y="1195082"/>
            <a:ext cx="3516922" cy="2691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6782683-2A7F-4BC0-70A1-4CD2F183CC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09" t="-1589" r="-1278" b="1589"/>
          <a:stretch>
            <a:fillRect/>
          </a:stretch>
        </p:blipFill>
        <p:spPr>
          <a:xfrm>
            <a:off x="8235392" y="3456276"/>
            <a:ext cx="3658008" cy="2798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75838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51667E7-F896-527F-3D7C-BAC61AEAD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03BC55B-CA44-A4C3-F485-32B693281BFC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398CB37-806C-D2FC-CC07-0C4C678A8A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9044" y="1670152"/>
            <a:ext cx="5978117" cy="5237544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6F57D098-9918-4277-82E1-8096D82DC900}"/>
              </a:ext>
            </a:extLst>
          </p:cNvPr>
          <p:cNvSpPr/>
          <p:nvPr/>
        </p:nvSpPr>
        <p:spPr>
          <a:xfrm>
            <a:off x="5359079" y="834327"/>
            <a:ext cx="6296628" cy="4621590"/>
          </a:xfrm>
          <a:prstGeom prst="roundRect">
            <a:avLst/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b="1" dirty="0">
                <a:solidFill>
                  <a:srgbClr val="441D61"/>
                </a:solidFill>
              </a:rPr>
              <a:t>В круглой баночке сижу,</a:t>
            </a:r>
            <a:br>
              <a:rPr lang="ru-RU" sz="6000" b="1" dirty="0">
                <a:solidFill>
                  <a:srgbClr val="441D61"/>
                </a:solidFill>
              </a:rPr>
            </a:br>
            <a:r>
              <a:rPr lang="ru-RU" sz="3600" b="1" dirty="0">
                <a:solidFill>
                  <a:srgbClr val="441D61"/>
                </a:solidFill>
              </a:rPr>
              <a:t>Ярко, сочно нарисую.</a:t>
            </a:r>
            <a:br>
              <a:rPr lang="ru-RU" sz="6000" b="1" dirty="0">
                <a:solidFill>
                  <a:srgbClr val="441D61"/>
                </a:solidFill>
              </a:rPr>
            </a:br>
            <a:r>
              <a:rPr lang="ru-RU" sz="3600" b="1" dirty="0">
                <a:solidFill>
                  <a:srgbClr val="441D61"/>
                </a:solidFill>
              </a:rPr>
              <a:t>Разводить меня не надо —</a:t>
            </a:r>
            <a:br>
              <a:rPr lang="ru-RU" sz="6000" b="1" dirty="0">
                <a:solidFill>
                  <a:srgbClr val="441D61"/>
                </a:solidFill>
              </a:rPr>
            </a:br>
            <a:r>
              <a:rPr lang="ru-RU" sz="3600" b="1" dirty="0">
                <a:solidFill>
                  <a:srgbClr val="441D61"/>
                </a:solidFill>
              </a:rPr>
              <a:t>Нанесу густой я краской.</a:t>
            </a:r>
            <a:br>
              <a:rPr lang="ru-RU" sz="6000" b="1" dirty="0">
                <a:solidFill>
                  <a:srgbClr val="441D61"/>
                </a:solidFill>
              </a:rPr>
            </a:br>
            <a:r>
              <a:rPr lang="ru-RU" sz="3600" b="1" dirty="0">
                <a:solidFill>
                  <a:srgbClr val="441D61"/>
                </a:solidFill>
              </a:rPr>
              <a:t>Что я? Отгадай-ка!</a:t>
            </a:r>
            <a:endParaRPr lang="ru-RU" sz="4800" b="1" dirty="0">
              <a:solidFill>
                <a:srgbClr val="441D6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36D619-E425-85C8-8195-A9AE705BD70C}"/>
              </a:ext>
            </a:extLst>
          </p:cNvPr>
          <p:cNvSpPr txBox="1"/>
          <p:nvPr/>
        </p:nvSpPr>
        <p:spPr>
          <a:xfrm>
            <a:off x="8254640" y="4451923"/>
            <a:ext cx="21579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rgbClr val="FC366A"/>
                </a:solidFill>
              </a:rPr>
              <a:t>(гуашь)</a:t>
            </a:r>
          </a:p>
        </p:txBody>
      </p:sp>
    </p:spTree>
    <p:extLst>
      <p:ext uri="{BB962C8B-B14F-4D97-AF65-F5344CB8AC3E}">
        <p14:creationId xmlns:p14="http://schemas.microsoft.com/office/powerpoint/2010/main" val="1561681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11A2B8-6046-7E53-0C37-B75AFFB215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4DA8EFD-3AB6-B2E8-B463-9F6DA40E2F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681ADE1-C5B4-1946-84D5-FAD43DF494F5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5EC5FED-DDD4-D6AA-8BBE-73728F597A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9044" y="1670152"/>
            <a:ext cx="5978117" cy="5237544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AE323F1A-972E-13A4-9B42-81C2B070641E}"/>
              </a:ext>
            </a:extLst>
          </p:cNvPr>
          <p:cNvSpPr/>
          <p:nvPr/>
        </p:nvSpPr>
        <p:spPr>
          <a:xfrm>
            <a:off x="5359079" y="834327"/>
            <a:ext cx="6296628" cy="4621590"/>
          </a:xfrm>
          <a:prstGeom prst="roundRect">
            <a:avLst/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>
                <a:solidFill>
                  <a:srgbClr val="441D61"/>
                </a:solidFill>
              </a:rPr>
              <a:t>Водичкой нужно развести,</a:t>
            </a:r>
            <a:br>
              <a:rPr lang="ru-RU" sz="7200" b="1" dirty="0">
                <a:solidFill>
                  <a:srgbClr val="441D61"/>
                </a:solidFill>
              </a:rPr>
            </a:br>
            <a:r>
              <a:rPr lang="ru-RU" sz="3200" b="1" dirty="0">
                <a:solidFill>
                  <a:srgbClr val="441D61"/>
                </a:solidFill>
              </a:rPr>
              <a:t>Чтоб на бумаге расцветить:</a:t>
            </a:r>
            <a:br>
              <a:rPr lang="ru-RU" sz="7200" b="1" dirty="0">
                <a:solidFill>
                  <a:srgbClr val="441D61"/>
                </a:solidFill>
              </a:rPr>
            </a:br>
            <a:r>
              <a:rPr lang="ru-RU" sz="3200" b="1" dirty="0">
                <a:solidFill>
                  <a:srgbClr val="441D61"/>
                </a:solidFill>
              </a:rPr>
              <a:t>Небо, лес, цветы в саду —</a:t>
            </a:r>
            <a:br>
              <a:rPr lang="ru-RU" sz="7200" b="1" dirty="0">
                <a:solidFill>
                  <a:srgbClr val="441D61"/>
                </a:solidFill>
              </a:rPr>
            </a:br>
            <a:r>
              <a:rPr lang="ru-RU" sz="3200" b="1" dirty="0">
                <a:solidFill>
                  <a:srgbClr val="441D61"/>
                </a:solidFill>
              </a:rPr>
              <a:t>Всё раскрашу, я иду!</a:t>
            </a:r>
            <a:br>
              <a:rPr lang="ru-RU" sz="7200" b="1" dirty="0">
                <a:solidFill>
                  <a:srgbClr val="441D61"/>
                </a:solidFill>
              </a:rPr>
            </a:br>
            <a:r>
              <a:rPr lang="ru-RU" sz="3200" b="1" dirty="0">
                <a:solidFill>
                  <a:srgbClr val="441D61"/>
                </a:solidFill>
              </a:rPr>
              <a:t>Что за краска, подскажи,</a:t>
            </a:r>
            <a:br>
              <a:rPr lang="ru-RU" sz="7200" b="1" dirty="0">
                <a:solidFill>
                  <a:srgbClr val="441D61"/>
                </a:solidFill>
              </a:rPr>
            </a:br>
            <a:r>
              <a:rPr lang="ru-RU" sz="3200" b="1" dirty="0">
                <a:solidFill>
                  <a:srgbClr val="441D61"/>
                </a:solidFill>
              </a:rPr>
              <a:t>Нежно-лёгкой красоты?</a:t>
            </a:r>
            <a:endParaRPr lang="ru-RU" sz="7200" b="1" dirty="0">
              <a:solidFill>
                <a:srgbClr val="441D6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DC26A1-BE1D-7E70-FA1E-99C45DE8B955}"/>
              </a:ext>
            </a:extLst>
          </p:cNvPr>
          <p:cNvSpPr txBox="1"/>
          <p:nvPr/>
        </p:nvSpPr>
        <p:spPr>
          <a:xfrm>
            <a:off x="8183888" y="4394286"/>
            <a:ext cx="30457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rgbClr val="FC366A"/>
                </a:solidFill>
              </a:rPr>
              <a:t>(акварель)</a:t>
            </a:r>
          </a:p>
        </p:txBody>
      </p:sp>
    </p:spTree>
    <p:extLst>
      <p:ext uri="{BB962C8B-B14F-4D97-AF65-F5344CB8AC3E}">
        <p14:creationId xmlns:p14="http://schemas.microsoft.com/office/powerpoint/2010/main" val="98670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2D594F-4F52-1160-D72E-4749191DA4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7F394DD-D530-4F72-3B96-D17925F611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EE40E93-D61A-FB9D-8650-F04CEA93EF67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8280F85-5B86-B663-CC02-97E206E15F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9044" y="1670152"/>
            <a:ext cx="5978117" cy="5237544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351E434E-9C61-2A36-5A40-9395B964DE47}"/>
              </a:ext>
            </a:extLst>
          </p:cNvPr>
          <p:cNvSpPr/>
          <p:nvPr/>
        </p:nvSpPr>
        <p:spPr>
          <a:xfrm>
            <a:off x="5359079" y="834327"/>
            <a:ext cx="6296628" cy="4621590"/>
          </a:xfrm>
          <a:prstGeom prst="roundRect">
            <a:avLst/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b="1" dirty="0">
                <a:solidFill>
                  <a:srgbClr val="441D61"/>
                </a:solidFill>
              </a:rPr>
              <a:t>Я густая, я плотная,</a:t>
            </a:r>
            <a:br>
              <a:rPr lang="ru-RU" sz="5400" b="1" dirty="0">
                <a:solidFill>
                  <a:srgbClr val="441D61"/>
                </a:solidFill>
              </a:rPr>
            </a:br>
            <a:r>
              <a:rPr lang="ru-RU" sz="3600" b="1" dirty="0">
                <a:solidFill>
                  <a:srgbClr val="441D61"/>
                </a:solidFill>
              </a:rPr>
              <a:t>На холсте — моя обитель.</a:t>
            </a:r>
            <a:br>
              <a:rPr lang="ru-RU" sz="5400" b="1" dirty="0">
                <a:solidFill>
                  <a:srgbClr val="441D61"/>
                </a:solidFill>
              </a:rPr>
            </a:br>
            <a:r>
              <a:rPr lang="ru-RU" sz="3600" b="1" dirty="0">
                <a:solidFill>
                  <a:srgbClr val="441D61"/>
                </a:solidFill>
              </a:rPr>
              <a:t>Запах тонкий, цвет богатый,</a:t>
            </a:r>
            <a:br>
              <a:rPr lang="ru-RU" sz="5400" b="1" dirty="0">
                <a:solidFill>
                  <a:srgbClr val="441D61"/>
                </a:solidFill>
              </a:rPr>
            </a:br>
            <a:r>
              <a:rPr lang="ru-RU" sz="3600" b="1" dirty="0">
                <a:solidFill>
                  <a:srgbClr val="441D61"/>
                </a:solidFill>
              </a:rPr>
              <a:t>Рисуют мной портреты.</a:t>
            </a:r>
            <a:br>
              <a:rPr lang="ru-RU" sz="5400" b="1" dirty="0">
                <a:solidFill>
                  <a:srgbClr val="441D61"/>
                </a:solidFill>
              </a:rPr>
            </a:br>
            <a:r>
              <a:rPr lang="ru-RU" sz="3600" b="1" dirty="0">
                <a:solidFill>
                  <a:srgbClr val="441D61"/>
                </a:solidFill>
              </a:rPr>
              <a:t>Кто я? Смелей ответь!</a:t>
            </a:r>
            <a:endParaRPr lang="ru-RU" sz="13800" b="1" dirty="0">
              <a:solidFill>
                <a:srgbClr val="441D6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790A0B-47DF-86EE-9ABD-3157625A16A1}"/>
              </a:ext>
            </a:extLst>
          </p:cNvPr>
          <p:cNvSpPr txBox="1"/>
          <p:nvPr/>
        </p:nvSpPr>
        <p:spPr>
          <a:xfrm>
            <a:off x="6570469" y="4375625"/>
            <a:ext cx="50852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rgbClr val="FC366A"/>
                </a:solidFill>
              </a:rPr>
              <a:t>(масляная краска)</a:t>
            </a:r>
          </a:p>
        </p:txBody>
      </p:sp>
    </p:spTree>
    <p:extLst>
      <p:ext uri="{BB962C8B-B14F-4D97-AF65-F5344CB8AC3E}">
        <p14:creationId xmlns:p14="http://schemas.microsoft.com/office/powerpoint/2010/main" val="2142091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07AFC-12B2-2636-E397-A8539699C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02E9440-0FE4-7463-B741-246294737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5A7418-35CF-0F87-073D-D7418CA1A697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51C875E-6D56-1489-080F-56BBA081BD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12447" y="640080"/>
            <a:ext cx="6978364" cy="6113880"/>
          </a:xfrm>
          <a:prstGeom prst="rect">
            <a:avLst/>
          </a:prstGeom>
        </p:spPr>
      </p:pic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8574F995-8FE0-7DB8-3316-9C3DB292AA08}"/>
              </a:ext>
            </a:extLst>
          </p:cNvPr>
          <p:cNvSpPr/>
          <p:nvPr/>
        </p:nvSpPr>
        <p:spPr>
          <a:xfrm>
            <a:off x="281137" y="1178215"/>
            <a:ext cx="5957103" cy="4806025"/>
          </a:xfrm>
          <a:prstGeom prst="roundRect">
            <a:avLst/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>
                <a:solidFill>
                  <a:schemeClr val="tx1"/>
                </a:solidFill>
              </a:rPr>
              <a:t>Древнем Египте пурпурную краску 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делали из… улиток! Специальные 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морские моллюски выделяли секрет, из которого получали яркий пурпурный цвет. Чтобы изготовить всего 30 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граммов красителя, нужно было 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Поймать около 200 улиток. Поэтому пурпурная одежда была</a:t>
            </a:r>
          </a:p>
          <a:p>
            <a:r>
              <a:rPr lang="ru-RU" sz="2400" b="1" dirty="0">
                <a:solidFill>
                  <a:schemeClr val="tx1"/>
                </a:solidFill>
              </a:rPr>
              <a:t> очень дорогой — её могли позволить себе только цари и самые богатые люди.</a:t>
            </a:r>
            <a:endParaRPr lang="ru-RU" sz="28700" b="1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9CA8D9-9CB1-7169-8C78-BD26AA75DB75}"/>
              </a:ext>
            </a:extLst>
          </p:cNvPr>
          <p:cNvSpPr txBox="1"/>
          <p:nvPr/>
        </p:nvSpPr>
        <p:spPr>
          <a:xfrm>
            <a:off x="989840" y="70219"/>
            <a:ext cx="104967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>
                <a:ln w="28575">
                  <a:solidFill>
                    <a:srgbClr val="FC366A"/>
                  </a:solidFill>
                </a:ln>
                <a:solidFill>
                  <a:schemeClr val="bg1"/>
                </a:solidFill>
                <a:effectLst>
                  <a:glow rad="228600">
                    <a:srgbClr val="FC366A">
                      <a:alpha val="40000"/>
                    </a:srgbClr>
                  </a:glow>
                </a:effectLst>
              </a:rPr>
              <a:t>Интересный факт:</a:t>
            </a:r>
          </a:p>
        </p:txBody>
      </p:sp>
    </p:spTree>
    <p:extLst>
      <p:ext uri="{BB962C8B-B14F-4D97-AF65-F5344CB8AC3E}">
        <p14:creationId xmlns:p14="http://schemas.microsoft.com/office/powerpoint/2010/main" val="32955469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49DEA1D-00F8-9EDA-65B5-A70627050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E15018-DF06-A6F9-59AC-69C0AFC549F5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78E8B74-6F41-C8AD-CF9A-5BCED7039C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072" y="721467"/>
            <a:ext cx="5143552" cy="5143552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5F920C32-7850-48AD-0F66-8114DEA4C58C}"/>
              </a:ext>
            </a:extLst>
          </p:cNvPr>
          <p:cNvSpPr/>
          <p:nvPr/>
        </p:nvSpPr>
        <p:spPr>
          <a:xfrm>
            <a:off x="5295952" y="359959"/>
            <a:ext cx="6276288" cy="5545318"/>
          </a:xfrm>
          <a:prstGeom prst="roundRect">
            <a:avLst/>
          </a:prstGeom>
          <a:ln w="76200">
            <a:solidFill>
              <a:srgbClr val="FC366A"/>
            </a:solidFill>
            <a:prstDash val="dash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3"/>
            <a:r>
              <a:rPr lang="ru-RU" sz="2000" b="1" dirty="0"/>
              <a:t>Раз — подняться, потянуться,</a:t>
            </a:r>
          </a:p>
          <a:p>
            <a:pPr lvl="3"/>
            <a:r>
              <a:rPr lang="ru-RU" sz="2000" b="1" dirty="0">
                <a:solidFill>
                  <a:srgbClr val="7030A0"/>
                </a:solidFill>
              </a:rPr>
              <a:t> </a:t>
            </a:r>
            <a:r>
              <a:rPr lang="ru-RU" sz="2000" b="1" i="1" dirty="0">
                <a:solidFill>
                  <a:srgbClr val="7030A0"/>
                </a:solidFill>
              </a:rPr>
              <a:t>(Встать, потянуться вверх.)</a:t>
            </a:r>
            <a:br>
              <a:rPr lang="ru-RU" sz="3200" b="1" dirty="0"/>
            </a:br>
            <a:r>
              <a:rPr lang="ru-RU" sz="2000" b="1" dirty="0"/>
              <a:t>Два — согнуться, разогнуться, </a:t>
            </a:r>
          </a:p>
          <a:p>
            <a:pPr lvl="3"/>
            <a:r>
              <a:rPr lang="ru-RU" sz="2000" b="1" i="1" dirty="0">
                <a:solidFill>
                  <a:srgbClr val="7030A0"/>
                </a:solidFill>
              </a:rPr>
              <a:t>(Наклон вперёд, выпрямиться.)</a:t>
            </a:r>
            <a:br>
              <a:rPr lang="ru-RU" sz="3200" b="1" dirty="0">
                <a:solidFill>
                  <a:srgbClr val="7030A0"/>
                </a:solidFill>
              </a:rPr>
            </a:br>
            <a:r>
              <a:rPr lang="ru-RU" sz="2000" b="1" dirty="0"/>
              <a:t>Три — в ладоши три хлопка, </a:t>
            </a:r>
          </a:p>
          <a:p>
            <a:pPr lvl="3"/>
            <a:r>
              <a:rPr lang="ru-RU" sz="2000" b="1" i="1" dirty="0">
                <a:solidFill>
                  <a:srgbClr val="7030A0"/>
                </a:solidFill>
              </a:rPr>
              <a:t>(Три хлопка.)</a:t>
            </a:r>
            <a:br>
              <a:rPr lang="ru-RU" sz="3200" b="1" dirty="0">
                <a:solidFill>
                  <a:srgbClr val="7030A0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>Головою три кивка. </a:t>
            </a:r>
          </a:p>
          <a:p>
            <a:pPr lvl="3"/>
            <a:r>
              <a:rPr lang="ru-RU" sz="2000" b="1" i="1" dirty="0">
                <a:solidFill>
                  <a:srgbClr val="7030A0"/>
                </a:solidFill>
              </a:rPr>
              <a:t>(Три кивка головой.)</a:t>
            </a:r>
            <a:br>
              <a:rPr lang="ru-RU" sz="3200" b="1" dirty="0"/>
            </a:br>
            <a:r>
              <a:rPr lang="ru-RU" sz="2000" b="1" dirty="0"/>
              <a:t>На четыре — руки шире, </a:t>
            </a:r>
          </a:p>
          <a:p>
            <a:pPr lvl="3"/>
            <a:r>
              <a:rPr lang="ru-RU" sz="2000" b="1" i="1" dirty="0">
                <a:solidFill>
                  <a:srgbClr val="7030A0"/>
                </a:solidFill>
              </a:rPr>
              <a:t>(Развести руки в стороны.)</a:t>
            </a:r>
            <a:br>
              <a:rPr lang="ru-RU" sz="3200" b="1" dirty="0"/>
            </a:br>
            <a:r>
              <a:rPr lang="ru-RU" sz="2000" b="1" dirty="0"/>
              <a:t>Пять — руками помахать,</a:t>
            </a:r>
          </a:p>
          <a:p>
            <a:pPr lvl="3"/>
            <a:r>
              <a:rPr lang="ru-RU" sz="2000" b="1" dirty="0">
                <a:solidFill>
                  <a:srgbClr val="7030A0"/>
                </a:solidFill>
              </a:rPr>
              <a:t> </a:t>
            </a:r>
            <a:r>
              <a:rPr lang="ru-RU" sz="2000" b="1" i="1" dirty="0">
                <a:solidFill>
                  <a:srgbClr val="7030A0"/>
                </a:solidFill>
              </a:rPr>
              <a:t>(Махи руками вверх‑вниз.)</a:t>
            </a:r>
            <a:br>
              <a:rPr lang="ru-RU" sz="3200" b="1" dirty="0"/>
            </a:br>
            <a:r>
              <a:rPr lang="ru-RU" sz="2000" b="1" dirty="0"/>
              <a:t>Шесть — тихо сесть. </a:t>
            </a:r>
          </a:p>
          <a:p>
            <a:pPr lvl="3"/>
            <a:r>
              <a:rPr lang="ru-RU" sz="2000" b="1" i="1" dirty="0">
                <a:solidFill>
                  <a:srgbClr val="7030A0"/>
                </a:solidFill>
              </a:rPr>
              <a:t>(Сесть за парту.)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532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6127C93-8D82-E0F0-442A-A0B53D218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0C5A6B7-A9B1-7F4B-C990-1BC124C1D0C8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9193FE6E-1C9F-35C3-8052-3A80B7D2C0D5}"/>
              </a:ext>
            </a:extLst>
          </p:cNvPr>
          <p:cNvSpPr/>
          <p:nvPr/>
        </p:nvSpPr>
        <p:spPr>
          <a:xfrm>
            <a:off x="237815" y="440980"/>
            <a:ext cx="6922944" cy="6063991"/>
          </a:xfrm>
          <a:prstGeom prst="roundRect">
            <a:avLst/>
          </a:prstGeom>
          <a:ln w="76200">
            <a:solidFill>
              <a:srgbClr val="FC366A"/>
            </a:solidFill>
            <a:prstDash val="dashDot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C366A"/>
                </a:solidFill>
              </a:rPr>
              <a:t>Правила поведения на уроках изо: </a:t>
            </a:r>
          </a:p>
          <a:p>
            <a:r>
              <a:rPr lang="ru-RU" sz="2400" b="1" dirty="0">
                <a:solidFill>
                  <a:srgbClr val="441D61"/>
                </a:solidFill>
              </a:rPr>
              <a:t>Подготовка: </a:t>
            </a:r>
            <a:r>
              <a:rPr lang="ru-RU" sz="2400" b="1" dirty="0"/>
              <a:t>Надеть фартук и нарукавники, приготовить рабочее место.</a:t>
            </a:r>
          </a:p>
          <a:p>
            <a:r>
              <a:rPr lang="ru-RU" sz="2400" b="1" dirty="0">
                <a:solidFill>
                  <a:srgbClr val="441D61"/>
                </a:solidFill>
              </a:rPr>
              <a:t>Работа с красками: </a:t>
            </a:r>
            <a:r>
              <a:rPr lang="ru-RU" sz="2400" b="1" dirty="0"/>
              <a:t>Осторожно пользоваться красками, не делать резких движений, чтобы не опрокинуть баночки.</a:t>
            </a:r>
          </a:p>
          <a:p>
            <a:r>
              <a:rPr lang="ru-RU" sz="2400" b="1" dirty="0">
                <a:solidFill>
                  <a:srgbClr val="441D61"/>
                </a:solidFill>
              </a:rPr>
              <a:t>Поза</a:t>
            </a:r>
            <a:r>
              <a:rPr lang="ru-RU" sz="2400" b="1" dirty="0"/>
              <a:t>: Сохранять правильную осанку, держать лицо на достаточном расстоянии от листа, не размахивать кисточками.</a:t>
            </a:r>
          </a:p>
          <a:p>
            <a:r>
              <a:rPr lang="ru-RU" sz="2400" b="1" dirty="0">
                <a:solidFill>
                  <a:srgbClr val="441D61"/>
                </a:solidFill>
              </a:rPr>
              <a:t>Завершение: </a:t>
            </a:r>
            <a:r>
              <a:rPr lang="ru-RU" sz="2400" b="1" dirty="0"/>
              <a:t>Убрать рабочее место, вымыть кисти, руки и лицо с мылом</a:t>
            </a:r>
          </a:p>
          <a:p>
            <a:endParaRPr lang="ru-RU" sz="3200" b="1" dirty="0">
              <a:solidFill>
                <a:srgbClr val="7030A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E35E8EE-6DCC-547B-F983-2275AC27E9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2660" y="217448"/>
            <a:ext cx="4581525" cy="626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823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341B72D-308C-524A-3713-71DB669B1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C4B496-E414-EBA4-028C-E8BA32D598CA}"/>
              </a:ext>
            </a:extLst>
          </p:cNvPr>
          <p:cNvSpPr txBox="1"/>
          <p:nvPr/>
        </p:nvSpPr>
        <p:spPr>
          <a:xfrm>
            <a:off x="847600" y="156123"/>
            <a:ext cx="104967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ln w="28575">
                  <a:solidFill>
                    <a:srgbClr val="FC366A"/>
                  </a:solidFill>
                </a:ln>
                <a:solidFill>
                  <a:schemeClr val="bg1"/>
                </a:solidFill>
                <a:effectLst>
                  <a:glow rad="228600">
                    <a:srgbClr val="FC366A">
                      <a:alpha val="40000"/>
                    </a:srgbClr>
                  </a:glow>
                </a:effectLst>
              </a:rPr>
              <a:t>Давайте рисовать корзину с грибами!</a:t>
            </a:r>
            <a:endParaRPr lang="ru-RU" sz="6600" b="1" dirty="0">
              <a:ln w="28575">
                <a:solidFill>
                  <a:srgbClr val="FC366A"/>
                </a:solidFill>
              </a:ln>
              <a:solidFill>
                <a:schemeClr val="bg1"/>
              </a:solidFill>
              <a:effectLst>
                <a:glow rad="228600">
                  <a:srgbClr val="FC366A">
                    <a:alpha val="40000"/>
                  </a:srgbClr>
                </a:glow>
              </a:effectLst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73BE49E-3A75-89AD-2F0E-127EEE9EE4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370" y="1491712"/>
            <a:ext cx="6541390" cy="572188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9385DE9-E355-7DCE-5CC4-DB31F9A48A31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FF130F1-F36A-CD35-D847-F905CD808D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69" t="54461" r="3592" b="12193"/>
          <a:stretch>
            <a:fillRect/>
          </a:stretch>
        </p:blipFill>
        <p:spPr>
          <a:xfrm>
            <a:off x="4662327" y="3097384"/>
            <a:ext cx="1542530" cy="1777387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isometricRightUp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115886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7292E6E-719F-6CA0-8F7D-B6D9581283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2936D7-34D8-FAB1-20FB-8A2F448C9B05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7ACA220F-44E8-374E-BC18-F520383282E6}"/>
              </a:ext>
            </a:extLst>
          </p:cNvPr>
          <p:cNvSpPr/>
          <p:nvPr/>
        </p:nvSpPr>
        <p:spPr>
          <a:xfrm>
            <a:off x="274318" y="558799"/>
            <a:ext cx="7914640" cy="5740400"/>
          </a:xfrm>
          <a:prstGeom prst="roundRect">
            <a:avLst/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3DB4E4-F66B-7203-02F5-269DF6C95F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785" y="701477"/>
            <a:ext cx="4997494" cy="43714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9C8633-6CF9-BF12-5507-C635A53F04ED}"/>
              </a:ext>
            </a:extLst>
          </p:cNvPr>
          <p:cNvSpPr txBox="1"/>
          <p:nvPr/>
        </p:nvSpPr>
        <p:spPr>
          <a:xfrm>
            <a:off x="1327107" y="5124003"/>
            <a:ext cx="57551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rgbClr val="441D61"/>
                </a:solidFill>
              </a:rPr>
              <a:t>Рисуем карандашом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D21CE3E-636B-5B0D-6B3E-DBDA1CB733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" t="13783" r="68114" b="52951"/>
          <a:stretch>
            <a:fillRect/>
          </a:stretch>
        </p:blipFill>
        <p:spPr>
          <a:xfrm>
            <a:off x="2146040" y="844050"/>
            <a:ext cx="3763348" cy="4360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906171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3ABBF-CE28-DDE0-9624-A54D44539D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160FD02-2BCE-3FA5-1E7B-3C9197872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40D3E88-2642-6016-BD91-A55C547EDD39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470E4942-CCD4-428B-6C1D-D07FC87A7BA6}"/>
              </a:ext>
            </a:extLst>
          </p:cNvPr>
          <p:cNvSpPr/>
          <p:nvPr/>
        </p:nvSpPr>
        <p:spPr>
          <a:xfrm>
            <a:off x="274318" y="558799"/>
            <a:ext cx="7914640" cy="5740400"/>
          </a:xfrm>
          <a:prstGeom prst="roundRect">
            <a:avLst/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E84C85B-AEEB-E2C6-4060-C9A0871B58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785" y="701477"/>
            <a:ext cx="4997494" cy="43714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59F2E40-4C94-A7D1-9C33-F98289068236}"/>
              </a:ext>
            </a:extLst>
          </p:cNvPr>
          <p:cNvSpPr txBox="1"/>
          <p:nvPr/>
        </p:nvSpPr>
        <p:spPr>
          <a:xfrm>
            <a:off x="918545" y="4729539"/>
            <a:ext cx="69592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>
                <a:solidFill>
                  <a:srgbClr val="441D61"/>
                </a:solidFill>
              </a:rPr>
              <a:t>Раскрашиваем основные</a:t>
            </a:r>
          </a:p>
          <a:p>
            <a:pPr algn="ctr"/>
            <a:r>
              <a:rPr lang="ru-RU" sz="4800" b="1" dirty="0">
                <a:solidFill>
                  <a:srgbClr val="441D61"/>
                </a:solidFill>
              </a:rPr>
              <a:t> элементы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05CD031-5473-466A-7058-C773D528D7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57" t="13412" r="35836" b="53322"/>
          <a:stretch>
            <a:fillRect/>
          </a:stretch>
        </p:blipFill>
        <p:spPr>
          <a:xfrm>
            <a:off x="2303575" y="602691"/>
            <a:ext cx="3763348" cy="4360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82773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A01744-026C-FC61-2C9B-A62F61337E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56EA752-E55D-42D4-A35E-70C887D06F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7C4ADC9-2824-E9E0-677A-4D983B2D085E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055AC6B6-4510-D191-3CD8-D606F81C9DE5}"/>
              </a:ext>
            </a:extLst>
          </p:cNvPr>
          <p:cNvSpPr/>
          <p:nvPr/>
        </p:nvSpPr>
        <p:spPr>
          <a:xfrm>
            <a:off x="274318" y="558799"/>
            <a:ext cx="7914640" cy="5740400"/>
          </a:xfrm>
          <a:prstGeom prst="roundRect">
            <a:avLst/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48B9DD2-AD53-3FC9-BF43-69B319DD7F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785" y="701477"/>
            <a:ext cx="4997494" cy="43714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4DF678-5C77-2304-1543-713092996293}"/>
              </a:ext>
            </a:extLst>
          </p:cNvPr>
          <p:cNvSpPr txBox="1"/>
          <p:nvPr/>
        </p:nvSpPr>
        <p:spPr>
          <a:xfrm>
            <a:off x="2100860" y="4729539"/>
            <a:ext cx="45946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>
                <a:solidFill>
                  <a:srgbClr val="441D61"/>
                </a:solidFill>
              </a:rPr>
              <a:t>Добавляем тени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2324021-CA77-A1CA-C6D7-8F29D85A76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71" t="13338" r="3122" b="53396"/>
          <a:stretch>
            <a:fillRect/>
          </a:stretch>
        </p:blipFill>
        <p:spPr>
          <a:xfrm>
            <a:off x="2303575" y="602691"/>
            <a:ext cx="3763348" cy="4360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038256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7FC380-5848-DC24-B237-BC0DB460D1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798D2A5-7FA7-8B37-15D0-CE595F8959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DA5897C-11C3-EDFE-2F91-BF27BFD4D20E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CA5A98F6-7A74-C9C5-274B-DAD55EB4BE48}"/>
              </a:ext>
            </a:extLst>
          </p:cNvPr>
          <p:cNvSpPr/>
          <p:nvPr/>
        </p:nvSpPr>
        <p:spPr>
          <a:xfrm>
            <a:off x="274318" y="558799"/>
            <a:ext cx="7914640" cy="5740400"/>
          </a:xfrm>
          <a:prstGeom prst="roundRect">
            <a:avLst/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2CBF62F-C055-73F2-7169-FB1B40C303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785" y="701477"/>
            <a:ext cx="4997494" cy="43714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4241A6F-9089-A075-C01E-CA90A5E92877}"/>
              </a:ext>
            </a:extLst>
          </p:cNvPr>
          <p:cNvSpPr txBox="1"/>
          <p:nvPr/>
        </p:nvSpPr>
        <p:spPr>
          <a:xfrm>
            <a:off x="1202492" y="4951169"/>
            <a:ext cx="64169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>
                <a:solidFill>
                  <a:srgbClr val="441D61"/>
                </a:solidFill>
              </a:rPr>
              <a:t>Рисуем осенние листья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A5557DC-B4B2-52E4-1C38-3652E5287E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4" t="54977" r="68279" b="11757"/>
          <a:stretch>
            <a:fillRect/>
          </a:stretch>
        </p:blipFill>
        <p:spPr>
          <a:xfrm>
            <a:off x="2332652" y="712040"/>
            <a:ext cx="3763348" cy="4360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729394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7D0A80-4C64-0523-EFA4-210D8E26A8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463ED49-4F65-7DE4-9DA8-A01EF54B6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C0833F4-A197-64B1-FC97-1639A75D6842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F3F36577-4A4A-18DA-7782-5EB7C042186A}"/>
              </a:ext>
            </a:extLst>
          </p:cNvPr>
          <p:cNvSpPr/>
          <p:nvPr/>
        </p:nvSpPr>
        <p:spPr>
          <a:xfrm>
            <a:off x="274318" y="558799"/>
            <a:ext cx="7914640" cy="5740400"/>
          </a:xfrm>
          <a:prstGeom prst="roundRect">
            <a:avLst/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E12058F-8AF9-75F8-53A3-CFBB1E825D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785" y="701477"/>
            <a:ext cx="4997494" cy="43714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F9A775-E78C-5FB2-879C-7DB20DFA6AB0}"/>
              </a:ext>
            </a:extLst>
          </p:cNvPr>
          <p:cNvSpPr txBox="1"/>
          <p:nvPr/>
        </p:nvSpPr>
        <p:spPr>
          <a:xfrm>
            <a:off x="1788779" y="4951169"/>
            <a:ext cx="52443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>
                <a:solidFill>
                  <a:srgbClr val="441D61"/>
                </a:solidFill>
              </a:rPr>
              <a:t>Добавляем детали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8706E7D-D0D6-28A5-7EA2-38BD2B5654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21" t="55203" r="36372" b="11531"/>
          <a:stretch>
            <a:fillRect/>
          </a:stretch>
        </p:blipFill>
        <p:spPr>
          <a:xfrm>
            <a:off x="2332652" y="712040"/>
            <a:ext cx="3763348" cy="4360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610382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B87A2-F145-20C1-B0A6-F9FB23ADE0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042F2E0-C478-6193-B965-7472918D64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304DDE-300D-C4AA-3DE7-C432DFC91321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46C63221-82CB-B44B-F807-11FB6580A9AE}"/>
              </a:ext>
            </a:extLst>
          </p:cNvPr>
          <p:cNvSpPr/>
          <p:nvPr/>
        </p:nvSpPr>
        <p:spPr>
          <a:xfrm>
            <a:off x="274318" y="558799"/>
            <a:ext cx="7914640" cy="5740400"/>
          </a:xfrm>
          <a:prstGeom prst="roundRect">
            <a:avLst/>
          </a:prstGeom>
          <a:solidFill>
            <a:srgbClr val="FAFBF2"/>
          </a:solidFill>
          <a:ln w="762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8DEB41-2A1D-FD22-14F3-6DC5942BC5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785" y="701477"/>
            <a:ext cx="4997494" cy="43714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932A686-0E55-FC49-0EED-1FC014D7BFA8}"/>
              </a:ext>
            </a:extLst>
          </p:cNvPr>
          <p:cNvSpPr txBox="1"/>
          <p:nvPr/>
        </p:nvSpPr>
        <p:spPr>
          <a:xfrm>
            <a:off x="3277154" y="5136029"/>
            <a:ext cx="21227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b="1" dirty="0">
                <a:solidFill>
                  <a:srgbClr val="441D61"/>
                </a:solidFill>
              </a:rPr>
              <a:t>Готово!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609F215-4CF6-FD70-DA92-AC83A75FD1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69" t="54461" r="3592" b="12193"/>
          <a:stretch>
            <a:fillRect/>
          </a:stretch>
        </p:blipFill>
        <p:spPr>
          <a:xfrm>
            <a:off x="2441641" y="764619"/>
            <a:ext cx="3793788" cy="43714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042464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70A9142-C27D-4A69-31AB-CFE197388A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92EA584-669C-B22E-65B1-43442D9C53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9416" y="-382511"/>
            <a:ext cx="8545975" cy="747533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E7F2E4A-5EF3-E179-62E3-491DBE65D05E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679F8302-7EB0-F879-4A5F-B38CAE469D4C}"/>
              </a:ext>
            </a:extLst>
          </p:cNvPr>
          <p:cNvGrpSpPr/>
          <p:nvPr/>
        </p:nvGrpSpPr>
        <p:grpSpPr>
          <a:xfrm>
            <a:off x="5688580" y="398864"/>
            <a:ext cx="6370320" cy="5148495"/>
            <a:chOff x="1604944" y="1110065"/>
            <a:chExt cx="4791075" cy="3829050"/>
          </a:xfrm>
        </p:grpSpPr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5EA3CD93-6D93-B52B-9132-4B79189A8FE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4944" y="1110065"/>
              <a:ext cx="4791075" cy="382905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B97FDEA-E84C-3481-D218-75AF2C05FFB9}"/>
                </a:ext>
              </a:extLst>
            </p:cNvPr>
            <p:cNvSpPr txBox="1"/>
            <p:nvPr/>
          </p:nvSpPr>
          <p:spPr>
            <a:xfrm>
              <a:off x="2040482" y="2411838"/>
              <a:ext cx="4088126" cy="68670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5400" b="1" dirty="0"/>
                <a:t>Спасибо за урок!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51038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01DC7F-29F5-2006-22FF-E71A597CCE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16030D5-BA64-5DA2-CA90-2100E6256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1"/>
            <a:ext cx="12192000" cy="685025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7F27D34-0BB4-ADA2-26AE-8671C9B71E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7495" y="3762285"/>
            <a:ext cx="3761090" cy="328990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1D86A0-CBAD-7120-46AF-7CBB5C710FEA}"/>
              </a:ext>
            </a:extLst>
          </p:cNvPr>
          <p:cNvSpPr txBox="1"/>
          <p:nvPr/>
        </p:nvSpPr>
        <p:spPr>
          <a:xfrm>
            <a:off x="847600" y="-128357"/>
            <a:ext cx="104967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>
                <a:ln w="28575">
                  <a:solidFill>
                    <a:srgbClr val="FC366A"/>
                  </a:solidFill>
                </a:ln>
                <a:solidFill>
                  <a:schemeClr val="bg1"/>
                </a:solidFill>
                <a:effectLst>
                  <a:glow rad="228600">
                    <a:srgbClr val="FC366A">
                      <a:alpha val="40000"/>
                    </a:srgbClr>
                  </a:glow>
                </a:effectLst>
              </a:rPr>
              <a:t>Рефлексия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790BB96-8DAA-229A-4CA6-9954006684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6" r="46380" b="50000"/>
          <a:stretch>
            <a:fillRect/>
          </a:stretch>
        </p:blipFill>
        <p:spPr>
          <a:xfrm>
            <a:off x="1643792" y="1450764"/>
            <a:ext cx="3670456" cy="295809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07B4BC5-559C-9A89-CBCE-6C007DD184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83" r="523" b="50000"/>
          <a:stretch>
            <a:fillRect/>
          </a:stretch>
        </p:blipFill>
        <p:spPr>
          <a:xfrm>
            <a:off x="5103398" y="1493662"/>
            <a:ext cx="3670456" cy="295809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9710DE7-5C3E-E4AA-E8BD-C1608A818A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79" t="50311" r="387" b="-311"/>
          <a:stretch>
            <a:fillRect/>
          </a:stretch>
        </p:blipFill>
        <p:spPr>
          <a:xfrm>
            <a:off x="8160761" y="1493662"/>
            <a:ext cx="4031239" cy="295809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0B62DA0-E12B-B41C-4E11-C676696CDB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20" y="4195686"/>
            <a:ext cx="2000250" cy="254317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5D04D1D-CD64-80D6-CD56-557FEF5FB6AF}"/>
              </a:ext>
            </a:extLst>
          </p:cNvPr>
          <p:cNvSpPr txBox="1"/>
          <p:nvPr/>
        </p:nvSpPr>
        <p:spPr>
          <a:xfrm>
            <a:off x="7082209" y="6261365"/>
            <a:ext cx="5188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Распространение в других источниках запрещено .</a:t>
            </a:r>
            <a:br>
              <a:rPr lang="ru-RU" dirty="0">
                <a:solidFill>
                  <a:schemeClr val="tx1">
                    <a:alpha val="21000"/>
                  </a:schemeClr>
                </a:solidFill>
              </a:rPr>
            </a:b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Материал принадлежит </a:t>
            </a:r>
            <a:r>
              <a:rPr lang="ru-RU" b="0" i="0" u="sng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@nachalka_vs</a:t>
            </a:r>
            <a:r>
              <a:rPr lang="ru-RU" b="0" i="0" dirty="0">
                <a:solidFill>
                  <a:schemeClr val="tx1">
                    <a:alpha val="21000"/>
                  </a:schemeClr>
                </a:solidFill>
                <a:effectLst/>
                <a:latin typeface="-apple-system"/>
              </a:rPr>
              <a:t> </a:t>
            </a:r>
            <a:endParaRPr lang="ru-RU" dirty="0">
              <a:solidFill>
                <a:schemeClr val="tx1">
                  <a:alpha val="21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309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2.22222E-6 L 0.10573 -0.2055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86" y="-1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2.22222E-6 L 0.39089 -0.2245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44" y="-1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2.22222E-6 L 0.68607 -0.2972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97" y="-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646</Words>
  <Application>Microsoft Office PowerPoint</Application>
  <PresentationFormat>Широкоэкранный</PresentationFormat>
  <Paragraphs>66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-apple-system</vt:lpstr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Екатерина Татарчук</dc:creator>
  <cp:lastModifiedBy>Екатерина Татарчук</cp:lastModifiedBy>
  <cp:revision>3</cp:revision>
  <dcterms:created xsi:type="dcterms:W3CDTF">2026-05-04T01:36:49Z</dcterms:created>
  <dcterms:modified xsi:type="dcterms:W3CDTF">2026-05-04T03:13:00Z</dcterms:modified>
</cp:coreProperties>
</file>